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2.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tags/tag3.xml" ContentType="application/vnd.openxmlformats-officedocument.presentationml.tags+xml"/>
  <Override PartName="/ppt/notesSlides/notesSlide26.xml" ContentType="application/vnd.openxmlformats-officedocument.presentationml.notesSlide+xml"/>
  <Override PartName="/ppt/tags/tag4.xml" ContentType="application/vnd.openxmlformats-officedocument.presentationml.tags+xml"/>
  <Override PartName="/ppt/notesSlides/notesSlide27.xml" ContentType="application/vnd.openxmlformats-officedocument.presentationml.notesSlide+xml"/>
  <Override PartName="/ppt/tags/tag5.xml" ContentType="application/vnd.openxmlformats-officedocument.presentationml.tags+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4"/>
  </p:notesMasterIdLst>
  <p:handoutMasterIdLst>
    <p:handoutMasterId r:id="rId75"/>
  </p:handoutMasterIdLst>
  <p:sldIdLst>
    <p:sldId id="256" r:id="rId2"/>
    <p:sldId id="542" r:id="rId3"/>
    <p:sldId id="522" r:id="rId4"/>
    <p:sldId id="543" r:id="rId5"/>
    <p:sldId id="452" r:id="rId6"/>
    <p:sldId id="570" r:id="rId7"/>
    <p:sldId id="562" r:id="rId8"/>
    <p:sldId id="461" r:id="rId9"/>
    <p:sldId id="544" r:id="rId10"/>
    <p:sldId id="545" r:id="rId11"/>
    <p:sldId id="546" r:id="rId12"/>
    <p:sldId id="549" r:id="rId13"/>
    <p:sldId id="554" r:id="rId14"/>
    <p:sldId id="553" r:id="rId15"/>
    <p:sldId id="556" r:id="rId16"/>
    <p:sldId id="561" r:id="rId17"/>
    <p:sldId id="555" r:id="rId18"/>
    <p:sldId id="568" r:id="rId19"/>
    <p:sldId id="547" r:id="rId20"/>
    <p:sldId id="557" r:id="rId21"/>
    <p:sldId id="548" r:id="rId22"/>
    <p:sldId id="563" r:id="rId23"/>
    <p:sldId id="385" r:id="rId24"/>
    <p:sldId id="564" r:id="rId25"/>
    <p:sldId id="567" r:id="rId26"/>
    <p:sldId id="519" r:id="rId27"/>
    <p:sldId id="526" r:id="rId28"/>
    <p:sldId id="559" r:id="rId29"/>
    <p:sldId id="537" r:id="rId30"/>
    <p:sldId id="538" r:id="rId31"/>
    <p:sldId id="539" r:id="rId32"/>
    <p:sldId id="534" r:id="rId33"/>
    <p:sldId id="535" r:id="rId34"/>
    <p:sldId id="536" r:id="rId35"/>
    <p:sldId id="566" r:id="rId36"/>
    <p:sldId id="370" r:id="rId37"/>
    <p:sldId id="366" r:id="rId38"/>
    <p:sldId id="367" r:id="rId39"/>
    <p:sldId id="369" r:id="rId40"/>
    <p:sldId id="368" r:id="rId41"/>
    <p:sldId id="394" r:id="rId42"/>
    <p:sldId id="395" r:id="rId43"/>
    <p:sldId id="476" r:id="rId44"/>
    <p:sldId id="477" r:id="rId45"/>
    <p:sldId id="478" r:id="rId46"/>
    <p:sldId id="479" r:id="rId47"/>
    <p:sldId id="480" r:id="rId48"/>
    <p:sldId id="481" r:id="rId49"/>
    <p:sldId id="473" r:id="rId50"/>
    <p:sldId id="474" r:id="rId51"/>
    <p:sldId id="475" r:id="rId52"/>
    <p:sldId id="472" r:id="rId53"/>
    <p:sldId id="467" r:id="rId54"/>
    <p:sldId id="468" r:id="rId55"/>
    <p:sldId id="469" r:id="rId56"/>
    <p:sldId id="470" r:id="rId57"/>
    <p:sldId id="490" r:id="rId58"/>
    <p:sldId id="471" r:id="rId59"/>
    <p:sldId id="502" r:id="rId60"/>
    <p:sldId id="491" r:id="rId61"/>
    <p:sldId id="493" r:id="rId62"/>
    <p:sldId id="497" r:id="rId63"/>
    <p:sldId id="498" r:id="rId64"/>
    <p:sldId id="499" r:id="rId65"/>
    <p:sldId id="500" r:id="rId66"/>
    <p:sldId id="505" r:id="rId67"/>
    <p:sldId id="508" r:id="rId68"/>
    <p:sldId id="529" r:id="rId69"/>
    <p:sldId id="512" r:id="rId70"/>
    <p:sldId id="516" r:id="rId71"/>
    <p:sldId id="517" r:id="rId72"/>
    <p:sldId id="531" r:id="rId73"/>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673B"/>
    <a:srgbClr val="F094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81" autoAdjust="0"/>
    <p:restoredTop sz="83354" autoAdjust="0"/>
  </p:normalViewPr>
  <p:slideViewPr>
    <p:cSldViewPr snapToGrid="0">
      <p:cViewPr varScale="1">
        <p:scale>
          <a:sx n="69" d="100"/>
          <a:sy n="69" d="100"/>
        </p:scale>
        <p:origin x="1171" y="62"/>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charts/_rels/chart1.xml.rels><?xml version="1.0" encoding="UTF-8" standalone="yes"?>
<Relationships xmlns="http://schemas.openxmlformats.org/package/2006/relationships"><Relationship Id="rId3" Type="http://schemas.openxmlformats.org/officeDocument/2006/relationships/oleObject" Target="file:///C:\Users\swapn\Google%20Drive\Acads\Research\HOPS%20-%20gem5\stat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swapn\Google%20Drive\Acads\Research\HOPS%20-%20gem5\stat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swapn\Google%20Drive\Acads\Research\HOPS%20-%20gem5\stat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swapn\Documents\runtime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swapn\Documents\runtimes.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CLWB+Fence</c:v>
                </c:pt>
              </c:strCache>
            </c:strRef>
          </c:tx>
          <c:spPr>
            <a:solidFill>
              <a:schemeClr val="accent1"/>
            </a:solidFill>
            <a:ln>
              <a:noFill/>
            </a:ln>
            <a:effectLst/>
          </c:spPr>
          <c:invertIfNegative val="0"/>
          <c:cat>
            <c:strRef>
              <c:f>Sheet1!$B$1:$H$1</c:f>
              <c:strCache>
                <c:ptCount val="7"/>
                <c:pt idx="0">
                  <c:v>ctree</c:v>
                </c:pt>
                <c:pt idx="1">
                  <c:v>hashmap</c:v>
                </c:pt>
                <c:pt idx="2">
                  <c:v>echo</c:v>
                </c:pt>
                <c:pt idx="3">
                  <c:v>nstore</c:v>
                </c:pt>
                <c:pt idx="4">
                  <c:v>vacation</c:v>
                </c:pt>
                <c:pt idx="6">
                  <c:v>average</c:v>
                </c:pt>
              </c:strCache>
            </c:strRef>
          </c:cat>
          <c:val>
            <c:numRef>
              <c:f>Sheet1!$B$2:$H$2</c:f>
              <c:numCache>
                <c:formatCode>General</c:formatCode>
                <c:ptCount val="7"/>
                <c:pt idx="0">
                  <c:v>1</c:v>
                </c:pt>
                <c:pt idx="1">
                  <c:v>1</c:v>
                </c:pt>
                <c:pt idx="2">
                  <c:v>1</c:v>
                </c:pt>
                <c:pt idx="3">
                  <c:v>1</c:v>
                </c:pt>
                <c:pt idx="4">
                  <c:v>1</c:v>
                </c:pt>
                <c:pt idx="6">
                  <c:v>1</c:v>
                </c:pt>
              </c:numCache>
            </c:numRef>
          </c:val>
          <c:extLst>
            <c:ext xmlns:c16="http://schemas.microsoft.com/office/drawing/2014/chart" uri="{C3380CC4-5D6E-409C-BE32-E72D297353CC}">
              <c16:uniqueId val="{00000000-DF51-4A5C-A2A0-8FB832DAC719}"/>
            </c:ext>
          </c:extLst>
        </c:ser>
        <c:ser>
          <c:idx val="1"/>
          <c:order val="1"/>
          <c:tx>
            <c:strRef>
              <c:f>Sheet1!$A$3</c:f>
              <c:strCache>
                <c:ptCount val="1"/>
                <c:pt idx="0">
                  <c:v>HOPS</c:v>
                </c:pt>
              </c:strCache>
            </c:strRef>
          </c:tx>
          <c:spPr>
            <a:solidFill>
              <a:schemeClr val="accent2"/>
            </a:solidFill>
            <a:ln>
              <a:noFill/>
            </a:ln>
            <a:effectLst/>
          </c:spPr>
          <c:invertIfNegative val="0"/>
          <c:cat>
            <c:strRef>
              <c:f>Sheet1!$B$1:$H$1</c:f>
              <c:strCache>
                <c:ptCount val="7"/>
                <c:pt idx="0">
                  <c:v>ctree</c:v>
                </c:pt>
                <c:pt idx="1">
                  <c:v>hashmap</c:v>
                </c:pt>
                <c:pt idx="2">
                  <c:v>echo</c:v>
                </c:pt>
                <c:pt idx="3">
                  <c:v>nstore</c:v>
                </c:pt>
                <c:pt idx="4">
                  <c:v>vacation</c:v>
                </c:pt>
                <c:pt idx="6">
                  <c:v>average</c:v>
                </c:pt>
              </c:strCache>
            </c:strRef>
          </c:cat>
          <c:val>
            <c:numRef>
              <c:f>Sheet1!$B$3:$H$3</c:f>
              <c:numCache>
                <c:formatCode>General</c:formatCode>
                <c:ptCount val="7"/>
                <c:pt idx="0">
                  <c:v>1.17</c:v>
                </c:pt>
                <c:pt idx="1">
                  <c:v>1.33</c:v>
                </c:pt>
                <c:pt idx="2">
                  <c:v>1.06</c:v>
                </c:pt>
                <c:pt idx="3">
                  <c:v>1.3</c:v>
                </c:pt>
                <c:pt idx="4">
                  <c:v>1.21</c:v>
                </c:pt>
                <c:pt idx="6">
                  <c:v>1.2</c:v>
                </c:pt>
              </c:numCache>
            </c:numRef>
          </c:val>
          <c:extLst>
            <c:ext xmlns:c16="http://schemas.microsoft.com/office/drawing/2014/chart" uri="{C3380CC4-5D6E-409C-BE32-E72D297353CC}">
              <c16:uniqueId val="{00000001-DF51-4A5C-A2A0-8FB832DAC719}"/>
            </c:ext>
          </c:extLst>
        </c:ser>
        <c:ser>
          <c:idx val="2"/>
          <c:order val="2"/>
          <c:tx>
            <c:strRef>
              <c:f>Sheet1!$A$4</c:f>
              <c:strCache>
                <c:ptCount val="1"/>
                <c:pt idx="0">
                  <c:v>No-Flush</c:v>
                </c:pt>
              </c:strCache>
            </c:strRef>
          </c:tx>
          <c:spPr>
            <a:solidFill>
              <a:schemeClr val="accent3"/>
            </a:solidFill>
            <a:ln>
              <a:noFill/>
            </a:ln>
            <a:effectLst/>
          </c:spPr>
          <c:invertIfNegative val="0"/>
          <c:cat>
            <c:strRef>
              <c:f>Sheet1!$B$1:$H$1</c:f>
              <c:strCache>
                <c:ptCount val="7"/>
                <c:pt idx="0">
                  <c:v>ctree</c:v>
                </c:pt>
                <c:pt idx="1">
                  <c:v>hashmap</c:v>
                </c:pt>
                <c:pt idx="2">
                  <c:v>echo</c:v>
                </c:pt>
                <c:pt idx="3">
                  <c:v>nstore</c:v>
                </c:pt>
                <c:pt idx="4">
                  <c:v>vacation</c:v>
                </c:pt>
                <c:pt idx="6">
                  <c:v>average</c:v>
                </c:pt>
              </c:strCache>
            </c:strRef>
          </c:cat>
          <c:val>
            <c:numRef>
              <c:f>Sheet1!$B$4:$H$4</c:f>
              <c:numCache>
                <c:formatCode>General</c:formatCode>
                <c:ptCount val="7"/>
                <c:pt idx="0">
                  <c:v>1.67</c:v>
                </c:pt>
                <c:pt idx="1">
                  <c:v>1.59</c:v>
                </c:pt>
                <c:pt idx="2">
                  <c:v>1.18</c:v>
                </c:pt>
                <c:pt idx="3">
                  <c:v>1.49</c:v>
                </c:pt>
                <c:pt idx="4">
                  <c:v>1.25</c:v>
                </c:pt>
                <c:pt idx="6">
                  <c:v>1.41</c:v>
                </c:pt>
              </c:numCache>
            </c:numRef>
          </c:val>
          <c:extLst>
            <c:ext xmlns:c16="http://schemas.microsoft.com/office/drawing/2014/chart" uri="{C3380CC4-5D6E-409C-BE32-E72D297353CC}">
              <c16:uniqueId val="{00000002-DF51-4A5C-A2A0-8FB832DAC719}"/>
            </c:ext>
          </c:extLst>
        </c:ser>
        <c:dLbls>
          <c:showLegendKey val="0"/>
          <c:showVal val="0"/>
          <c:showCatName val="0"/>
          <c:showSerName val="0"/>
          <c:showPercent val="0"/>
          <c:showBubbleSize val="0"/>
        </c:dLbls>
        <c:gapWidth val="219"/>
        <c:overlap val="-27"/>
        <c:axId val="381511848"/>
        <c:axId val="381513816"/>
      </c:barChart>
      <c:catAx>
        <c:axId val="381511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381513816"/>
        <c:crosses val="autoZero"/>
        <c:auto val="1"/>
        <c:lblAlgn val="ctr"/>
        <c:lblOffset val="100"/>
        <c:noMultiLvlLbl val="0"/>
      </c:catAx>
      <c:valAx>
        <c:axId val="3815138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r>
                  <a:rPr lang="en-US"/>
                  <a:t>Normalized Speedup</a:t>
                </a:r>
              </a:p>
            </c:rich>
          </c:tx>
          <c:overlay val="0"/>
          <c:spPr>
            <a:noFill/>
            <a:ln>
              <a:noFill/>
            </a:ln>
            <a:effectLst/>
          </c:spPr>
          <c:txPr>
            <a:bodyPr rot="-54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381511848"/>
        <c:crosses val="autoZero"/>
        <c:crossBetween val="between"/>
      </c:valAx>
      <c:spPr>
        <a:noFill/>
        <a:ln>
          <a:noFill/>
        </a:ln>
        <a:effectLst/>
      </c:spPr>
    </c:plotArea>
    <c:legend>
      <c:legendPos val="b"/>
      <c:layout>
        <c:manualLayout>
          <c:xMode val="edge"/>
          <c:yMode val="edge"/>
          <c:x val="0.65394062811114129"/>
          <c:y val="2.5762209411323584E-2"/>
          <c:w val="0.34535587595065975"/>
          <c:h val="7.6092219050307955E-2"/>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8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CLWB+Fence</c:v>
                </c:pt>
              </c:strCache>
            </c:strRef>
          </c:tx>
          <c:spPr>
            <a:solidFill>
              <a:schemeClr val="accent1"/>
            </a:solidFill>
            <a:ln>
              <a:noFill/>
            </a:ln>
            <a:effectLst/>
          </c:spPr>
          <c:invertIfNegative val="0"/>
          <c:cat>
            <c:strRef>
              <c:f>Sheet1!$B$1:$H$1</c:f>
              <c:strCache>
                <c:ptCount val="7"/>
                <c:pt idx="0">
                  <c:v>ctree</c:v>
                </c:pt>
                <c:pt idx="1">
                  <c:v>hashmap</c:v>
                </c:pt>
                <c:pt idx="2">
                  <c:v>echo</c:v>
                </c:pt>
                <c:pt idx="3">
                  <c:v>nstore</c:v>
                </c:pt>
                <c:pt idx="4">
                  <c:v>vacation</c:v>
                </c:pt>
                <c:pt idx="6">
                  <c:v>average</c:v>
                </c:pt>
              </c:strCache>
            </c:strRef>
          </c:cat>
          <c:val>
            <c:numRef>
              <c:f>Sheet1!$B$2:$H$2</c:f>
              <c:numCache>
                <c:formatCode>General</c:formatCode>
                <c:ptCount val="7"/>
                <c:pt idx="0">
                  <c:v>1</c:v>
                </c:pt>
                <c:pt idx="1">
                  <c:v>1</c:v>
                </c:pt>
                <c:pt idx="2">
                  <c:v>1</c:v>
                </c:pt>
                <c:pt idx="3">
                  <c:v>1</c:v>
                </c:pt>
                <c:pt idx="4">
                  <c:v>1</c:v>
                </c:pt>
                <c:pt idx="6">
                  <c:v>1</c:v>
                </c:pt>
              </c:numCache>
            </c:numRef>
          </c:val>
          <c:extLst>
            <c:ext xmlns:c16="http://schemas.microsoft.com/office/drawing/2014/chart" uri="{C3380CC4-5D6E-409C-BE32-E72D297353CC}">
              <c16:uniqueId val="{00000000-DF51-4A5C-A2A0-8FB832DAC719}"/>
            </c:ext>
          </c:extLst>
        </c:ser>
        <c:ser>
          <c:idx val="1"/>
          <c:order val="1"/>
          <c:tx>
            <c:strRef>
              <c:f>Sheet1!$A$3</c:f>
              <c:strCache>
                <c:ptCount val="1"/>
                <c:pt idx="0">
                  <c:v>HOPS</c:v>
                </c:pt>
              </c:strCache>
            </c:strRef>
          </c:tx>
          <c:spPr>
            <a:solidFill>
              <a:schemeClr val="accent2"/>
            </a:solidFill>
            <a:ln>
              <a:noFill/>
            </a:ln>
            <a:effectLst/>
          </c:spPr>
          <c:invertIfNegative val="0"/>
          <c:cat>
            <c:strRef>
              <c:f>Sheet1!$B$1:$H$1</c:f>
              <c:strCache>
                <c:ptCount val="7"/>
                <c:pt idx="0">
                  <c:v>ctree</c:v>
                </c:pt>
                <c:pt idx="1">
                  <c:v>hashmap</c:v>
                </c:pt>
                <c:pt idx="2">
                  <c:v>echo</c:v>
                </c:pt>
                <c:pt idx="3">
                  <c:v>nstore</c:v>
                </c:pt>
                <c:pt idx="4">
                  <c:v>vacation</c:v>
                </c:pt>
                <c:pt idx="6">
                  <c:v>average</c:v>
                </c:pt>
              </c:strCache>
            </c:strRef>
          </c:cat>
          <c:val>
            <c:numRef>
              <c:f>Sheet1!$B$3:$H$3</c:f>
              <c:numCache>
                <c:formatCode>General</c:formatCode>
                <c:ptCount val="7"/>
                <c:pt idx="0">
                  <c:v>1.17</c:v>
                </c:pt>
                <c:pt idx="1">
                  <c:v>1.33</c:v>
                </c:pt>
                <c:pt idx="2">
                  <c:v>1.06</c:v>
                </c:pt>
                <c:pt idx="3">
                  <c:v>1.3</c:v>
                </c:pt>
                <c:pt idx="4">
                  <c:v>1.21</c:v>
                </c:pt>
                <c:pt idx="6">
                  <c:v>1.2</c:v>
                </c:pt>
              </c:numCache>
            </c:numRef>
          </c:val>
          <c:extLst>
            <c:ext xmlns:c16="http://schemas.microsoft.com/office/drawing/2014/chart" uri="{C3380CC4-5D6E-409C-BE32-E72D297353CC}">
              <c16:uniqueId val="{00000001-DF51-4A5C-A2A0-8FB832DAC719}"/>
            </c:ext>
          </c:extLst>
        </c:ser>
        <c:ser>
          <c:idx val="2"/>
          <c:order val="2"/>
          <c:tx>
            <c:strRef>
              <c:f>Sheet1!$A$4</c:f>
              <c:strCache>
                <c:ptCount val="1"/>
                <c:pt idx="0">
                  <c:v>No-Flush</c:v>
                </c:pt>
              </c:strCache>
            </c:strRef>
          </c:tx>
          <c:spPr>
            <a:solidFill>
              <a:schemeClr val="accent3"/>
            </a:solidFill>
            <a:ln>
              <a:noFill/>
            </a:ln>
            <a:effectLst/>
          </c:spPr>
          <c:invertIfNegative val="0"/>
          <c:cat>
            <c:strRef>
              <c:f>Sheet1!$B$1:$H$1</c:f>
              <c:strCache>
                <c:ptCount val="7"/>
                <c:pt idx="0">
                  <c:v>ctree</c:v>
                </c:pt>
                <c:pt idx="1">
                  <c:v>hashmap</c:v>
                </c:pt>
                <c:pt idx="2">
                  <c:v>echo</c:v>
                </c:pt>
                <c:pt idx="3">
                  <c:v>nstore</c:v>
                </c:pt>
                <c:pt idx="4">
                  <c:v>vacation</c:v>
                </c:pt>
                <c:pt idx="6">
                  <c:v>average</c:v>
                </c:pt>
              </c:strCache>
            </c:strRef>
          </c:cat>
          <c:val>
            <c:numRef>
              <c:f>Sheet1!$B$4:$H$4</c:f>
              <c:numCache>
                <c:formatCode>General</c:formatCode>
                <c:ptCount val="7"/>
                <c:pt idx="0">
                  <c:v>1.67</c:v>
                </c:pt>
                <c:pt idx="1">
                  <c:v>1.59</c:v>
                </c:pt>
                <c:pt idx="2">
                  <c:v>1.18</c:v>
                </c:pt>
                <c:pt idx="3">
                  <c:v>1.49</c:v>
                </c:pt>
                <c:pt idx="4">
                  <c:v>1.25</c:v>
                </c:pt>
                <c:pt idx="6">
                  <c:v>1.41</c:v>
                </c:pt>
              </c:numCache>
            </c:numRef>
          </c:val>
          <c:extLst>
            <c:ext xmlns:c16="http://schemas.microsoft.com/office/drawing/2014/chart" uri="{C3380CC4-5D6E-409C-BE32-E72D297353CC}">
              <c16:uniqueId val="{00000002-DF51-4A5C-A2A0-8FB832DAC719}"/>
            </c:ext>
          </c:extLst>
        </c:ser>
        <c:dLbls>
          <c:showLegendKey val="0"/>
          <c:showVal val="0"/>
          <c:showCatName val="0"/>
          <c:showSerName val="0"/>
          <c:showPercent val="0"/>
          <c:showBubbleSize val="0"/>
        </c:dLbls>
        <c:gapWidth val="219"/>
        <c:overlap val="-27"/>
        <c:axId val="381511848"/>
        <c:axId val="381513816"/>
      </c:barChart>
      <c:catAx>
        <c:axId val="381511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381513816"/>
        <c:crosses val="autoZero"/>
        <c:auto val="1"/>
        <c:lblAlgn val="ctr"/>
        <c:lblOffset val="100"/>
        <c:noMultiLvlLbl val="0"/>
      </c:catAx>
      <c:valAx>
        <c:axId val="3815138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r>
                  <a:rPr lang="en-US"/>
                  <a:t>Normalized Speedup</a:t>
                </a:r>
              </a:p>
            </c:rich>
          </c:tx>
          <c:overlay val="0"/>
          <c:spPr>
            <a:noFill/>
            <a:ln>
              <a:noFill/>
            </a:ln>
            <a:effectLst/>
          </c:spPr>
          <c:txPr>
            <a:bodyPr rot="-54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381511848"/>
        <c:crosses val="autoZero"/>
        <c:crossBetween val="between"/>
      </c:valAx>
      <c:spPr>
        <a:noFill/>
        <a:ln>
          <a:noFill/>
        </a:ln>
        <a:effectLst/>
      </c:spPr>
    </c:plotArea>
    <c:legend>
      <c:legendPos val="b"/>
      <c:layout>
        <c:manualLayout>
          <c:xMode val="edge"/>
          <c:yMode val="edge"/>
          <c:x val="0.65394062811114129"/>
          <c:y val="2.5762209411323584E-2"/>
          <c:w val="0.34535587595065975"/>
          <c:h val="7.6092219050307955E-2"/>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8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CLWB+Fence</c:v>
                </c:pt>
              </c:strCache>
            </c:strRef>
          </c:tx>
          <c:spPr>
            <a:solidFill>
              <a:schemeClr val="accent1"/>
            </a:solidFill>
            <a:ln>
              <a:noFill/>
            </a:ln>
            <a:effectLst/>
          </c:spPr>
          <c:invertIfNegative val="0"/>
          <c:cat>
            <c:strRef>
              <c:f>Sheet1!$B$1:$H$1</c:f>
              <c:strCache>
                <c:ptCount val="7"/>
                <c:pt idx="0">
                  <c:v>ctree</c:v>
                </c:pt>
                <c:pt idx="1">
                  <c:v>hashmap</c:v>
                </c:pt>
                <c:pt idx="2">
                  <c:v>echo</c:v>
                </c:pt>
                <c:pt idx="3">
                  <c:v>nstore</c:v>
                </c:pt>
                <c:pt idx="4">
                  <c:v>vacation</c:v>
                </c:pt>
                <c:pt idx="6">
                  <c:v>average</c:v>
                </c:pt>
              </c:strCache>
            </c:strRef>
          </c:cat>
          <c:val>
            <c:numRef>
              <c:f>Sheet1!$B$2:$H$2</c:f>
              <c:numCache>
                <c:formatCode>General</c:formatCode>
                <c:ptCount val="7"/>
                <c:pt idx="0">
                  <c:v>1</c:v>
                </c:pt>
                <c:pt idx="1">
                  <c:v>1</c:v>
                </c:pt>
                <c:pt idx="2">
                  <c:v>1</c:v>
                </c:pt>
                <c:pt idx="3">
                  <c:v>1</c:v>
                </c:pt>
                <c:pt idx="4">
                  <c:v>1</c:v>
                </c:pt>
                <c:pt idx="6">
                  <c:v>1</c:v>
                </c:pt>
              </c:numCache>
            </c:numRef>
          </c:val>
          <c:extLst>
            <c:ext xmlns:c16="http://schemas.microsoft.com/office/drawing/2014/chart" uri="{C3380CC4-5D6E-409C-BE32-E72D297353CC}">
              <c16:uniqueId val="{00000000-DF51-4A5C-A2A0-8FB832DAC719}"/>
            </c:ext>
          </c:extLst>
        </c:ser>
        <c:ser>
          <c:idx val="1"/>
          <c:order val="1"/>
          <c:tx>
            <c:strRef>
              <c:f>Sheet1!$A$3</c:f>
              <c:strCache>
                <c:ptCount val="1"/>
                <c:pt idx="0">
                  <c:v>HOPS</c:v>
                </c:pt>
              </c:strCache>
            </c:strRef>
          </c:tx>
          <c:spPr>
            <a:solidFill>
              <a:schemeClr val="accent2"/>
            </a:solidFill>
            <a:ln>
              <a:noFill/>
            </a:ln>
            <a:effectLst/>
          </c:spPr>
          <c:invertIfNegative val="0"/>
          <c:cat>
            <c:strRef>
              <c:f>Sheet1!$B$1:$H$1</c:f>
              <c:strCache>
                <c:ptCount val="7"/>
                <c:pt idx="0">
                  <c:v>ctree</c:v>
                </c:pt>
                <c:pt idx="1">
                  <c:v>hashmap</c:v>
                </c:pt>
                <c:pt idx="2">
                  <c:v>echo</c:v>
                </c:pt>
                <c:pt idx="3">
                  <c:v>nstore</c:v>
                </c:pt>
                <c:pt idx="4">
                  <c:v>vacation</c:v>
                </c:pt>
                <c:pt idx="6">
                  <c:v>average</c:v>
                </c:pt>
              </c:strCache>
            </c:strRef>
          </c:cat>
          <c:val>
            <c:numRef>
              <c:f>Sheet1!$B$3:$H$3</c:f>
              <c:numCache>
                <c:formatCode>General</c:formatCode>
                <c:ptCount val="7"/>
                <c:pt idx="0">
                  <c:v>1.17</c:v>
                </c:pt>
                <c:pt idx="1">
                  <c:v>1.33</c:v>
                </c:pt>
                <c:pt idx="2">
                  <c:v>1.06</c:v>
                </c:pt>
                <c:pt idx="3">
                  <c:v>1.3</c:v>
                </c:pt>
                <c:pt idx="4">
                  <c:v>1.21</c:v>
                </c:pt>
                <c:pt idx="6">
                  <c:v>1.2</c:v>
                </c:pt>
              </c:numCache>
            </c:numRef>
          </c:val>
          <c:extLst>
            <c:ext xmlns:c16="http://schemas.microsoft.com/office/drawing/2014/chart" uri="{C3380CC4-5D6E-409C-BE32-E72D297353CC}">
              <c16:uniqueId val="{00000001-DF51-4A5C-A2A0-8FB832DAC719}"/>
            </c:ext>
          </c:extLst>
        </c:ser>
        <c:ser>
          <c:idx val="2"/>
          <c:order val="2"/>
          <c:tx>
            <c:strRef>
              <c:f>Sheet1!$A$4</c:f>
              <c:strCache>
                <c:ptCount val="1"/>
                <c:pt idx="0">
                  <c:v>No-Flush</c:v>
                </c:pt>
              </c:strCache>
            </c:strRef>
          </c:tx>
          <c:spPr>
            <a:solidFill>
              <a:schemeClr val="accent3"/>
            </a:solidFill>
            <a:ln>
              <a:noFill/>
            </a:ln>
            <a:effectLst/>
          </c:spPr>
          <c:invertIfNegative val="0"/>
          <c:cat>
            <c:strRef>
              <c:f>Sheet1!$B$1:$H$1</c:f>
              <c:strCache>
                <c:ptCount val="7"/>
                <c:pt idx="0">
                  <c:v>ctree</c:v>
                </c:pt>
                <c:pt idx="1">
                  <c:v>hashmap</c:v>
                </c:pt>
                <c:pt idx="2">
                  <c:v>echo</c:v>
                </c:pt>
                <c:pt idx="3">
                  <c:v>nstore</c:v>
                </c:pt>
                <c:pt idx="4">
                  <c:v>vacation</c:v>
                </c:pt>
                <c:pt idx="6">
                  <c:v>average</c:v>
                </c:pt>
              </c:strCache>
            </c:strRef>
          </c:cat>
          <c:val>
            <c:numRef>
              <c:f>Sheet1!$B$4:$H$4</c:f>
              <c:numCache>
                <c:formatCode>General</c:formatCode>
                <c:ptCount val="7"/>
                <c:pt idx="0">
                  <c:v>1.67</c:v>
                </c:pt>
                <c:pt idx="1">
                  <c:v>1.59</c:v>
                </c:pt>
                <c:pt idx="2">
                  <c:v>1.18</c:v>
                </c:pt>
                <c:pt idx="3">
                  <c:v>1.49</c:v>
                </c:pt>
                <c:pt idx="4">
                  <c:v>1.25</c:v>
                </c:pt>
                <c:pt idx="6">
                  <c:v>1.41</c:v>
                </c:pt>
              </c:numCache>
            </c:numRef>
          </c:val>
          <c:extLst>
            <c:ext xmlns:c16="http://schemas.microsoft.com/office/drawing/2014/chart" uri="{C3380CC4-5D6E-409C-BE32-E72D297353CC}">
              <c16:uniqueId val="{00000002-DF51-4A5C-A2A0-8FB832DAC719}"/>
            </c:ext>
          </c:extLst>
        </c:ser>
        <c:dLbls>
          <c:showLegendKey val="0"/>
          <c:showVal val="0"/>
          <c:showCatName val="0"/>
          <c:showSerName val="0"/>
          <c:showPercent val="0"/>
          <c:showBubbleSize val="0"/>
        </c:dLbls>
        <c:gapWidth val="219"/>
        <c:overlap val="-27"/>
        <c:axId val="381511848"/>
        <c:axId val="381513816"/>
      </c:barChart>
      <c:catAx>
        <c:axId val="381511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381513816"/>
        <c:crosses val="autoZero"/>
        <c:auto val="1"/>
        <c:lblAlgn val="ctr"/>
        <c:lblOffset val="100"/>
        <c:noMultiLvlLbl val="0"/>
      </c:catAx>
      <c:valAx>
        <c:axId val="3815138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r>
                  <a:rPr lang="en-US"/>
                  <a:t>Normalized Speedup</a:t>
                </a:r>
              </a:p>
            </c:rich>
          </c:tx>
          <c:overlay val="0"/>
          <c:spPr>
            <a:noFill/>
            <a:ln>
              <a:noFill/>
            </a:ln>
            <a:effectLst/>
          </c:spPr>
          <c:txPr>
            <a:bodyPr rot="-54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381511848"/>
        <c:crosses val="autoZero"/>
        <c:crossBetween val="between"/>
      </c:valAx>
      <c:spPr>
        <a:noFill/>
        <a:ln>
          <a:noFill/>
        </a:ln>
        <a:effectLst/>
      </c:spPr>
    </c:plotArea>
    <c:legend>
      <c:legendPos val="b"/>
      <c:layout>
        <c:manualLayout>
          <c:xMode val="edge"/>
          <c:yMode val="edge"/>
          <c:x val="0.65394062811114129"/>
          <c:y val="2.5762209411323584E-2"/>
          <c:w val="0.34535587595065975"/>
          <c:h val="7.6092219050307955E-2"/>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8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runtimes!$B$1</c:f>
              <c:strCache>
                <c:ptCount val="1"/>
                <c:pt idx="0">
                  <c:v>x86-64 (NVM)</c:v>
                </c:pt>
              </c:strCache>
            </c:strRef>
          </c:tx>
          <c:spPr>
            <a:solidFill>
              <a:srgbClr val="66C2A5"/>
            </a:solidFill>
            <a:ln>
              <a:noFill/>
            </a:ln>
            <a:effectLst/>
          </c:spPr>
          <c:invertIfNegative val="0"/>
          <c:cat>
            <c:strRef>
              <c:f>runtimes!$A$2:$A$8</c:f>
              <c:strCache>
                <c:ptCount val="7"/>
                <c:pt idx="0">
                  <c:v>echo</c:v>
                </c:pt>
                <c:pt idx="1">
                  <c:v>ycsb</c:v>
                </c:pt>
                <c:pt idx="2">
                  <c:v>redis</c:v>
                </c:pt>
                <c:pt idx="3">
                  <c:v>ctree</c:v>
                </c:pt>
                <c:pt idx="4">
                  <c:v>hashmap</c:v>
                </c:pt>
                <c:pt idx="5">
                  <c:v>vacation</c:v>
                </c:pt>
                <c:pt idx="6">
                  <c:v>average</c:v>
                </c:pt>
              </c:strCache>
            </c:strRef>
          </c:cat>
          <c:val>
            <c:numRef>
              <c:f>runtimes!$B$2:$B$8</c:f>
              <c:numCache>
                <c:formatCode>General</c:formatCode>
                <c:ptCount val="7"/>
                <c:pt idx="0">
                  <c:v>1</c:v>
                </c:pt>
                <c:pt idx="1">
                  <c:v>1</c:v>
                </c:pt>
                <c:pt idx="2">
                  <c:v>1</c:v>
                </c:pt>
                <c:pt idx="3">
                  <c:v>1</c:v>
                </c:pt>
                <c:pt idx="4">
                  <c:v>1</c:v>
                </c:pt>
                <c:pt idx="5">
                  <c:v>1</c:v>
                </c:pt>
                <c:pt idx="6">
                  <c:v>1</c:v>
                </c:pt>
              </c:numCache>
            </c:numRef>
          </c:val>
          <c:extLst>
            <c:ext xmlns:c16="http://schemas.microsoft.com/office/drawing/2014/chart" uri="{C3380CC4-5D6E-409C-BE32-E72D297353CC}">
              <c16:uniqueId val="{00000000-EDDE-4F89-A7B8-56FD4CC494D5}"/>
            </c:ext>
          </c:extLst>
        </c:ser>
        <c:ser>
          <c:idx val="1"/>
          <c:order val="1"/>
          <c:tx>
            <c:strRef>
              <c:f>runtimes!$C$1</c:f>
              <c:strCache>
                <c:ptCount val="1"/>
                <c:pt idx="0">
                  <c:v>x86-64 (PWQ)</c:v>
                </c:pt>
              </c:strCache>
            </c:strRef>
          </c:tx>
          <c:spPr>
            <a:solidFill>
              <a:srgbClr val="FB8D62"/>
            </a:solidFill>
            <a:ln>
              <a:noFill/>
            </a:ln>
            <a:effectLst/>
          </c:spPr>
          <c:invertIfNegative val="0"/>
          <c:cat>
            <c:strRef>
              <c:f>runtimes!$A$2:$A$8</c:f>
              <c:strCache>
                <c:ptCount val="7"/>
                <c:pt idx="0">
                  <c:v>echo</c:v>
                </c:pt>
                <c:pt idx="1">
                  <c:v>ycsb</c:v>
                </c:pt>
                <c:pt idx="2">
                  <c:v>redis</c:v>
                </c:pt>
                <c:pt idx="3">
                  <c:v>ctree</c:v>
                </c:pt>
                <c:pt idx="4">
                  <c:v>hashmap</c:v>
                </c:pt>
                <c:pt idx="5">
                  <c:v>vacation</c:v>
                </c:pt>
                <c:pt idx="6">
                  <c:v>average</c:v>
                </c:pt>
              </c:strCache>
            </c:strRef>
          </c:cat>
          <c:val>
            <c:numRef>
              <c:f>runtimes!$C$2:$C$8</c:f>
              <c:numCache>
                <c:formatCode>General</c:formatCode>
                <c:ptCount val="7"/>
                <c:pt idx="0">
                  <c:v>0.83333333330000003</c:v>
                </c:pt>
                <c:pt idx="1">
                  <c:v>0.83333333330000003</c:v>
                </c:pt>
                <c:pt idx="2">
                  <c:v>0.7692307692</c:v>
                </c:pt>
                <c:pt idx="3">
                  <c:v>0.86206896550000001</c:v>
                </c:pt>
                <c:pt idx="4">
                  <c:v>0.91044776100000002</c:v>
                </c:pt>
                <c:pt idx="5">
                  <c:v>0.93847225729999995</c:v>
                </c:pt>
                <c:pt idx="6">
                  <c:v>0.85422357810000005</c:v>
                </c:pt>
              </c:numCache>
            </c:numRef>
          </c:val>
          <c:extLst>
            <c:ext xmlns:c16="http://schemas.microsoft.com/office/drawing/2014/chart" uri="{C3380CC4-5D6E-409C-BE32-E72D297353CC}">
              <c16:uniqueId val="{00000001-EDDE-4F89-A7B8-56FD4CC494D5}"/>
            </c:ext>
          </c:extLst>
        </c:ser>
        <c:ser>
          <c:idx val="2"/>
          <c:order val="2"/>
          <c:tx>
            <c:strRef>
              <c:f>runtimes!$D$1</c:f>
              <c:strCache>
                <c:ptCount val="1"/>
                <c:pt idx="0">
                  <c:v>HOPS (NVM)</c:v>
                </c:pt>
              </c:strCache>
            </c:strRef>
          </c:tx>
          <c:spPr>
            <a:solidFill>
              <a:srgbClr val="8DA0CB"/>
            </a:solidFill>
            <a:ln>
              <a:noFill/>
            </a:ln>
            <a:effectLst/>
          </c:spPr>
          <c:invertIfNegative val="0"/>
          <c:cat>
            <c:strRef>
              <c:f>runtimes!$A$2:$A$8</c:f>
              <c:strCache>
                <c:ptCount val="7"/>
                <c:pt idx="0">
                  <c:v>echo</c:v>
                </c:pt>
                <c:pt idx="1">
                  <c:v>ycsb</c:v>
                </c:pt>
                <c:pt idx="2">
                  <c:v>redis</c:v>
                </c:pt>
                <c:pt idx="3">
                  <c:v>ctree</c:v>
                </c:pt>
                <c:pt idx="4">
                  <c:v>hashmap</c:v>
                </c:pt>
                <c:pt idx="5">
                  <c:v>vacation</c:v>
                </c:pt>
                <c:pt idx="6">
                  <c:v>average</c:v>
                </c:pt>
              </c:strCache>
            </c:strRef>
          </c:cat>
          <c:val>
            <c:numRef>
              <c:f>runtimes!$D$2:$D$8</c:f>
              <c:numCache>
                <c:formatCode>General</c:formatCode>
                <c:ptCount val="7"/>
                <c:pt idx="0">
                  <c:v>0.73333333329999995</c:v>
                </c:pt>
                <c:pt idx="1">
                  <c:v>0.56666666669999999</c:v>
                </c:pt>
                <c:pt idx="2">
                  <c:v>0.67692307689999998</c:v>
                </c:pt>
                <c:pt idx="3">
                  <c:v>0.79310344830000001</c:v>
                </c:pt>
                <c:pt idx="4">
                  <c:v>0.90831556520000001</c:v>
                </c:pt>
                <c:pt idx="5">
                  <c:v>0.90664775740000003</c:v>
                </c:pt>
                <c:pt idx="6">
                  <c:v>0.75794505170000004</c:v>
                </c:pt>
              </c:numCache>
            </c:numRef>
          </c:val>
          <c:extLst>
            <c:ext xmlns:c16="http://schemas.microsoft.com/office/drawing/2014/chart" uri="{C3380CC4-5D6E-409C-BE32-E72D297353CC}">
              <c16:uniqueId val="{00000002-EDDE-4F89-A7B8-56FD4CC494D5}"/>
            </c:ext>
          </c:extLst>
        </c:ser>
        <c:ser>
          <c:idx val="3"/>
          <c:order val="3"/>
          <c:tx>
            <c:strRef>
              <c:f>runtimes!$E$1</c:f>
              <c:strCache>
                <c:ptCount val="1"/>
                <c:pt idx="0">
                  <c:v>HOPS (PWQ)</c:v>
                </c:pt>
              </c:strCache>
            </c:strRef>
          </c:tx>
          <c:spPr>
            <a:solidFill>
              <a:srgbClr val="E78AC3"/>
            </a:solidFill>
            <a:ln>
              <a:noFill/>
            </a:ln>
            <a:effectLst/>
          </c:spPr>
          <c:invertIfNegative val="0"/>
          <c:cat>
            <c:strRef>
              <c:f>runtimes!$A$2:$A$8</c:f>
              <c:strCache>
                <c:ptCount val="7"/>
                <c:pt idx="0">
                  <c:v>echo</c:v>
                </c:pt>
                <c:pt idx="1">
                  <c:v>ycsb</c:v>
                </c:pt>
                <c:pt idx="2">
                  <c:v>redis</c:v>
                </c:pt>
                <c:pt idx="3">
                  <c:v>ctree</c:v>
                </c:pt>
                <c:pt idx="4">
                  <c:v>hashmap</c:v>
                </c:pt>
                <c:pt idx="5">
                  <c:v>vacation</c:v>
                </c:pt>
                <c:pt idx="6">
                  <c:v>average</c:v>
                </c:pt>
              </c:strCache>
            </c:strRef>
          </c:cat>
          <c:val>
            <c:numRef>
              <c:f>runtimes!$E$2:$E$8</c:f>
              <c:numCache>
                <c:formatCode>General</c:formatCode>
                <c:ptCount val="7"/>
                <c:pt idx="0">
                  <c:v>0.73333333329999995</c:v>
                </c:pt>
                <c:pt idx="1">
                  <c:v>0.55574080000000003</c:v>
                </c:pt>
                <c:pt idx="2">
                  <c:v>0.67692307689999998</c:v>
                </c:pt>
                <c:pt idx="3">
                  <c:v>0.78577967670000004</c:v>
                </c:pt>
                <c:pt idx="4">
                  <c:v>0.83155650290000005</c:v>
                </c:pt>
                <c:pt idx="5">
                  <c:v>0.90876972109999998</c:v>
                </c:pt>
                <c:pt idx="6">
                  <c:v>0.74318767480000003</c:v>
                </c:pt>
              </c:numCache>
            </c:numRef>
          </c:val>
          <c:extLst>
            <c:ext xmlns:c16="http://schemas.microsoft.com/office/drawing/2014/chart" uri="{C3380CC4-5D6E-409C-BE32-E72D297353CC}">
              <c16:uniqueId val="{00000003-EDDE-4F89-A7B8-56FD4CC494D5}"/>
            </c:ext>
          </c:extLst>
        </c:ser>
        <c:ser>
          <c:idx val="4"/>
          <c:order val="4"/>
          <c:tx>
            <c:strRef>
              <c:f>runtimes!$F$1</c:f>
              <c:strCache>
                <c:ptCount val="1"/>
                <c:pt idx="0">
                  <c:v>IDEAL (NON-CC)</c:v>
                </c:pt>
              </c:strCache>
            </c:strRef>
          </c:tx>
          <c:spPr>
            <a:solidFill>
              <a:schemeClr val="tx2">
                <a:lumMod val="75000"/>
              </a:schemeClr>
            </a:solidFill>
            <a:ln>
              <a:noFill/>
            </a:ln>
            <a:effectLst/>
          </c:spPr>
          <c:invertIfNegative val="0"/>
          <c:cat>
            <c:strRef>
              <c:f>runtimes!$A$2:$A$8</c:f>
              <c:strCache>
                <c:ptCount val="7"/>
                <c:pt idx="0">
                  <c:v>echo</c:v>
                </c:pt>
                <c:pt idx="1">
                  <c:v>ycsb</c:v>
                </c:pt>
                <c:pt idx="2">
                  <c:v>redis</c:v>
                </c:pt>
                <c:pt idx="3">
                  <c:v>ctree</c:v>
                </c:pt>
                <c:pt idx="4">
                  <c:v>hashmap</c:v>
                </c:pt>
                <c:pt idx="5">
                  <c:v>vacation</c:v>
                </c:pt>
                <c:pt idx="6">
                  <c:v>average</c:v>
                </c:pt>
              </c:strCache>
            </c:strRef>
          </c:cat>
          <c:val>
            <c:numRef>
              <c:f>runtimes!$F$2:$F$8</c:f>
              <c:numCache>
                <c:formatCode>General</c:formatCode>
                <c:ptCount val="7"/>
                <c:pt idx="0">
                  <c:v>0.49166666669999998</c:v>
                </c:pt>
                <c:pt idx="1">
                  <c:v>0.41666666670000002</c:v>
                </c:pt>
                <c:pt idx="2">
                  <c:v>0.45384615379999999</c:v>
                </c:pt>
                <c:pt idx="3">
                  <c:v>0.75862068969999996</c:v>
                </c:pt>
                <c:pt idx="4">
                  <c:v>0.71014925360000003</c:v>
                </c:pt>
                <c:pt idx="5">
                  <c:v>0.77893197349999999</c:v>
                </c:pt>
                <c:pt idx="6">
                  <c:v>0.59368538680000005</c:v>
                </c:pt>
              </c:numCache>
            </c:numRef>
          </c:val>
          <c:extLst>
            <c:ext xmlns:c16="http://schemas.microsoft.com/office/drawing/2014/chart" uri="{C3380CC4-5D6E-409C-BE32-E72D297353CC}">
              <c16:uniqueId val="{00000004-EDDE-4F89-A7B8-56FD4CC494D5}"/>
            </c:ext>
          </c:extLst>
        </c:ser>
        <c:dLbls>
          <c:showLegendKey val="0"/>
          <c:showVal val="0"/>
          <c:showCatName val="0"/>
          <c:showSerName val="0"/>
          <c:showPercent val="0"/>
          <c:showBubbleSize val="0"/>
        </c:dLbls>
        <c:gapWidth val="300"/>
        <c:axId val="311686080"/>
        <c:axId val="311681488"/>
      </c:barChart>
      <c:catAx>
        <c:axId val="311686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11681488"/>
        <c:crosses val="autoZero"/>
        <c:auto val="1"/>
        <c:lblAlgn val="ctr"/>
        <c:lblOffset val="100"/>
        <c:noMultiLvlLbl val="0"/>
      </c:catAx>
      <c:valAx>
        <c:axId val="311681488"/>
        <c:scaling>
          <c:orientation val="minMax"/>
          <c:max val="1"/>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title>
          <c:tx>
            <c:rich>
              <a:bodyPr rot="-54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r>
                  <a:rPr lang="en-US" sz="2000" dirty="0"/>
                  <a:t>Normalized Runtime</a:t>
                </a:r>
              </a:p>
            </c:rich>
          </c:tx>
          <c:overlay val="0"/>
          <c:spPr>
            <a:noFill/>
            <a:ln>
              <a:noFill/>
            </a:ln>
            <a:effectLst/>
          </c:spPr>
          <c:txPr>
            <a:bodyPr rot="-54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crossAx val="311686080"/>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3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runtimes!$B$1</c:f>
              <c:strCache>
                <c:ptCount val="1"/>
                <c:pt idx="0">
                  <c:v>x86-64 (NVM)</c:v>
                </c:pt>
              </c:strCache>
            </c:strRef>
          </c:tx>
          <c:spPr>
            <a:solidFill>
              <a:srgbClr val="66C2A5"/>
            </a:solidFill>
            <a:ln>
              <a:noFill/>
            </a:ln>
            <a:effectLst/>
          </c:spPr>
          <c:invertIfNegative val="0"/>
          <c:cat>
            <c:strRef>
              <c:f>runtimes!$A$2:$A$8</c:f>
              <c:strCache>
                <c:ptCount val="7"/>
                <c:pt idx="0">
                  <c:v>echo</c:v>
                </c:pt>
                <c:pt idx="1">
                  <c:v>ycsb</c:v>
                </c:pt>
                <c:pt idx="2">
                  <c:v>redis</c:v>
                </c:pt>
                <c:pt idx="3">
                  <c:v>ctree</c:v>
                </c:pt>
                <c:pt idx="4">
                  <c:v>hashmap</c:v>
                </c:pt>
                <c:pt idx="5">
                  <c:v>vacation</c:v>
                </c:pt>
                <c:pt idx="6">
                  <c:v>average</c:v>
                </c:pt>
              </c:strCache>
            </c:strRef>
          </c:cat>
          <c:val>
            <c:numRef>
              <c:f>runtimes!$B$2:$B$8</c:f>
              <c:numCache>
                <c:formatCode>General</c:formatCode>
                <c:ptCount val="7"/>
                <c:pt idx="0">
                  <c:v>1</c:v>
                </c:pt>
                <c:pt idx="1">
                  <c:v>1</c:v>
                </c:pt>
                <c:pt idx="2">
                  <c:v>1</c:v>
                </c:pt>
                <c:pt idx="3">
                  <c:v>1</c:v>
                </c:pt>
                <c:pt idx="4">
                  <c:v>1</c:v>
                </c:pt>
                <c:pt idx="5">
                  <c:v>1</c:v>
                </c:pt>
                <c:pt idx="6">
                  <c:v>1</c:v>
                </c:pt>
              </c:numCache>
            </c:numRef>
          </c:val>
          <c:extLst>
            <c:ext xmlns:c16="http://schemas.microsoft.com/office/drawing/2014/chart" uri="{C3380CC4-5D6E-409C-BE32-E72D297353CC}">
              <c16:uniqueId val="{00000000-EDDE-4F89-A7B8-56FD4CC494D5}"/>
            </c:ext>
          </c:extLst>
        </c:ser>
        <c:ser>
          <c:idx val="1"/>
          <c:order val="1"/>
          <c:tx>
            <c:strRef>
              <c:f>runtimes!$C$1</c:f>
              <c:strCache>
                <c:ptCount val="1"/>
                <c:pt idx="0">
                  <c:v>x86-64 (PWQ)</c:v>
                </c:pt>
              </c:strCache>
            </c:strRef>
          </c:tx>
          <c:spPr>
            <a:solidFill>
              <a:srgbClr val="FB8D62"/>
            </a:solidFill>
            <a:ln>
              <a:noFill/>
            </a:ln>
            <a:effectLst/>
          </c:spPr>
          <c:invertIfNegative val="0"/>
          <c:cat>
            <c:strRef>
              <c:f>runtimes!$A$2:$A$8</c:f>
              <c:strCache>
                <c:ptCount val="7"/>
                <c:pt idx="0">
                  <c:v>echo</c:v>
                </c:pt>
                <c:pt idx="1">
                  <c:v>ycsb</c:v>
                </c:pt>
                <c:pt idx="2">
                  <c:v>redis</c:v>
                </c:pt>
                <c:pt idx="3">
                  <c:v>ctree</c:v>
                </c:pt>
                <c:pt idx="4">
                  <c:v>hashmap</c:v>
                </c:pt>
                <c:pt idx="5">
                  <c:v>vacation</c:v>
                </c:pt>
                <c:pt idx="6">
                  <c:v>average</c:v>
                </c:pt>
              </c:strCache>
            </c:strRef>
          </c:cat>
          <c:val>
            <c:numRef>
              <c:f>runtimes!$C$2:$C$8</c:f>
              <c:numCache>
                <c:formatCode>General</c:formatCode>
                <c:ptCount val="7"/>
                <c:pt idx="0">
                  <c:v>0.83333333330000003</c:v>
                </c:pt>
                <c:pt idx="1">
                  <c:v>0.83333333330000003</c:v>
                </c:pt>
                <c:pt idx="2">
                  <c:v>0.7692307692</c:v>
                </c:pt>
                <c:pt idx="3">
                  <c:v>0.86206896550000001</c:v>
                </c:pt>
                <c:pt idx="4">
                  <c:v>0.91044776100000002</c:v>
                </c:pt>
                <c:pt idx="5">
                  <c:v>0.93847225729999995</c:v>
                </c:pt>
                <c:pt idx="6">
                  <c:v>0.85422357810000005</c:v>
                </c:pt>
              </c:numCache>
            </c:numRef>
          </c:val>
          <c:extLst>
            <c:ext xmlns:c16="http://schemas.microsoft.com/office/drawing/2014/chart" uri="{C3380CC4-5D6E-409C-BE32-E72D297353CC}">
              <c16:uniqueId val="{00000001-EDDE-4F89-A7B8-56FD4CC494D5}"/>
            </c:ext>
          </c:extLst>
        </c:ser>
        <c:ser>
          <c:idx val="2"/>
          <c:order val="2"/>
          <c:tx>
            <c:strRef>
              <c:f>runtimes!$D$1</c:f>
              <c:strCache>
                <c:ptCount val="1"/>
                <c:pt idx="0">
                  <c:v>HOPS (NVM)</c:v>
                </c:pt>
              </c:strCache>
            </c:strRef>
          </c:tx>
          <c:spPr>
            <a:solidFill>
              <a:srgbClr val="8DA0CB"/>
            </a:solidFill>
            <a:ln>
              <a:noFill/>
            </a:ln>
            <a:effectLst/>
          </c:spPr>
          <c:invertIfNegative val="0"/>
          <c:cat>
            <c:strRef>
              <c:f>runtimes!$A$2:$A$8</c:f>
              <c:strCache>
                <c:ptCount val="7"/>
                <c:pt idx="0">
                  <c:v>echo</c:v>
                </c:pt>
                <c:pt idx="1">
                  <c:v>ycsb</c:v>
                </c:pt>
                <c:pt idx="2">
                  <c:v>redis</c:v>
                </c:pt>
                <c:pt idx="3">
                  <c:v>ctree</c:v>
                </c:pt>
                <c:pt idx="4">
                  <c:v>hashmap</c:v>
                </c:pt>
                <c:pt idx="5">
                  <c:v>vacation</c:v>
                </c:pt>
                <c:pt idx="6">
                  <c:v>average</c:v>
                </c:pt>
              </c:strCache>
            </c:strRef>
          </c:cat>
          <c:val>
            <c:numRef>
              <c:f>runtimes!$D$2:$D$8</c:f>
              <c:numCache>
                <c:formatCode>General</c:formatCode>
                <c:ptCount val="7"/>
                <c:pt idx="0">
                  <c:v>0.73333333329999995</c:v>
                </c:pt>
                <c:pt idx="1">
                  <c:v>0.56666666669999999</c:v>
                </c:pt>
                <c:pt idx="2">
                  <c:v>0.67692307689999998</c:v>
                </c:pt>
                <c:pt idx="3">
                  <c:v>0.79310344830000001</c:v>
                </c:pt>
                <c:pt idx="4">
                  <c:v>0.90831556520000001</c:v>
                </c:pt>
                <c:pt idx="5">
                  <c:v>0.90664775740000003</c:v>
                </c:pt>
                <c:pt idx="6">
                  <c:v>0.75794505170000004</c:v>
                </c:pt>
              </c:numCache>
            </c:numRef>
          </c:val>
          <c:extLst>
            <c:ext xmlns:c16="http://schemas.microsoft.com/office/drawing/2014/chart" uri="{C3380CC4-5D6E-409C-BE32-E72D297353CC}">
              <c16:uniqueId val="{00000002-EDDE-4F89-A7B8-56FD4CC494D5}"/>
            </c:ext>
          </c:extLst>
        </c:ser>
        <c:ser>
          <c:idx val="3"/>
          <c:order val="3"/>
          <c:tx>
            <c:strRef>
              <c:f>runtimes!$E$1</c:f>
              <c:strCache>
                <c:ptCount val="1"/>
                <c:pt idx="0">
                  <c:v>HOPS (PWQ)</c:v>
                </c:pt>
              </c:strCache>
            </c:strRef>
          </c:tx>
          <c:spPr>
            <a:solidFill>
              <a:srgbClr val="E78AC3"/>
            </a:solidFill>
            <a:ln>
              <a:noFill/>
            </a:ln>
            <a:effectLst/>
          </c:spPr>
          <c:invertIfNegative val="0"/>
          <c:cat>
            <c:strRef>
              <c:f>runtimes!$A$2:$A$8</c:f>
              <c:strCache>
                <c:ptCount val="7"/>
                <c:pt idx="0">
                  <c:v>echo</c:v>
                </c:pt>
                <c:pt idx="1">
                  <c:v>ycsb</c:v>
                </c:pt>
                <c:pt idx="2">
                  <c:v>redis</c:v>
                </c:pt>
                <c:pt idx="3">
                  <c:v>ctree</c:v>
                </c:pt>
                <c:pt idx="4">
                  <c:v>hashmap</c:v>
                </c:pt>
                <c:pt idx="5">
                  <c:v>vacation</c:v>
                </c:pt>
                <c:pt idx="6">
                  <c:v>average</c:v>
                </c:pt>
              </c:strCache>
            </c:strRef>
          </c:cat>
          <c:val>
            <c:numRef>
              <c:f>runtimes!$E$2:$E$8</c:f>
              <c:numCache>
                <c:formatCode>General</c:formatCode>
                <c:ptCount val="7"/>
                <c:pt idx="0">
                  <c:v>0.73333333329999995</c:v>
                </c:pt>
                <c:pt idx="1">
                  <c:v>0.55574080000000003</c:v>
                </c:pt>
                <c:pt idx="2">
                  <c:v>0.67692307689999998</c:v>
                </c:pt>
                <c:pt idx="3">
                  <c:v>0.78577967670000004</c:v>
                </c:pt>
                <c:pt idx="4">
                  <c:v>0.83155650290000005</c:v>
                </c:pt>
                <c:pt idx="5">
                  <c:v>0.90876972109999998</c:v>
                </c:pt>
                <c:pt idx="6">
                  <c:v>0.74318767480000003</c:v>
                </c:pt>
              </c:numCache>
            </c:numRef>
          </c:val>
          <c:extLst>
            <c:ext xmlns:c16="http://schemas.microsoft.com/office/drawing/2014/chart" uri="{C3380CC4-5D6E-409C-BE32-E72D297353CC}">
              <c16:uniqueId val="{00000003-EDDE-4F89-A7B8-56FD4CC494D5}"/>
            </c:ext>
          </c:extLst>
        </c:ser>
        <c:ser>
          <c:idx val="4"/>
          <c:order val="4"/>
          <c:tx>
            <c:strRef>
              <c:f>runtimes!$F$1</c:f>
              <c:strCache>
                <c:ptCount val="1"/>
                <c:pt idx="0">
                  <c:v>IDEAL (NON-CC)</c:v>
                </c:pt>
              </c:strCache>
            </c:strRef>
          </c:tx>
          <c:spPr>
            <a:solidFill>
              <a:schemeClr val="tx2">
                <a:lumMod val="75000"/>
              </a:schemeClr>
            </a:solidFill>
            <a:ln>
              <a:noFill/>
            </a:ln>
            <a:effectLst/>
          </c:spPr>
          <c:invertIfNegative val="0"/>
          <c:cat>
            <c:strRef>
              <c:f>runtimes!$A$2:$A$8</c:f>
              <c:strCache>
                <c:ptCount val="7"/>
                <c:pt idx="0">
                  <c:v>echo</c:v>
                </c:pt>
                <c:pt idx="1">
                  <c:v>ycsb</c:v>
                </c:pt>
                <c:pt idx="2">
                  <c:v>redis</c:v>
                </c:pt>
                <c:pt idx="3">
                  <c:v>ctree</c:v>
                </c:pt>
                <c:pt idx="4">
                  <c:v>hashmap</c:v>
                </c:pt>
                <c:pt idx="5">
                  <c:v>vacation</c:v>
                </c:pt>
                <c:pt idx="6">
                  <c:v>average</c:v>
                </c:pt>
              </c:strCache>
            </c:strRef>
          </c:cat>
          <c:val>
            <c:numRef>
              <c:f>runtimes!$F$2:$F$8</c:f>
              <c:numCache>
                <c:formatCode>General</c:formatCode>
                <c:ptCount val="7"/>
                <c:pt idx="0">
                  <c:v>0.49166666669999998</c:v>
                </c:pt>
                <c:pt idx="1">
                  <c:v>0.41666666670000002</c:v>
                </c:pt>
                <c:pt idx="2">
                  <c:v>0.45384615379999999</c:v>
                </c:pt>
                <c:pt idx="3">
                  <c:v>0.75862068969999996</c:v>
                </c:pt>
                <c:pt idx="4">
                  <c:v>0.71014925360000003</c:v>
                </c:pt>
                <c:pt idx="5">
                  <c:v>0.77893197349999999</c:v>
                </c:pt>
                <c:pt idx="6">
                  <c:v>0.59368538680000005</c:v>
                </c:pt>
              </c:numCache>
            </c:numRef>
          </c:val>
          <c:extLst>
            <c:ext xmlns:c16="http://schemas.microsoft.com/office/drawing/2014/chart" uri="{C3380CC4-5D6E-409C-BE32-E72D297353CC}">
              <c16:uniqueId val="{00000004-EDDE-4F89-A7B8-56FD4CC494D5}"/>
            </c:ext>
          </c:extLst>
        </c:ser>
        <c:dLbls>
          <c:showLegendKey val="0"/>
          <c:showVal val="0"/>
          <c:showCatName val="0"/>
          <c:showSerName val="0"/>
          <c:showPercent val="0"/>
          <c:showBubbleSize val="0"/>
        </c:dLbls>
        <c:gapWidth val="300"/>
        <c:axId val="311686080"/>
        <c:axId val="311681488"/>
      </c:barChart>
      <c:catAx>
        <c:axId val="311686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11681488"/>
        <c:crosses val="autoZero"/>
        <c:auto val="1"/>
        <c:lblAlgn val="ctr"/>
        <c:lblOffset val="100"/>
        <c:noMultiLvlLbl val="0"/>
      </c:catAx>
      <c:valAx>
        <c:axId val="311681488"/>
        <c:scaling>
          <c:orientation val="minMax"/>
          <c:max val="1"/>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title>
          <c:tx>
            <c:rich>
              <a:bodyPr rot="-54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r>
                  <a:rPr lang="en-US" sz="2000" dirty="0"/>
                  <a:t>Normalized Runtime</a:t>
                </a:r>
              </a:p>
            </c:rich>
          </c:tx>
          <c:overlay val="0"/>
          <c:spPr>
            <a:noFill/>
            <a:ln>
              <a:noFill/>
            </a:ln>
            <a:effectLst/>
          </c:spPr>
          <c:txPr>
            <a:bodyPr rot="-54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crossAx val="311686080"/>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3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9B6FEFA5-9A91-4CA1-AA89-265F8954D0C5}" type="datetimeFigureOut">
              <a:rPr lang="en-US" smtClean="0"/>
              <a:t>3/15/2017</a:t>
            </a:fld>
            <a:endParaRPr lang="en-US"/>
          </a:p>
        </p:txBody>
      </p:sp>
      <p:sp>
        <p:nvSpPr>
          <p:cNvPr id="4" name="Footer Placeholder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9AD28675-EB10-431D-AA53-D68B42813CD5}" type="slidenum">
              <a:rPr lang="en-US" smtClean="0"/>
              <a:t>‹#›</a:t>
            </a:fld>
            <a:endParaRPr lang="en-US"/>
          </a:p>
        </p:txBody>
      </p:sp>
    </p:spTree>
    <p:extLst>
      <p:ext uri="{BB962C8B-B14F-4D97-AF65-F5344CB8AC3E}">
        <p14:creationId xmlns:p14="http://schemas.microsoft.com/office/powerpoint/2010/main" val="8178567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B2BF869F-AB09-4C07-A8AD-40633C00B6F5}" type="datetimeFigureOut">
              <a:rPr lang="en-US" smtClean="0"/>
              <a:t>3/15/2017</a:t>
            </a:fld>
            <a:endParaRPr lang="en-US"/>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68974DF2-E5DB-428B-A81F-6B1BD28EEDBC}" type="slidenum">
              <a:rPr lang="en-US" smtClean="0"/>
              <a:t>‹#›</a:t>
            </a:fld>
            <a:endParaRPr lang="en-US"/>
          </a:p>
        </p:txBody>
      </p:sp>
    </p:spTree>
    <p:extLst>
      <p:ext uri="{BB962C8B-B14F-4D97-AF65-F5344CB8AC3E}">
        <p14:creationId xmlns:p14="http://schemas.microsoft.com/office/powerpoint/2010/main" val="2942629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Hey Everyone, today I will be describing our new hardware design for simplifying the programming of PM system. </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1</a:t>
            </a:fld>
            <a:endParaRPr lang="en-US"/>
          </a:p>
        </p:txBody>
      </p:sp>
    </p:spTree>
    <p:extLst>
      <p:ext uri="{BB962C8B-B14F-4D97-AF65-F5344CB8AC3E}">
        <p14:creationId xmlns:p14="http://schemas.microsoft.com/office/powerpoint/2010/main" val="17360890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Looking more closely at our PBs, they are volatile. They are split into the Front End, which is a small per-thread structure located at the L1 caches, which contain the address and some ordering </a:t>
            </a:r>
            <a:r>
              <a:rPr lang="en-US" sz="1200" kern="1200" dirty="0" err="1">
                <a:solidFill>
                  <a:schemeClr val="tx1"/>
                </a:solidFill>
                <a:effectLst/>
                <a:latin typeface="+mn-lt"/>
                <a:ea typeface="+mn-ea"/>
                <a:cs typeface="+mn-cs"/>
              </a:rPr>
              <a:t>infomation</a:t>
            </a:r>
            <a:r>
              <a:rPr lang="en-US" sz="1200" kern="1200" dirty="0">
                <a:solidFill>
                  <a:schemeClr val="tx1"/>
                </a:solidFill>
                <a:effectLst/>
                <a:latin typeface="+mn-lt"/>
                <a:ea typeface="+mn-ea"/>
                <a:cs typeface="+mn-cs"/>
              </a:rPr>
              <a:t>. The Back-End is much larger and is stored with the MCs, and stores the </a:t>
            </a:r>
            <a:r>
              <a:rPr lang="en-US" sz="1200" kern="1200" dirty="0" err="1">
                <a:solidFill>
                  <a:schemeClr val="tx1"/>
                </a:solidFill>
                <a:effectLst/>
                <a:latin typeface="+mn-lt"/>
                <a:ea typeface="+mn-ea"/>
                <a:cs typeface="+mn-cs"/>
              </a:rPr>
              <a:t>cacheline</a:t>
            </a:r>
            <a:r>
              <a:rPr lang="en-US" sz="1200" kern="1200" dirty="0">
                <a:solidFill>
                  <a:schemeClr val="tx1"/>
                </a:solidFill>
                <a:effectLst/>
                <a:latin typeface="+mn-lt"/>
                <a:ea typeface="+mn-ea"/>
                <a:cs typeface="+mn-cs"/>
              </a:rPr>
              <a:t> data for each entry. The Persist Buffers only needs to support enqueue and dequeue operations, and so they are not fully-associative structures.</a:t>
            </a:r>
          </a:p>
        </p:txBody>
      </p:sp>
      <p:sp>
        <p:nvSpPr>
          <p:cNvPr id="4" name="Slide Number Placeholder 3"/>
          <p:cNvSpPr>
            <a:spLocks noGrp="1"/>
          </p:cNvSpPr>
          <p:nvPr>
            <p:ph type="sldNum" sz="quarter" idx="10"/>
          </p:nvPr>
        </p:nvSpPr>
        <p:spPr/>
        <p:txBody>
          <a:bodyPr/>
          <a:lstStyle/>
          <a:p>
            <a:fld id="{68974DF2-E5DB-428B-A81F-6B1BD28EEDBC}" type="slidenum">
              <a:rPr lang="en-US" smtClean="0"/>
              <a:t>10</a:t>
            </a:fld>
            <a:endParaRPr lang="en-US"/>
          </a:p>
        </p:txBody>
      </p:sp>
    </p:spTree>
    <p:extLst>
      <p:ext uri="{BB962C8B-B14F-4D97-AF65-F5344CB8AC3E}">
        <p14:creationId xmlns:p14="http://schemas.microsoft.com/office/powerpoint/2010/main" val="36645183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efficient transactions, we want to order epochs without flushing. </a:t>
            </a:r>
          </a:p>
        </p:txBody>
      </p:sp>
      <p:sp>
        <p:nvSpPr>
          <p:cNvPr id="4" name="Slide Number Placeholder 3"/>
          <p:cNvSpPr>
            <a:spLocks noGrp="1"/>
          </p:cNvSpPr>
          <p:nvPr>
            <p:ph type="sldNum" sz="quarter" idx="10"/>
          </p:nvPr>
        </p:nvSpPr>
        <p:spPr/>
        <p:txBody>
          <a:bodyPr/>
          <a:lstStyle/>
          <a:p>
            <a:fld id="{68974DF2-E5DB-428B-A81F-6B1BD28EEDBC}" type="slidenum">
              <a:rPr lang="en-US" smtClean="0"/>
              <a:t>11</a:t>
            </a:fld>
            <a:endParaRPr lang="en-US"/>
          </a:p>
        </p:txBody>
      </p:sp>
    </p:spTree>
    <p:extLst>
      <p:ext uri="{BB962C8B-B14F-4D97-AF65-F5344CB8AC3E}">
        <p14:creationId xmlns:p14="http://schemas.microsoft.com/office/powerpoint/2010/main" val="9825970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 use a primitive also found in other recent proposals. The ordering FENCE orders stores without making them durable synchronously. We can implement this very efficiently. </a:t>
            </a:r>
          </a:p>
        </p:txBody>
      </p:sp>
      <p:sp>
        <p:nvSpPr>
          <p:cNvPr id="4" name="Slide Number Placeholder 3"/>
          <p:cNvSpPr>
            <a:spLocks noGrp="1"/>
          </p:cNvSpPr>
          <p:nvPr>
            <p:ph type="sldNum" sz="quarter" idx="10"/>
          </p:nvPr>
        </p:nvSpPr>
        <p:spPr/>
        <p:txBody>
          <a:bodyPr/>
          <a:lstStyle/>
          <a:p>
            <a:fld id="{68974DF2-E5DB-428B-A81F-6B1BD28EEDBC}" type="slidenum">
              <a:rPr lang="en-US" smtClean="0"/>
              <a:t>12</a:t>
            </a:fld>
            <a:endParaRPr lang="en-US"/>
          </a:p>
        </p:txBody>
      </p:sp>
    </p:spTree>
    <p:extLst>
      <p:ext uri="{BB962C8B-B14F-4D97-AF65-F5344CB8AC3E}">
        <p14:creationId xmlns:p14="http://schemas.microsoft.com/office/powerpoint/2010/main" val="13736883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To see how this works, let's zoom in on our persist buffers. We combine the persist buffers in our examples for simplicity.  </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13</a:t>
            </a:fld>
            <a:endParaRPr lang="en-US"/>
          </a:p>
        </p:txBody>
      </p:sp>
    </p:spTree>
    <p:extLst>
      <p:ext uri="{BB962C8B-B14F-4D97-AF65-F5344CB8AC3E}">
        <p14:creationId xmlns:p14="http://schemas.microsoft.com/office/powerpoint/2010/main" val="28091573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timestamp mechanism is utilized to order epochs. The local timestamp register contains the epoch timestamp of the currently inflight epoch, which is 25 in this example. CPU 1 is executing two epochs. Store A and B from the first epoch update the cache as well as the PB. The timestamp 25 is stored as part of each of their PB entries. The OFENCE simply marks the end of the epoch by incrementing the timestamp register to 26. The second epoch also has a store to A which clobbers the value in the caches, while creating a new PB entry.</a:t>
            </a:r>
            <a:endParaRPr lang="en-US" dirty="0"/>
          </a:p>
          <a:p>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14</a:t>
            </a:fld>
            <a:endParaRPr lang="en-US"/>
          </a:p>
        </p:txBody>
      </p:sp>
    </p:spTree>
    <p:extLst>
      <p:ext uri="{BB962C8B-B14F-4D97-AF65-F5344CB8AC3E}">
        <p14:creationId xmlns:p14="http://schemas.microsoft.com/office/powerpoint/2010/main" val="16857492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 now we can have fast ACID transactions. SUPERB. WRONG. We forgot to guarantee durability. To solve this problem, we turn to sports. As fans of any sports team will tell you, good offence is nothing without a good </a:t>
            </a:r>
            <a:r>
              <a:rPr lang="en-US" sz="1200" kern="1200" dirty="0" err="1">
                <a:solidFill>
                  <a:schemeClr val="tx1"/>
                </a:solidFill>
                <a:effectLst/>
                <a:latin typeface="+mn-lt"/>
                <a:ea typeface="+mn-ea"/>
                <a:cs typeface="+mn-cs"/>
              </a:rPr>
              <a:t>defence</a:t>
            </a:r>
            <a:r>
              <a:rPr lang="en-US" sz="1200" kern="1200" dirty="0">
                <a:solidFill>
                  <a:schemeClr val="tx1"/>
                </a:solidFill>
                <a:effectLst/>
                <a:latin typeface="+mn-lt"/>
                <a:ea typeface="+mn-ea"/>
                <a:cs typeface="+mn-cs"/>
              </a:rPr>
              <a:t>. So, we introduce our second primitive to guarantee durability of outstanding PM writes.</a:t>
            </a:r>
          </a:p>
        </p:txBody>
      </p:sp>
      <p:sp>
        <p:nvSpPr>
          <p:cNvPr id="4" name="Slide Number Placeholder 3"/>
          <p:cNvSpPr>
            <a:spLocks noGrp="1"/>
          </p:cNvSpPr>
          <p:nvPr>
            <p:ph type="sldNum" sz="quarter" idx="10"/>
          </p:nvPr>
        </p:nvSpPr>
        <p:spPr/>
        <p:txBody>
          <a:bodyPr/>
          <a:lstStyle/>
          <a:p>
            <a:fld id="{68974DF2-E5DB-428B-A81F-6B1BD28EEDBC}" type="slidenum">
              <a:rPr lang="en-US" smtClean="0"/>
              <a:t>15</a:t>
            </a:fld>
            <a:endParaRPr lang="en-US"/>
          </a:p>
        </p:txBody>
      </p:sp>
    </p:spTree>
    <p:extLst>
      <p:ext uri="{BB962C8B-B14F-4D97-AF65-F5344CB8AC3E}">
        <p14:creationId xmlns:p14="http://schemas.microsoft.com/office/powerpoint/2010/main" val="2213197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16</a:t>
            </a:fld>
            <a:endParaRPr lang="en-US"/>
          </a:p>
        </p:txBody>
      </p:sp>
    </p:spTree>
    <p:extLst>
      <p:ext uri="{BB962C8B-B14F-4D97-AF65-F5344CB8AC3E}">
        <p14:creationId xmlns:p14="http://schemas.microsoft.com/office/powerpoint/2010/main" val="881169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there are two stores from a thread with an DFENCE between them, ST B can only be committed after ST A is made persistent.</a:t>
            </a:r>
          </a:p>
        </p:txBody>
      </p:sp>
      <p:sp>
        <p:nvSpPr>
          <p:cNvPr id="4" name="Slide Number Placeholder 3"/>
          <p:cNvSpPr>
            <a:spLocks noGrp="1"/>
          </p:cNvSpPr>
          <p:nvPr>
            <p:ph type="sldNum" sz="quarter" idx="10"/>
          </p:nvPr>
        </p:nvSpPr>
        <p:spPr/>
        <p:txBody>
          <a:bodyPr/>
          <a:lstStyle/>
          <a:p>
            <a:fld id="{68974DF2-E5DB-428B-A81F-6B1BD28EEDBC}" type="slidenum">
              <a:rPr lang="en-US" smtClean="0"/>
              <a:t>17</a:t>
            </a:fld>
            <a:endParaRPr lang="en-US"/>
          </a:p>
        </p:txBody>
      </p:sp>
    </p:spTree>
    <p:extLst>
      <p:ext uri="{BB962C8B-B14F-4D97-AF65-F5344CB8AC3E}">
        <p14:creationId xmlns:p14="http://schemas.microsoft.com/office/powerpoint/2010/main" val="21997102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18</a:t>
            </a:fld>
            <a:endParaRPr lang="en-US"/>
          </a:p>
        </p:txBody>
      </p:sp>
    </p:spTree>
    <p:extLst>
      <p:ext uri="{BB962C8B-B14F-4D97-AF65-F5344CB8AC3E}">
        <p14:creationId xmlns:p14="http://schemas.microsoft.com/office/powerpoint/2010/main" val="674714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 found that self-dependencies are quite common, and most PM proposals stall on encountering this. </a:t>
            </a:r>
          </a:p>
        </p:txBody>
      </p:sp>
      <p:sp>
        <p:nvSpPr>
          <p:cNvPr id="4" name="Slide Number Placeholder 3"/>
          <p:cNvSpPr>
            <a:spLocks noGrp="1"/>
          </p:cNvSpPr>
          <p:nvPr>
            <p:ph type="sldNum" sz="quarter" idx="10"/>
          </p:nvPr>
        </p:nvSpPr>
        <p:spPr/>
        <p:txBody>
          <a:bodyPr/>
          <a:lstStyle/>
          <a:p>
            <a:fld id="{68974DF2-E5DB-428B-A81F-6B1BD28EEDBC}" type="slidenum">
              <a:rPr lang="en-US" smtClean="0"/>
              <a:t>19</a:t>
            </a:fld>
            <a:endParaRPr lang="en-US"/>
          </a:p>
        </p:txBody>
      </p:sp>
    </p:spTree>
    <p:extLst>
      <p:ext uri="{BB962C8B-B14F-4D97-AF65-F5344CB8AC3E}">
        <p14:creationId xmlns:p14="http://schemas.microsoft.com/office/powerpoint/2010/main" val="4039384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Analysis </a:t>
            </a:r>
            <a:r>
              <a:rPr lang="en-US" sz="1200" kern="1200" dirty="0" err="1">
                <a:solidFill>
                  <a:schemeClr val="tx1"/>
                </a:solidFill>
                <a:effectLst/>
                <a:latin typeface="+mn-lt"/>
                <a:ea typeface="+mn-ea"/>
                <a:cs typeface="+mn-cs"/>
              </a:rPr>
              <a:t>preceeds</a:t>
            </a:r>
            <a:r>
              <a:rPr lang="en-US" sz="1200" kern="1200" dirty="0">
                <a:solidFill>
                  <a:schemeClr val="tx1"/>
                </a:solidFill>
                <a:effectLst/>
                <a:latin typeface="+mn-lt"/>
                <a:ea typeface="+mn-ea"/>
                <a:cs typeface="+mn-cs"/>
              </a:rPr>
              <a:t> good design. Our analysis of PM applications from the WHISPER suite, which I will recap now, guides our design of the HOPS. </a:t>
            </a:r>
          </a:p>
          <a:p>
            <a:endParaRPr lang="en-US" dirty="0"/>
          </a:p>
          <a:p>
            <a:endParaRPr lang="en-US" dirty="0"/>
          </a:p>
          <a:p>
            <a:r>
              <a:rPr lang="en-US" sz="1200" kern="1200" dirty="0">
                <a:solidFill>
                  <a:schemeClr val="tx1"/>
                </a:solidFill>
                <a:effectLst/>
                <a:latin typeface="+mn-lt"/>
                <a:ea typeface="+mn-ea"/>
                <a:cs typeface="+mn-cs"/>
              </a:rPr>
              <a:t>We observed that a majority of accesses are to DRAM. Thus, any HW support for PM should not hurt the performance of volatile accesses. For example, this precludes adding state to the caches which would increase the access latency of all accesses. Thus, HOPS leaves the volatile memory structures untouched.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We noticed that transactions can comprise as many as 50 epochs, resulting in frequent flushing and low performance. But these greatly simply the programming of PM systems. So HOPS provides a mechanism for ordering epochs without flushing.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We found that self-dependencies are common for epochs updating logs and metadata. Thus to avoid flushing, HOPS allows multiple copies of the same </a:t>
            </a:r>
            <a:r>
              <a:rPr lang="en-US" sz="1200" kern="1200" dirty="0" err="1">
                <a:solidFill>
                  <a:schemeClr val="tx1"/>
                </a:solidFill>
                <a:effectLst/>
                <a:latin typeface="+mn-lt"/>
                <a:ea typeface="+mn-ea"/>
                <a:cs typeface="+mn-cs"/>
              </a:rPr>
              <a:t>cacheline</a:t>
            </a:r>
            <a:r>
              <a:rPr lang="en-US" sz="1200" kern="1200" dirty="0">
                <a:solidFill>
                  <a:schemeClr val="tx1"/>
                </a:solidFill>
                <a:effectLst/>
                <a:latin typeface="+mn-lt"/>
                <a:ea typeface="+mn-ea"/>
                <a:cs typeface="+mn-cs"/>
              </a:rPr>
              <a:t> to co-exist.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Finally we saw that cross-thread dependencies are quite rare. For correctness, HOPS uses a conservative method based on coherence to track these dependencies.</a:t>
            </a:r>
          </a:p>
          <a:p>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2</a:t>
            </a:fld>
            <a:endParaRPr lang="en-US"/>
          </a:p>
        </p:txBody>
      </p:sp>
    </p:spTree>
    <p:extLst>
      <p:ext uri="{BB962C8B-B14F-4D97-AF65-F5344CB8AC3E}">
        <p14:creationId xmlns:p14="http://schemas.microsoft.com/office/powerpoint/2010/main" val="32638386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 have already seen HOPS deal with self-dependencies though. Looking back at our earlier example, you may not have </a:t>
            </a:r>
            <a:r>
              <a:rPr lang="en-US" sz="1200" kern="1200">
                <a:solidFill>
                  <a:schemeClr val="tx1"/>
                </a:solidFill>
                <a:effectLst/>
                <a:latin typeface="+mn-lt"/>
                <a:ea typeface="+mn-ea"/>
                <a:cs typeface="+mn-cs"/>
              </a:rPr>
              <a:t>realized that </a:t>
            </a:r>
            <a:r>
              <a:rPr lang="en-US" sz="1200" kern="1200" dirty="0">
                <a:solidFill>
                  <a:schemeClr val="tx1"/>
                </a:solidFill>
                <a:effectLst/>
                <a:latin typeface="+mn-lt"/>
                <a:ea typeface="+mn-ea"/>
                <a:cs typeface="+mn-cs"/>
              </a:rPr>
              <a:t>the two writes to address A are a self-dependency. The latest value of A is found in the caches to handle reuse. Both versions of A are present in the persist buffers.</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20</a:t>
            </a:fld>
            <a:endParaRPr lang="en-US"/>
          </a:p>
        </p:txBody>
      </p:sp>
    </p:spTree>
    <p:extLst>
      <p:ext uri="{BB962C8B-B14F-4D97-AF65-F5344CB8AC3E}">
        <p14:creationId xmlns:p14="http://schemas.microsoft.com/office/powerpoint/2010/main" val="2340341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handling cross-dependencies, we have a slow but correct method which piggybacks on coherence mechanisms. This is too complex for a talk in the last session, so we won’t go into </a:t>
            </a:r>
            <a:r>
              <a:rPr lang="en-US" sz="1200" kern="1200" dirty="0" err="1">
                <a:solidFill>
                  <a:schemeClr val="tx1"/>
                </a:solidFill>
                <a:effectLst/>
                <a:latin typeface="+mn-lt"/>
                <a:ea typeface="+mn-ea"/>
                <a:cs typeface="+mn-cs"/>
              </a:rPr>
              <a:t>detials</a:t>
            </a:r>
            <a:r>
              <a:rPr lang="en-US" sz="1200" kern="1200" dirty="0">
                <a:solidFill>
                  <a:schemeClr val="tx1"/>
                </a:solidFill>
                <a:effectLst/>
                <a:latin typeface="+mn-lt"/>
                <a:ea typeface="+mn-ea"/>
                <a:cs typeface="+mn-cs"/>
              </a:rPr>
              <a:t>. Feel free to ask me a question, or read our ASPLOS 17 paper for more details.</a:t>
            </a:r>
          </a:p>
        </p:txBody>
      </p:sp>
      <p:sp>
        <p:nvSpPr>
          <p:cNvPr id="4" name="Slide Number Placeholder 3"/>
          <p:cNvSpPr>
            <a:spLocks noGrp="1"/>
          </p:cNvSpPr>
          <p:nvPr>
            <p:ph type="sldNum" sz="quarter" idx="10"/>
          </p:nvPr>
        </p:nvSpPr>
        <p:spPr/>
        <p:txBody>
          <a:bodyPr/>
          <a:lstStyle/>
          <a:p>
            <a:fld id="{68974DF2-E5DB-428B-A81F-6B1BD28EEDBC}" type="slidenum">
              <a:rPr lang="en-US" smtClean="0"/>
              <a:t>21</a:t>
            </a:fld>
            <a:endParaRPr lang="en-US"/>
          </a:p>
        </p:txBody>
      </p:sp>
    </p:spTree>
    <p:extLst>
      <p:ext uri="{BB962C8B-B14F-4D97-AF65-F5344CB8AC3E}">
        <p14:creationId xmlns:p14="http://schemas.microsoft.com/office/powerpoint/2010/main" val="2054168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22</a:t>
            </a:fld>
            <a:endParaRPr lang="en-US"/>
          </a:p>
        </p:txBody>
      </p:sp>
    </p:spTree>
    <p:extLst>
      <p:ext uri="{BB962C8B-B14F-4D97-AF65-F5344CB8AC3E}">
        <p14:creationId xmlns:p14="http://schemas.microsoft.com/office/powerpoint/2010/main" val="24045395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RGB values = </a:t>
            </a:r>
          </a:p>
          <a:p>
            <a:r>
              <a:rPr lang="en-US" dirty="0"/>
              <a:t>102,194,165</a:t>
            </a:r>
          </a:p>
          <a:p>
            <a:r>
              <a:rPr lang="en-US" dirty="0"/>
              <a:t>252,141,98</a:t>
            </a:r>
          </a:p>
          <a:p>
            <a:r>
              <a:rPr lang="en-US" dirty="0"/>
              <a:t>141,160,203</a:t>
            </a:r>
          </a:p>
          <a:p>
            <a:r>
              <a:rPr lang="en-US" dirty="0"/>
              <a:t>231,138,195</a:t>
            </a:r>
          </a:p>
          <a:p>
            <a:r>
              <a:rPr lang="en-US" dirty="0"/>
              <a:t>166,216,84</a:t>
            </a:r>
          </a:p>
        </p:txBody>
      </p:sp>
      <p:sp>
        <p:nvSpPr>
          <p:cNvPr id="4" name="Slide Number Placeholder 3"/>
          <p:cNvSpPr>
            <a:spLocks noGrp="1"/>
          </p:cNvSpPr>
          <p:nvPr>
            <p:ph type="sldNum" sz="quarter" idx="10"/>
          </p:nvPr>
        </p:nvSpPr>
        <p:spPr/>
        <p:txBody>
          <a:bodyPr/>
          <a:lstStyle/>
          <a:p>
            <a:fld id="{68974DF2-E5DB-428B-A81F-6B1BD28EEDBC}" type="slidenum">
              <a:rPr lang="en-US" smtClean="0"/>
              <a:t>24</a:t>
            </a:fld>
            <a:endParaRPr lang="en-US"/>
          </a:p>
        </p:txBody>
      </p:sp>
    </p:spTree>
    <p:extLst>
      <p:ext uri="{BB962C8B-B14F-4D97-AF65-F5344CB8AC3E}">
        <p14:creationId xmlns:p14="http://schemas.microsoft.com/office/powerpoint/2010/main" val="30213741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000" dirty="0"/>
              <a:t>Volatile memory (almost) unchanged</a:t>
            </a:r>
          </a:p>
          <a:p>
            <a:pPr lvl="1"/>
            <a:endParaRPr lang="en-US" dirty="0"/>
          </a:p>
          <a:p>
            <a:pPr lvl="1"/>
            <a:endParaRPr lang="en-US" dirty="0"/>
          </a:p>
          <a:p>
            <a:r>
              <a:rPr lang="en-US" sz="3000" dirty="0"/>
              <a:t>Allows multiple copies of same </a:t>
            </a:r>
            <a:r>
              <a:rPr lang="en-US" sz="3000" dirty="0" err="1"/>
              <a:t>cacheline</a:t>
            </a:r>
            <a:endParaRPr lang="en-US" sz="3000" dirty="0"/>
          </a:p>
          <a:p>
            <a:pPr lvl="1"/>
            <a:endParaRPr lang="en-US" dirty="0"/>
          </a:p>
          <a:p>
            <a:pPr lvl="1"/>
            <a:endParaRPr lang="en-US" dirty="0"/>
          </a:p>
          <a:p>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25</a:t>
            </a:fld>
            <a:endParaRPr lang="en-US"/>
          </a:p>
        </p:txBody>
      </p:sp>
    </p:spTree>
    <p:extLst>
      <p:ext uri="{BB962C8B-B14F-4D97-AF65-F5344CB8AC3E}">
        <p14:creationId xmlns:p14="http://schemas.microsoft.com/office/powerpoint/2010/main" val="310190427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28</a:t>
            </a:fld>
            <a:endParaRPr lang="en-US"/>
          </a:p>
        </p:txBody>
      </p:sp>
    </p:spTree>
    <p:extLst>
      <p:ext uri="{BB962C8B-B14F-4D97-AF65-F5344CB8AC3E}">
        <p14:creationId xmlns:p14="http://schemas.microsoft.com/office/powerpoint/2010/main" val="20571977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This involves three separate updates- the node creation and the two pointers. </a:t>
            </a:r>
            <a:endParaRPr lang="en-US" dirty="0"/>
          </a:p>
          <a:p>
            <a:r>
              <a:rPr lang="en-US" dirty="0"/>
              <a:t>Head pointer is written</a:t>
            </a:r>
            <a:r>
              <a:rPr lang="en-US" baseline="0" dirty="0"/>
              <a:t> back OOO. Inconsistent because Node C doesn’t point to Node A, and thus Nodes A and B are not reachable.</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32</a:t>
            </a:fld>
            <a:endParaRPr lang="en-US"/>
          </a:p>
        </p:txBody>
      </p:sp>
    </p:spTree>
    <p:extLst>
      <p:ext uri="{BB962C8B-B14F-4D97-AF65-F5344CB8AC3E}">
        <p14:creationId xmlns:p14="http://schemas.microsoft.com/office/powerpoint/2010/main" val="13294470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33</a:t>
            </a:fld>
            <a:endParaRPr lang="en-US"/>
          </a:p>
        </p:txBody>
      </p:sp>
    </p:spTree>
    <p:extLst>
      <p:ext uri="{BB962C8B-B14F-4D97-AF65-F5344CB8AC3E}">
        <p14:creationId xmlns:p14="http://schemas.microsoft.com/office/powerpoint/2010/main" val="2003977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can fix this</a:t>
            </a:r>
            <a:r>
              <a:rPr lang="en-US" baseline="0" dirty="0"/>
              <a:t> by grouping updates into ordered epochs, and flushing each epoch to PM before starting next one. This is consistent because the head always points to a valid linked list at each point</a:t>
            </a:r>
            <a:endParaRPr lang="en-US" dirty="0"/>
          </a:p>
          <a:p>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34</a:t>
            </a:fld>
            <a:endParaRPr lang="en-US"/>
          </a:p>
        </p:txBody>
      </p:sp>
    </p:spTree>
    <p:extLst>
      <p:ext uri="{BB962C8B-B14F-4D97-AF65-F5344CB8AC3E}">
        <p14:creationId xmlns:p14="http://schemas.microsoft.com/office/powerpoint/2010/main" val="389886666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RGB values = </a:t>
            </a:r>
          </a:p>
          <a:p>
            <a:r>
              <a:rPr lang="en-US" dirty="0"/>
              <a:t>102,194,165</a:t>
            </a:r>
          </a:p>
          <a:p>
            <a:r>
              <a:rPr lang="en-US" dirty="0"/>
              <a:t>252,141,98</a:t>
            </a:r>
          </a:p>
          <a:p>
            <a:r>
              <a:rPr lang="en-US" dirty="0"/>
              <a:t>141,160,203</a:t>
            </a:r>
          </a:p>
          <a:p>
            <a:r>
              <a:rPr lang="en-US" dirty="0"/>
              <a:t>231,138,195</a:t>
            </a:r>
          </a:p>
          <a:p>
            <a:r>
              <a:rPr lang="en-US" dirty="0"/>
              <a:t>166,216,84</a:t>
            </a:r>
          </a:p>
        </p:txBody>
      </p:sp>
      <p:sp>
        <p:nvSpPr>
          <p:cNvPr id="4" name="Slide Number Placeholder 3"/>
          <p:cNvSpPr>
            <a:spLocks noGrp="1"/>
          </p:cNvSpPr>
          <p:nvPr>
            <p:ph type="sldNum" sz="quarter" idx="10"/>
          </p:nvPr>
        </p:nvSpPr>
        <p:spPr/>
        <p:txBody>
          <a:bodyPr/>
          <a:lstStyle/>
          <a:p>
            <a:fld id="{68974DF2-E5DB-428B-A81F-6B1BD28EEDBC}" type="slidenum">
              <a:rPr lang="en-US" smtClean="0"/>
              <a:t>35</a:t>
            </a:fld>
            <a:endParaRPr lang="en-US"/>
          </a:p>
        </p:txBody>
      </p:sp>
    </p:spTree>
    <p:extLst>
      <p:ext uri="{BB962C8B-B14F-4D97-AF65-F5344CB8AC3E}">
        <p14:creationId xmlns:p14="http://schemas.microsoft.com/office/powerpoint/2010/main" val="34395868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3</a:t>
            </a:fld>
            <a:endParaRPr lang="en-US"/>
          </a:p>
        </p:txBody>
      </p:sp>
    </p:spTree>
    <p:extLst>
      <p:ext uri="{BB962C8B-B14F-4D97-AF65-F5344CB8AC3E}">
        <p14:creationId xmlns:p14="http://schemas.microsoft.com/office/powerpoint/2010/main" val="139624410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Maybe do away with this</a:t>
            </a:r>
            <a:r>
              <a:rPr lang="en-US" baseline="0" dirty="0"/>
              <a:t> slide?</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36</a:t>
            </a:fld>
            <a:endParaRPr lang="en-US"/>
          </a:p>
        </p:txBody>
      </p:sp>
    </p:spTree>
    <p:extLst>
      <p:ext uri="{BB962C8B-B14F-4D97-AF65-F5344CB8AC3E}">
        <p14:creationId xmlns:p14="http://schemas.microsoft.com/office/powerpoint/2010/main" val="3689931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should I introduce</a:t>
            </a:r>
            <a:r>
              <a:rPr lang="en-US" baseline="0" dirty="0"/>
              <a:t> epochs?</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37</a:t>
            </a:fld>
            <a:endParaRPr lang="en-US"/>
          </a:p>
        </p:txBody>
      </p:sp>
    </p:spTree>
    <p:extLst>
      <p:ext uri="{BB962C8B-B14F-4D97-AF65-F5344CB8AC3E}">
        <p14:creationId xmlns:p14="http://schemas.microsoft.com/office/powerpoint/2010/main" val="31645332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 ANIMATION ABOUT WHY</a:t>
            </a:r>
            <a:r>
              <a:rPr lang="en-US" baseline="0" dirty="0"/>
              <a:t> THE EXTENSIONS MAKE CACHES FUNCTIONALLY VISIBLE?</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38</a:t>
            </a:fld>
            <a:endParaRPr lang="en-US"/>
          </a:p>
        </p:txBody>
      </p:sp>
    </p:spTree>
    <p:extLst>
      <p:ext uri="{BB962C8B-B14F-4D97-AF65-F5344CB8AC3E}">
        <p14:creationId xmlns:p14="http://schemas.microsoft.com/office/powerpoint/2010/main" val="39435264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 ANIMATION ABOUT WHY</a:t>
            </a:r>
            <a:r>
              <a:rPr lang="en-US" baseline="0" dirty="0"/>
              <a:t> THE EXTENSIONS MAKE CACHES FUNCTIONALLY VISIBLE?</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39</a:t>
            </a:fld>
            <a:endParaRPr lang="en-US"/>
          </a:p>
        </p:txBody>
      </p:sp>
    </p:spTree>
    <p:extLst>
      <p:ext uri="{BB962C8B-B14F-4D97-AF65-F5344CB8AC3E}">
        <p14:creationId xmlns:p14="http://schemas.microsoft.com/office/powerpoint/2010/main" val="131458964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to replace this</a:t>
            </a:r>
            <a:r>
              <a:rPr lang="en-US" baseline="0" dirty="0"/>
              <a:t> with a simpler figure that makes more sense. </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40</a:t>
            </a:fld>
            <a:endParaRPr lang="en-US"/>
          </a:p>
        </p:txBody>
      </p:sp>
    </p:spTree>
    <p:extLst>
      <p:ext uri="{BB962C8B-B14F-4D97-AF65-F5344CB8AC3E}">
        <p14:creationId xmlns:p14="http://schemas.microsoft.com/office/powerpoint/2010/main" val="11060223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41</a:t>
            </a:fld>
            <a:endParaRPr lang="en-US"/>
          </a:p>
        </p:txBody>
      </p:sp>
    </p:spTree>
    <p:extLst>
      <p:ext uri="{BB962C8B-B14F-4D97-AF65-F5344CB8AC3E}">
        <p14:creationId xmlns:p14="http://schemas.microsoft.com/office/powerpoint/2010/main" val="5214345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a:t>
            </a:r>
            <a:r>
              <a:rPr lang="en-US" baseline="0" dirty="0"/>
              <a:t> of local copy optimization</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52</a:t>
            </a:fld>
            <a:endParaRPr lang="en-US"/>
          </a:p>
        </p:txBody>
      </p:sp>
    </p:spTree>
    <p:extLst>
      <p:ext uri="{BB962C8B-B14F-4D97-AF65-F5344CB8AC3E}">
        <p14:creationId xmlns:p14="http://schemas.microsoft.com/office/powerpoint/2010/main" val="67109484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a:t>
            </a:r>
            <a:r>
              <a:rPr lang="en-US" baseline="0" dirty="0"/>
              <a:t> of local copy optimization</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53</a:t>
            </a:fld>
            <a:endParaRPr lang="en-US"/>
          </a:p>
        </p:txBody>
      </p:sp>
    </p:spTree>
    <p:extLst>
      <p:ext uri="{BB962C8B-B14F-4D97-AF65-F5344CB8AC3E}">
        <p14:creationId xmlns:p14="http://schemas.microsoft.com/office/powerpoint/2010/main" val="40573358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a:t>
            </a:r>
            <a:r>
              <a:rPr lang="en-US" baseline="0" dirty="0"/>
              <a:t> of local copy optimization</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54</a:t>
            </a:fld>
            <a:endParaRPr lang="en-US"/>
          </a:p>
        </p:txBody>
      </p:sp>
    </p:spTree>
    <p:extLst>
      <p:ext uri="{BB962C8B-B14F-4D97-AF65-F5344CB8AC3E}">
        <p14:creationId xmlns:p14="http://schemas.microsoft.com/office/powerpoint/2010/main" val="400305681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a:t>
            </a:r>
            <a:r>
              <a:rPr lang="en-US" baseline="0" dirty="0"/>
              <a:t> of local copy optimization</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55</a:t>
            </a:fld>
            <a:endParaRPr lang="en-US"/>
          </a:p>
        </p:txBody>
      </p:sp>
    </p:spTree>
    <p:extLst>
      <p:ext uri="{BB962C8B-B14F-4D97-AF65-F5344CB8AC3E}">
        <p14:creationId xmlns:p14="http://schemas.microsoft.com/office/powerpoint/2010/main" val="2161172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While PM promises the best of both worlds - Disk and DRAM, it is quite tricky to program these systems. For crash-consistent and recoverable applications, programmers are forced to worry about flushing </a:t>
            </a:r>
            <a:r>
              <a:rPr lang="en-US" sz="1200" kern="1200" dirty="0" err="1">
                <a:solidFill>
                  <a:schemeClr val="tx1"/>
                </a:solidFill>
                <a:effectLst/>
                <a:latin typeface="+mn-lt"/>
                <a:ea typeface="+mn-ea"/>
                <a:cs typeface="+mn-cs"/>
              </a:rPr>
              <a:t>cachelines</a:t>
            </a:r>
            <a:r>
              <a:rPr lang="en-US" sz="1200" kern="1200" dirty="0">
                <a:solidFill>
                  <a:schemeClr val="tx1"/>
                </a:solidFill>
                <a:effectLst/>
                <a:latin typeface="+mn-lt"/>
                <a:ea typeface="+mn-ea"/>
                <a:cs typeface="+mn-cs"/>
              </a:rPr>
              <a:t> in the right order, and fencing properly. Thankfully, Libraries like Mnemosyne and NVML help by supporting ACID transactions, which simplify programming tremendously. </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4</a:t>
            </a:fld>
            <a:endParaRPr lang="en-US"/>
          </a:p>
        </p:txBody>
      </p:sp>
    </p:spTree>
    <p:extLst>
      <p:ext uri="{BB962C8B-B14F-4D97-AF65-F5344CB8AC3E}">
        <p14:creationId xmlns:p14="http://schemas.microsoft.com/office/powerpoint/2010/main" val="5583301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a:t>
            </a:r>
            <a:r>
              <a:rPr lang="en-US" baseline="0" dirty="0"/>
              <a:t> of local copy optimization</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56</a:t>
            </a:fld>
            <a:endParaRPr lang="en-US"/>
          </a:p>
        </p:txBody>
      </p:sp>
    </p:spTree>
    <p:extLst>
      <p:ext uri="{BB962C8B-B14F-4D97-AF65-F5344CB8AC3E}">
        <p14:creationId xmlns:p14="http://schemas.microsoft.com/office/powerpoint/2010/main" val="382581232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a:t>
            </a:r>
            <a:r>
              <a:rPr lang="en-US" baseline="0" dirty="0"/>
              <a:t> of local copy optimization</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58</a:t>
            </a:fld>
            <a:endParaRPr lang="en-US"/>
          </a:p>
        </p:txBody>
      </p:sp>
    </p:spTree>
    <p:extLst>
      <p:ext uri="{BB962C8B-B14F-4D97-AF65-F5344CB8AC3E}">
        <p14:creationId xmlns:p14="http://schemas.microsoft.com/office/powerpoint/2010/main" val="42423730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Bloom filter to show all accesses since</a:t>
            </a:r>
            <a:r>
              <a:rPr lang="en-US" baseline="0" dirty="0"/>
              <a:t> last </a:t>
            </a:r>
            <a:r>
              <a:rPr lang="en-US" baseline="0" dirty="0" err="1"/>
              <a:t>durPB</a:t>
            </a:r>
            <a:r>
              <a:rPr lang="en-US" baseline="0" dirty="0"/>
              <a:t>.</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62</a:t>
            </a:fld>
            <a:endParaRPr lang="en-US"/>
          </a:p>
        </p:txBody>
      </p:sp>
    </p:spTree>
    <p:extLst>
      <p:ext uri="{BB962C8B-B14F-4D97-AF65-F5344CB8AC3E}">
        <p14:creationId xmlns:p14="http://schemas.microsoft.com/office/powerpoint/2010/main" val="181570979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63</a:t>
            </a:fld>
            <a:endParaRPr lang="en-US"/>
          </a:p>
        </p:txBody>
      </p:sp>
    </p:spTree>
    <p:extLst>
      <p:ext uri="{BB962C8B-B14F-4D97-AF65-F5344CB8AC3E}">
        <p14:creationId xmlns:p14="http://schemas.microsoft.com/office/powerpoint/2010/main" val="311534437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64</a:t>
            </a:fld>
            <a:endParaRPr lang="en-US"/>
          </a:p>
        </p:txBody>
      </p:sp>
    </p:spTree>
    <p:extLst>
      <p:ext uri="{BB962C8B-B14F-4D97-AF65-F5344CB8AC3E}">
        <p14:creationId xmlns:p14="http://schemas.microsoft.com/office/powerpoint/2010/main" val="144746512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a:t>
            </a:r>
            <a:r>
              <a:rPr lang="en-US" baseline="0" dirty="0"/>
              <a:t> of local copy optimization</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66</a:t>
            </a:fld>
            <a:endParaRPr lang="en-US"/>
          </a:p>
        </p:txBody>
      </p:sp>
    </p:spTree>
    <p:extLst>
      <p:ext uri="{BB962C8B-B14F-4D97-AF65-F5344CB8AC3E}">
        <p14:creationId xmlns:p14="http://schemas.microsoft.com/office/powerpoint/2010/main" val="232495054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67</a:t>
            </a:fld>
            <a:endParaRPr lang="en-US"/>
          </a:p>
        </p:txBody>
      </p:sp>
    </p:spTree>
    <p:extLst>
      <p:ext uri="{BB962C8B-B14F-4D97-AF65-F5344CB8AC3E}">
        <p14:creationId xmlns:p14="http://schemas.microsoft.com/office/powerpoint/2010/main" val="303453395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implement</a:t>
            </a:r>
            <a:r>
              <a:rPr lang="en-US" baseline="0" dirty="0"/>
              <a:t> the epoch persistency model</a:t>
            </a:r>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68</a:t>
            </a:fld>
            <a:endParaRPr lang="en-US"/>
          </a:p>
        </p:txBody>
      </p:sp>
    </p:spTree>
    <p:extLst>
      <p:ext uri="{BB962C8B-B14F-4D97-AF65-F5344CB8AC3E}">
        <p14:creationId xmlns:p14="http://schemas.microsoft.com/office/powerpoint/2010/main" val="215190269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70</a:t>
            </a:fld>
            <a:endParaRPr lang="en-US"/>
          </a:p>
        </p:txBody>
      </p:sp>
    </p:spTree>
    <p:extLst>
      <p:ext uri="{BB962C8B-B14F-4D97-AF65-F5344CB8AC3E}">
        <p14:creationId xmlns:p14="http://schemas.microsoft.com/office/powerpoint/2010/main" val="4711912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understand why flushes are expensive, let's consider our system first. The address space would be partitioned into volatile and persistent regions. Each of these regions will be managed by one or multiple memory controllers. The cores will interact with these via the coherent cache hierarchy.</a:t>
            </a:r>
          </a:p>
          <a:p>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5</a:t>
            </a:fld>
            <a:endParaRPr lang="en-US"/>
          </a:p>
        </p:txBody>
      </p:sp>
    </p:spTree>
    <p:extLst>
      <p:ext uri="{BB962C8B-B14F-4D97-AF65-F5344CB8AC3E}">
        <p14:creationId xmlns:p14="http://schemas.microsoft.com/office/powerpoint/2010/main" val="1330173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a CPU issues a flush request, the dirty </a:t>
            </a:r>
            <a:r>
              <a:rPr lang="en-US" sz="1200" kern="1200" dirty="0" err="1">
                <a:solidFill>
                  <a:schemeClr val="tx1"/>
                </a:solidFill>
                <a:effectLst/>
                <a:latin typeface="+mn-lt"/>
                <a:ea typeface="+mn-ea"/>
                <a:cs typeface="+mn-cs"/>
              </a:rPr>
              <a:t>cacheline</a:t>
            </a:r>
            <a:r>
              <a:rPr lang="en-US" sz="1200" kern="1200" dirty="0">
                <a:solidFill>
                  <a:schemeClr val="tx1"/>
                </a:solidFill>
                <a:effectLst/>
                <a:latin typeface="+mn-lt"/>
                <a:ea typeface="+mn-ea"/>
                <a:cs typeface="+mn-cs"/>
              </a:rPr>
              <a:t> is written back from one level of the hierarchy to the next, all the way to the PM controller. There is a long-latency PM write, after which the ACK has to propagate back before the core can proceed. Flushes can be overlapped, but only within an epoch, so it doesn’t help much.</a:t>
            </a:r>
          </a:p>
        </p:txBody>
      </p:sp>
      <p:sp>
        <p:nvSpPr>
          <p:cNvPr id="4" name="Slide Number Placeholder 3"/>
          <p:cNvSpPr>
            <a:spLocks noGrp="1"/>
          </p:cNvSpPr>
          <p:nvPr>
            <p:ph type="sldNum" sz="quarter" idx="10"/>
          </p:nvPr>
        </p:nvSpPr>
        <p:spPr/>
        <p:txBody>
          <a:bodyPr/>
          <a:lstStyle/>
          <a:p>
            <a:fld id="{68974DF2-E5DB-428B-A81F-6B1BD28EEDBC}" type="slidenum">
              <a:rPr lang="en-US" smtClean="0"/>
              <a:t>6</a:t>
            </a:fld>
            <a:endParaRPr lang="en-US"/>
          </a:p>
        </p:txBody>
      </p:sp>
    </p:spTree>
    <p:extLst>
      <p:ext uri="{BB962C8B-B14F-4D97-AF65-F5344CB8AC3E}">
        <p14:creationId xmlns:p14="http://schemas.microsoft.com/office/powerpoint/2010/main" val="17089943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974DF2-E5DB-428B-A81F-6B1BD28EEDBC}" type="slidenum">
              <a:rPr lang="en-US" smtClean="0"/>
              <a:t>7</a:t>
            </a:fld>
            <a:endParaRPr lang="en-US"/>
          </a:p>
        </p:txBody>
      </p:sp>
    </p:spTree>
    <p:extLst>
      <p:ext uri="{BB962C8B-B14F-4D97-AF65-F5344CB8AC3E}">
        <p14:creationId xmlns:p14="http://schemas.microsoft.com/office/powerpoint/2010/main" val="4736224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Let’s take a look at our proposal now. </a:t>
            </a:r>
          </a:p>
          <a:p>
            <a:r>
              <a:rPr lang="en-US" sz="1200" kern="1200" dirty="0">
                <a:solidFill>
                  <a:schemeClr val="tx1"/>
                </a:solidFill>
                <a:effectLst/>
                <a:latin typeface="+mn-lt"/>
                <a:ea typeface="+mn-ea"/>
                <a:cs typeface="+mn-cs"/>
              </a:rPr>
              <a:t>To avoid touching volatile memory, we add a new path for persistent writes to propagate to PM. </a:t>
            </a:r>
          </a:p>
        </p:txBody>
      </p:sp>
      <p:sp>
        <p:nvSpPr>
          <p:cNvPr id="4" name="Slide Number Placeholder 3"/>
          <p:cNvSpPr>
            <a:spLocks noGrp="1"/>
          </p:cNvSpPr>
          <p:nvPr>
            <p:ph type="sldNum" sz="quarter" idx="10"/>
          </p:nvPr>
        </p:nvSpPr>
        <p:spPr/>
        <p:txBody>
          <a:bodyPr/>
          <a:lstStyle/>
          <a:p>
            <a:fld id="{68974DF2-E5DB-428B-A81F-6B1BD28EEDBC}" type="slidenum">
              <a:rPr lang="en-US" smtClean="0"/>
              <a:t>8</a:t>
            </a:fld>
            <a:endParaRPr lang="en-US"/>
          </a:p>
        </p:txBody>
      </p:sp>
    </p:spTree>
    <p:extLst>
      <p:ext uri="{BB962C8B-B14F-4D97-AF65-F5344CB8AC3E}">
        <p14:creationId xmlns:p14="http://schemas.microsoft.com/office/powerpoint/2010/main" val="3550228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Unlike non-temporal writes, this new path is redundant to the caches and enforces ordering. These Persist Buffers are responsible for propagating PM writes to the PM in order. PM stores also update the volatile caches, but this is only to serve data reuse. Caches do not write back to PM. </a:t>
            </a:r>
          </a:p>
        </p:txBody>
      </p:sp>
      <p:sp>
        <p:nvSpPr>
          <p:cNvPr id="4" name="Slide Number Placeholder 3"/>
          <p:cNvSpPr>
            <a:spLocks noGrp="1"/>
          </p:cNvSpPr>
          <p:nvPr>
            <p:ph type="sldNum" sz="quarter" idx="10"/>
          </p:nvPr>
        </p:nvSpPr>
        <p:spPr/>
        <p:txBody>
          <a:bodyPr/>
          <a:lstStyle/>
          <a:p>
            <a:fld id="{68974DF2-E5DB-428B-A81F-6B1BD28EEDBC}" type="slidenum">
              <a:rPr lang="en-US" smtClean="0"/>
              <a:t>9</a:t>
            </a:fld>
            <a:endParaRPr lang="en-US"/>
          </a:p>
        </p:txBody>
      </p:sp>
    </p:spTree>
    <p:extLst>
      <p:ext uri="{BB962C8B-B14F-4D97-AF65-F5344CB8AC3E}">
        <p14:creationId xmlns:p14="http://schemas.microsoft.com/office/powerpoint/2010/main" val="2191816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8BBDA74-AD14-42E4-80AB-D4C92E17627B}" type="datetime1">
              <a:rPr lang="en-US" smtClean="0"/>
              <a:t>3/15/2017</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521B31-940A-4DBD-BBF0-52B384F93C7D}" type="slidenum">
              <a:rPr lang="en-US" smtClean="0"/>
              <a:t>‹#›</a:t>
            </a:fld>
            <a:endParaRPr lang="en-US"/>
          </a:p>
        </p:txBody>
      </p:sp>
    </p:spTree>
    <p:extLst>
      <p:ext uri="{BB962C8B-B14F-4D97-AF65-F5344CB8AC3E}">
        <p14:creationId xmlns:p14="http://schemas.microsoft.com/office/powerpoint/2010/main" val="4290571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ED5ED4-126D-4E64-AAD3-6023616C5950}" type="datetime1">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521B31-940A-4DBD-BBF0-52B384F93C7D}" type="slidenum">
              <a:rPr lang="en-US" smtClean="0"/>
              <a:t>‹#›</a:t>
            </a:fld>
            <a:endParaRPr lang="en-US"/>
          </a:p>
        </p:txBody>
      </p:sp>
    </p:spTree>
    <p:extLst>
      <p:ext uri="{BB962C8B-B14F-4D97-AF65-F5344CB8AC3E}">
        <p14:creationId xmlns:p14="http://schemas.microsoft.com/office/powerpoint/2010/main" val="3354054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AC122E-139F-43BD-B0FD-E472B53848AB}" type="datetime1">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521B31-940A-4DBD-BBF0-52B384F93C7D}" type="slidenum">
              <a:rPr lang="en-US" smtClean="0"/>
              <a:t>‹#›</a:t>
            </a:fld>
            <a:endParaRPr lang="en-US"/>
          </a:p>
        </p:txBody>
      </p:sp>
    </p:spTree>
    <p:extLst>
      <p:ext uri="{BB962C8B-B14F-4D97-AF65-F5344CB8AC3E}">
        <p14:creationId xmlns:p14="http://schemas.microsoft.com/office/powerpoint/2010/main" val="818836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366CC25-A7A8-487E-B672-EBE3E8318591}" type="datetime1">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521B31-940A-4DBD-BBF0-52B384F93C7D}" type="slidenum">
              <a:rPr lang="en-US" smtClean="0"/>
              <a:t>‹#›</a:t>
            </a:fld>
            <a:endParaRPr lang="en-US"/>
          </a:p>
        </p:txBody>
      </p:sp>
    </p:spTree>
    <p:extLst>
      <p:ext uri="{BB962C8B-B14F-4D97-AF65-F5344CB8AC3E}">
        <p14:creationId xmlns:p14="http://schemas.microsoft.com/office/powerpoint/2010/main" val="2899859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421398-9A39-4F5E-8377-C08E63269FAB}" type="datetime1">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521B31-940A-4DBD-BBF0-52B384F93C7D}" type="slidenum">
              <a:rPr lang="en-US" smtClean="0"/>
              <a:t>‹#›</a:t>
            </a:fld>
            <a:endParaRPr lang="en-US"/>
          </a:p>
        </p:txBody>
      </p:sp>
    </p:spTree>
    <p:extLst>
      <p:ext uri="{BB962C8B-B14F-4D97-AF65-F5344CB8AC3E}">
        <p14:creationId xmlns:p14="http://schemas.microsoft.com/office/powerpoint/2010/main" val="604041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039C581-B03D-413A-BD18-D80416B95CE3}" type="datetime1">
              <a:rPr lang="en-US" smtClean="0"/>
              <a:t>3/15/2017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521B31-940A-4DBD-BBF0-52B384F93C7D}" type="slidenum">
              <a:rPr lang="en-US" smtClean="0"/>
              <a:t>‹#›</a:t>
            </a:fld>
            <a:endParaRPr lang="en-US"/>
          </a:p>
        </p:txBody>
      </p:sp>
    </p:spTree>
    <p:extLst>
      <p:ext uri="{BB962C8B-B14F-4D97-AF65-F5344CB8AC3E}">
        <p14:creationId xmlns:p14="http://schemas.microsoft.com/office/powerpoint/2010/main" val="3061292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CA4C82E-5A56-462B-80DA-78A4E7391495}" type="datetime1">
              <a:rPr lang="en-US" smtClean="0"/>
              <a:t>3/15/2017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521B31-940A-4DBD-BBF0-52B384F93C7D}" type="slidenum">
              <a:rPr lang="en-US" smtClean="0"/>
              <a:t>‹#›</a:t>
            </a:fld>
            <a:endParaRPr lang="en-US"/>
          </a:p>
        </p:txBody>
      </p:sp>
    </p:spTree>
    <p:extLst>
      <p:ext uri="{BB962C8B-B14F-4D97-AF65-F5344CB8AC3E}">
        <p14:creationId xmlns:p14="http://schemas.microsoft.com/office/powerpoint/2010/main" val="3848913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B66443C-1CD3-4159-8F4B-CB775E5DC0E2}" type="datetime1">
              <a:rPr lang="en-US" smtClean="0"/>
              <a:t>3/15/2017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521B31-940A-4DBD-BBF0-52B384F93C7D}" type="slidenum">
              <a:rPr lang="en-US" smtClean="0"/>
              <a:t>‹#›</a:t>
            </a:fld>
            <a:endParaRPr lang="en-US"/>
          </a:p>
        </p:txBody>
      </p:sp>
    </p:spTree>
    <p:extLst>
      <p:ext uri="{BB962C8B-B14F-4D97-AF65-F5344CB8AC3E}">
        <p14:creationId xmlns:p14="http://schemas.microsoft.com/office/powerpoint/2010/main" val="4225454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555166-758D-4843-B8E0-F6AA3CD8C7FD}" type="datetime1">
              <a:rPr lang="en-US" smtClean="0"/>
              <a:t>3/15/2017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521B31-940A-4DBD-BBF0-52B384F93C7D}" type="slidenum">
              <a:rPr lang="en-US" smtClean="0"/>
              <a:t>‹#›</a:t>
            </a:fld>
            <a:endParaRPr lang="en-US"/>
          </a:p>
        </p:txBody>
      </p:sp>
    </p:spTree>
    <p:extLst>
      <p:ext uri="{BB962C8B-B14F-4D97-AF65-F5344CB8AC3E}">
        <p14:creationId xmlns:p14="http://schemas.microsoft.com/office/powerpoint/2010/main" val="2034877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A5C790-B1C3-4F03-8F00-91A59D3A3BD6}" type="datetime1">
              <a:rPr lang="en-US" smtClean="0"/>
              <a:t>3/15/2017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521B31-940A-4DBD-BBF0-52B384F93C7D}" type="slidenum">
              <a:rPr lang="en-US" smtClean="0"/>
              <a:t>‹#›</a:t>
            </a:fld>
            <a:endParaRPr lang="en-US"/>
          </a:p>
        </p:txBody>
      </p:sp>
    </p:spTree>
    <p:extLst>
      <p:ext uri="{BB962C8B-B14F-4D97-AF65-F5344CB8AC3E}">
        <p14:creationId xmlns:p14="http://schemas.microsoft.com/office/powerpoint/2010/main" val="32896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EEA8FA-AC74-45DD-9E63-4970E4E8AD5C}" type="datetime1">
              <a:rPr lang="en-US" smtClean="0"/>
              <a:t>3/15/2017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521B31-940A-4DBD-BBF0-52B384F93C7D}" type="slidenum">
              <a:rPr lang="en-US" smtClean="0"/>
              <a:t>‹#›</a:t>
            </a:fld>
            <a:endParaRPr lang="en-US"/>
          </a:p>
        </p:txBody>
      </p:sp>
    </p:spTree>
    <p:extLst>
      <p:ext uri="{BB962C8B-B14F-4D97-AF65-F5344CB8AC3E}">
        <p14:creationId xmlns:p14="http://schemas.microsoft.com/office/powerpoint/2010/main" val="1632826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C032C1-58BD-4602-8775-C7DD8FD888F6}" type="datetime1">
              <a:rPr lang="en-US" smtClean="0"/>
              <a:t>3/15/2017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521B31-940A-4DBD-BBF0-52B384F93C7D}" type="slidenum">
              <a:rPr lang="en-US" smtClean="0"/>
              <a:t>‹#›</a:t>
            </a:fld>
            <a:endParaRPr lang="en-US"/>
          </a:p>
        </p:txBody>
      </p:sp>
    </p:spTree>
    <p:extLst>
      <p:ext uri="{BB962C8B-B14F-4D97-AF65-F5344CB8AC3E}">
        <p14:creationId xmlns:p14="http://schemas.microsoft.com/office/powerpoint/2010/main" val="1685350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3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Hands-Off Persistence System (HOPS)</a:t>
            </a:r>
          </a:p>
        </p:txBody>
      </p:sp>
      <p:sp>
        <p:nvSpPr>
          <p:cNvPr id="3" name="Subtitle 2"/>
          <p:cNvSpPr>
            <a:spLocks noGrp="1"/>
          </p:cNvSpPr>
          <p:nvPr>
            <p:ph type="subTitle" idx="1"/>
          </p:nvPr>
        </p:nvSpPr>
        <p:spPr/>
        <p:txBody>
          <a:bodyPr>
            <a:normAutofit/>
          </a:bodyPr>
          <a:lstStyle/>
          <a:p>
            <a:r>
              <a:rPr lang="en-US" sz="2800" b="1" dirty="0">
                <a:solidFill>
                  <a:srgbClr val="FF0000"/>
                </a:solidFill>
              </a:rPr>
              <a:t>Swapnil Haria</a:t>
            </a:r>
            <a:r>
              <a:rPr lang="en-US" sz="2800" b="1" baseline="30000" dirty="0">
                <a:solidFill>
                  <a:srgbClr val="FF0000"/>
                </a:solidFill>
              </a:rPr>
              <a:t>1</a:t>
            </a:r>
            <a:r>
              <a:rPr lang="en-US" sz="2800" dirty="0"/>
              <a:t>, </a:t>
            </a:r>
            <a:r>
              <a:rPr lang="en-US" sz="2800" dirty="0" err="1"/>
              <a:t>Sanketh</a:t>
            </a:r>
            <a:r>
              <a:rPr lang="en-US" sz="2800" dirty="0"/>
              <a:t> Nalli</a:t>
            </a:r>
            <a:r>
              <a:rPr lang="en-US" sz="2800" baseline="30000" dirty="0"/>
              <a:t>1</a:t>
            </a:r>
            <a:r>
              <a:rPr lang="en-US" sz="2800" dirty="0"/>
              <a:t>, </a:t>
            </a:r>
            <a:r>
              <a:rPr lang="en-US" sz="2800" dirty="0" err="1"/>
              <a:t>Haris</a:t>
            </a:r>
            <a:r>
              <a:rPr lang="en-US" sz="2800" dirty="0"/>
              <a:t> Volos</a:t>
            </a:r>
            <a:r>
              <a:rPr lang="en-US" sz="2800" baseline="30000" dirty="0"/>
              <a:t>2</a:t>
            </a:r>
            <a:r>
              <a:rPr lang="en-US" sz="2800" dirty="0"/>
              <a:t>, </a:t>
            </a:r>
            <a:endParaRPr lang="en-US" sz="2800" b="0" dirty="0">
              <a:effectLst/>
            </a:endParaRPr>
          </a:p>
          <a:p>
            <a:r>
              <a:rPr lang="en-US" sz="2800" dirty="0"/>
              <a:t>Kim Keeton</a:t>
            </a:r>
            <a:r>
              <a:rPr lang="en-US" sz="2800" baseline="30000" dirty="0"/>
              <a:t>2</a:t>
            </a:r>
            <a:r>
              <a:rPr lang="en-US" sz="2800" dirty="0"/>
              <a:t>, Mark D. Hill</a:t>
            </a:r>
            <a:r>
              <a:rPr lang="en-US" sz="2800" baseline="30000" dirty="0"/>
              <a:t>1</a:t>
            </a:r>
            <a:r>
              <a:rPr lang="en-US" sz="2800" dirty="0"/>
              <a:t>, Mike M. Swift</a:t>
            </a:r>
            <a:r>
              <a:rPr lang="en-US" sz="2800" baseline="30000" dirty="0"/>
              <a:t>1</a:t>
            </a:r>
            <a:endParaRPr lang="en-US" sz="2800" b="0" baseline="30000" dirty="0">
              <a:effectLst/>
            </a:endParaRPr>
          </a:p>
        </p:txBody>
      </p:sp>
      <p:sp>
        <p:nvSpPr>
          <p:cNvPr id="4" name="Slide Number Placeholder 3"/>
          <p:cNvSpPr>
            <a:spLocks noGrp="1"/>
          </p:cNvSpPr>
          <p:nvPr>
            <p:ph type="sldNum" sz="quarter" idx="12"/>
          </p:nvPr>
        </p:nvSpPr>
        <p:spPr/>
        <p:txBody>
          <a:bodyPr/>
          <a:lstStyle/>
          <a:p>
            <a:fld id="{31521B31-940A-4DBD-BBF0-52B384F93C7D}" type="slidenum">
              <a:rPr lang="en-US" smtClean="0"/>
              <a:t>1</a:t>
            </a:fld>
            <a:endParaRPr lang="en-US"/>
          </a:p>
        </p:txBody>
      </p:sp>
      <p:sp>
        <p:nvSpPr>
          <p:cNvPr id="5" name="TextBox 4"/>
          <p:cNvSpPr txBox="1"/>
          <p:nvPr/>
        </p:nvSpPr>
        <p:spPr>
          <a:xfrm>
            <a:off x="2299855" y="4922982"/>
            <a:ext cx="7777018" cy="861774"/>
          </a:xfrm>
          <a:prstGeom prst="rect">
            <a:avLst/>
          </a:prstGeom>
          <a:noFill/>
        </p:spPr>
        <p:txBody>
          <a:bodyPr wrap="square" rtlCol="0">
            <a:spAutoFit/>
          </a:bodyPr>
          <a:lstStyle/>
          <a:p>
            <a:pPr algn="ctr"/>
            <a:r>
              <a:rPr lang="en-US" sz="2500" dirty="0"/>
              <a:t> </a:t>
            </a:r>
            <a:r>
              <a:rPr lang="en-US" sz="2500" baseline="30000" dirty="0"/>
              <a:t>1</a:t>
            </a:r>
            <a:r>
              <a:rPr lang="en-US" sz="2500" dirty="0"/>
              <a:t> University of Wisconsin-Madison</a:t>
            </a:r>
          </a:p>
          <a:p>
            <a:pPr algn="ctr"/>
            <a:r>
              <a:rPr lang="en-US" sz="2500" dirty="0"/>
              <a:t> </a:t>
            </a:r>
            <a:r>
              <a:rPr lang="en-US" sz="2500" baseline="30000" dirty="0"/>
              <a:t>2 </a:t>
            </a:r>
            <a:r>
              <a:rPr lang="en-US" sz="2500" dirty="0"/>
              <a:t>Hewlett Packard Labs</a:t>
            </a:r>
          </a:p>
        </p:txBody>
      </p:sp>
    </p:spTree>
    <p:extLst>
      <p:ext uri="{BB962C8B-B14F-4D97-AF65-F5344CB8AC3E}">
        <p14:creationId xmlns:p14="http://schemas.microsoft.com/office/powerpoint/2010/main" val="1682132516"/>
      </p:ext>
    </p:extLst>
  </p:cSld>
  <p:clrMapOvr>
    <a:masterClrMapping/>
  </p:clrMapOvr>
  <mc:AlternateContent xmlns:mc="http://schemas.openxmlformats.org/markup-compatibility/2006" xmlns:p14="http://schemas.microsoft.com/office/powerpoint/2010/main">
    <mc:Choice Requires="p14">
      <p:transition spd="slow" p14:dur="2000" advTm="999"/>
    </mc:Choice>
    <mc:Fallback xmlns="">
      <p:transition spd="slow" advTm="99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stretch>
            <a:fillRect/>
          </a:stretch>
        </p:blipFill>
        <p:spPr>
          <a:xfrm>
            <a:off x="4583155" y="1726313"/>
            <a:ext cx="7380874" cy="4142585"/>
          </a:xfrm>
          <a:prstGeom prst="rect">
            <a:avLst/>
          </a:prstGeom>
        </p:spPr>
      </p:pic>
      <p:sp>
        <p:nvSpPr>
          <p:cNvPr id="3" name="Content Placeholder 2"/>
          <p:cNvSpPr>
            <a:spLocks noGrp="1"/>
          </p:cNvSpPr>
          <p:nvPr>
            <p:ph idx="1"/>
          </p:nvPr>
        </p:nvSpPr>
        <p:spPr>
          <a:xfrm>
            <a:off x="838200" y="2394335"/>
            <a:ext cx="10515600" cy="4351338"/>
          </a:xfrm>
        </p:spPr>
        <p:txBody>
          <a:bodyPr>
            <a:normAutofit/>
          </a:bodyPr>
          <a:lstStyle/>
          <a:p>
            <a:r>
              <a:rPr lang="en-US" dirty="0"/>
              <a:t>Volatile buffers </a:t>
            </a:r>
          </a:p>
          <a:p>
            <a:r>
              <a:rPr lang="en-US" dirty="0"/>
              <a:t>Front End (per-thread)</a:t>
            </a:r>
          </a:p>
          <a:p>
            <a:pPr lvl="1"/>
            <a:r>
              <a:rPr lang="en-US" dirty="0"/>
              <a:t>Address, Ordering Info</a:t>
            </a:r>
          </a:p>
          <a:p>
            <a:r>
              <a:rPr lang="en-US" dirty="0"/>
              <a:t>Back End (per-MC)</a:t>
            </a:r>
          </a:p>
          <a:p>
            <a:pPr lvl="1"/>
            <a:r>
              <a:rPr lang="en-US" dirty="0" err="1"/>
              <a:t>Cacheline</a:t>
            </a:r>
            <a:r>
              <a:rPr lang="en-US" dirty="0"/>
              <a:t> data</a:t>
            </a:r>
          </a:p>
          <a:p>
            <a:r>
              <a:rPr lang="en-US" dirty="0"/>
              <a:t>Enqueue/Dequeue only</a:t>
            </a:r>
          </a:p>
          <a:p>
            <a:pPr lvl="1"/>
            <a:r>
              <a:rPr lang="en-US" dirty="0"/>
              <a:t>Not fully-associative</a:t>
            </a:r>
          </a:p>
          <a:p>
            <a:pPr lvl="1"/>
            <a:endParaRPr lang="en-US" dirty="0"/>
          </a:p>
        </p:txBody>
      </p:sp>
      <p:sp>
        <p:nvSpPr>
          <p:cNvPr id="4" name="Slide Number Placeholder 3"/>
          <p:cNvSpPr>
            <a:spLocks noGrp="1"/>
          </p:cNvSpPr>
          <p:nvPr>
            <p:ph type="sldNum" sz="quarter" idx="12"/>
          </p:nvPr>
        </p:nvSpPr>
        <p:spPr/>
        <p:txBody>
          <a:bodyPr/>
          <a:lstStyle/>
          <a:p>
            <a:fld id="{31521B31-940A-4DBD-BBF0-52B384F93C7D}" type="slidenum">
              <a:rPr lang="en-US" smtClean="0"/>
              <a:t>10</a:t>
            </a:fld>
            <a:endParaRPr lang="en-US"/>
          </a:p>
        </p:txBody>
      </p:sp>
      <p:sp>
        <p:nvSpPr>
          <p:cNvPr id="7" name="Title 6"/>
          <p:cNvSpPr>
            <a:spLocks noGrp="1"/>
          </p:cNvSpPr>
          <p:nvPr>
            <p:ph type="title"/>
          </p:nvPr>
        </p:nvSpPr>
        <p:spPr/>
        <p:txBody>
          <a:bodyPr/>
          <a:lstStyle/>
          <a:p>
            <a:endParaRPr lang="en-US"/>
          </a:p>
        </p:txBody>
      </p:sp>
      <p:sp>
        <p:nvSpPr>
          <p:cNvPr id="8" name="Title 1"/>
          <p:cNvSpPr txBox="1">
            <a:spLocks/>
          </p:cNvSpPr>
          <p:nvPr/>
        </p:nvSpPr>
        <p:spPr>
          <a:xfrm>
            <a:off x="990600" y="36069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t>Persist Buffers</a:t>
            </a:r>
            <a:endParaRPr lang="en-US" dirty="0"/>
          </a:p>
        </p:txBody>
      </p:sp>
    </p:spTree>
    <p:extLst>
      <p:ext uri="{BB962C8B-B14F-4D97-AF65-F5344CB8AC3E}">
        <p14:creationId xmlns:p14="http://schemas.microsoft.com/office/powerpoint/2010/main" val="1878878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Hands-off Persistence System (HOPS)</a:t>
            </a:r>
          </a:p>
        </p:txBody>
      </p:sp>
      <p:sp>
        <p:nvSpPr>
          <p:cNvPr id="3" name="Content Placeholder 2"/>
          <p:cNvSpPr>
            <a:spLocks noGrp="1"/>
          </p:cNvSpPr>
          <p:nvPr>
            <p:ph idx="1"/>
          </p:nvPr>
        </p:nvSpPr>
        <p:spPr/>
        <p:txBody>
          <a:bodyPr>
            <a:normAutofit/>
          </a:bodyPr>
          <a:lstStyle/>
          <a:p>
            <a:r>
              <a:rPr lang="en-US" dirty="0">
                <a:solidFill>
                  <a:schemeClr val="bg1">
                    <a:lumMod val="75000"/>
                  </a:schemeClr>
                </a:solidFill>
              </a:rPr>
              <a:t>Volatile memory hierarchy (almost) unchanged</a:t>
            </a:r>
          </a:p>
          <a:p>
            <a:endParaRPr lang="en-US" dirty="0"/>
          </a:p>
          <a:p>
            <a:r>
              <a:rPr lang="en-US" dirty="0"/>
              <a:t>Order epochs without flushing</a:t>
            </a:r>
          </a:p>
          <a:p>
            <a:pPr marL="0" indent="0">
              <a:buNone/>
            </a:pPr>
            <a:endParaRPr lang="en-US" dirty="0">
              <a:solidFill>
                <a:schemeClr val="bg1">
                  <a:lumMod val="75000"/>
                </a:schemeClr>
              </a:solidFill>
            </a:endParaRPr>
          </a:p>
          <a:p>
            <a:r>
              <a:rPr lang="en-US" dirty="0">
                <a:solidFill>
                  <a:schemeClr val="bg1">
                    <a:lumMod val="75000"/>
                  </a:schemeClr>
                </a:solidFill>
              </a:rPr>
              <a:t>Allows multiple copies of same </a:t>
            </a:r>
            <a:r>
              <a:rPr lang="en-US" dirty="0" err="1">
                <a:solidFill>
                  <a:schemeClr val="bg1">
                    <a:lumMod val="75000"/>
                  </a:schemeClr>
                </a:solidFill>
              </a:rPr>
              <a:t>cacheline</a:t>
            </a:r>
            <a:endParaRPr lang="en-US" dirty="0">
              <a:solidFill>
                <a:schemeClr val="bg1">
                  <a:lumMod val="75000"/>
                </a:schemeClr>
              </a:solidFill>
            </a:endParaRPr>
          </a:p>
          <a:p>
            <a:pPr marL="0" indent="0">
              <a:buNone/>
            </a:pPr>
            <a:endParaRPr lang="en-US" dirty="0">
              <a:solidFill>
                <a:schemeClr val="bg1">
                  <a:lumMod val="75000"/>
                </a:schemeClr>
              </a:solidFill>
            </a:endParaRPr>
          </a:p>
          <a:p>
            <a:r>
              <a:rPr lang="en-US" dirty="0">
                <a:solidFill>
                  <a:schemeClr val="bg1">
                    <a:lumMod val="75000"/>
                  </a:schemeClr>
                </a:solidFill>
              </a:rPr>
              <a:t>Correct, conservative method for handling cross-dependencies</a:t>
            </a:r>
          </a:p>
        </p:txBody>
      </p:sp>
      <p:sp>
        <p:nvSpPr>
          <p:cNvPr id="4" name="Slide Number Placeholder 3"/>
          <p:cNvSpPr>
            <a:spLocks noGrp="1"/>
          </p:cNvSpPr>
          <p:nvPr>
            <p:ph type="sldNum" sz="quarter" idx="12"/>
          </p:nvPr>
        </p:nvSpPr>
        <p:spPr/>
        <p:txBody>
          <a:bodyPr/>
          <a:lstStyle/>
          <a:p>
            <a:fld id="{31521B31-940A-4DBD-BBF0-52B384F93C7D}" type="slidenum">
              <a:rPr lang="en-US" smtClean="0"/>
              <a:t>11</a:t>
            </a:fld>
            <a:endParaRPr lang="en-US"/>
          </a:p>
        </p:txBody>
      </p:sp>
    </p:spTree>
    <p:extLst>
      <p:ext uri="{BB962C8B-B14F-4D97-AF65-F5344CB8AC3E}">
        <p14:creationId xmlns:p14="http://schemas.microsoft.com/office/powerpoint/2010/main" val="2128584477"/>
      </p:ext>
    </p:extLst>
  </p:cSld>
  <p:clrMapOvr>
    <a:masterClrMapping/>
  </p:clrMapOvr>
  <mc:AlternateContent xmlns:mc="http://schemas.openxmlformats.org/markup-compatibility/2006" xmlns:p14="http://schemas.microsoft.com/office/powerpoint/2010/main">
    <mc:Choice Requires="p14">
      <p:transition spd="slow" p14:dur="2000" advTm="167"/>
    </mc:Choice>
    <mc:Fallback xmlns="">
      <p:transition spd="slow" advTm="167"/>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Arrow: Right 20"/>
          <p:cNvSpPr/>
          <p:nvPr/>
        </p:nvSpPr>
        <p:spPr>
          <a:xfrm>
            <a:off x="3330982" y="5063907"/>
            <a:ext cx="7071477" cy="452118"/>
          </a:xfrm>
          <a:prstGeom prst="rightArrow">
            <a:avLst/>
          </a:prstGeom>
          <a:solidFill>
            <a:schemeClr val="accent1">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pPr algn="ctr"/>
            <a:r>
              <a:rPr lang="en-US" b="1" dirty="0"/>
              <a:t>OFENCE: Ordering Fence</a:t>
            </a:r>
          </a:p>
        </p:txBody>
      </p:sp>
      <p:sp>
        <p:nvSpPr>
          <p:cNvPr id="4" name="Slide Number Placeholder 3"/>
          <p:cNvSpPr>
            <a:spLocks noGrp="1"/>
          </p:cNvSpPr>
          <p:nvPr>
            <p:ph type="sldNum" sz="quarter" idx="12"/>
          </p:nvPr>
        </p:nvSpPr>
        <p:spPr/>
        <p:txBody>
          <a:bodyPr/>
          <a:lstStyle/>
          <a:p>
            <a:fld id="{31521B31-940A-4DBD-BBF0-52B384F93C7D}" type="slidenum">
              <a:rPr lang="en-US" smtClean="0"/>
              <a:t>12</a:t>
            </a:fld>
            <a:endParaRPr lang="en-US"/>
          </a:p>
        </p:txBody>
      </p:sp>
      <p:grpSp>
        <p:nvGrpSpPr>
          <p:cNvPr id="19" name="Group 18"/>
          <p:cNvGrpSpPr/>
          <p:nvPr/>
        </p:nvGrpSpPr>
        <p:grpSpPr>
          <a:xfrm>
            <a:off x="240652" y="3410484"/>
            <a:ext cx="14021026" cy="2114309"/>
            <a:chOff x="7886" y="1938629"/>
            <a:chExt cx="14742830" cy="3094580"/>
          </a:xfrm>
        </p:grpSpPr>
        <p:sp>
          <p:nvSpPr>
            <p:cNvPr id="7" name="Arrow: Right 6"/>
            <p:cNvSpPr/>
            <p:nvPr/>
          </p:nvSpPr>
          <p:spPr>
            <a:xfrm>
              <a:off x="3280201" y="2973233"/>
              <a:ext cx="7435516" cy="661736"/>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p:cNvSpPr/>
            <p:nvPr/>
          </p:nvSpPr>
          <p:spPr>
            <a:xfrm>
              <a:off x="3525252" y="2971800"/>
              <a:ext cx="1203158" cy="67376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ST A=1</a:t>
              </a:r>
            </a:p>
          </p:txBody>
        </p:sp>
        <p:sp>
          <p:nvSpPr>
            <p:cNvPr id="9" name="TextBox 8"/>
            <p:cNvSpPr txBox="1"/>
            <p:nvPr/>
          </p:nvSpPr>
          <p:spPr>
            <a:xfrm>
              <a:off x="7886" y="2906662"/>
              <a:ext cx="3717759" cy="675710"/>
            </a:xfrm>
            <a:prstGeom prst="rect">
              <a:avLst/>
            </a:prstGeom>
            <a:noFill/>
          </p:spPr>
          <p:txBody>
            <a:bodyPr wrap="square" rtlCol="0">
              <a:spAutoFit/>
            </a:bodyPr>
            <a:lstStyle/>
            <a:p>
              <a:r>
                <a:rPr lang="en-US" sz="2400" dirty="0"/>
                <a:t>Volatile Memory Order</a:t>
              </a:r>
            </a:p>
          </p:txBody>
        </p:sp>
        <p:sp>
          <p:nvSpPr>
            <p:cNvPr id="10" name="Rectangle: Rounded Corners 9"/>
            <p:cNvSpPr/>
            <p:nvPr/>
          </p:nvSpPr>
          <p:spPr>
            <a:xfrm>
              <a:off x="6649450" y="4339393"/>
              <a:ext cx="1203158" cy="67376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ST A=1</a:t>
              </a:r>
            </a:p>
          </p:txBody>
        </p:sp>
        <p:sp>
          <p:nvSpPr>
            <p:cNvPr id="11" name="TextBox 10"/>
            <p:cNvSpPr txBox="1"/>
            <p:nvPr/>
          </p:nvSpPr>
          <p:spPr>
            <a:xfrm>
              <a:off x="316226" y="4305384"/>
              <a:ext cx="3717758" cy="461665"/>
            </a:xfrm>
            <a:prstGeom prst="rect">
              <a:avLst/>
            </a:prstGeom>
            <a:noFill/>
          </p:spPr>
          <p:txBody>
            <a:bodyPr wrap="square" rtlCol="0">
              <a:spAutoFit/>
            </a:bodyPr>
            <a:lstStyle/>
            <a:p>
              <a:r>
                <a:rPr lang="en-US" sz="2400" dirty="0"/>
                <a:t>Persistence Order</a:t>
              </a:r>
            </a:p>
          </p:txBody>
        </p:sp>
        <p:sp>
          <p:nvSpPr>
            <p:cNvPr id="12" name="TextBox 11"/>
            <p:cNvSpPr txBox="1"/>
            <p:nvPr/>
          </p:nvSpPr>
          <p:spPr>
            <a:xfrm>
              <a:off x="11032958" y="3768622"/>
              <a:ext cx="3717758" cy="461665"/>
            </a:xfrm>
            <a:prstGeom prst="rect">
              <a:avLst/>
            </a:prstGeom>
            <a:noFill/>
          </p:spPr>
          <p:txBody>
            <a:bodyPr wrap="square" rtlCol="0">
              <a:spAutoFit/>
            </a:bodyPr>
            <a:lstStyle/>
            <a:p>
              <a:r>
                <a:rPr lang="en-US" sz="2400" dirty="0"/>
                <a:t>Time</a:t>
              </a:r>
            </a:p>
          </p:txBody>
        </p:sp>
        <p:sp>
          <p:nvSpPr>
            <p:cNvPr id="13" name="Rectangle: Rounded Corners 12"/>
            <p:cNvSpPr/>
            <p:nvPr/>
          </p:nvSpPr>
          <p:spPr>
            <a:xfrm>
              <a:off x="5181602" y="2979817"/>
              <a:ext cx="1203158" cy="67376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ST B=2</a:t>
              </a:r>
            </a:p>
          </p:txBody>
        </p:sp>
        <p:sp>
          <p:nvSpPr>
            <p:cNvPr id="14" name="Rectangle: Rounded Corners 13"/>
            <p:cNvSpPr/>
            <p:nvPr/>
          </p:nvSpPr>
          <p:spPr>
            <a:xfrm>
              <a:off x="9111914" y="4359441"/>
              <a:ext cx="1203158" cy="67376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ST B=2</a:t>
              </a:r>
            </a:p>
          </p:txBody>
        </p:sp>
        <p:sp>
          <p:nvSpPr>
            <p:cNvPr id="15" name="TextBox 14"/>
            <p:cNvSpPr txBox="1"/>
            <p:nvPr/>
          </p:nvSpPr>
          <p:spPr>
            <a:xfrm>
              <a:off x="3429000" y="2412101"/>
              <a:ext cx="3717758" cy="461665"/>
            </a:xfrm>
            <a:prstGeom prst="rect">
              <a:avLst/>
            </a:prstGeom>
            <a:noFill/>
          </p:spPr>
          <p:txBody>
            <a:bodyPr wrap="square" rtlCol="0">
              <a:spAutoFit/>
            </a:bodyPr>
            <a:lstStyle/>
            <a:p>
              <a:r>
                <a:rPr lang="en-US" sz="2400" dirty="0"/>
                <a:t>Thread 1</a:t>
              </a:r>
            </a:p>
          </p:txBody>
        </p:sp>
        <p:sp>
          <p:nvSpPr>
            <p:cNvPr id="16" name="TextBox 15"/>
            <p:cNvSpPr txBox="1"/>
            <p:nvPr/>
          </p:nvSpPr>
          <p:spPr>
            <a:xfrm>
              <a:off x="5181602" y="2421927"/>
              <a:ext cx="3717758" cy="461665"/>
            </a:xfrm>
            <a:prstGeom prst="rect">
              <a:avLst/>
            </a:prstGeom>
            <a:noFill/>
          </p:spPr>
          <p:txBody>
            <a:bodyPr wrap="square" rtlCol="0">
              <a:spAutoFit/>
            </a:bodyPr>
            <a:lstStyle/>
            <a:p>
              <a:r>
                <a:rPr lang="en-US" sz="2400" dirty="0"/>
                <a:t>Thread 1</a:t>
              </a:r>
            </a:p>
          </p:txBody>
        </p:sp>
        <p:cxnSp>
          <p:nvCxnSpPr>
            <p:cNvPr id="17" name="Straight Connector 16"/>
            <p:cNvCxnSpPr/>
            <p:nvPr/>
          </p:nvCxnSpPr>
          <p:spPr>
            <a:xfrm flipV="1">
              <a:off x="5008369" y="2649687"/>
              <a:ext cx="8795" cy="1118935"/>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3" name="Arrow: Right 2"/>
            <p:cNvSpPr/>
            <p:nvPr/>
          </p:nvSpPr>
          <p:spPr>
            <a:xfrm>
              <a:off x="8059452" y="4462982"/>
              <a:ext cx="890337" cy="451185"/>
            </a:xfrm>
            <a:prstGeom prst="rightArrow">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4440040" y="1938629"/>
              <a:ext cx="3717758" cy="675710"/>
            </a:xfrm>
            <a:prstGeom prst="rect">
              <a:avLst/>
            </a:prstGeom>
            <a:noFill/>
            <a:ln>
              <a:solidFill>
                <a:schemeClr val="bg1"/>
              </a:solidFill>
            </a:ln>
          </p:spPr>
          <p:txBody>
            <a:bodyPr wrap="square" rtlCol="0">
              <a:spAutoFit/>
            </a:bodyPr>
            <a:lstStyle/>
            <a:p>
              <a:r>
                <a:rPr lang="en-US" sz="2400" dirty="0">
                  <a:solidFill>
                    <a:schemeClr val="accent6">
                      <a:lumMod val="75000"/>
                    </a:schemeClr>
                  </a:solidFill>
                </a:rPr>
                <a:t>OFENCE</a:t>
              </a:r>
            </a:p>
          </p:txBody>
        </p:sp>
      </p:grpSp>
      <p:sp>
        <p:nvSpPr>
          <p:cNvPr id="22" name="Content Placeholder 2"/>
          <p:cNvSpPr>
            <a:spLocks noGrp="1"/>
          </p:cNvSpPr>
          <p:nvPr>
            <p:ph idx="1"/>
          </p:nvPr>
        </p:nvSpPr>
        <p:spPr>
          <a:xfrm>
            <a:off x="838200" y="1825625"/>
            <a:ext cx="10515600" cy="1247184"/>
          </a:xfrm>
        </p:spPr>
        <p:txBody>
          <a:bodyPr/>
          <a:lstStyle/>
          <a:p>
            <a:r>
              <a:rPr lang="en-US" dirty="0"/>
              <a:t>Orders stores preceding OFENCE before later stores</a:t>
            </a:r>
            <a:endParaRPr lang="en-US" dirty="0">
              <a:solidFill>
                <a:srgbClr val="00B050"/>
              </a:solidFill>
            </a:endParaRPr>
          </a:p>
          <a:p>
            <a:endParaRPr lang="en-US" dirty="0"/>
          </a:p>
        </p:txBody>
      </p:sp>
      <p:sp>
        <p:nvSpPr>
          <p:cNvPr id="24" name="TextBox 23"/>
          <p:cNvSpPr txBox="1"/>
          <p:nvPr/>
        </p:nvSpPr>
        <p:spPr>
          <a:xfrm>
            <a:off x="7298242" y="5625601"/>
            <a:ext cx="3535739" cy="461665"/>
          </a:xfrm>
          <a:prstGeom prst="rect">
            <a:avLst/>
          </a:prstGeom>
          <a:noFill/>
          <a:ln>
            <a:solidFill>
              <a:schemeClr val="bg1"/>
            </a:solidFill>
          </a:ln>
        </p:spPr>
        <p:txBody>
          <a:bodyPr wrap="square" rtlCol="0">
            <a:spAutoFit/>
          </a:bodyPr>
          <a:lstStyle/>
          <a:p>
            <a:r>
              <a:rPr lang="en-US" sz="2400" dirty="0"/>
              <a:t>Happens Before</a:t>
            </a:r>
          </a:p>
        </p:txBody>
      </p:sp>
    </p:spTree>
    <p:extLst>
      <p:ext uri="{BB962C8B-B14F-4D97-AF65-F5344CB8AC3E}">
        <p14:creationId xmlns:p14="http://schemas.microsoft.com/office/powerpoint/2010/main" val="1646986788"/>
      </p:ext>
    </p:extLst>
  </p:cSld>
  <p:clrMapOvr>
    <a:masterClrMapping/>
  </p:clrMapOvr>
  <mc:AlternateContent xmlns:mc="http://schemas.openxmlformats.org/markup-compatibility/2006" xmlns:p14="http://schemas.microsoft.com/office/powerpoint/2010/main">
    <mc:Choice Requires="p14">
      <p:transition spd="slow" p14:dur="2000" advTm="329"/>
    </mc:Choice>
    <mc:Fallback xmlns="">
      <p:transition spd="slow" advTm="329"/>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TextBox 67"/>
          <p:cNvSpPr txBox="1"/>
          <p:nvPr/>
        </p:nvSpPr>
        <p:spPr>
          <a:xfrm>
            <a:off x="8996192" y="4157442"/>
            <a:ext cx="1454751" cy="369332"/>
          </a:xfrm>
          <a:prstGeom prst="rect">
            <a:avLst/>
          </a:prstGeom>
          <a:noFill/>
        </p:spPr>
        <p:txBody>
          <a:bodyPr wrap="square" rtlCol="0">
            <a:spAutoFit/>
          </a:bodyPr>
          <a:lstStyle/>
          <a:p>
            <a:pPr algn="ctr"/>
            <a:r>
              <a:rPr lang="en-US" dirty="0"/>
              <a:t>Stores</a:t>
            </a:r>
          </a:p>
        </p:txBody>
      </p:sp>
      <p:sp>
        <p:nvSpPr>
          <p:cNvPr id="4" name="Slide Number Placeholder 3"/>
          <p:cNvSpPr>
            <a:spLocks noGrp="1"/>
          </p:cNvSpPr>
          <p:nvPr>
            <p:ph type="sldNum" sz="quarter" idx="12"/>
          </p:nvPr>
        </p:nvSpPr>
        <p:spPr/>
        <p:txBody>
          <a:bodyPr/>
          <a:lstStyle/>
          <a:p>
            <a:fld id="{31521B31-940A-4DBD-BBF0-52B384F93C7D}" type="slidenum">
              <a:rPr lang="en-US" smtClean="0"/>
              <a:t>13</a:t>
            </a:fld>
            <a:endParaRPr lang="en-US"/>
          </a:p>
        </p:txBody>
      </p:sp>
      <p:sp>
        <p:nvSpPr>
          <p:cNvPr id="5" name="Oval 4"/>
          <p:cNvSpPr/>
          <p:nvPr/>
        </p:nvSpPr>
        <p:spPr>
          <a:xfrm>
            <a:off x="4700947" y="1366338"/>
            <a:ext cx="893135" cy="893135"/>
          </a:xfrm>
          <a:prstGeom prst="ellipse">
            <a:avLst/>
          </a:prstGeom>
          <a:solidFill>
            <a:schemeClr val="accent2">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CPU</a:t>
            </a:r>
          </a:p>
        </p:txBody>
      </p:sp>
      <p:sp>
        <p:nvSpPr>
          <p:cNvPr id="6" name="Rectangle 5"/>
          <p:cNvSpPr/>
          <p:nvPr/>
        </p:nvSpPr>
        <p:spPr>
          <a:xfrm>
            <a:off x="4456395" y="3634740"/>
            <a:ext cx="3522921" cy="51490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Shared LLC</a:t>
            </a:r>
          </a:p>
        </p:txBody>
      </p:sp>
      <p:sp>
        <p:nvSpPr>
          <p:cNvPr id="7" name="Oval 6"/>
          <p:cNvSpPr/>
          <p:nvPr/>
        </p:nvSpPr>
        <p:spPr>
          <a:xfrm>
            <a:off x="6862900" y="1366337"/>
            <a:ext cx="893135" cy="893135"/>
          </a:xfrm>
          <a:prstGeom prst="ellipse">
            <a:avLst/>
          </a:prstGeom>
          <a:solidFill>
            <a:schemeClr val="accent2">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CPU</a:t>
            </a:r>
          </a:p>
        </p:txBody>
      </p:sp>
      <p:sp>
        <p:nvSpPr>
          <p:cNvPr id="8" name="Rectangle 7"/>
          <p:cNvSpPr/>
          <p:nvPr/>
        </p:nvSpPr>
        <p:spPr>
          <a:xfrm>
            <a:off x="3957065" y="4765323"/>
            <a:ext cx="1190846" cy="850605"/>
          </a:xfrm>
          <a:prstGeom prst="rect">
            <a:avLst/>
          </a:prstGeom>
          <a:solidFill>
            <a:schemeClr val="accent5">
              <a:lumMod val="40000"/>
              <a:lumOff val="6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DRAM Controller</a:t>
            </a:r>
          </a:p>
        </p:txBody>
      </p:sp>
      <p:cxnSp>
        <p:nvCxnSpPr>
          <p:cNvPr id="9" name="Straight Arrow Connector 8"/>
          <p:cNvCxnSpPr/>
          <p:nvPr/>
        </p:nvCxnSpPr>
        <p:spPr>
          <a:xfrm flipH="1">
            <a:off x="5147514" y="2280739"/>
            <a:ext cx="1" cy="43242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7309467" y="2280738"/>
            <a:ext cx="1" cy="43242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7309467" y="4765322"/>
            <a:ext cx="1190846" cy="850605"/>
          </a:xfrm>
          <a:prstGeom prst="rect">
            <a:avLst/>
          </a:prstGeom>
          <a:solidFill>
            <a:schemeClr val="accent5">
              <a:lumMod val="40000"/>
              <a:lumOff val="6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PM Controller</a:t>
            </a:r>
          </a:p>
        </p:txBody>
      </p:sp>
      <p:sp>
        <p:nvSpPr>
          <p:cNvPr id="12" name="Rectangle 11"/>
          <p:cNvSpPr/>
          <p:nvPr/>
        </p:nvSpPr>
        <p:spPr>
          <a:xfrm>
            <a:off x="5894802" y="6048503"/>
            <a:ext cx="3481955" cy="38419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Persistent</a:t>
            </a:r>
          </a:p>
        </p:txBody>
      </p:sp>
      <p:cxnSp>
        <p:nvCxnSpPr>
          <p:cNvPr id="13" name="Connector: Elbow 12"/>
          <p:cNvCxnSpPr>
            <a:stCxn id="6" idx="2"/>
            <a:endCxn id="8" idx="0"/>
          </p:cNvCxnSpPr>
          <p:nvPr/>
        </p:nvCxnSpPr>
        <p:spPr>
          <a:xfrm rot="5400000">
            <a:off x="5077335" y="3624801"/>
            <a:ext cx="615675" cy="1665368"/>
          </a:xfrm>
          <a:prstGeom prst="bentConnector3">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4" name="Connector: Elbow 13"/>
          <p:cNvCxnSpPr>
            <a:stCxn id="6" idx="2"/>
            <a:endCxn id="11" idx="0"/>
          </p:cNvCxnSpPr>
          <p:nvPr/>
        </p:nvCxnSpPr>
        <p:spPr>
          <a:xfrm rot="16200000" flipH="1">
            <a:off x="6753536" y="3613968"/>
            <a:ext cx="615674" cy="1687034"/>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7926562" y="5619469"/>
            <a:ext cx="0" cy="42903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562545" y="2735695"/>
            <a:ext cx="1169937" cy="51490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Private L1</a:t>
            </a:r>
          </a:p>
        </p:txBody>
      </p:sp>
      <p:sp>
        <p:nvSpPr>
          <p:cNvPr id="17" name="Rectangle 16"/>
          <p:cNvSpPr/>
          <p:nvPr/>
        </p:nvSpPr>
        <p:spPr>
          <a:xfrm>
            <a:off x="6724498" y="2745776"/>
            <a:ext cx="1169937" cy="51490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Private L1</a:t>
            </a:r>
          </a:p>
        </p:txBody>
      </p:sp>
      <p:cxnSp>
        <p:nvCxnSpPr>
          <p:cNvPr id="18" name="Straight Arrow Connector 17"/>
          <p:cNvCxnSpPr/>
          <p:nvPr/>
        </p:nvCxnSpPr>
        <p:spPr>
          <a:xfrm flipH="1">
            <a:off x="5147513" y="3277024"/>
            <a:ext cx="1" cy="34001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7311593" y="3277024"/>
            <a:ext cx="1" cy="34001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3208305" y="6048503"/>
            <a:ext cx="3009551" cy="384195"/>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Volatile</a:t>
            </a:r>
          </a:p>
        </p:txBody>
      </p:sp>
      <p:cxnSp>
        <p:nvCxnSpPr>
          <p:cNvPr id="21" name="Straight Arrow Connector 20"/>
          <p:cNvCxnSpPr/>
          <p:nvPr/>
        </p:nvCxnSpPr>
        <p:spPr>
          <a:xfrm>
            <a:off x="4554369" y="5605614"/>
            <a:ext cx="0" cy="42903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3888146" y="2639875"/>
            <a:ext cx="422229" cy="610728"/>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p:cNvCxnSpPr>
            <a:stCxn id="22" idx="1"/>
            <a:endCxn id="22" idx="3"/>
          </p:cNvCxnSpPr>
          <p:nvPr/>
        </p:nvCxnSpPr>
        <p:spPr>
          <a:xfrm>
            <a:off x="3888146" y="2945239"/>
            <a:ext cx="42222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endCxn id="22" idx="0"/>
          </p:cNvCxnSpPr>
          <p:nvPr/>
        </p:nvCxnSpPr>
        <p:spPr>
          <a:xfrm flipH="1">
            <a:off x="4099261" y="2280738"/>
            <a:ext cx="1048252" cy="35913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8142646" y="2652575"/>
            <a:ext cx="422229" cy="610728"/>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Connector 28"/>
          <p:cNvCxnSpPr>
            <a:stCxn id="28" idx="1"/>
            <a:endCxn id="28" idx="3"/>
          </p:cNvCxnSpPr>
          <p:nvPr/>
        </p:nvCxnSpPr>
        <p:spPr>
          <a:xfrm>
            <a:off x="8142646" y="2957939"/>
            <a:ext cx="42222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7" idx="4"/>
            <a:endCxn id="28" idx="0"/>
          </p:cNvCxnSpPr>
          <p:nvPr/>
        </p:nvCxnSpPr>
        <p:spPr>
          <a:xfrm>
            <a:off x="7309468" y="2259472"/>
            <a:ext cx="1044293" cy="39310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8846820" y="4634911"/>
            <a:ext cx="743229" cy="1122276"/>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p:cNvCxnSpPr/>
          <p:nvPr/>
        </p:nvCxnSpPr>
        <p:spPr>
          <a:xfrm>
            <a:off x="8846820" y="4992849"/>
            <a:ext cx="74322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8846820" y="5386549"/>
            <a:ext cx="74322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Connector: Elbow 39"/>
          <p:cNvCxnSpPr>
            <a:stCxn id="22" idx="2"/>
            <a:endCxn id="33" idx="0"/>
          </p:cNvCxnSpPr>
          <p:nvPr/>
        </p:nvCxnSpPr>
        <p:spPr>
          <a:xfrm rot="16200000" flipH="1">
            <a:off x="5966694" y="1383170"/>
            <a:ext cx="1384308" cy="5119174"/>
          </a:xfrm>
          <a:prstGeom prst="bentConnector3">
            <a:avLst>
              <a:gd name="adj1" fmla="val 15652"/>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H="1">
            <a:off x="8353760" y="3260684"/>
            <a:ext cx="2" cy="20208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11" idx="3"/>
            <a:endCxn id="33" idx="1"/>
          </p:cNvCxnSpPr>
          <p:nvPr/>
        </p:nvCxnSpPr>
        <p:spPr>
          <a:xfrm>
            <a:off x="8500313" y="5190625"/>
            <a:ext cx="346507" cy="542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2181225" y="2571750"/>
            <a:ext cx="1454751" cy="646331"/>
          </a:xfrm>
          <a:prstGeom prst="rect">
            <a:avLst/>
          </a:prstGeom>
          <a:noFill/>
        </p:spPr>
        <p:txBody>
          <a:bodyPr wrap="square" rtlCol="0">
            <a:spAutoFit/>
          </a:bodyPr>
          <a:lstStyle/>
          <a:p>
            <a:pPr algn="ctr"/>
            <a:r>
              <a:rPr lang="en-US" dirty="0"/>
              <a:t>Persist Buffer</a:t>
            </a:r>
          </a:p>
          <a:p>
            <a:pPr algn="ctr"/>
            <a:r>
              <a:rPr lang="en-US" dirty="0"/>
              <a:t>Front End</a:t>
            </a:r>
          </a:p>
        </p:txBody>
      </p:sp>
      <p:sp>
        <p:nvSpPr>
          <p:cNvPr id="64" name="TextBox 63"/>
          <p:cNvSpPr txBox="1"/>
          <p:nvPr/>
        </p:nvSpPr>
        <p:spPr>
          <a:xfrm>
            <a:off x="8666316" y="2571750"/>
            <a:ext cx="1454751" cy="646331"/>
          </a:xfrm>
          <a:prstGeom prst="rect">
            <a:avLst/>
          </a:prstGeom>
          <a:noFill/>
        </p:spPr>
        <p:txBody>
          <a:bodyPr wrap="square" rtlCol="0">
            <a:spAutoFit/>
          </a:bodyPr>
          <a:lstStyle/>
          <a:p>
            <a:pPr algn="ctr"/>
            <a:r>
              <a:rPr lang="en-US" dirty="0"/>
              <a:t>Persist Buffer</a:t>
            </a:r>
          </a:p>
          <a:p>
            <a:pPr algn="ctr"/>
            <a:r>
              <a:rPr lang="en-US" dirty="0"/>
              <a:t>Front End</a:t>
            </a:r>
          </a:p>
        </p:txBody>
      </p:sp>
      <p:sp>
        <p:nvSpPr>
          <p:cNvPr id="65" name="TextBox 64"/>
          <p:cNvSpPr txBox="1"/>
          <p:nvPr/>
        </p:nvSpPr>
        <p:spPr>
          <a:xfrm>
            <a:off x="9782930" y="4776585"/>
            <a:ext cx="1454751" cy="646331"/>
          </a:xfrm>
          <a:prstGeom prst="rect">
            <a:avLst/>
          </a:prstGeom>
          <a:noFill/>
        </p:spPr>
        <p:txBody>
          <a:bodyPr wrap="square" rtlCol="0">
            <a:spAutoFit/>
          </a:bodyPr>
          <a:lstStyle/>
          <a:p>
            <a:pPr algn="ctr"/>
            <a:r>
              <a:rPr lang="en-US" dirty="0"/>
              <a:t>Persist Buffer</a:t>
            </a:r>
          </a:p>
          <a:p>
            <a:pPr algn="ctr"/>
            <a:r>
              <a:rPr lang="en-US" dirty="0"/>
              <a:t>Back End</a:t>
            </a:r>
          </a:p>
        </p:txBody>
      </p:sp>
      <p:sp>
        <p:nvSpPr>
          <p:cNvPr id="66" name="TextBox 65"/>
          <p:cNvSpPr txBox="1"/>
          <p:nvPr/>
        </p:nvSpPr>
        <p:spPr>
          <a:xfrm>
            <a:off x="2999282" y="4244770"/>
            <a:ext cx="1594507" cy="369332"/>
          </a:xfrm>
          <a:prstGeom prst="rect">
            <a:avLst/>
          </a:prstGeom>
          <a:noFill/>
        </p:spPr>
        <p:txBody>
          <a:bodyPr wrap="square" rtlCol="0">
            <a:spAutoFit/>
          </a:bodyPr>
          <a:lstStyle/>
          <a:p>
            <a:pPr algn="ctr"/>
            <a:r>
              <a:rPr lang="en-US" dirty="0"/>
              <a:t>Loads + Stores</a:t>
            </a:r>
          </a:p>
        </p:txBody>
      </p:sp>
      <p:sp>
        <p:nvSpPr>
          <p:cNvPr id="67" name="TextBox 66"/>
          <p:cNvSpPr txBox="1"/>
          <p:nvPr/>
        </p:nvSpPr>
        <p:spPr>
          <a:xfrm>
            <a:off x="7708967" y="4300638"/>
            <a:ext cx="1122799" cy="369332"/>
          </a:xfrm>
          <a:prstGeom prst="rect">
            <a:avLst/>
          </a:prstGeom>
          <a:noFill/>
        </p:spPr>
        <p:txBody>
          <a:bodyPr wrap="square" rtlCol="0">
            <a:spAutoFit/>
          </a:bodyPr>
          <a:lstStyle/>
          <a:p>
            <a:pPr algn="ctr"/>
            <a:r>
              <a:rPr lang="en-US" dirty="0"/>
              <a:t>Loads</a:t>
            </a:r>
          </a:p>
        </p:txBody>
      </p:sp>
      <p:sp>
        <p:nvSpPr>
          <p:cNvPr id="74" name="Title 1"/>
          <p:cNvSpPr txBox="1">
            <a:spLocks/>
          </p:cNvSpPr>
          <p:nvPr/>
        </p:nvSpPr>
        <p:spPr>
          <a:xfrm>
            <a:off x="990600" y="36069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t>Base System + Persist Buffers</a:t>
            </a:r>
            <a:endParaRPr lang="en-US" dirty="0"/>
          </a:p>
        </p:txBody>
      </p:sp>
      <p:sp>
        <p:nvSpPr>
          <p:cNvPr id="41" name="Title 1"/>
          <p:cNvSpPr txBox="1">
            <a:spLocks/>
          </p:cNvSpPr>
          <p:nvPr/>
        </p:nvSpPr>
        <p:spPr>
          <a:xfrm>
            <a:off x="986886" y="36813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
        <p:nvSpPr>
          <p:cNvPr id="42" name="Oval 41"/>
          <p:cNvSpPr/>
          <p:nvPr/>
        </p:nvSpPr>
        <p:spPr>
          <a:xfrm>
            <a:off x="5657850" y="1266825"/>
            <a:ext cx="4438650" cy="279082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8645905" y="4036743"/>
            <a:ext cx="2594526" cy="2464418"/>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60262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Ordering Epochs without Flushing</a:t>
            </a:r>
          </a:p>
        </p:txBody>
      </p:sp>
      <p:sp>
        <p:nvSpPr>
          <p:cNvPr id="4" name="Slide Number Placeholder 3"/>
          <p:cNvSpPr>
            <a:spLocks noGrp="1"/>
          </p:cNvSpPr>
          <p:nvPr>
            <p:ph type="sldNum" sz="quarter" idx="12"/>
          </p:nvPr>
        </p:nvSpPr>
        <p:spPr/>
        <p:txBody>
          <a:bodyPr/>
          <a:lstStyle/>
          <a:p>
            <a:fld id="{31521B31-940A-4DBD-BBF0-52B384F93C7D}" type="slidenum">
              <a:rPr lang="en-US" smtClean="0"/>
              <a:t>14</a:t>
            </a:fld>
            <a:endParaRPr lang="en-US" dirty="0"/>
          </a:p>
        </p:txBody>
      </p:sp>
      <p:sp>
        <p:nvSpPr>
          <p:cNvPr id="6" name="Oval 5"/>
          <p:cNvSpPr/>
          <p:nvPr/>
        </p:nvSpPr>
        <p:spPr>
          <a:xfrm>
            <a:off x="5746156" y="2463583"/>
            <a:ext cx="797442" cy="797442"/>
          </a:xfrm>
          <a:prstGeom prst="ellipse">
            <a:avLst/>
          </a:prstGeom>
          <a:solidFill>
            <a:schemeClr val="accent2">
              <a:lumMod val="60000"/>
              <a:lumOff val="40000"/>
            </a:schemeClr>
          </a:solid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799320" y="2699756"/>
            <a:ext cx="797442" cy="369332"/>
          </a:xfrm>
          <a:prstGeom prst="rect">
            <a:avLst/>
          </a:prstGeom>
          <a:noFill/>
        </p:spPr>
        <p:txBody>
          <a:bodyPr wrap="square" rtlCol="0">
            <a:spAutoFit/>
          </a:bodyPr>
          <a:lstStyle/>
          <a:p>
            <a:r>
              <a:rPr lang="en-US" dirty="0"/>
              <a:t>CPU 1</a:t>
            </a:r>
          </a:p>
        </p:txBody>
      </p:sp>
      <p:sp>
        <p:nvSpPr>
          <p:cNvPr id="8" name="Rectangle 7"/>
          <p:cNvSpPr/>
          <p:nvPr/>
        </p:nvSpPr>
        <p:spPr>
          <a:xfrm>
            <a:off x="3491869" y="3917393"/>
            <a:ext cx="2158409" cy="1446028"/>
          </a:xfrm>
          <a:prstGeom prst="rect">
            <a:avLst/>
          </a:prstGeom>
          <a:solidFill>
            <a:schemeClr val="bg1">
              <a:lumMod val="75000"/>
            </a:schemeClr>
          </a:solid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768653" y="3905695"/>
            <a:ext cx="1463744" cy="1442486"/>
          </a:xfrm>
          <a:prstGeom prst="rect">
            <a:avLst/>
          </a:prstGeom>
          <a:solidFill>
            <a:schemeClr val="accent6">
              <a:lumMod val="40000"/>
              <a:lumOff val="60000"/>
            </a:schemeClr>
          </a:solid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p:cNvSpPr/>
          <p:nvPr/>
        </p:nvSpPr>
        <p:spPr>
          <a:xfrm>
            <a:off x="5659326" y="3440198"/>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4760336" y="3426319"/>
            <a:ext cx="928582" cy="369332"/>
          </a:xfrm>
          <a:prstGeom prst="rect">
            <a:avLst/>
          </a:prstGeom>
          <a:noFill/>
        </p:spPr>
        <p:txBody>
          <a:bodyPr wrap="square" rtlCol="0">
            <a:spAutoFit/>
          </a:bodyPr>
          <a:lstStyle/>
          <a:p>
            <a:r>
              <a:rPr lang="en-US" dirty="0"/>
              <a:t>Local TS</a:t>
            </a:r>
          </a:p>
        </p:txBody>
      </p:sp>
      <p:sp>
        <p:nvSpPr>
          <p:cNvPr id="14" name="TextBox 13"/>
          <p:cNvSpPr txBox="1"/>
          <p:nvPr/>
        </p:nvSpPr>
        <p:spPr>
          <a:xfrm>
            <a:off x="4076664" y="5524117"/>
            <a:ext cx="1173122" cy="369332"/>
          </a:xfrm>
          <a:prstGeom prst="rect">
            <a:avLst/>
          </a:prstGeom>
          <a:noFill/>
        </p:spPr>
        <p:txBody>
          <a:bodyPr wrap="square" rtlCol="0">
            <a:spAutoFit/>
          </a:bodyPr>
          <a:lstStyle/>
          <a:p>
            <a:pPr algn="ctr"/>
            <a:r>
              <a:rPr lang="en-US" dirty="0"/>
              <a:t>L1 Cache</a:t>
            </a:r>
          </a:p>
        </p:txBody>
      </p:sp>
      <p:sp>
        <p:nvSpPr>
          <p:cNvPr id="13" name="TextBox 12"/>
          <p:cNvSpPr txBox="1"/>
          <p:nvPr/>
        </p:nvSpPr>
        <p:spPr>
          <a:xfrm>
            <a:off x="5928681" y="3440497"/>
            <a:ext cx="928582" cy="369332"/>
          </a:xfrm>
          <a:prstGeom prst="rect">
            <a:avLst/>
          </a:prstGeom>
          <a:noFill/>
        </p:spPr>
        <p:txBody>
          <a:bodyPr wrap="square" rtlCol="0">
            <a:spAutoFit/>
          </a:bodyPr>
          <a:lstStyle/>
          <a:p>
            <a:r>
              <a:rPr lang="en-US" dirty="0"/>
              <a:t>25</a:t>
            </a:r>
          </a:p>
        </p:txBody>
      </p:sp>
      <p:sp>
        <p:nvSpPr>
          <p:cNvPr id="17" name="Rectangle 16"/>
          <p:cNvSpPr/>
          <p:nvPr/>
        </p:nvSpPr>
        <p:spPr>
          <a:xfrm>
            <a:off x="6797010" y="4957114"/>
            <a:ext cx="1403488" cy="350875"/>
          </a:xfrm>
          <a:prstGeom prst="rect">
            <a:avLst/>
          </a:prstGeom>
          <a:solidFill>
            <a:schemeClr val="bg1"/>
          </a:solid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6828893" y="4968048"/>
            <a:ext cx="1463758" cy="369332"/>
          </a:xfrm>
          <a:prstGeom prst="rect">
            <a:avLst/>
          </a:prstGeom>
          <a:noFill/>
        </p:spPr>
        <p:txBody>
          <a:bodyPr wrap="square" rtlCol="0">
            <a:spAutoFit/>
          </a:bodyPr>
          <a:lstStyle/>
          <a:p>
            <a:r>
              <a:rPr lang="en-US" dirty="0"/>
              <a:t>A = 1   25</a:t>
            </a:r>
          </a:p>
        </p:txBody>
      </p:sp>
      <p:sp>
        <p:nvSpPr>
          <p:cNvPr id="19" name="TextBox 18"/>
          <p:cNvSpPr txBox="1"/>
          <p:nvPr/>
        </p:nvSpPr>
        <p:spPr>
          <a:xfrm>
            <a:off x="6761561" y="5462803"/>
            <a:ext cx="1502733" cy="369332"/>
          </a:xfrm>
          <a:prstGeom prst="rect">
            <a:avLst/>
          </a:prstGeom>
          <a:noFill/>
        </p:spPr>
        <p:txBody>
          <a:bodyPr wrap="square" rtlCol="0">
            <a:spAutoFit/>
          </a:bodyPr>
          <a:lstStyle/>
          <a:p>
            <a:pPr algn="ctr"/>
            <a:r>
              <a:rPr lang="en-US" dirty="0"/>
              <a:t>Persist Buffer </a:t>
            </a:r>
          </a:p>
        </p:txBody>
      </p:sp>
      <p:cxnSp>
        <p:nvCxnSpPr>
          <p:cNvPr id="22" name="Straight Connector 21"/>
          <p:cNvCxnSpPr/>
          <p:nvPr/>
        </p:nvCxnSpPr>
        <p:spPr>
          <a:xfrm>
            <a:off x="7453202" y="4943240"/>
            <a:ext cx="0" cy="361209"/>
          </a:xfrm>
          <a:prstGeom prst="line">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7860786" y="4968046"/>
            <a:ext cx="0" cy="361209"/>
          </a:xfrm>
          <a:prstGeom prst="line">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6800551" y="4599154"/>
            <a:ext cx="1403488" cy="350875"/>
          </a:xfrm>
          <a:prstGeom prst="rect">
            <a:avLst/>
          </a:prstGeom>
          <a:solidFill>
            <a:schemeClr val="bg1"/>
          </a:solid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6832434" y="4610088"/>
            <a:ext cx="1463758" cy="369332"/>
          </a:xfrm>
          <a:prstGeom prst="rect">
            <a:avLst/>
          </a:prstGeom>
          <a:noFill/>
        </p:spPr>
        <p:txBody>
          <a:bodyPr wrap="square" rtlCol="0">
            <a:spAutoFit/>
          </a:bodyPr>
          <a:lstStyle/>
          <a:p>
            <a:r>
              <a:rPr lang="en-US" dirty="0"/>
              <a:t>B = 1   25</a:t>
            </a:r>
          </a:p>
        </p:txBody>
      </p:sp>
      <p:cxnSp>
        <p:nvCxnSpPr>
          <p:cNvPr id="38" name="Straight Connector 37"/>
          <p:cNvCxnSpPr/>
          <p:nvPr/>
        </p:nvCxnSpPr>
        <p:spPr>
          <a:xfrm>
            <a:off x="7449123" y="4585280"/>
            <a:ext cx="0" cy="361209"/>
          </a:xfrm>
          <a:prstGeom prst="line">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856707" y="4610086"/>
            <a:ext cx="0" cy="361209"/>
          </a:xfrm>
          <a:prstGeom prst="line">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6793459" y="4251823"/>
            <a:ext cx="1403488" cy="350875"/>
          </a:xfrm>
          <a:prstGeom prst="rect">
            <a:avLst/>
          </a:prstGeom>
          <a:solidFill>
            <a:schemeClr val="bg1"/>
          </a:solid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6832962" y="4262757"/>
            <a:ext cx="1463758" cy="369332"/>
          </a:xfrm>
          <a:prstGeom prst="rect">
            <a:avLst/>
          </a:prstGeom>
          <a:noFill/>
        </p:spPr>
        <p:txBody>
          <a:bodyPr wrap="square" rtlCol="0">
            <a:spAutoFit/>
          </a:bodyPr>
          <a:lstStyle/>
          <a:p>
            <a:r>
              <a:rPr lang="en-US" dirty="0"/>
              <a:t>A = 2   26</a:t>
            </a:r>
          </a:p>
        </p:txBody>
      </p:sp>
      <p:cxnSp>
        <p:nvCxnSpPr>
          <p:cNvPr id="42" name="Straight Connector 41"/>
          <p:cNvCxnSpPr/>
          <p:nvPr/>
        </p:nvCxnSpPr>
        <p:spPr>
          <a:xfrm>
            <a:off x="7449651" y="4237949"/>
            <a:ext cx="0" cy="361209"/>
          </a:xfrm>
          <a:prstGeom prst="line">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7857235" y="4262755"/>
            <a:ext cx="0" cy="361209"/>
          </a:xfrm>
          <a:prstGeom prst="line">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3532642" y="3973404"/>
            <a:ext cx="1052623" cy="350875"/>
          </a:xfrm>
          <a:prstGeom prst="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3585806" y="3963070"/>
            <a:ext cx="958685" cy="369332"/>
          </a:xfrm>
          <a:prstGeom prst="rect">
            <a:avLst/>
          </a:prstGeom>
          <a:noFill/>
        </p:spPr>
        <p:txBody>
          <a:bodyPr wrap="square" rtlCol="0">
            <a:spAutoFit/>
          </a:bodyPr>
          <a:lstStyle/>
          <a:p>
            <a:pPr algn="ctr"/>
            <a:r>
              <a:rPr lang="en-US" dirty="0"/>
              <a:t>A = 1</a:t>
            </a:r>
          </a:p>
        </p:txBody>
      </p:sp>
      <p:sp>
        <p:nvSpPr>
          <p:cNvPr id="48" name="TextBox 47"/>
          <p:cNvSpPr txBox="1"/>
          <p:nvPr/>
        </p:nvSpPr>
        <p:spPr>
          <a:xfrm>
            <a:off x="5939330" y="3443738"/>
            <a:ext cx="928582" cy="369332"/>
          </a:xfrm>
          <a:prstGeom prst="rect">
            <a:avLst/>
          </a:prstGeom>
          <a:noFill/>
        </p:spPr>
        <p:txBody>
          <a:bodyPr wrap="square" rtlCol="0">
            <a:spAutoFit/>
          </a:bodyPr>
          <a:lstStyle/>
          <a:p>
            <a:r>
              <a:rPr lang="en-US" dirty="0"/>
              <a:t>26</a:t>
            </a:r>
          </a:p>
        </p:txBody>
      </p:sp>
      <p:sp>
        <p:nvSpPr>
          <p:cNvPr id="5" name="TextBox 4"/>
          <p:cNvSpPr txBox="1"/>
          <p:nvPr/>
        </p:nvSpPr>
        <p:spPr>
          <a:xfrm>
            <a:off x="8448912" y="1499191"/>
            <a:ext cx="1497975" cy="1754326"/>
          </a:xfrm>
          <a:prstGeom prst="rect">
            <a:avLst/>
          </a:prstGeom>
          <a:noFill/>
        </p:spPr>
        <p:txBody>
          <a:bodyPr wrap="square" rtlCol="0">
            <a:spAutoFit/>
          </a:bodyPr>
          <a:lstStyle/>
          <a:p>
            <a:pPr marL="342900" indent="-342900">
              <a:buAutoNum type="arabicPeriod"/>
            </a:pPr>
            <a:r>
              <a:rPr lang="en-US" dirty="0"/>
              <a:t>ST A = 1</a:t>
            </a:r>
          </a:p>
          <a:p>
            <a:pPr marL="342900" indent="-342900">
              <a:buFontTx/>
              <a:buAutoNum type="arabicPeriod"/>
            </a:pPr>
            <a:r>
              <a:rPr lang="en-US" dirty="0"/>
              <a:t>ST B = 1</a:t>
            </a:r>
          </a:p>
          <a:p>
            <a:pPr marL="342900" indent="-342900">
              <a:buFontTx/>
              <a:buAutoNum type="arabicPeriod"/>
            </a:pPr>
            <a:r>
              <a:rPr lang="en-US" dirty="0"/>
              <a:t>LD R1 = A</a:t>
            </a:r>
          </a:p>
          <a:p>
            <a:pPr marL="342900" indent="-342900">
              <a:buFontTx/>
              <a:buAutoNum type="arabicPeriod"/>
            </a:pPr>
            <a:r>
              <a:rPr lang="en-US" dirty="0"/>
              <a:t>OFENCE</a:t>
            </a:r>
          </a:p>
          <a:p>
            <a:pPr marL="342900" indent="-342900">
              <a:buFontTx/>
              <a:buAutoNum type="arabicPeriod"/>
            </a:pPr>
            <a:r>
              <a:rPr lang="en-US" dirty="0"/>
              <a:t>ST A = 2</a:t>
            </a:r>
          </a:p>
          <a:p>
            <a:pPr marL="342900" indent="-342900">
              <a:buAutoNum type="arabicPeriod"/>
            </a:pPr>
            <a:endParaRPr lang="en-US" dirty="0"/>
          </a:p>
        </p:txBody>
      </p:sp>
      <p:sp>
        <p:nvSpPr>
          <p:cNvPr id="12" name="Arrow: Right 11"/>
          <p:cNvSpPr/>
          <p:nvPr/>
        </p:nvSpPr>
        <p:spPr>
          <a:xfrm flipH="1">
            <a:off x="9884831" y="1573795"/>
            <a:ext cx="262278" cy="235835"/>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0" name="Rectangle 49"/>
          <p:cNvSpPr/>
          <p:nvPr/>
        </p:nvSpPr>
        <p:spPr>
          <a:xfrm>
            <a:off x="3536182" y="4391616"/>
            <a:ext cx="1052623" cy="350875"/>
          </a:xfrm>
          <a:prstGeom prst="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p:cNvSpPr txBox="1"/>
          <p:nvPr/>
        </p:nvSpPr>
        <p:spPr>
          <a:xfrm>
            <a:off x="3589346" y="4381282"/>
            <a:ext cx="958685" cy="369332"/>
          </a:xfrm>
          <a:prstGeom prst="rect">
            <a:avLst/>
          </a:prstGeom>
          <a:noFill/>
        </p:spPr>
        <p:txBody>
          <a:bodyPr wrap="square" rtlCol="0">
            <a:spAutoFit/>
          </a:bodyPr>
          <a:lstStyle/>
          <a:p>
            <a:pPr algn="ctr"/>
            <a:r>
              <a:rPr lang="en-US" dirty="0"/>
              <a:t>B = 1</a:t>
            </a:r>
          </a:p>
        </p:txBody>
      </p:sp>
      <p:sp>
        <p:nvSpPr>
          <p:cNvPr id="15" name="Arrow: Bent 14"/>
          <p:cNvSpPr/>
          <p:nvPr/>
        </p:nvSpPr>
        <p:spPr>
          <a:xfrm rot="5400000" flipV="1">
            <a:off x="4659501" y="2684726"/>
            <a:ext cx="728332" cy="1026044"/>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2" name="Arrow: Bent 51"/>
          <p:cNvSpPr/>
          <p:nvPr/>
        </p:nvSpPr>
        <p:spPr>
          <a:xfrm rot="5400000">
            <a:off x="6853706" y="2723712"/>
            <a:ext cx="744275" cy="995912"/>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3" name="Rectangle 52"/>
          <p:cNvSpPr/>
          <p:nvPr/>
        </p:nvSpPr>
        <p:spPr>
          <a:xfrm>
            <a:off x="3547340" y="3955683"/>
            <a:ext cx="1052623" cy="350875"/>
          </a:xfrm>
          <a:prstGeom prst="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p:cNvSpPr txBox="1"/>
          <p:nvPr/>
        </p:nvSpPr>
        <p:spPr>
          <a:xfrm>
            <a:off x="3589350" y="3945349"/>
            <a:ext cx="958685" cy="369332"/>
          </a:xfrm>
          <a:prstGeom prst="rect">
            <a:avLst/>
          </a:prstGeom>
          <a:noFill/>
          <a:ln>
            <a:noFill/>
          </a:ln>
        </p:spPr>
        <p:txBody>
          <a:bodyPr wrap="square" rtlCol="0">
            <a:spAutoFit/>
          </a:bodyPr>
          <a:lstStyle/>
          <a:p>
            <a:pPr algn="ctr"/>
            <a:r>
              <a:rPr lang="en-US" dirty="0"/>
              <a:t>A = 2</a:t>
            </a:r>
          </a:p>
        </p:txBody>
      </p:sp>
    </p:spTree>
    <p:extLst>
      <p:ext uri="{BB962C8B-B14F-4D97-AF65-F5344CB8AC3E}">
        <p14:creationId xmlns:p14="http://schemas.microsoft.com/office/powerpoint/2010/main" val="2419028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up)">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52"/>
                                        </p:tgtEl>
                                        <p:attrNameLst>
                                          <p:attrName>style.visibility</p:attrName>
                                        </p:attrNameLst>
                                      </p:cBhvr>
                                      <p:to>
                                        <p:strVal val="visible"/>
                                      </p:to>
                                    </p:set>
                                    <p:animEffect transition="in" filter="wipe(up)">
                                      <p:cBhvr>
                                        <p:cTn id="12" dur="500"/>
                                        <p:tgtEl>
                                          <p:spTgt spid="52"/>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wipe(up)">
                                      <p:cBhvr>
                                        <p:cTn id="15" dur="500"/>
                                        <p:tgtEl>
                                          <p:spTgt spid="15"/>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wipe(up)">
                                      <p:cBhvr>
                                        <p:cTn id="18" dur="500"/>
                                        <p:tgtEl>
                                          <p:spTgt spid="24"/>
                                        </p:tgtEl>
                                      </p:cBhvr>
                                    </p:animEffect>
                                  </p:childTnLst>
                                </p:cTn>
                              </p:par>
                              <p:par>
                                <p:cTn id="19" presetID="22" presetClass="entr" presetSubtype="1"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wipe(up)">
                                      <p:cBhvr>
                                        <p:cTn id="21" dur="500"/>
                                        <p:tgtEl>
                                          <p:spTgt spid="17"/>
                                        </p:tgtEl>
                                      </p:cBhvr>
                                    </p:animEffect>
                                  </p:childTnLst>
                                </p:cTn>
                              </p:par>
                              <p:par>
                                <p:cTn id="22" presetID="22" presetClass="entr" presetSubtype="1" fill="hold" grpId="0" nodeType="with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wipe(up)">
                                      <p:cBhvr>
                                        <p:cTn id="24" dur="500"/>
                                        <p:tgtEl>
                                          <p:spTgt spid="18"/>
                                        </p:tgtEl>
                                      </p:cBhvr>
                                    </p:animEffect>
                                  </p:childTnLst>
                                </p:cTn>
                              </p:par>
                              <p:par>
                                <p:cTn id="25" presetID="22" presetClass="entr" presetSubtype="1" fill="hold" nodeType="with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wipe(up)">
                                      <p:cBhvr>
                                        <p:cTn id="27" dur="500"/>
                                        <p:tgtEl>
                                          <p:spTgt spid="22"/>
                                        </p:tgtEl>
                                      </p:cBhvr>
                                    </p:animEffect>
                                  </p:childTnLst>
                                </p:cTn>
                              </p:par>
                              <p:par>
                                <p:cTn id="28" presetID="22" presetClass="entr" presetSubtype="1" fill="hold" nodeType="withEffect">
                                  <p:stCondLst>
                                    <p:cond delay="0"/>
                                  </p:stCondLst>
                                  <p:childTnLst>
                                    <p:set>
                                      <p:cBhvr>
                                        <p:cTn id="29" dur="1" fill="hold">
                                          <p:stCondLst>
                                            <p:cond delay="0"/>
                                          </p:stCondLst>
                                        </p:cTn>
                                        <p:tgtEl>
                                          <p:spTgt spid="23"/>
                                        </p:tgtEl>
                                        <p:attrNameLst>
                                          <p:attrName>style.visibility</p:attrName>
                                        </p:attrNameLst>
                                      </p:cBhvr>
                                      <p:to>
                                        <p:strVal val="visible"/>
                                      </p:to>
                                    </p:set>
                                    <p:animEffect transition="in" filter="wipe(up)">
                                      <p:cBhvr>
                                        <p:cTn id="30" dur="500"/>
                                        <p:tgtEl>
                                          <p:spTgt spid="23"/>
                                        </p:tgtEl>
                                      </p:cBhvr>
                                    </p:animEffect>
                                  </p:childTnLst>
                                </p:cTn>
                              </p:par>
                              <p:par>
                                <p:cTn id="31" presetID="22" presetClass="entr" presetSubtype="1" fill="hold" grpId="0" nodeType="withEffect">
                                  <p:stCondLst>
                                    <p:cond delay="0"/>
                                  </p:stCondLst>
                                  <p:childTnLst>
                                    <p:set>
                                      <p:cBhvr>
                                        <p:cTn id="32" dur="1" fill="hold">
                                          <p:stCondLst>
                                            <p:cond delay="0"/>
                                          </p:stCondLst>
                                        </p:cTn>
                                        <p:tgtEl>
                                          <p:spTgt spid="25"/>
                                        </p:tgtEl>
                                        <p:attrNameLst>
                                          <p:attrName>style.visibility</p:attrName>
                                        </p:attrNameLst>
                                      </p:cBhvr>
                                      <p:to>
                                        <p:strVal val="visible"/>
                                      </p:to>
                                    </p:set>
                                    <p:animEffect transition="in" filter="wipe(up)">
                                      <p:cBhvr>
                                        <p:cTn id="33" dur="500"/>
                                        <p:tgtEl>
                                          <p:spTgt spid="25"/>
                                        </p:tgtEl>
                                      </p:cBhvr>
                                    </p:animEffect>
                                  </p:childTnLst>
                                </p:cTn>
                              </p:par>
                            </p:childTnLst>
                          </p:cTn>
                        </p:par>
                      </p:childTnLst>
                    </p:cTn>
                  </p:par>
                  <p:par>
                    <p:cTn id="34" fill="hold">
                      <p:stCondLst>
                        <p:cond delay="indefinite"/>
                      </p:stCondLst>
                      <p:childTnLst>
                        <p:par>
                          <p:cTn id="35" fill="hold">
                            <p:stCondLst>
                              <p:cond delay="0"/>
                            </p:stCondLst>
                            <p:childTnLst>
                              <p:par>
                                <p:cTn id="36" presetID="42" presetClass="path" presetSubtype="0" accel="50000" decel="50000" fill="hold" grpId="0" nodeType="clickEffect">
                                  <p:stCondLst>
                                    <p:cond delay="0"/>
                                  </p:stCondLst>
                                  <p:childTnLst>
                                    <p:animMotion origin="layout" path="M -8.33333E-7 2.22222E-6 L -0.00195 0.03912 " pathEditMode="relative" rAng="0" ptsTypes="AA">
                                      <p:cBhvr>
                                        <p:cTn id="37" dur="500" fill="hold"/>
                                        <p:tgtEl>
                                          <p:spTgt spid="12"/>
                                        </p:tgtEl>
                                        <p:attrNameLst>
                                          <p:attrName>ppt_x</p:attrName>
                                          <p:attrName>ppt_y</p:attrName>
                                        </p:attrNameLst>
                                      </p:cBhvr>
                                      <p:rCtr x="-104" y="1944"/>
                                    </p:animMotion>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50"/>
                                        </p:tgtEl>
                                        <p:attrNameLst>
                                          <p:attrName>style.visibility</p:attrName>
                                        </p:attrNameLst>
                                      </p:cBhvr>
                                      <p:to>
                                        <p:strVal val="visible"/>
                                      </p:to>
                                    </p:set>
                                    <p:animEffect transition="in" filter="wipe(up)">
                                      <p:cBhvr>
                                        <p:cTn id="42" dur="500"/>
                                        <p:tgtEl>
                                          <p:spTgt spid="50"/>
                                        </p:tgtEl>
                                      </p:cBhvr>
                                    </p:animEffect>
                                  </p:childTnLst>
                                </p:cTn>
                              </p:par>
                              <p:par>
                                <p:cTn id="43" presetID="22" presetClass="entr" presetSubtype="1" fill="hold" grpId="0" nodeType="withEffect">
                                  <p:stCondLst>
                                    <p:cond delay="0"/>
                                  </p:stCondLst>
                                  <p:childTnLst>
                                    <p:set>
                                      <p:cBhvr>
                                        <p:cTn id="44" dur="1" fill="hold">
                                          <p:stCondLst>
                                            <p:cond delay="0"/>
                                          </p:stCondLst>
                                        </p:cTn>
                                        <p:tgtEl>
                                          <p:spTgt spid="51"/>
                                        </p:tgtEl>
                                        <p:attrNameLst>
                                          <p:attrName>style.visibility</p:attrName>
                                        </p:attrNameLst>
                                      </p:cBhvr>
                                      <p:to>
                                        <p:strVal val="visible"/>
                                      </p:to>
                                    </p:set>
                                    <p:animEffect transition="in" filter="wipe(up)">
                                      <p:cBhvr>
                                        <p:cTn id="45" dur="500"/>
                                        <p:tgtEl>
                                          <p:spTgt spid="51"/>
                                        </p:tgtEl>
                                      </p:cBhvr>
                                    </p:animEffect>
                                  </p:childTnLst>
                                </p:cTn>
                              </p:par>
                              <p:par>
                                <p:cTn id="46" presetID="22" presetClass="entr" presetSubtype="1" fill="hold" grpId="0" nodeType="withEffect">
                                  <p:stCondLst>
                                    <p:cond delay="0"/>
                                  </p:stCondLst>
                                  <p:childTnLst>
                                    <p:set>
                                      <p:cBhvr>
                                        <p:cTn id="47" dur="1" fill="hold">
                                          <p:stCondLst>
                                            <p:cond delay="0"/>
                                          </p:stCondLst>
                                        </p:cTn>
                                        <p:tgtEl>
                                          <p:spTgt spid="36"/>
                                        </p:tgtEl>
                                        <p:attrNameLst>
                                          <p:attrName>style.visibility</p:attrName>
                                        </p:attrNameLst>
                                      </p:cBhvr>
                                      <p:to>
                                        <p:strVal val="visible"/>
                                      </p:to>
                                    </p:set>
                                    <p:animEffect transition="in" filter="wipe(up)">
                                      <p:cBhvr>
                                        <p:cTn id="48" dur="500"/>
                                        <p:tgtEl>
                                          <p:spTgt spid="36"/>
                                        </p:tgtEl>
                                      </p:cBhvr>
                                    </p:animEffect>
                                  </p:childTnLst>
                                </p:cTn>
                              </p:par>
                              <p:par>
                                <p:cTn id="49" presetID="22" presetClass="entr" presetSubtype="1" fill="hold" grpId="0" nodeType="withEffect">
                                  <p:stCondLst>
                                    <p:cond delay="0"/>
                                  </p:stCondLst>
                                  <p:childTnLst>
                                    <p:set>
                                      <p:cBhvr>
                                        <p:cTn id="50" dur="1" fill="hold">
                                          <p:stCondLst>
                                            <p:cond delay="0"/>
                                          </p:stCondLst>
                                        </p:cTn>
                                        <p:tgtEl>
                                          <p:spTgt spid="37"/>
                                        </p:tgtEl>
                                        <p:attrNameLst>
                                          <p:attrName>style.visibility</p:attrName>
                                        </p:attrNameLst>
                                      </p:cBhvr>
                                      <p:to>
                                        <p:strVal val="visible"/>
                                      </p:to>
                                    </p:set>
                                    <p:animEffect transition="in" filter="wipe(up)">
                                      <p:cBhvr>
                                        <p:cTn id="51" dur="500"/>
                                        <p:tgtEl>
                                          <p:spTgt spid="37"/>
                                        </p:tgtEl>
                                      </p:cBhvr>
                                    </p:animEffect>
                                  </p:childTnLst>
                                </p:cTn>
                              </p:par>
                              <p:par>
                                <p:cTn id="52" presetID="22" presetClass="entr" presetSubtype="1" fill="hold" nodeType="withEffect">
                                  <p:stCondLst>
                                    <p:cond delay="0"/>
                                  </p:stCondLst>
                                  <p:childTnLst>
                                    <p:set>
                                      <p:cBhvr>
                                        <p:cTn id="53" dur="1" fill="hold">
                                          <p:stCondLst>
                                            <p:cond delay="0"/>
                                          </p:stCondLst>
                                        </p:cTn>
                                        <p:tgtEl>
                                          <p:spTgt spid="38"/>
                                        </p:tgtEl>
                                        <p:attrNameLst>
                                          <p:attrName>style.visibility</p:attrName>
                                        </p:attrNameLst>
                                      </p:cBhvr>
                                      <p:to>
                                        <p:strVal val="visible"/>
                                      </p:to>
                                    </p:set>
                                    <p:animEffect transition="in" filter="wipe(up)">
                                      <p:cBhvr>
                                        <p:cTn id="54" dur="500"/>
                                        <p:tgtEl>
                                          <p:spTgt spid="38"/>
                                        </p:tgtEl>
                                      </p:cBhvr>
                                    </p:animEffect>
                                  </p:childTnLst>
                                </p:cTn>
                              </p:par>
                              <p:par>
                                <p:cTn id="55" presetID="22" presetClass="entr" presetSubtype="1" fill="hold" nodeType="withEffect">
                                  <p:stCondLst>
                                    <p:cond delay="0"/>
                                  </p:stCondLst>
                                  <p:childTnLst>
                                    <p:set>
                                      <p:cBhvr>
                                        <p:cTn id="56" dur="1" fill="hold">
                                          <p:stCondLst>
                                            <p:cond delay="0"/>
                                          </p:stCondLst>
                                        </p:cTn>
                                        <p:tgtEl>
                                          <p:spTgt spid="39"/>
                                        </p:tgtEl>
                                        <p:attrNameLst>
                                          <p:attrName>style.visibility</p:attrName>
                                        </p:attrNameLst>
                                      </p:cBhvr>
                                      <p:to>
                                        <p:strVal val="visible"/>
                                      </p:to>
                                    </p:set>
                                    <p:animEffect transition="in" filter="wipe(up)">
                                      <p:cBhvr>
                                        <p:cTn id="57" dur="500"/>
                                        <p:tgtEl>
                                          <p:spTgt spid="39"/>
                                        </p:tgtEl>
                                      </p:cBhvr>
                                    </p:animEffect>
                                  </p:childTnLst>
                                </p:cTn>
                              </p:par>
                            </p:childTnLst>
                          </p:cTn>
                        </p:par>
                      </p:childTnLst>
                    </p:cTn>
                  </p:par>
                  <p:par>
                    <p:cTn id="58" fill="hold">
                      <p:stCondLst>
                        <p:cond delay="indefinite"/>
                      </p:stCondLst>
                      <p:childTnLst>
                        <p:par>
                          <p:cTn id="59" fill="hold">
                            <p:stCondLst>
                              <p:cond delay="0"/>
                            </p:stCondLst>
                            <p:childTnLst>
                              <p:par>
                                <p:cTn id="60" presetID="1" presetClass="exit" presetSubtype="0" fill="hold" grpId="1" nodeType="clickEffect">
                                  <p:stCondLst>
                                    <p:cond delay="0"/>
                                  </p:stCondLst>
                                  <p:childTnLst>
                                    <p:set>
                                      <p:cBhvr>
                                        <p:cTn id="61" dur="1" fill="hold">
                                          <p:stCondLst>
                                            <p:cond delay="0"/>
                                          </p:stCondLst>
                                        </p:cTn>
                                        <p:tgtEl>
                                          <p:spTgt spid="52"/>
                                        </p:tgtEl>
                                        <p:attrNameLst>
                                          <p:attrName>style.visibility</p:attrName>
                                        </p:attrNameLst>
                                      </p:cBhvr>
                                      <p:to>
                                        <p:strVal val="hidden"/>
                                      </p:to>
                                    </p:set>
                                  </p:childTnLst>
                                </p:cTn>
                              </p:par>
                              <p:par>
                                <p:cTn id="62" presetID="1" presetClass="exit" presetSubtype="0" fill="hold" grpId="1" nodeType="withEffect">
                                  <p:stCondLst>
                                    <p:cond delay="0"/>
                                  </p:stCondLst>
                                  <p:childTnLst>
                                    <p:set>
                                      <p:cBhvr>
                                        <p:cTn id="63" dur="1" fill="hold">
                                          <p:stCondLst>
                                            <p:cond delay="0"/>
                                          </p:stCondLst>
                                        </p:cTn>
                                        <p:tgtEl>
                                          <p:spTgt spid="15"/>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42" presetClass="path" presetSubtype="0" accel="50000" decel="50000" fill="hold" grpId="1" nodeType="clickEffect">
                                  <p:stCondLst>
                                    <p:cond delay="0"/>
                                  </p:stCondLst>
                                  <p:childTnLst>
                                    <p:animMotion origin="layout" path="M -0.00195 0.03912 L -8.33333E-7 0.08055 " pathEditMode="relative" rAng="0" ptsTypes="AA">
                                      <p:cBhvr>
                                        <p:cTn id="67" dur="500" fill="hold"/>
                                        <p:tgtEl>
                                          <p:spTgt spid="12"/>
                                        </p:tgtEl>
                                        <p:attrNameLst>
                                          <p:attrName>ppt_x</p:attrName>
                                          <p:attrName>ppt_y</p:attrName>
                                        </p:attrNameLst>
                                      </p:cBhvr>
                                      <p:rCtr x="91" y="2060"/>
                                    </p:animMotion>
                                  </p:childTnLst>
                                </p:cTn>
                              </p:par>
                            </p:childTnLst>
                          </p:cTn>
                        </p:par>
                      </p:childTnLst>
                    </p:cTn>
                  </p:par>
                  <p:par>
                    <p:cTn id="68" fill="hold">
                      <p:stCondLst>
                        <p:cond delay="indefinite"/>
                      </p:stCondLst>
                      <p:childTnLst>
                        <p:par>
                          <p:cTn id="69" fill="hold">
                            <p:stCondLst>
                              <p:cond delay="0"/>
                            </p:stCondLst>
                            <p:childTnLst>
                              <p:par>
                                <p:cTn id="70" presetID="42" presetClass="path" presetSubtype="0" accel="50000" decel="50000" fill="hold" grpId="2" nodeType="clickEffect">
                                  <p:stCondLst>
                                    <p:cond delay="0"/>
                                  </p:stCondLst>
                                  <p:childTnLst>
                                    <p:animMotion origin="layout" path="M -8.33333E-7 0.08055 L -0.00117 0.12245 " pathEditMode="relative" rAng="0" ptsTypes="AA">
                                      <p:cBhvr>
                                        <p:cTn id="71" dur="500" fill="hold"/>
                                        <p:tgtEl>
                                          <p:spTgt spid="12"/>
                                        </p:tgtEl>
                                        <p:attrNameLst>
                                          <p:attrName>ppt_x</p:attrName>
                                          <p:attrName>ppt_y</p:attrName>
                                        </p:attrNameLst>
                                      </p:cBhvr>
                                      <p:rCtr x="-65" y="2083"/>
                                    </p:animMotion>
                                  </p:childTnLst>
                                </p:cTn>
                              </p:par>
                            </p:childTnLst>
                          </p:cTn>
                        </p:par>
                      </p:childTnLst>
                    </p:cTn>
                  </p:par>
                  <p:par>
                    <p:cTn id="72" fill="hold">
                      <p:stCondLst>
                        <p:cond delay="indefinite"/>
                      </p:stCondLst>
                      <p:childTnLst>
                        <p:par>
                          <p:cTn id="73" fill="hold">
                            <p:stCondLst>
                              <p:cond delay="0"/>
                            </p:stCondLst>
                            <p:childTnLst>
                              <p:par>
                                <p:cTn id="74" presetID="22" presetClass="exit" presetSubtype="4" fill="hold" grpId="1" nodeType="clickEffect">
                                  <p:stCondLst>
                                    <p:cond delay="0"/>
                                  </p:stCondLst>
                                  <p:childTnLst>
                                    <p:animEffect transition="out" filter="wipe(down)">
                                      <p:cBhvr>
                                        <p:cTn id="75" dur="500"/>
                                        <p:tgtEl>
                                          <p:spTgt spid="13"/>
                                        </p:tgtEl>
                                      </p:cBhvr>
                                    </p:animEffect>
                                    <p:set>
                                      <p:cBhvr>
                                        <p:cTn id="76" dur="1" fill="hold">
                                          <p:stCondLst>
                                            <p:cond delay="499"/>
                                          </p:stCondLst>
                                        </p:cTn>
                                        <p:tgtEl>
                                          <p:spTgt spid="13"/>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22" presetClass="entr" presetSubtype="1" fill="hold" grpId="0" nodeType="clickEffect">
                                  <p:stCondLst>
                                    <p:cond delay="0"/>
                                  </p:stCondLst>
                                  <p:childTnLst>
                                    <p:set>
                                      <p:cBhvr>
                                        <p:cTn id="80" dur="1" fill="hold">
                                          <p:stCondLst>
                                            <p:cond delay="0"/>
                                          </p:stCondLst>
                                        </p:cTn>
                                        <p:tgtEl>
                                          <p:spTgt spid="48"/>
                                        </p:tgtEl>
                                        <p:attrNameLst>
                                          <p:attrName>style.visibility</p:attrName>
                                        </p:attrNameLst>
                                      </p:cBhvr>
                                      <p:to>
                                        <p:strVal val="visible"/>
                                      </p:to>
                                    </p:set>
                                    <p:animEffect transition="in" filter="wipe(up)">
                                      <p:cBhvr>
                                        <p:cTn id="81" dur="500"/>
                                        <p:tgtEl>
                                          <p:spTgt spid="48"/>
                                        </p:tgtEl>
                                      </p:cBhvr>
                                    </p:animEffect>
                                  </p:childTnLst>
                                </p:cTn>
                              </p:par>
                            </p:childTnLst>
                          </p:cTn>
                        </p:par>
                      </p:childTnLst>
                    </p:cTn>
                  </p:par>
                  <p:par>
                    <p:cTn id="82" fill="hold">
                      <p:stCondLst>
                        <p:cond delay="indefinite"/>
                      </p:stCondLst>
                      <p:childTnLst>
                        <p:par>
                          <p:cTn id="83" fill="hold">
                            <p:stCondLst>
                              <p:cond delay="0"/>
                            </p:stCondLst>
                            <p:childTnLst>
                              <p:par>
                                <p:cTn id="84" presetID="42" presetClass="path" presetSubtype="0" accel="50000" decel="50000" fill="hold" grpId="3" nodeType="clickEffect">
                                  <p:stCondLst>
                                    <p:cond delay="0"/>
                                  </p:stCondLst>
                                  <p:childTnLst>
                                    <p:animMotion origin="layout" path="M -0.00117 0.12245 L -0.00104 0.16319 " pathEditMode="relative" rAng="0" ptsTypes="AA">
                                      <p:cBhvr>
                                        <p:cTn id="85" dur="500" fill="hold"/>
                                        <p:tgtEl>
                                          <p:spTgt spid="12"/>
                                        </p:tgtEl>
                                        <p:attrNameLst>
                                          <p:attrName>ppt_x</p:attrName>
                                          <p:attrName>ppt_y</p:attrName>
                                        </p:attrNameLst>
                                      </p:cBhvr>
                                      <p:rCtr x="0" y="2037"/>
                                    </p:animMotion>
                                  </p:childTnLst>
                                </p:cTn>
                              </p:par>
                            </p:childTnLst>
                          </p:cTn>
                        </p:par>
                      </p:childTnLst>
                    </p:cTn>
                  </p:par>
                  <p:par>
                    <p:cTn id="86" fill="hold">
                      <p:stCondLst>
                        <p:cond delay="indefinite"/>
                      </p:stCondLst>
                      <p:childTnLst>
                        <p:par>
                          <p:cTn id="87" fill="hold">
                            <p:stCondLst>
                              <p:cond delay="0"/>
                            </p:stCondLst>
                            <p:childTnLst>
                              <p:par>
                                <p:cTn id="88" presetID="22" presetClass="entr" presetSubtype="1" fill="hold" grpId="0" nodeType="clickEffect">
                                  <p:stCondLst>
                                    <p:cond delay="0"/>
                                  </p:stCondLst>
                                  <p:childTnLst>
                                    <p:set>
                                      <p:cBhvr>
                                        <p:cTn id="89" dur="1" fill="hold">
                                          <p:stCondLst>
                                            <p:cond delay="0"/>
                                          </p:stCondLst>
                                        </p:cTn>
                                        <p:tgtEl>
                                          <p:spTgt spid="40"/>
                                        </p:tgtEl>
                                        <p:attrNameLst>
                                          <p:attrName>style.visibility</p:attrName>
                                        </p:attrNameLst>
                                      </p:cBhvr>
                                      <p:to>
                                        <p:strVal val="visible"/>
                                      </p:to>
                                    </p:set>
                                    <p:animEffect transition="in" filter="wipe(up)">
                                      <p:cBhvr>
                                        <p:cTn id="90" dur="500"/>
                                        <p:tgtEl>
                                          <p:spTgt spid="40"/>
                                        </p:tgtEl>
                                      </p:cBhvr>
                                    </p:animEffect>
                                  </p:childTnLst>
                                </p:cTn>
                              </p:par>
                              <p:par>
                                <p:cTn id="91" presetID="22" presetClass="entr" presetSubtype="1" fill="hold" grpId="0" nodeType="withEffect">
                                  <p:stCondLst>
                                    <p:cond delay="0"/>
                                  </p:stCondLst>
                                  <p:childTnLst>
                                    <p:set>
                                      <p:cBhvr>
                                        <p:cTn id="92" dur="1" fill="hold">
                                          <p:stCondLst>
                                            <p:cond delay="0"/>
                                          </p:stCondLst>
                                        </p:cTn>
                                        <p:tgtEl>
                                          <p:spTgt spid="41"/>
                                        </p:tgtEl>
                                        <p:attrNameLst>
                                          <p:attrName>style.visibility</p:attrName>
                                        </p:attrNameLst>
                                      </p:cBhvr>
                                      <p:to>
                                        <p:strVal val="visible"/>
                                      </p:to>
                                    </p:set>
                                    <p:animEffect transition="in" filter="wipe(up)">
                                      <p:cBhvr>
                                        <p:cTn id="93" dur="500"/>
                                        <p:tgtEl>
                                          <p:spTgt spid="41"/>
                                        </p:tgtEl>
                                      </p:cBhvr>
                                    </p:animEffect>
                                  </p:childTnLst>
                                </p:cTn>
                              </p:par>
                              <p:par>
                                <p:cTn id="94" presetID="22" presetClass="entr" presetSubtype="1" fill="hold" nodeType="withEffect">
                                  <p:stCondLst>
                                    <p:cond delay="0"/>
                                  </p:stCondLst>
                                  <p:childTnLst>
                                    <p:set>
                                      <p:cBhvr>
                                        <p:cTn id="95" dur="1" fill="hold">
                                          <p:stCondLst>
                                            <p:cond delay="0"/>
                                          </p:stCondLst>
                                        </p:cTn>
                                        <p:tgtEl>
                                          <p:spTgt spid="42"/>
                                        </p:tgtEl>
                                        <p:attrNameLst>
                                          <p:attrName>style.visibility</p:attrName>
                                        </p:attrNameLst>
                                      </p:cBhvr>
                                      <p:to>
                                        <p:strVal val="visible"/>
                                      </p:to>
                                    </p:set>
                                    <p:animEffect transition="in" filter="wipe(up)">
                                      <p:cBhvr>
                                        <p:cTn id="96" dur="500"/>
                                        <p:tgtEl>
                                          <p:spTgt spid="42"/>
                                        </p:tgtEl>
                                      </p:cBhvr>
                                    </p:animEffect>
                                  </p:childTnLst>
                                </p:cTn>
                              </p:par>
                              <p:par>
                                <p:cTn id="97" presetID="22" presetClass="entr" presetSubtype="1" fill="hold" nodeType="withEffect">
                                  <p:stCondLst>
                                    <p:cond delay="0"/>
                                  </p:stCondLst>
                                  <p:childTnLst>
                                    <p:set>
                                      <p:cBhvr>
                                        <p:cTn id="98" dur="1" fill="hold">
                                          <p:stCondLst>
                                            <p:cond delay="0"/>
                                          </p:stCondLst>
                                        </p:cTn>
                                        <p:tgtEl>
                                          <p:spTgt spid="43"/>
                                        </p:tgtEl>
                                        <p:attrNameLst>
                                          <p:attrName>style.visibility</p:attrName>
                                        </p:attrNameLst>
                                      </p:cBhvr>
                                      <p:to>
                                        <p:strVal val="visible"/>
                                      </p:to>
                                    </p:set>
                                    <p:animEffect transition="in" filter="wipe(up)">
                                      <p:cBhvr>
                                        <p:cTn id="99" dur="500"/>
                                        <p:tgtEl>
                                          <p:spTgt spid="43"/>
                                        </p:tgtEl>
                                      </p:cBhvr>
                                    </p:animEffect>
                                  </p:childTnLst>
                                </p:cTn>
                              </p:par>
                              <p:par>
                                <p:cTn id="100" presetID="22" presetClass="entr" presetSubtype="1" fill="hold" grpId="0" nodeType="withEffect">
                                  <p:stCondLst>
                                    <p:cond delay="0"/>
                                  </p:stCondLst>
                                  <p:childTnLst>
                                    <p:set>
                                      <p:cBhvr>
                                        <p:cTn id="101" dur="1" fill="hold">
                                          <p:stCondLst>
                                            <p:cond delay="0"/>
                                          </p:stCondLst>
                                        </p:cTn>
                                        <p:tgtEl>
                                          <p:spTgt spid="53"/>
                                        </p:tgtEl>
                                        <p:attrNameLst>
                                          <p:attrName>style.visibility</p:attrName>
                                        </p:attrNameLst>
                                      </p:cBhvr>
                                      <p:to>
                                        <p:strVal val="visible"/>
                                      </p:to>
                                    </p:set>
                                    <p:animEffect transition="in" filter="wipe(up)">
                                      <p:cBhvr>
                                        <p:cTn id="102" dur="500"/>
                                        <p:tgtEl>
                                          <p:spTgt spid="53"/>
                                        </p:tgtEl>
                                      </p:cBhvr>
                                    </p:animEffect>
                                  </p:childTnLst>
                                </p:cTn>
                              </p:par>
                              <p:par>
                                <p:cTn id="103" presetID="22" presetClass="entr" presetSubtype="1" fill="hold" grpId="0" nodeType="withEffect">
                                  <p:stCondLst>
                                    <p:cond delay="0"/>
                                  </p:stCondLst>
                                  <p:childTnLst>
                                    <p:set>
                                      <p:cBhvr>
                                        <p:cTn id="104" dur="1" fill="hold">
                                          <p:stCondLst>
                                            <p:cond delay="0"/>
                                          </p:stCondLst>
                                        </p:cTn>
                                        <p:tgtEl>
                                          <p:spTgt spid="54"/>
                                        </p:tgtEl>
                                        <p:attrNameLst>
                                          <p:attrName>style.visibility</p:attrName>
                                        </p:attrNameLst>
                                      </p:cBhvr>
                                      <p:to>
                                        <p:strVal val="visible"/>
                                      </p:to>
                                    </p:set>
                                    <p:animEffect transition="in" filter="wipe(up)">
                                      <p:cBhvr>
                                        <p:cTn id="105" dur="500"/>
                                        <p:tgtEl>
                                          <p:spTgt spid="54"/>
                                        </p:tgtEl>
                                      </p:cBhvr>
                                    </p:animEffect>
                                  </p:childTnLst>
                                </p:cTn>
                              </p:par>
                              <p:par>
                                <p:cTn id="106" presetID="1" presetClass="exit" presetSubtype="0" fill="hold" grpId="1" nodeType="withEffect">
                                  <p:stCondLst>
                                    <p:cond delay="0"/>
                                  </p:stCondLst>
                                  <p:childTnLst>
                                    <p:set>
                                      <p:cBhvr>
                                        <p:cTn id="107" dur="1" fill="hold">
                                          <p:stCondLst>
                                            <p:cond delay="0"/>
                                          </p:stCondLst>
                                        </p:cTn>
                                        <p:tgtEl>
                                          <p:spTgt spid="24"/>
                                        </p:tgtEl>
                                        <p:attrNameLst>
                                          <p:attrName>style.visibility</p:attrName>
                                        </p:attrNameLst>
                                      </p:cBhvr>
                                      <p:to>
                                        <p:strVal val="hidden"/>
                                      </p:to>
                                    </p:set>
                                  </p:childTnLst>
                                </p:cTn>
                              </p:par>
                              <p:par>
                                <p:cTn id="108" presetID="1" presetClass="exit" presetSubtype="0" fill="hold" grpId="1" nodeType="withEffect">
                                  <p:stCondLst>
                                    <p:cond delay="0"/>
                                  </p:stCondLst>
                                  <p:childTnLst>
                                    <p:set>
                                      <p:cBhvr>
                                        <p:cTn id="109" dur="1" fill="hold">
                                          <p:stCondLst>
                                            <p:cond delay="0"/>
                                          </p:stCondLst>
                                        </p:cTn>
                                        <p:tgtEl>
                                          <p:spTgt spid="25"/>
                                        </p:tgtEl>
                                        <p:attrNameLst>
                                          <p:attrName>style.visibility</p:attrName>
                                        </p:attrNameLst>
                                      </p:cBhvr>
                                      <p:to>
                                        <p:strVal val="hidden"/>
                                      </p:to>
                                    </p:set>
                                  </p:childTnLst>
                                </p:cTn>
                              </p:par>
                              <p:par>
                                <p:cTn id="110" presetID="22" presetClass="entr" presetSubtype="1" fill="hold" grpId="2" nodeType="withEffect">
                                  <p:stCondLst>
                                    <p:cond delay="0"/>
                                  </p:stCondLst>
                                  <p:childTnLst>
                                    <p:set>
                                      <p:cBhvr>
                                        <p:cTn id="111" dur="1" fill="hold">
                                          <p:stCondLst>
                                            <p:cond delay="0"/>
                                          </p:stCondLst>
                                        </p:cTn>
                                        <p:tgtEl>
                                          <p:spTgt spid="52"/>
                                        </p:tgtEl>
                                        <p:attrNameLst>
                                          <p:attrName>style.visibility</p:attrName>
                                        </p:attrNameLst>
                                      </p:cBhvr>
                                      <p:to>
                                        <p:strVal val="visible"/>
                                      </p:to>
                                    </p:set>
                                    <p:animEffect transition="in" filter="wipe(up)">
                                      <p:cBhvr>
                                        <p:cTn id="112" dur="500"/>
                                        <p:tgtEl>
                                          <p:spTgt spid="52"/>
                                        </p:tgtEl>
                                      </p:cBhvr>
                                    </p:animEffect>
                                  </p:childTnLst>
                                </p:cTn>
                              </p:par>
                              <p:par>
                                <p:cTn id="113" presetID="22" presetClass="entr" presetSubtype="1" fill="hold" grpId="2" nodeType="withEffect">
                                  <p:stCondLst>
                                    <p:cond delay="0"/>
                                  </p:stCondLst>
                                  <p:childTnLst>
                                    <p:set>
                                      <p:cBhvr>
                                        <p:cTn id="114" dur="1" fill="hold">
                                          <p:stCondLst>
                                            <p:cond delay="0"/>
                                          </p:stCondLst>
                                        </p:cTn>
                                        <p:tgtEl>
                                          <p:spTgt spid="15"/>
                                        </p:tgtEl>
                                        <p:attrNameLst>
                                          <p:attrName>style.visibility</p:attrName>
                                        </p:attrNameLst>
                                      </p:cBhvr>
                                      <p:to>
                                        <p:strVal val="visible"/>
                                      </p:to>
                                    </p:set>
                                    <p:animEffect transition="in" filter="wipe(up)">
                                      <p:cBhvr>
                                        <p:cTn id="11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P spid="17" grpId="0" animBg="1"/>
      <p:bldP spid="18" grpId="0"/>
      <p:bldP spid="36" grpId="0" animBg="1"/>
      <p:bldP spid="37" grpId="0"/>
      <p:bldP spid="40" grpId="0" animBg="1"/>
      <p:bldP spid="41" grpId="0"/>
      <p:bldP spid="24" grpId="0" animBg="1"/>
      <p:bldP spid="24" grpId="1" animBg="1"/>
      <p:bldP spid="25" grpId="0"/>
      <p:bldP spid="25" grpId="1"/>
      <p:bldP spid="48" grpId="0"/>
      <p:bldP spid="12" grpId="0" animBg="1"/>
      <p:bldP spid="12" grpId="1" animBg="1"/>
      <p:bldP spid="12" grpId="2" animBg="1"/>
      <p:bldP spid="12" grpId="3" animBg="1"/>
      <p:bldP spid="50" grpId="0" animBg="1"/>
      <p:bldP spid="51" grpId="0"/>
      <p:bldP spid="15" grpId="0" animBg="1"/>
      <p:bldP spid="15" grpId="1" animBg="1"/>
      <p:bldP spid="15" grpId="2" animBg="1"/>
      <p:bldP spid="52" grpId="0" animBg="1"/>
      <p:bldP spid="52" grpId="1" animBg="1"/>
      <p:bldP spid="52" grpId="2" animBg="1"/>
      <p:bldP spid="53" grpId="0" animBg="1"/>
      <p:bldP spid="5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Rounded Corners 11"/>
          <p:cNvSpPr/>
          <p:nvPr/>
        </p:nvSpPr>
        <p:spPr>
          <a:xfrm>
            <a:off x="4223080" y="2839444"/>
            <a:ext cx="3380873" cy="553453"/>
          </a:xfrm>
          <a:prstGeom prst="roundRect">
            <a:avLst/>
          </a:prstGeom>
          <a:no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2" name="Title 1"/>
          <p:cNvSpPr>
            <a:spLocks noGrp="1"/>
          </p:cNvSpPr>
          <p:nvPr>
            <p:ph type="title"/>
          </p:nvPr>
        </p:nvSpPr>
        <p:spPr/>
        <p:txBody>
          <a:bodyPr/>
          <a:lstStyle/>
          <a:p>
            <a:pPr algn="ctr"/>
            <a:r>
              <a:rPr lang="en-US" b="1" dirty="0"/>
              <a:t>ACID Transactions in HOPS</a:t>
            </a:r>
          </a:p>
        </p:txBody>
      </p:sp>
      <p:sp>
        <p:nvSpPr>
          <p:cNvPr id="4" name="Slide Number Placeholder 3"/>
          <p:cNvSpPr>
            <a:spLocks noGrp="1"/>
          </p:cNvSpPr>
          <p:nvPr>
            <p:ph type="sldNum" sz="quarter" idx="12"/>
          </p:nvPr>
        </p:nvSpPr>
        <p:spPr/>
        <p:txBody>
          <a:bodyPr/>
          <a:lstStyle/>
          <a:p>
            <a:fld id="{31521B31-940A-4DBD-BBF0-52B384F93C7D}" type="slidenum">
              <a:rPr lang="en-US" smtClean="0"/>
              <a:t>15</a:t>
            </a:fld>
            <a:endParaRPr lang="en-US" dirty="0"/>
          </a:p>
        </p:txBody>
      </p:sp>
      <p:sp>
        <p:nvSpPr>
          <p:cNvPr id="5" name="Rectangle: Rounded Corners 4"/>
          <p:cNvSpPr/>
          <p:nvPr/>
        </p:nvSpPr>
        <p:spPr>
          <a:xfrm>
            <a:off x="3910264" y="1792703"/>
            <a:ext cx="3380873" cy="553453"/>
          </a:xfrm>
          <a:prstGeom prst="roundRect">
            <a:avLst/>
          </a:pr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6" name="TextBox 5"/>
          <p:cNvSpPr txBox="1"/>
          <p:nvPr/>
        </p:nvSpPr>
        <p:spPr>
          <a:xfrm>
            <a:off x="4654212" y="1838596"/>
            <a:ext cx="2213811" cy="461665"/>
          </a:xfrm>
          <a:prstGeom prst="rect">
            <a:avLst/>
          </a:prstGeom>
          <a:noFill/>
        </p:spPr>
        <p:txBody>
          <a:bodyPr wrap="square" rtlCol="0">
            <a:spAutoFit/>
          </a:bodyPr>
          <a:lstStyle/>
          <a:p>
            <a:r>
              <a:rPr lang="en-US" sz="2400"/>
              <a:t>Acquire Lock</a:t>
            </a:r>
            <a:endParaRPr lang="en-US" sz="2400" dirty="0"/>
          </a:p>
        </p:txBody>
      </p:sp>
      <p:sp>
        <p:nvSpPr>
          <p:cNvPr id="7" name="Rectangle: Rounded Corners 6"/>
          <p:cNvSpPr/>
          <p:nvPr/>
        </p:nvSpPr>
        <p:spPr>
          <a:xfrm>
            <a:off x="3906251" y="5710995"/>
            <a:ext cx="3380873" cy="553453"/>
          </a:xfrm>
          <a:prstGeom prst="roundRect">
            <a:avLst/>
          </a:pr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8" name="TextBox 7"/>
          <p:cNvSpPr txBox="1"/>
          <p:nvPr/>
        </p:nvSpPr>
        <p:spPr>
          <a:xfrm>
            <a:off x="4664240" y="5756890"/>
            <a:ext cx="2213811" cy="461665"/>
          </a:xfrm>
          <a:prstGeom prst="rect">
            <a:avLst/>
          </a:prstGeom>
          <a:noFill/>
        </p:spPr>
        <p:txBody>
          <a:bodyPr wrap="square" rtlCol="0">
            <a:spAutoFit/>
          </a:bodyPr>
          <a:lstStyle/>
          <a:p>
            <a:r>
              <a:rPr lang="en-US" sz="2400" dirty="0"/>
              <a:t>Release Lock</a:t>
            </a:r>
          </a:p>
        </p:txBody>
      </p:sp>
      <p:sp>
        <p:nvSpPr>
          <p:cNvPr id="9" name="Rectangle: Rounded Corners 8"/>
          <p:cNvSpPr/>
          <p:nvPr/>
        </p:nvSpPr>
        <p:spPr>
          <a:xfrm>
            <a:off x="3914270" y="2735172"/>
            <a:ext cx="3380873" cy="553453"/>
          </a:xfrm>
          <a:prstGeom prst="roundRect">
            <a:avLst/>
          </a:prstGeom>
          <a:solidFill>
            <a:schemeClr val="bg1"/>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10" name="TextBox 9"/>
          <p:cNvSpPr txBox="1"/>
          <p:nvPr/>
        </p:nvSpPr>
        <p:spPr>
          <a:xfrm>
            <a:off x="4403559" y="2781067"/>
            <a:ext cx="2482512" cy="461665"/>
          </a:xfrm>
          <a:prstGeom prst="rect">
            <a:avLst/>
          </a:prstGeom>
          <a:noFill/>
        </p:spPr>
        <p:txBody>
          <a:bodyPr wrap="square" rtlCol="0">
            <a:spAutoFit/>
          </a:bodyPr>
          <a:lstStyle/>
          <a:p>
            <a:r>
              <a:rPr lang="en-US" sz="2400" dirty="0"/>
              <a:t>Prepare Log Entry</a:t>
            </a:r>
          </a:p>
        </p:txBody>
      </p:sp>
      <p:sp>
        <p:nvSpPr>
          <p:cNvPr id="11" name="TextBox 10"/>
          <p:cNvSpPr txBox="1"/>
          <p:nvPr/>
        </p:nvSpPr>
        <p:spPr>
          <a:xfrm>
            <a:off x="6914147" y="2719135"/>
            <a:ext cx="280738" cy="369332"/>
          </a:xfrm>
          <a:prstGeom prst="rect">
            <a:avLst/>
          </a:prstGeom>
          <a:noFill/>
        </p:spPr>
        <p:txBody>
          <a:bodyPr wrap="square" rtlCol="0">
            <a:spAutoFit/>
          </a:bodyPr>
          <a:lstStyle/>
          <a:p>
            <a:r>
              <a:rPr lang="en-US" dirty="0"/>
              <a:t>1</a:t>
            </a:r>
          </a:p>
        </p:txBody>
      </p:sp>
      <p:sp>
        <p:nvSpPr>
          <p:cNvPr id="14" name="TextBox 13"/>
          <p:cNvSpPr txBox="1"/>
          <p:nvPr/>
        </p:nvSpPr>
        <p:spPr>
          <a:xfrm>
            <a:off x="7295149" y="2823407"/>
            <a:ext cx="280738" cy="369332"/>
          </a:xfrm>
          <a:prstGeom prst="rect">
            <a:avLst/>
          </a:prstGeom>
          <a:noFill/>
        </p:spPr>
        <p:txBody>
          <a:bodyPr wrap="square" rtlCol="0">
            <a:spAutoFit/>
          </a:bodyPr>
          <a:lstStyle/>
          <a:p>
            <a:r>
              <a:rPr lang="en-US" dirty="0"/>
              <a:t>N</a:t>
            </a:r>
          </a:p>
        </p:txBody>
      </p:sp>
      <p:sp>
        <p:nvSpPr>
          <p:cNvPr id="15" name="Rectangle: Rounded Corners 14"/>
          <p:cNvSpPr/>
          <p:nvPr/>
        </p:nvSpPr>
        <p:spPr>
          <a:xfrm>
            <a:off x="4195004" y="3822022"/>
            <a:ext cx="3380873" cy="553453"/>
          </a:xfrm>
          <a:prstGeom prst="roundRect">
            <a:avLst/>
          </a:prstGeom>
          <a:no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16" name="Rectangle: Rounded Corners 15"/>
          <p:cNvSpPr/>
          <p:nvPr/>
        </p:nvSpPr>
        <p:spPr>
          <a:xfrm>
            <a:off x="3886194" y="3717750"/>
            <a:ext cx="3380873" cy="553453"/>
          </a:xfrm>
          <a:prstGeom prst="roundRect">
            <a:avLst/>
          </a:prstGeom>
          <a:solidFill>
            <a:schemeClr val="bg1"/>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17" name="TextBox 16"/>
          <p:cNvSpPr txBox="1"/>
          <p:nvPr/>
        </p:nvSpPr>
        <p:spPr>
          <a:xfrm>
            <a:off x="4074694" y="3763645"/>
            <a:ext cx="3060033" cy="461665"/>
          </a:xfrm>
          <a:prstGeom prst="rect">
            <a:avLst/>
          </a:prstGeom>
          <a:noFill/>
        </p:spPr>
        <p:txBody>
          <a:bodyPr wrap="square" rtlCol="0">
            <a:spAutoFit/>
          </a:bodyPr>
          <a:lstStyle/>
          <a:p>
            <a:r>
              <a:rPr lang="en-US" sz="2400" dirty="0"/>
              <a:t>Mutate Data Structure</a:t>
            </a:r>
          </a:p>
        </p:txBody>
      </p:sp>
      <p:sp>
        <p:nvSpPr>
          <p:cNvPr id="18" name="TextBox 17"/>
          <p:cNvSpPr txBox="1"/>
          <p:nvPr/>
        </p:nvSpPr>
        <p:spPr>
          <a:xfrm>
            <a:off x="6886071" y="3701713"/>
            <a:ext cx="280738" cy="369332"/>
          </a:xfrm>
          <a:prstGeom prst="rect">
            <a:avLst/>
          </a:prstGeom>
          <a:noFill/>
        </p:spPr>
        <p:txBody>
          <a:bodyPr wrap="square" rtlCol="0">
            <a:spAutoFit/>
          </a:bodyPr>
          <a:lstStyle/>
          <a:p>
            <a:r>
              <a:rPr lang="en-US" dirty="0"/>
              <a:t>1</a:t>
            </a:r>
          </a:p>
        </p:txBody>
      </p:sp>
      <p:sp>
        <p:nvSpPr>
          <p:cNvPr id="19" name="TextBox 18"/>
          <p:cNvSpPr txBox="1"/>
          <p:nvPr/>
        </p:nvSpPr>
        <p:spPr>
          <a:xfrm>
            <a:off x="7267073" y="3805985"/>
            <a:ext cx="280738" cy="369332"/>
          </a:xfrm>
          <a:prstGeom prst="rect">
            <a:avLst/>
          </a:prstGeom>
          <a:noFill/>
        </p:spPr>
        <p:txBody>
          <a:bodyPr wrap="square" rtlCol="0">
            <a:spAutoFit/>
          </a:bodyPr>
          <a:lstStyle/>
          <a:p>
            <a:r>
              <a:rPr lang="en-US" dirty="0"/>
              <a:t>N</a:t>
            </a:r>
          </a:p>
        </p:txBody>
      </p:sp>
      <p:sp>
        <p:nvSpPr>
          <p:cNvPr id="21" name="Rectangle: Rounded Corners 20"/>
          <p:cNvSpPr/>
          <p:nvPr/>
        </p:nvSpPr>
        <p:spPr>
          <a:xfrm>
            <a:off x="3886194" y="4752469"/>
            <a:ext cx="3380873" cy="553453"/>
          </a:xfrm>
          <a:prstGeom prst="roundRect">
            <a:avLst/>
          </a:prstGeom>
          <a:solidFill>
            <a:schemeClr val="bg1"/>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22" name="TextBox 21"/>
          <p:cNvSpPr txBox="1"/>
          <p:nvPr/>
        </p:nvSpPr>
        <p:spPr>
          <a:xfrm>
            <a:off x="4303294" y="4798364"/>
            <a:ext cx="2759244" cy="461665"/>
          </a:xfrm>
          <a:prstGeom prst="rect">
            <a:avLst/>
          </a:prstGeom>
          <a:noFill/>
        </p:spPr>
        <p:txBody>
          <a:bodyPr wrap="square" rtlCol="0">
            <a:spAutoFit/>
          </a:bodyPr>
          <a:lstStyle/>
          <a:p>
            <a:r>
              <a:rPr lang="en-US" sz="2400" dirty="0"/>
              <a:t>Commit Transaction</a:t>
            </a:r>
          </a:p>
        </p:txBody>
      </p:sp>
      <p:cxnSp>
        <p:nvCxnSpPr>
          <p:cNvPr id="26" name="Straight Connector 25"/>
          <p:cNvCxnSpPr/>
          <p:nvPr/>
        </p:nvCxnSpPr>
        <p:spPr>
          <a:xfrm>
            <a:off x="3068053" y="5486401"/>
            <a:ext cx="4981073" cy="0"/>
          </a:xfrm>
          <a:prstGeom prst="line">
            <a:avLst/>
          </a:prstGeom>
          <a:ln w="571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052007" y="4567979"/>
            <a:ext cx="4981073" cy="0"/>
          </a:xfrm>
          <a:prstGeom prst="line">
            <a:avLst/>
          </a:prstGeom>
          <a:ln w="571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076072" y="3533281"/>
            <a:ext cx="4981073" cy="0"/>
          </a:xfrm>
          <a:prstGeom prst="line">
            <a:avLst/>
          </a:prstGeom>
          <a:ln w="571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0" name="Rectangle: Rounded Corners 29"/>
          <p:cNvSpPr/>
          <p:nvPr/>
        </p:nvSpPr>
        <p:spPr>
          <a:xfrm>
            <a:off x="9184111" y="1838596"/>
            <a:ext cx="2474489" cy="553453"/>
          </a:xfrm>
          <a:prstGeom prst="roundRect">
            <a:avLst/>
          </a:pr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32" name="TextBox 31"/>
          <p:cNvSpPr txBox="1"/>
          <p:nvPr/>
        </p:nvSpPr>
        <p:spPr>
          <a:xfrm>
            <a:off x="9438778" y="1884491"/>
            <a:ext cx="2568742" cy="461665"/>
          </a:xfrm>
          <a:prstGeom prst="rect">
            <a:avLst/>
          </a:prstGeom>
          <a:noFill/>
        </p:spPr>
        <p:txBody>
          <a:bodyPr wrap="square" rtlCol="0">
            <a:spAutoFit/>
          </a:bodyPr>
          <a:lstStyle/>
          <a:p>
            <a:r>
              <a:rPr lang="en-US" sz="2400" dirty="0"/>
              <a:t>Volatile Writes</a:t>
            </a:r>
          </a:p>
        </p:txBody>
      </p:sp>
      <p:sp>
        <p:nvSpPr>
          <p:cNvPr id="33" name="Rectangle: Rounded Corners 32"/>
          <p:cNvSpPr/>
          <p:nvPr/>
        </p:nvSpPr>
        <p:spPr>
          <a:xfrm>
            <a:off x="9204162" y="2869299"/>
            <a:ext cx="2454438" cy="553453"/>
          </a:xfrm>
          <a:prstGeom prst="roundRect">
            <a:avLst/>
          </a:prstGeom>
          <a:solidFill>
            <a:schemeClr val="bg1"/>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34" name="TextBox 33"/>
          <p:cNvSpPr txBox="1"/>
          <p:nvPr/>
        </p:nvSpPr>
        <p:spPr>
          <a:xfrm>
            <a:off x="9290383" y="2915194"/>
            <a:ext cx="2548691" cy="461665"/>
          </a:xfrm>
          <a:prstGeom prst="rect">
            <a:avLst/>
          </a:prstGeom>
          <a:noFill/>
        </p:spPr>
        <p:txBody>
          <a:bodyPr wrap="square" rtlCol="0">
            <a:spAutoFit/>
          </a:bodyPr>
          <a:lstStyle/>
          <a:p>
            <a:r>
              <a:rPr lang="en-US" sz="2400" dirty="0"/>
              <a:t>Persistent Writes</a:t>
            </a:r>
          </a:p>
        </p:txBody>
      </p:sp>
      <p:cxnSp>
        <p:nvCxnSpPr>
          <p:cNvPr id="28" name="Straight Connector 27"/>
          <p:cNvCxnSpPr/>
          <p:nvPr/>
        </p:nvCxnSpPr>
        <p:spPr>
          <a:xfrm>
            <a:off x="9184111" y="4042693"/>
            <a:ext cx="789229" cy="0"/>
          </a:xfrm>
          <a:prstGeom prst="line">
            <a:avLst/>
          </a:prstGeom>
          <a:ln w="571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10133898" y="3833137"/>
            <a:ext cx="2548691" cy="461665"/>
          </a:xfrm>
          <a:prstGeom prst="rect">
            <a:avLst/>
          </a:prstGeom>
          <a:noFill/>
        </p:spPr>
        <p:txBody>
          <a:bodyPr wrap="square" rtlCol="0">
            <a:spAutoFit/>
          </a:bodyPr>
          <a:lstStyle/>
          <a:p>
            <a:r>
              <a:rPr lang="en-US" sz="2400" dirty="0"/>
              <a:t>OFENCE</a:t>
            </a:r>
          </a:p>
        </p:txBody>
      </p:sp>
      <p:sp>
        <p:nvSpPr>
          <p:cNvPr id="3" name="TextBox 2"/>
          <p:cNvSpPr txBox="1"/>
          <p:nvPr/>
        </p:nvSpPr>
        <p:spPr>
          <a:xfrm>
            <a:off x="9105900" y="5019675"/>
            <a:ext cx="3086100" cy="553998"/>
          </a:xfrm>
          <a:prstGeom prst="rect">
            <a:avLst/>
          </a:prstGeom>
          <a:noFill/>
        </p:spPr>
        <p:txBody>
          <a:bodyPr wrap="square" rtlCol="0">
            <a:spAutoFit/>
          </a:bodyPr>
          <a:lstStyle/>
          <a:p>
            <a:r>
              <a:rPr lang="en-US" sz="3000" dirty="0">
                <a:solidFill>
                  <a:srgbClr val="FF0000"/>
                </a:solidFill>
              </a:rPr>
              <a:t>NOT DURABLE!</a:t>
            </a:r>
          </a:p>
        </p:txBody>
      </p:sp>
      <p:sp>
        <p:nvSpPr>
          <p:cNvPr id="13" name="Multiplication Sign 12"/>
          <p:cNvSpPr/>
          <p:nvPr/>
        </p:nvSpPr>
        <p:spPr>
          <a:xfrm>
            <a:off x="2657475" y="1676400"/>
            <a:ext cx="6038850" cy="483870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1162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up)">
                                      <p:cBhvr>
                                        <p:cTn id="7" dur="500"/>
                                        <p:tgtEl>
                                          <p:spTgt spid="13"/>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up)">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Rounded Corners 11"/>
          <p:cNvSpPr/>
          <p:nvPr/>
        </p:nvSpPr>
        <p:spPr>
          <a:xfrm>
            <a:off x="4223080" y="2839444"/>
            <a:ext cx="3380873" cy="553453"/>
          </a:xfrm>
          <a:prstGeom prst="roundRect">
            <a:avLst/>
          </a:prstGeom>
          <a:no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2" name="Title 1"/>
          <p:cNvSpPr>
            <a:spLocks noGrp="1"/>
          </p:cNvSpPr>
          <p:nvPr>
            <p:ph type="title"/>
          </p:nvPr>
        </p:nvSpPr>
        <p:spPr/>
        <p:txBody>
          <a:bodyPr/>
          <a:lstStyle/>
          <a:p>
            <a:pPr algn="ctr"/>
            <a:r>
              <a:rPr lang="en-US" b="1" dirty="0"/>
              <a:t>ACID Transactions in HOPS</a:t>
            </a:r>
          </a:p>
        </p:txBody>
      </p:sp>
      <p:sp>
        <p:nvSpPr>
          <p:cNvPr id="4" name="Slide Number Placeholder 3"/>
          <p:cNvSpPr>
            <a:spLocks noGrp="1"/>
          </p:cNvSpPr>
          <p:nvPr>
            <p:ph type="sldNum" sz="quarter" idx="12"/>
          </p:nvPr>
        </p:nvSpPr>
        <p:spPr/>
        <p:txBody>
          <a:bodyPr/>
          <a:lstStyle/>
          <a:p>
            <a:fld id="{31521B31-940A-4DBD-BBF0-52B384F93C7D}" type="slidenum">
              <a:rPr lang="en-US" smtClean="0"/>
              <a:t>16</a:t>
            </a:fld>
            <a:endParaRPr lang="en-US" dirty="0"/>
          </a:p>
        </p:txBody>
      </p:sp>
      <p:sp>
        <p:nvSpPr>
          <p:cNvPr id="5" name="Rectangle: Rounded Corners 4"/>
          <p:cNvSpPr/>
          <p:nvPr/>
        </p:nvSpPr>
        <p:spPr>
          <a:xfrm>
            <a:off x="3910264" y="1792703"/>
            <a:ext cx="3380873" cy="553453"/>
          </a:xfrm>
          <a:prstGeom prst="roundRect">
            <a:avLst/>
          </a:pr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6" name="TextBox 5"/>
          <p:cNvSpPr txBox="1"/>
          <p:nvPr/>
        </p:nvSpPr>
        <p:spPr>
          <a:xfrm>
            <a:off x="4654212" y="1838596"/>
            <a:ext cx="2213811" cy="461665"/>
          </a:xfrm>
          <a:prstGeom prst="rect">
            <a:avLst/>
          </a:prstGeom>
          <a:noFill/>
        </p:spPr>
        <p:txBody>
          <a:bodyPr wrap="square" rtlCol="0">
            <a:spAutoFit/>
          </a:bodyPr>
          <a:lstStyle/>
          <a:p>
            <a:r>
              <a:rPr lang="en-US" sz="2400"/>
              <a:t>Acquire Lock</a:t>
            </a:r>
            <a:endParaRPr lang="en-US" sz="2400" dirty="0"/>
          </a:p>
        </p:txBody>
      </p:sp>
      <p:sp>
        <p:nvSpPr>
          <p:cNvPr id="7" name="Rectangle: Rounded Corners 6"/>
          <p:cNvSpPr/>
          <p:nvPr/>
        </p:nvSpPr>
        <p:spPr>
          <a:xfrm>
            <a:off x="3906251" y="5710995"/>
            <a:ext cx="3380873" cy="553453"/>
          </a:xfrm>
          <a:prstGeom prst="roundRect">
            <a:avLst/>
          </a:pr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8" name="TextBox 7"/>
          <p:cNvSpPr txBox="1"/>
          <p:nvPr/>
        </p:nvSpPr>
        <p:spPr>
          <a:xfrm>
            <a:off x="4664240" y="5756890"/>
            <a:ext cx="2213811" cy="461665"/>
          </a:xfrm>
          <a:prstGeom prst="rect">
            <a:avLst/>
          </a:prstGeom>
          <a:noFill/>
        </p:spPr>
        <p:txBody>
          <a:bodyPr wrap="square" rtlCol="0">
            <a:spAutoFit/>
          </a:bodyPr>
          <a:lstStyle/>
          <a:p>
            <a:r>
              <a:rPr lang="en-US" sz="2400" dirty="0"/>
              <a:t>Release Lock</a:t>
            </a:r>
          </a:p>
        </p:txBody>
      </p:sp>
      <p:sp>
        <p:nvSpPr>
          <p:cNvPr id="9" name="Rectangle: Rounded Corners 8"/>
          <p:cNvSpPr/>
          <p:nvPr/>
        </p:nvSpPr>
        <p:spPr>
          <a:xfrm>
            <a:off x="3914270" y="2735172"/>
            <a:ext cx="3380873" cy="553453"/>
          </a:xfrm>
          <a:prstGeom prst="roundRect">
            <a:avLst/>
          </a:prstGeom>
          <a:solidFill>
            <a:schemeClr val="bg1"/>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10" name="TextBox 9"/>
          <p:cNvSpPr txBox="1"/>
          <p:nvPr/>
        </p:nvSpPr>
        <p:spPr>
          <a:xfrm>
            <a:off x="4403559" y="2781067"/>
            <a:ext cx="2482512" cy="461665"/>
          </a:xfrm>
          <a:prstGeom prst="rect">
            <a:avLst/>
          </a:prstGeom>
          <a:noFill/>
        </p:spPr>
        <p:txBody>
          <a:bodyPr wrap="square" rtlCol="0">
            <a:spAutoFit/>
          </a:bodyPr>
          <a:lstStyle/>
          <a:p>
            <a:r>
              <a:rPr lang="en-US" sz="2400" dirty="0"/>
              <a:t>Prepare Log Entry</a:t>
            </a:r>
          </a:p>
        </p:txBody>
      </p:sp>
      <p:sp>
        <p:nvSpPr>
          <p:cNvPr id="11" name="TextBox 10"/>
          <p:cNvSpPr txBox="1"/>
          <p:nvPr/>
        </p:nvSpPr>
        <p:spPr>
          <a:xfrm>
            <a:off x="6914147" y="2719135"/>
            <a:ext cx="280738" cy="369332"/>
          </a:xfrm>
          <a:prstGeom prst="rect">
            <a:avLst/>
          </a:prstGeom>
          <a:noFill/>
        </p:spPr>
        <p:txBody>
          <a:bodyPr wrap="square" rtlCol="0">
            <a:spAutoFit/>
          </a:bodyPr>
          <a:lstStyle/>
          <a:p>
            <a:r>
              <a:rPr lang="en-US" dirty="0"/>
              <a:t>1</a:t>
            </a:r>
          </a:p>
        </p:txBody>
      </p:sp>
      <p:sp>
        <p:nvSpPr>
          <p:cNvPr id="14" name="TextBox 13"/>
          <p:cNvSpPr txBox="1"/>
          <p:nvPr/>
        </p:nvSpPr>
        <p:spPr>
          <a:xfrm>
            <a:off x="7295149" y="2823407"/>
            <a:ext cx="280738" cy="369332"/>
          </a:xfrm>
          <a:prstGeom prst="rect">
            <a:avLst/>
          </a:prstGeom>
          <a:noFill/>
        </p:spPr>
        <p:txBody>
          <a:bodyPr wrap="square" rtlCol="0">
            <a:spAutoFit/>
          </a:bodyPr>
          <a:lstStyle/>
          <a:p>
            <a:r>
              <a:rPr lang="en-US" dirty="0"/>
              <a:t>N</a:t>
            </a:r>
          </a:p>
        </p:txBody>
      </p:sp>
      <p:sp>
        <p:nvSpPr>
          <p:cNvPr id="15" name="Rectangle: Rounded Corners 14"/>
          <p:cNvSpPr/>
          <p:nvPr/>
        </p:nvSpPr>
        <p:spPr>
          <a:xfrm>
            <a:off x="4195004" y="3822022"/>
            <a:ext cx="3380873" cy="553453"/>
          </a:xfrm>
          <a:prstGeom prst="roundRect">
            <a:avLst/>
          </a:prstGeom>
          <a:no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16" name="Rectangle: Rounded Corners 15"/>
          <p:cNvSpPr/>
          <p:nvPr/>
        </p:nvSpPr>
        <p:spPr>
          <a:xfrm>
            <a:off x="3886194" y="3717750"/>
            <a:ext cx="3380873" cy="553453"/>
          </a:xfrm>
          <a:prstGeom prst="roundRect">
            <a:avLst/>
          </a:prstGeom>
          <a:solidFill>
            <a:schemeClr val="bg1"/>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17" name="TextBox 16"/>
          <p:cNvSpPr txBox="1"/>
          <p:nvPr/>
        </p:nvSpPr>
        <p:spPr>
          <a:xfrm>
            <a:off x="4074694" y="3763645"/>
            <a:ext cx="3060033" cy="461665"/>
          </a:xfrm>
          <a:prstGeom prst="rect">
            <a:avLst/>
          </a:prstGeom>
          <a:noFill/>
        </p:spPr>
        <p:txBody>
          <a:bodyPr wrap="square" rtlCol="0">
            <a:spAutoFit/>
          </a:bodyPr>
          <a:lstStyle/>
          <a:p>
            <a:r>
              <a:rPr lang="en-US" sz="2400" dirty="0"/>
              <a:t>Mutate Data Structure</a:t>
            </a:r>
          </a:p>
        </p:txBody>
      </p:sp>
      <p:sp>
        <p:nvSpPr>
          <p:cNvPr id="18" name="TextBox 17"/>
          <p:cNvSpPr txBox="1"/>
          <p:nvPr/>
        </p:nvSpPr>
        <p:spPr>
          <a:xfrm>
            <a:off x="6886071" y="3701713"/>
            <a:ext cx="280738" cy="369332"/>
          </a:xfrm>
          <a:prstGeom prst="rect">
            <a:avLst/>
          </a:prstGeom>
          <a:noFill/>
        </p:spPr>
        <p:txBody>
          <a:bodyPr wrap="square" rtlCol="0">
            <a:spAutoFit/>
          </a:bodyPr>
          <a:lstStyle/>
          <a:p>
            <a:r>
              <a:rPr lang="en-US" dirty="0"/>
              <a:t>1</a:t>
            </a:r>
          </a:p>
        </p:txBody>
      </p:sp>
      <p:sp>
        <p:nvSpPr>
          <p:cNvPr id="19" name="TextBox 18"/>
          <p:cNvSpPr txBox="1"/>
          <p:nvPr/>
        </p:nvSpPr>
        <p:spPr>
          <a:xfrm>
            <a:off x="7267073" y="3805985"/>
            <a:ext cx="280738" cy="369332"/>
          </a:xfrm>
          <a:prstGeom prst="rect">
            <a:avLst/>
          </a:prstGeom>
          <a:noFill/>
        </p:spPr>
        <p:txBody>
          <a:bodyPr wrap="square" rtlCol="0">
            <a:spAutoFit/>
          </a:bodyPr>
          <a:lstStyle/>
          <a:p>
            <a:r>
              <a:rPr lang="en-US" dirty="0"/>
              <a:t>N</a:t>
            </a:r>
          </a:p>
        </p:txBody>
      </p:sp>
      <p:sp>
        <p:nvSpPr>
          <p:cNvPr id="21" name="Rectangle: Rounded Corners 20"/>
          <p:cNvSpPr/>
          <p:nvPr/>
        </p:nvSpPr>
        <p:spPr>
          <a:xfrm>
            <a:off x="3886194" y="4752469"/>
            <a:ext cx="3380873" cy="553453"/>
          </a:xfrm>
          <a:prstGeom prst="roundRect">
            <a:avLst/>
          </a:prstGeom>
          <a:solidFill>
            <a:schemeClr val="bg1"/>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22" name="TextBox 21"/>
          <p:cNvSpPr txBox="1"/>
          <p:nvPr/>
        </p:nvSpPr>
        <p:spPr>
          <a:xfrm>
            <a:off x="4303294" y="4798364"/>
            <a:ext cx="2759244" cy="461665"/>
          </a:xfrm>
          <a:prstGeom prst="rect">
            <a:avLst/>
          </a:prstGeom>
          <a:noFill/>
        </p:spPr>
        <p:txBody>
          <a:bodyPr wrap="square" rtlCol="0">
            <a:spAutoFit/>
          </a:bodyPr>
          <a:lstStyle/>
          <a:p>
            <a:r>
              <a:rPr lang="en-US" sz="2400" dirty="0"/>
              <a:t>Commit Transaction</a:t>
            </a:r>
          </a:p>
        </p:txBody>
      </p:sp>
      <p:cxnSp>
        <p:nvCxnSpPr>
          <p:cNvPr id="26" name="Straight Connector 25"/>
          <p:cNvCxnSpPr/>
          <p:nvPr/>
        </p:nvCxnSpPr>
        <p:spPr>
          <a:xfrm>
            <a:off x="3068053" y="5486401"/>
            <a:ext cx="4981073"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052007" y="4567979"/>
            <a:ext cx="4981073" cy="0"/>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076072" y="3533281"/>
            <a:ext cx="4981073" cy="0"/>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8" name="Rectangle: Rounded Corners 27"/>
          <p:cNvSpPr/>
          <p:nvPr/>
        </p:nvSpPr>
        <p:spPr>
          <a:xfrm>
            <a:off x="9184111" y="1838596"/>
            <a:ext cx="2474489" cy="553453"/>
          </a:xfrm>
          <a:prstGeom prst="roundRect">
            <a:avLst/>
          </a:pr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30" name="TextBox 29"/>
          <p:cNvSpPr txBox="1"/>
          <p:nvPr/>
        </p:nvSpPr>
        <p:spPr>
          <a:xfrm>
            <a:off x="9438778" y="1884491"/>
            <a:ext cx="2568742" cy="461665"/>
          </a:xfrm>
          <a:prstGeom prst="rect">
            <a:avLst/>
          </a:prstGeom>
          <a:noFill/>
        </p:spPr>
        <p:txBody>
          <a:bodyPr wrap="square" rtlCol="0">
            <a:spAutoFit/>
          </a:bodyPr>
          <a:lstStyle/>
          <a:p>
            <a:r>
              <a:rPr lang="en-US" sz="2400" dirty="0"/>
              <a:t>Volatile Writes</a:t>
            </a:r>
          </a:p>
        </p:txBody>
      </p:sp>
      <p:sp>
        <p:nvSpPr>
          <p:cNvPr id="32" name="Rectangle: Rounded Corners 31"/>
          <p:cNvSpPr/>
          <p:nvPr/>
        </p:nvSpPr>
        <p:spPr>
          <a:xfrm>
            <a:off x="9204162" y="2869299"/>
            <a:ext cx="2454438" cy="553453"/>
          </a:xfrm>
          <a:prstGeom prst="roundRect">
            <a:avLst/>
          </a:prstGeom>
          <a:solidFill>
            <a:schemeClr val="bg1"/>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33" name="TextBox 32"/>
          <p:cNvSpPr txBox="1"/>
          <p:nvPr/>
        </p:nvSpPr>
        <p:spPr>
          <a:xfrm>
            <a:off x="9290383" y="2915194"/>
            <a:ext cx="2548691" cy="461665"/>
          </a:xfrm>
          <a:prstGeom prst="rect">
            <a:avLst/>
          </a:prstGeom>
          <a:noFill/>
        </p:spPr>
        <p:txBody>
          <a:bodyPr wrap="square" rtlCol="0">
            <a:spAutoFit/>
          </a:bodyPr>
          <a:lstStyle/>
          <a:p>
            <a:r>
              <a:rPr lang="en-US" sz="2400" dirty="0"/>
              <a:t>Persistent Writes</a:t>
            </a:r>
          </a:p>
        </p:txBody>
      </p:sp>
      <p:cxnSp>
        <p:nvCxnSpPr>
          <p:cNvPr id="34" name="Straight Connector 33"/>
          <p:cNvCxnSpPr/>
          <p:nvPr/>
        </p:nvCxnSpPr>
        <p:spPr>
          <a:xfrm>
            <a:off x="9184111" y="4042693"/>
            <a:ext cx="789229" cy="0"/>
          </a:xfrm>
          <a:prstGeom prst="line">
            <a:avLst/>
          </a:prstGeom>
          <a:ln w="571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10133898" y="3833137"/>
            <a:ext cx="2548691" cy="461665"/>
          </a:xfrm>
          <a:prstGeom prst="rect">
            <a:avLst/>
          </a:prstGeom>
          <a:noFill/>
        </p:spPr>
        <p:txBody>
          <a:bodyPr wrap="square" rtlCol="0">
            <a:spAutoFit/>
          </a:bodyPr>
          <a:lstStyle/>
          <a:p>
            <a:r>
              <a:rPr lang="en-US" sz="2400" dirty="0"/>
              <a:t>OFENCE</a:t>
            </a:r>
          </a:p>
        </p:txBody>
      </p:sp>
      <p:cxnSp>
        <p:nvCxnSpPr>
          <p:cNvPr id="38" name="Straight Connector 37"/>
          <p:cNvCxnSpPr/>
          <p:nvPr/>
        </p:nvCxnSpPr>
        <p:spPr>
          <a:xfrm>
            <a:off x="9184111" y="4614193"/>
            <a:ext cx="789229"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10133898" y="4404637"/>
            <a:ext cx="2548691" cy="461665"/>
          </a:xfrm>
          <a:prstGeom prst="rect">
            <a:avLst/>
          </a:prstGeom>
          <a:noFill/>
        </p:spPr>
        <p:txBody>
          <a:bodyPr wrap="square" rtlCol="0">
            <a:spAutoFit/>
          </a:bodyPr>
          <a:lstStyle/>
          <a:p>
            <a:r>
              <a:rPr lang="en-US" sz="2400" dirty="0"/>
              <a:t>DFENCE</a:t>
            </a:r>
          </a:p>
        </p:txBody>
      </p:sp>
    </p:spTree>
    <p:extLst>
      <p:ext uri="{BB962C8B-B14F-4D97-AF65-F5344CB8AC3E}">
        <p14:creationId xmlns:p14="http://schemas.microsoft.com/office/powerpoint/2010/main" val="1698834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Arrow: Right 38"/>
          <p:cNvSpPr/>
          <p:nvPr/>
        </p:nvSpPr>
        <p:spPr>
          <a:xfrm>
            <a:off x="3330982" y="5063907"/>
            <a:ext cx="7071477" cy="452118"/>
          </a:xfrm>
          <a:prstGeom prst="rightArrow">
            <a:avLst/>
          </a:prstGeom>
          <a:solidFill>
            <a:schemeClr val="accent1">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pPr algn="ctr"/>
            <a:r>
              <a:rPr lang="en-US" b="1" dirty="0"/>
              <a:t>DFENCE: Durability Fence</a:t>
            </a:r>
          </a:p>
        </p:txBody>
      </p:sp>
      <p:sp>
        <p:nvSpPr>
          <p:cNvPr id="4" name="Slide Number Placeholder 3"/>
          <p:cNvSpPr>
            <a:spLocks noGrp="1"/>
          </p:cNvSpPr>
          <p:nvPr>
            <p:ph type="sldNum" sz="quarter" idx="12"/>
          </p:nvPr>
        </p:nvSpPr>
        <p:spPr/>
        <p:txBody>
          <a:bodyPr/>
          <a:lstStyle/>
          <a:p>
            <a:fld id="{31521B31-940A-4DBD-BBF0-52B384F93C7D}" type="slidenum">
              <a:rPr lang="en-US" smtClean="0"/>
              <a:t>17</a:t>
            </a:fld>
            <a:endParaRPr lang="en-US"/>
          </a:p>
        </p:txBody>
      </p:sp>
      <p:sp>
        <p:nvSpPr>
          <p:cNvPr id="22" name="Content Placeholder 2"/>
          <p:cNvSpPr>
            <a:spLocks noGrp="1"/>
          </p:cNvSpPr>
          <p:nvPr>
            <p:ph idx="1"/>
          </p:nvPr>
        </p:nvSpPr>
        <p:spPr>
          <a:xfrm>
            <a:off x="838200" y="1825625"/>
            <a:ext cx="10515600" cy="1412180"/>
          </a:xfrm>
        </p:spPr>
        <p:txBody>
          <a:bodyPr/>
          <a:lstStyle/>
          <a:p>
            <a:r>
              <a:rPr lang="en-US" dirty="0"/>
              <a:t>Makes the stores preceding DFENCE durable</a:t>
            </a:r>
            <a:endParaRPr lang="en-US" dirty="0">
              <a:solidFill>
                <a:srgbClr val="00B050"/>
              </a:solidFill>
            </a:endParaRPr>
          </a:p>
          <a:p>
            <a:endParaRPr lang="en-US" dirty="0"/>
          </a:p>
        </p:txBody>
      </p:sp>
      <p:sp>
        <p:nvSpPr>
          <p:cNvPr id="24" name="Arrow: Right 23"/>
          <p:cNvSpPr/>
          <p:nvPr/>
        </p:nvSpPr>
        <p:spPr>
          <a:xfrm rot="18992479">
            <a:off x="6255746" y="4751348"/>
            <a:ext cx="1103000" cy="328341"/>
          </a:xfrm>
          <a:prstGeom prst="rightArrow">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p:cNvGrpSpPr/>
          <p:nvPr/>
        </p:nvGrpSpPr>
        <p:grpSpPr>
          <a:xfrm>
            <a:off x="533893" y="3410484"/>
            <a:ext cx="13727785" cy="2114309"/>
            <a:chOff x="316226" y="1938629"/>
            <a:chExt cx="14434490" cy="3094580"/>
          </a:xfrm>
        </p:grpSpPr>
        <p:sp>
          <p:nvSpPr>
            <p:cNvPr id="25" name="Arrow: Right 24"/>
            <p:cNvSpPr/>
            <p:nvPr/>
          </p:nvSpPr>
          <p:spPr>
            <a:xfrm>
              <a:off x="3280201" y="2973233"/>
              <a:ext cx="7435516" cy="661736"/>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Rounded Corners 25"/>
            <p:cNvSpPr/>
            <p:nvPr/>
          </p:nvSpPr>
          <p:spPr>
            <a:xfrm>
              <a:off x="3525252" y="2971800"/>
              <a:ext cx="1203158" cy="67376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ST A=1</a:t>
              </a:r>
            </a:p>
          </p:txBody>
        </p:sp>
        <p:sp>
          <p:nvSpPr>
            <p:cNvPr id="28" name="Rectangle: Rounded Corners 27"/>
            <p:cNvSpPr/>
            <p:nvPr/>
          </p:nvSpPr>
          <p:spPr>
            <a:xfrm>
              <a:off x="5184879" y="4339393"/>
              <a:ext cx="1203158" cy="67376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ST A=1</a:t>
              </a:r>
            </a:p>
          </p:txBody>
        </p:sp>
        <p:sp>
          <p:nvSpPr>
            <p:cNvPr id="29" name="TextBox 28"/>
            <p:cNvSpPr txBox="1"/>
            <p:nvPr/>
          </p:nvSpPr>
          <p:spPr>
            <a:xfrm>
              <a:off x="316226" y="4305384"/>
              <a:ext cx="3717758" cy="461665"/>
            </a:xfrm>
            <a:prstGeom prst="rect">
              <a:avLst/>
            </a:prstGeom>
            <a:noFill/>
          </p:spPr>
          <p:txBody>
            <a:bodyPr wrap="square" rtlCol="0">
              <a:spAutoFit/>
            </a:bodyPr>
            <a:lstStyle/>
            <a:p>
              <a:r>
                <a:rPr lang="en-US" sz="2400" dirty="0"/>
                <a:t>Persistence Order</a:t>
              </a:r>
            </a:p>
          </p:txBody>
        </p:sp>
        <p:sp>
          <p:nvSpPr>
            <p:cNvPr id="30" name="TextBox 29"/>
            <p:cNvSpPr txBox="1"/>
            <p:nvPr/>
          </p:nvSpPr>
          <p:spPr>
            <a:xfrm>
              <a:off x="11032958" y="3768622"/>
              <a:ext cx="3717758" cy="461665"/>
            </a:xfrm>
            <a:prstGeom prst="rect">
              <a:avLst/>
            </a:prstGeom>
            <a:noFill/>
          </p:spPr>
          <p:txBody>
            <a:bodyPr wrap="square" rtlCol="0">
              <a:spAutoFit/>
            </a:bodyPr>
            <a:lstStyle/>
            <a:p>
              <a:r>
                <a:rPr lang="en-US" sz="2400" dirty="0"/>
                <a:t>Time</a:t>
              </a:r>
            </a:p>
          </p:txBody>
        </p:sp>
        <p:sp>
          <p:nvSpPr>
            <p:cNvPr id="31" name="Rectangle: Rounded Corners 30"/>
            <p:cNvSpPr/>
            <p:nvPr/>
          </p:nvSpPr>
          <p:spPr>
            <a:xfrm>
              <a:off x="7719446" y="2979818"/>
              <a:ext cx="1203158" cy="67376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ST B=2</a:t>
              </a:r>
            </a:p>
          </p:txBody>
        </p:sp>
        <p:sp>
          <p:nvSpPr>
            <p:cNvPr id="32" name="Rectangle: Rounded Corners 31"/>
            <p:cNvSpPr/>
            <p:nvPr/>
          </p:nvSpPr>
          <p:spPr>
            <a:xfrm>
              <a:off x="9111914" y="4359441"/>
              <a:ext cx="1203158" cy="67376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ST B=2</a:t>
              </a:r>
            </a:p>
          </p:txBody>
        </p:sp>
        <p:sp>
          <p:nvSpPr>
            <p:cNvPr id="33" name="TextBox 32"/>
            <p:cNvSpPr txBox="1"/>
            <p:nvPr/>
          </p:nvSpPr>
          <p:spPr>
            <a:xfrm>
              <a:off x="3429000" y="2412101"/>
              <a:ext cx="3717758" cy="461665"/>
            </a:xfrm>
            <a:prstGeom prst="rect">
              <a:avLst/>
            </a:prstGeom>
            <a:noFill/>
          </p:spPr>
          <p:txBody>
            <a:bodyPr wrap="square" rtlCol="0">
              <a:spAutoFit/>
            </a:bodyPr>
            <a:lstStyle/>
            <a:p>
              <a:r>
                <a:rPr lang="en-US" sz="2400" dirty="0"/>
                <a:t>Thread 1</a:t>
              </a:r>
            </a:p>
          </p:txBody>
        </p:sp>
        <p:sp>
          <p:nvSpPr>
            <p:cNvPr id="34" name="TextBox 33"/>
            <p:cNvSpPr txBox="1"/>
            <p:nvPr/>
          </p:nvSpPr>
          <p:spPr>
            <a:xfrm>
              <a:off x="7719446" y="2421928"/>
              <a:ext cx="3717758" cy="461665"/>
            </a:xfrm>
            <a:prstGeom prst="rect">
              <a:avLst/>
            </a:prstGeom>
            <a:noFill/>
          </p:spPr>
          <p:txBody>
            <a:bodyPr wrap="square" rtlCol="0">
              <a:spAutoFit/>
            </a:bodyPr>
            <a:lstStyle/>
            <a:p>
              <a:r>
                <a:rPr lang="en-US" sz="2400" dirty="0"/>
                <a:t>Thread 1</a:t>
              </a:r>
            </a:p>
          </p:txBody>
        </p:sp>
        <p:cxnSp>
          <p:nvCxnSpPr>
            <p:cNvPr id="35" name="Straight Connector 34"/>
            <p:cNvCxnSpPr/>
            <p:nvPr/>
          </p:nvCxnSpPr>
          <p:spPr>
            <a:xfrm flipV="1">
              <a:off x="7412051" y="2649687"/>
              <a:ext cx="8795" cy="111893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6843722" y="1938629"/>
              <a:ext cx="3717758" cy="675710"/>
            </a:xfrm>
            <a:prstGeom prst="rect">
              <a:avLst/>
            </a:prstGeom>
            <a:noFill/>
            <a:ln>
              <a:solidFill>
                <a:schemeClr val="bg1"/>
              </a:solidFill>
            </a:ln>
          </p:spPr>
          <p:txBody>
            <a:bodyPr wrap="square" rtlCol="0">
              <a:spAutoFit/>
            </a:bodyPr>
            <a:lstStyle/>
            <a:p>
              <a:r>
                <a:rPr lang="en-US" sz="2400" dirty="0">
                  <a:solidFill>
                    <a:srgbClr val="FF0000"/>
                  </a:solidFill>
                </a:rPr>
                <a:t>DFENCE</a:t>
              </a:r>
            </a:p>
          </p:txBody>
        </p:sp>
      </p:grpSp>
      <p:sp>
        <p:nvSpPr>
          <p:cNvPr id="38" name="TextBox 37"/>
          <p:cNvSpPr txBox="1"/>
          <p:nvPr/>
        </p:nvSpPr>
        <p:spPr>
          <a:xfrm>
            <a:off x="6926101" y="4679303"/>
            <a:ext cx="3535739" cy="461665"/>
          </a:xfrm>
          <a:prstGeom prst="rect">
            <a:avLst/>
          </a:prstGeom>
          <a:noFill/>
          <a:ln>
            <a:noFill/>
          </a:ln>
        </p:spPr>
        <p:txBody>
          <a:bodyPr wrap="square" rtlCol="0">
            <a:spAutoFit/>
          </a:bodyPr>
          <a:lstStyle/>
          <a:p>
            <a:r>
              <a:rPr lang="en-US" sz="2400" dirty="0"/>
              <a:t>Happens  Before</a:t>
            </a:r>
          </a:p>
        </p:txBody>
      </p:sp>
      <p:sp>
        <p:nvSpPr>
          <p:cNvPr id="23" name="TextBox 22"/>
          <p:cNvSpPr txBox="1"/>
          <p:nvPr/>
        </p:nvSpPr>
        <p:spPr>
          <a:xfrm>
            <a:off x="240652" y="4071873"/>
            <a:ext cx="3535739" cy="461665"/>
          </a:xfrm>
          <a:prstGeom prst="rect">
            <a:avLst/>
          </a:prstGeom>
          <a:noFill/>
        </p:spPr>
        <p:txBody>
          <a:bodyPr wrap="square" rtlCol="0">
            <a:spAutoFit/>
          </a:bodyPr>
          <a:lstStyle/>
          <a:p>
            <a:r>
              <a:rPr lang="en-US" sz="2400" dirty="0"/>
              <a:t>Volatile Memory Order</a:t>
            </a:r>
          </a:p>
        </p:txBody>
      </p:sp>
    </p:spTree>
    <p:extLst>
      <p:ext uri="{BB962C8B-B14F-4D97-AF65-F5344CB8AC3E}">
        <p14:creationId xmlns:p14="http://schemas.microsoft.com/office/powerpoint/2010/main" val="2128215164"/>
      </p:ext>
    </p:extLst>
  </p:cSld>
  <p:clrMapOvr>
    <a:masterClrMapping/>
  </p:clrMapOvr>
  <mc:AlternateContent xmlns:mc="http://schemas.openxmlformats.org/markup-compatibility/2006" xmlns:p14="http://schemas.microsoft.com/office/powerpoint/2010/main">
    <mc:Choice Requires="p14">
      <p:transition spd="slow" p14:dur="2000" advTm="329"/>
    </mc:Choice>
    <mc:Fallback xmlns="">
      <p:transition spd="slow" advTm="329"/>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Durability </a:t>
            </a:r>
            <a:r>
              <a:rPr lang="en-US" b="1"/>
              <a:t>is important too!</a:t>
            </a:r>
            <a:endParaRPr lang="en-US" b="1" dirty="0"/>
          </a:p>
        </p:txBody>
      </p:sp>
      <p:sp>
        <p:nvSpPr>
          <p:cNvPr id="4" name="Slide Number Placeholder 3"/>
          <p:cNvSpPr>
            <a:spLocks noGrp="1"/>
          </p:cNvSpPr>
          <p:nvPr>
            <p:ph type="sldNum" sz="quarter" idx="12"/>
          </p:nvPr>
        </p:nvSpPr>
        <p:spPr/>
        <p:txBody>
          <a:bodyPr/>
          <a:lstStyle/>
          <a:p>
            <a:fld id="{31521B31-940A-4DBD-BBF0-52B384F93C7D}" type="slidenum">
              <a:rPr lang="en-US" smtClean="0"/>
              <a:t>18</a:t>
            </a:fld>
            <a:endParaRPr lang="en-US" dirty="0"/>
          </a:p>
        </p:txBody>
      </p:sp>
      <p:sp>
        <p:nvSpPr>
          <p:cNvPr id="6" name="Oval 5"/>
          <p:cNvSpPr/>
          <p:nvPr/>
        </p:nvSpPr>
        <p:spPr>
          <a:xfrm>
            <a:off x="5746156" y="2463583"/>
            <a:ext cx="797442" cy="797442"/>
          </a:xfrm>
          <a:prstGeom prst="ellipse">
            <a:avLst/>
          </a:prstGeom>
          <a:solidFill>
            <a:schemeClr val="accent2">
              <a:lumMod val="60000"/>
              <a:lumOff val="40000"/>
            </a:schemeClr>
          </a:solid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799320" y="2699756"/>
            <a:ext cx="797442" cy="369332"/>
          </a:xfrm>
          <a:prstGeom prst="rect">
            <a:avLst/>
          </a:prstGeom>
          <a:noFill/>
        </p:spPr>
        <p:txBody>
          <a:bodyPr wrap="square" rtlCol="0">
            <a:spAutoFit/>
          </a:bodyPr>
          <a:lstStyle/>
          <a:p>
            <a:r>
              <a:rPr lang="en-US" dirty="0"/>
              <a:t>CPU 1</a:t>
            </a:r>
          </a:p>
        </p:txBody>
      </p:sp>
      <p:sp>
        <p:nvSpPr>
          <p:cNvPr id="8" name="Rectangle 7"/>
          <p:cNvSpPr/>
          <p:nvPr/>
        </p:nvSpPr>
        <p:spPr>
          <a:xfrm>
            <a:off x="3491869" y="3917393"/>
            <a:ext cx="2158409" cy="1446028"/>
          </a:xfrm>
          <a:prstGeom prst="rect">
            <a:avLst/>
          </a:prstGeom>
          <a:solidFill>
            <a:schemeClr val="bg1">
              <a:lumMod val="75000"/>
            </a:schemeClr>
          </a:solid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768653" y="3905695"/>
            <a:ext cx="1463744" cy="1442486"/>
          </a:xfrm>
          <a:prstGeom prst="rect">
            <a:avLst/>
          </a:prstGeom>
          <a:solidFill>
            <a:schemeClr val="accent6">
              <a:lumMod val="40000"/>
              <a:lumOff val="60000"/>
            </a:schemeClr>
          </a:solid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p:cNvSpPr/>
          <p:nvPr/>
        </p:nvSpPr>
        <p:spPr>
          <a:xfrm>
            <a:off x="5659326" y="3440198"/>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4760336" y="3426319"/>
            <a:ext cx="928582" cy="369332"/>
          </a:xfrm>
          <a:prstGeom prst="rect">
            <a:avLst/>
          </a:prstGeom>
          <a:noFill/>
        </p:spPr>
        <p:txBody>
          <a:bodyPr wrap="square" rtlCol="0">
            <a:spAutoFit/>
          </a:bodyPr>
          <a:lstStyle/>
          <a:p>
            <a:r>
              <a:rPr lang="en-US" dirty="0"/>
              <a:t>Local TS</a:t>
            </a:r>
          </a:p>
        </p:txBody>
      </p:sp>
      <p:sp>
        <p:nvSpPr>
          <p:cNvPr id="14" name="TextBox 13"/>
          <p:cNvSpPr txBox="1"/>
          <p:nvPr/>
        </p:nvSpPr>
        <p:spPr>
          <a:xfrm>
            <a:off x="4076664" y="5524117"/>
            <a:ext cx="1173122" cy="369332"/>
          </a:xfrm>
          <a:prstGeom prst="rect">
            <a:avLst/>
          </a:prstGeom>
          <a:noFill/>
        </p:spPr>
        <p:txBody>
          <a:bodyPr wrap="square" rtlCol="0">
            <a:spAutoFit/>
          </a:bodyPr>
          <a:lstStyle/>
          <a:p>
            <a:pPr algn="ctr"/>
            <a:r>
              <a:rPr lang="en-US" dirty="0"/>
              <a:t>L1 Cache</a:t>
            </a:r>
          </a:p>
        </p:txBody>
      </p:sp>
      <p:sp>
        <p:nvSpPr>
          <p:cNvPr id="13" name="TextBox 12"/>
          <p:cNvSpPr txBox="1"/>
          <p:nvPr/>
        </p:nvSpPr>
        <p:spPr>
          <a:xfrm>
            <a:off x="5928681" y="3440497"/>
            <a:ext cx="928582" cy="369332"/>
          </a:xfrm>
          <a:prstGeom prst="rect">
            <a:avLst/>
          </a:prstGeom>
          <a:noFill/>
        </p:spPr>
        <p:txBody>
          <a:bodyPr wrap="square" rtlCol="0">
            <a:spAutoFit/>
          </a:bodyPr>
          <a:lstStyle/>
          <a:p>
            <a:r>
              <a:rPr lang="en-US" dirty="0"/>
              <a:t>26</a:t>
            </a:r>
          </a:p>
        </p:txBody>
      </p:sp>
      <p:sp>
        <p:nvSpPr>
          <p:cNvPr id="19" name="TextBox 18"/>
          <p:cNvSpPr txBox="1"/>
          <p:nvPr/>
        </p:nvSpPr>
        <p:spPr>
          <a:xfrm>
            <a:off x="6761561" y="5462803"/>
            <a:ext cx="1502733" cy="369332"/>
          </a:xfrm>
          <a:prstGeom prst="rect">
            <a:avLst/>
          </a:prstGeom>
          <a:noFill/>
        </p:spPr>
        <p:txBody>
          <a:bodyPr wrap="square" rtlCol="0">
            <a:spAutoFit/>
          </a:bodyPr>
          <a:lstStyle/>
          <a:p>
            <a:pPr algn="ctr"/>
            <a:r>
              <a:rPr lang="en-US" dirty="0"/>
              <a:t>Persist Buffer </a:t>
            </a:r>
          </a:p>
        </p:txBody>
      </p:sp>
      <p:sp>
        <p:nvSpPr>
          <p:cNvPr id="40" name="Rectangle 39"/>
          <p:cNvSpPr/>
          <p:nvPr/>
        </p:nvSpPr>
        <p:spPr>
          <a:xfrm>
            <a:off x="6804610" y="4987798"/>
            <a:ext cx="1403488" cy="350875"/>
          </a:xfrm>
          <a:prstGeom prst="rect">
            <a:avLst/>
          </a:prstGeom>
          <a:solidFill>
            <a:schemeClr val="bg1"/>
          </a:solid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6844113" y="4998732"/>
            <a:ext cx="1463758" cy="369332"/>
          </a:xfrm>
          <a:prstGeom prst="rect">
            <a:avLst/>
          </a:prstGeom>
          <a:noFill/>
        </p:spPr>
        <p:txBody>
          <a:bodyPr wrap="square" rtlCol="0">
            <a:spAutoFit/>
          </a:bodyPr>
          <a:lstStyle/>
          <a:p>
            <a:r>
              <a:rPr lang="en-US" dirty="0"/>
              <a:t>A = 2   26</a:t>
            </a:r>
          </a:p>
        </p:txBody>
      </p:sp>
      <p:cxnSp>
        <p:nvCxnSpPr>
          <p:cNvPr id="42" name="Straight Connector 41"/>
          <p:cNvCxnSpPr/>
          <p:nvPr/>
        </p:nvCxnSpPr>
        <p:spPr>
          <a:xfrm>
            <a:off x="7460802" y="4973924"/>
            <a:ext cx="0" cy="361209"/>
          </a:xfrm>
          <a:prstGeom prst="line">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7868386" y="4998730"/>
            <a:ext cx="0" cy="361209"/>
          </a:xfrm>
          <a:prstGeom prst="line">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3532642" y="3973404"/>
            <a:ext cx="1052623" cy="350875"/>
          </a:xfrm>
          <a:prstGeom prst="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3585806" y="3963070"/>
            <a:ext cx="958685" cy="369332"/>
          </a:xfrm>
          <a:prstGeom prst="rect">
            <a:avLst/>
          </a:prstGeom>
          <a:noFill/>
        </p:spPr>
        <p:txBody>
          <a:bodyPr wrap="square" rtlCol="0">
            <a:spAutoFit/>
          </a:bodyPr>
          <a:lstStyle/>
          <a:p>
            <a:pPr algn="ctr"/>
            <a:r>
              <a:rPr lang="en-US" dirty="0"/>
              <a:t>A = 1</a:t>
            </a:r>
          </a:p>
        </p:txBody>
      </p:sp>
      <p:sp>
        <p:nvSpPr>
          <p:cNvPr id="5" name="TextBox 4"/>
          <p:cNvSpPr txBox="1"/>
          <p:nvPr/>
        </p:nvSpPr>
        <p:spPr>
          <a:xfrm>
            <a:off x="8448912" y="1499191"/>
            <a:ext cx="1497975" cy="2031325"/>
          </a:xfrm>
          <a:prstGeom prst="rect">
            <a:avLst/>
          </a:prstGeom>
          <a:noFill/>
        </p:spPr>
        <p:txBody>
          <a:bodyPr wrap="square" rtlCol="0">
            <a:spAutoFit/>
          </a:bodyPr>
          <a:lstStyle/>
          <a:p>
            <a:pPr marL="342900" indent="-342900">
              <a:buAutoNum type="arabicPeriod"/>
            </a:pPr>
            <a:r>
              <a:rPr lang="en-US" dirty="0"/>
              <a:t>ST A = 1</a:t>
            </a:r>
          </a:p>
          <a:p>
            <a:pPr marL="342900" indent="-342900">
              <a:buFontTx/>
              <a:buAutoNum type="arabicPeriod"/>
            </a:pPr>
            <a:r>
              <a:rPr lang="en-US" dirty="0"/>
              <a:t>ST B = 1</a:t>
            </a:r>
          </a:p>
          <a:p>
            <a:pPr marL="342900" indent="-342900">
              <a:buFontTx/>
              <a:buAutoNum type="arabicPeriod"/>
            </a:pPr>
            <a:r>
              <a:rPr lang="en-US" dirty="0"/>
              <a:t>LD R1 = A</a:t>
            </a:r>
          </a:p>
          <a:p>
            <a:pPr marL="342900" indent="-342900">
              <a:buFontTx/>
              <a:buAutoNum type="arabicPeriod"/>
            </a:pPr>
            <a:r>
              <a:rPr lang="en-US" dirty="0"/>
              <a:t>OFENCE</a:t>
            </a:r>
          </a:p>
          <a:p>
            <a:pPr marL="342900" indent="-342900">
              <a:buFontTx/>
              <a:buAutoNum type="arabicPeriod"/>
            </a:pPr>
            <a:r>
              <a:rPr lang="en-US" dirty="0"/>
              <a:t>ST A = 2</a:t>
            </a:r>
          </a:p>
          <a:p>
            <a:pPr marL="342900" indent="-342900">
              <a:buFontTx/>
              <a:buAutoNum type="arabicPeriod"/>
            </a:pPr>
            <a:endParaRPr lang="en-US" dirty="0"/>
          </a:p>
          <a:p>
            <a:r>
              <a:rPr lang="en-US" dirty="0"/>
              <a:t>N.   DFENCE</a:t>
            </a:r>
          </a:p>
        </p:txBody>
      </p:sp>
      <p:sp>
        <p:nvSpPr>
          <p:cNvPr id="12" name="Arrow: Right 11"/>
          <p:cNvSpPr/>
          <p:nvPr/>
        </p:nvSpPr>
        <p:spPr>
          <a:xfrm flipH="1">
            <a:off x="9884831" y="3201873"/>
            <a:ext cx="262278" cy="235835"/>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0" name="Rectangle 49"/>
          <p:cNvSpPr/>
          <p:nvPr/>
        </p:nvSpPr>
        <p:spPr>
          <a:xfrm>
            <a:off x="3536182" y="4391616"/>
            <a:ext cx="1052623" cy="350875"/>
          </a:xfrm>
          <a:prstGeom prst="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p:cNvSpPr txBox="1"/>
          <p:nvPr/>
        </p:nvSpPr>
        <p:spPr>
          <a:xfrm>
            <a:off x="3589346" y="4381282"/>
            <a:ext cx="958685" cy="369332"/>
          </a:xfrm>
          <a:prstGeom prst="rect">
            <a:avLst/>
          </a:prstGeom>
          <a:noFill/>
        </p:spPr>
        <p:txBody>
          <a:bodyPr wrap="square" rtlCol="0">
            <a:spAutoFit/>
          </a:bodyPr>
          <a:lstStyle/>
          <a:p>
            <a:pPr algn="ctr"/>
            <a:r>
              <a:rPr lang="en-US" dirty="0"/>
              <a:t>B = 1</a:t>
            </a:r>
          </a:p>
        </p:txBody>
      </p:sp>
      <p:sp>
        <p:nvSpPr>
          <p:cNvPr id="15" name="Arrow: Bent 14"/>
          <p:cNvSpPr/>
          <p:nvPr/>
        </p:nvSpPr>
        <p:spPr>
          <a:xfrm rot="5400000" flipV="1">
            <a:off x="4659501" y="2684726"/>
            <a:ext cx="728332" cy="1026044"/>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2" name="Arrow: Bent 51"/>
          <p:cNvSpPr/>
          <p:nvPr/>
        </p:nvSpPr>
        <p:spPr>
          <a:xfrm rot="5400000">
            <a:off x="6853706" y="2723712"/>
            <a:ext cx="744275" cy="995912"/>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3" name="Rectangle 52"/>
          <p:cNvSpPr/>
          <p:nvPr/>
        </p:nvSpPr>
        <p:spPr>
          <a:xfrm>
            <a:off x="3547340" y="3955683"/>
            <a:ext cx="1052623" cy="350875"/>
          </a:xfrm>
          <a:prstGeom prst="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p:cNvSpPr txBox="1"/>
          <p:nvPr/>
        </p:nvSpPr>
        <p:spPr>
          <a:xfrm>
            <a:off x="3589350" y="3945349"/>
            <a:ext cx="958685" cy="369332"/>
          </a:xfrm>
          <a:prstGeom prst="rect">
            <a:avLst/>
          </a:prstGeom>
          <a:noFill/>
          <a:ln>
            <a:noFill/>
          </a:ln>
        </p:spPr>
        <p:txBody>
          <a:bodyPr wrap="square" rtlCol="0">
            <a:spAutoFit/>
          </a:bodyPr>
          <a:lstStyle/>
          <a:p>
            <a:pPr algn="ctr"/>
            <a:r>
              <a:rPr lang="en-US" dirty="0"/>
              <a:t>A = 2</a:t>
            </a:r>
          </a:p>
        </p:txBody>
      </p:sp>
    </p:spTree>
    <p:extLst>
      <p:ext uri="{BB962C8B-B14F-4D97-AF65-F5344CB8AC3E}">
        <p14:creationId xmlns:p14="http://schemas.microsoft.com/office/powerpoint/2010/main" val="3320424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up)">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5">
                                            <p:txEl>
                                              <p:pRg st="6" end="6"/>
                                            </p:txEl>
                                          </p:spTgt>
                                        </p:tgtEl>
                                        <p:attrNameLst>
                                          <p:attrName>style.visibility</p:attrName>
                                        </p:attrNameLst>
                                      </p:cBhvr>
                                      <p:to>
                                        <p:strVal val="visible"/>
                                      </p:to>
                                    </p:set>
                                    <p:animEffect transition="in" filter="wipe(up)">
                                      <p:cBhvr>
                                        <p:cTn id="12" dur="500"/>
                                        <p:tgtEl>
                                          <p:spTgt spid="5">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xit" presetSubtype="4" fill="hold" grpId="0" nodeType="clickEffect">
                                  <p:stCondLst>
                                    <p:cond delay="0"/>
                                  </p:stCondLst>
                                  <p:childTnLst>
                                    <p:anim calcmode="lin" valueType="num">
                                      <p:cBhvr additive="base">
                                        <p:cTn id="16" dur="500"/>
                                        <p:tgtEl>
                                          <p:spTgt spid="40"/>
                                        </p:tgtEl>
                                        <p:attrNameLst>
                                          <p:attrName>ppt_x</p:attrName>
                                        </p:attrNameLst>
                                      </p:cBhvr>
                                      <p:tavLst>
                                        <p:tav tm="0">
                                          <p:val>
                                            <p:strVal val="ppt_x"/>
                                          </p:val>
                                        </p:tav>
                                        <p:tav tm="100000">
                                          <p:val>
                                            <p:strVal val="ppt_x"/>
                                          </p:val>
                                        </p:tav>
                                      </p:tavLst>
                                    </p:anim>
                                    <p:anim calcmode="lin" valueType="num">
                                      <p:cBhvr additive="base">
                                        <p:cTn id="17" dur="500"/>
                                        <p:tgtEl>
                                          <p:spTgt spid="40"/>
                                        </p:tgtEl>
                                        <p:attrNameLst>
                                          <p:attrName>ppt_y</p:attrName>
                                        </p:attrNameLst>
                                      </p:cBhvr>
                                      <p:tavLst>
                                        <p:tav tm="0">
                                          <p:val>
                                            <p:strVal val="ppt_y"/>
                                          </p:val>
                                        </p:tav>
                                        <p:tav tm="100000">
                                          <p:val>
                                            <p:strVal val="1+ppt_h/2"/>
                                          </p:val>
                                        </p:tav>
                                      </p:tavLst>
                                    </p:anim>
                                    <p:set>
                                      <p:cBhvr>
                                        <p:cTn id="18" dur="1" fill="hold">
                                          <p:stCondLst>
                                            <p:cond delay="499"/>
                                          </p:stCondLst>
                                        </p:cTn>
                                        <p:tgtEl>
                                          <p:spTgt spid="40"/>
                                        </p:tgtEl>
                                        <p:attrNameLst>
                                          <p:attrName>style.visibility</p:attrName>
                                        </p:attrNameLst>
                                      </p:cBhvr>
                                      <p:to>
                                        <p:strVal val="hidden"/>
                                      </p:to>
                                    </p:set>
                                  </p:childTnLst>
                                </p:cTn>
                              </p:par>
                              <p:par>
                                <p:cTn id="19" presetID="2" presetClass="exit" presetSubtype="4" fill="hold" grpId="0" nodeType="withEffect">
                                  <p:stCondLst>
                                    <p:cond delay="0"/>
                                  </p:stCondLst>
                                  <p:childTnLst>
                                    <p:anim calcmode="lin" valueType="num">
                                      <p:cBhvr additive="base">
                                        <p:cTn id="20" dur="500"/>
                                        <p:tgtEl>
                                          <p:spTgt spid="41"/>
                                        </p:tgtEl>
                                        <p:attrNameLst>
                                          <p:attrName>ppt_x</p:attrName>
                                        </p:attrNameLst>
                                      </p:cBhvr>
                                      <p:tavLst>
                                        <p:tav tm="0">
                                          <p:val>
                                            <p:strVal val="ppt_x"/>
                                          </p:val>
                                        </p:tav>
                                        <p:tav tm="100000">
                                          <p:val>
                                            <p:strVal val="ppt_x"/>
                                          </p:val>
                                        </p:tav>
                                      </p:tavLst>
                                    </p:anim>
                                    <p:anim calcmode="lin" valueType="num">
                                      <p:cBhvr additive="base">
                                        <p:cTn id="21" dur="500"/>
                                        <p:tgtEl>
                                          <p:spTgt spid="41"/>
                                        </p:tgtEl>
                                        <p:attrNameLst>
                                          <p:attrName>ppt_y</p:attrName>
                                        </p:attrNameLst>
                                      </p:cBhvr>
                                      <p:tavLst>
                                        <p:tav tm="0">
                                          <p:val>
                                            <p:strVal val="ppt_y"/>
                                          </p:val>
                                        </p:tav>
                                        <p:tav tm="100000">
                                          <p:val>
                                            <p:strVal val="1+ppt_h/2"/>
                                          </p:val>
                                        </p:tav>
                                      </p:tavLst>
                                    </p:anim>
                                    <p:set>
                                      <p:cBhvr>
                                        <p:cTn id="22" dur="1" fill="hold">
                                          <p:stCondLst>
                                            <p:cond delay="499"/>
                                          </p:stCondLst>
                                        </p:cTn>
                                        <p:tgtEl>
                                          <p:spTgt spid="41"/>
                                        </p:tgtEl>
                                        <p:attrNameLst>
                                          <p:attrName>style.visibility</p:attrName>
                                        </p:attrNameLst>
                                      </p:cBhvr>
                                      <p:to>
                                        <p:strVal val="hidden"/>
                                      </p:to>
                                    </p:set>
                                  </p:childTnLst>
                                </p:cTn>
                              </p:par>
                              <p:par>
                                <p:cTn id="23" presetID="2" presetClass="exit" presetSubtype="4" fill="hold" nodeType="withEffect">
                                  <p:stCondLst>
                                    <p:cond delay="0"/>
                                  </p:stCondLst>
                                  <p:childTnLst>
                                    <p:anim calcmode="lin" valueType="num">
                                      <p:cBhvr additive="base">
                                        <p:cTn id="24" dur="500"/>
                                        <p:tgtEl>
                                          <p:spTgt spid="42"/>
                                        </p:tgtEl>
                                        <p:attrNameLst>
                                          <p:attrName>ppt_x</p:attrName>
                                        </p:attrNameLst>
                                      </p:cBhvr>
                                      <p:tavLst>
                                        <p:tav tm="0">
                                          <p:val>
                                            <p:strVal val="ppt_x"/>
                                          </p:val>
                                        </p:tav>
                                        <p:tav tm="100000">
                                          <p:val>
                                            <p:strVal val="ppt_x"/>
                                          </p:val>
                                        </p:tav>
                                      </p:tavLst>
                                    </p:anim>
                                    <p:anim calcmode="lin" valueType="num">
                                      <p:cBhvr additive="base">
                                        <p:cTn id="25" dur="500"/>
                                        <p:tgtEl>
                                          <p:spTgt spid="42"/>
                                        </p:tgtEl>
                                        <p:attrNameLst>
                                          <p:attrName>ppt_y</p:attrName>
                                        </p:attrNameLst>
                                      </p:cBhvr>
                                      <p:tavLst>
                                        <p:tav tm="0">
                                          <p:val>
                                            <p:strVal val="ppt_y"/>
                                          </p:val>
                                        </p:tav>
                                        <p:tav tm="100000">
                                          <p:val>
                                            <p:strVal val="1+ppt_h/2"/>
                                          </p:val>
                                        </p:tav>
                                      </p:tavLst>
                                    </p:anim>
                                    <p:set>
                                      <p:cBhvr>
                                        <p:cTn id="26" dur="1" fill="hold">
                                          <p:stCondLst>
                                            <p:cond delay="499"/>
                                          </p:stCondLst>
                                        </p:cTn>
                                        <p:tgtEl>
                                          <p:spTgt spid="42"/>
                                        </p:tgtEl>
                                        <p:attrNameLst>
                                          <p:attrName>style.visibility</p:attrName>
                                        </p:attrNameLst>
                                      </p:cBhvr>
                                      <p:to>
                                        <p:strVal val="hidden"/>
                                      </p:to>
                                    </p:set>
                                  </p:childTnLst>
                                </p:cTn>
                              </p:par>
                              <p:par>
                                <p:cTn id="27" presetID="2" presetClass="exit" presetSubtype="4" fill="hold" nodeType="withEffect">
                                  <p:stCondLst>
                                    <p:cond delay="0"/>
                                  </p:stCondLst>
                                  <p:childTnLst>
                                    <p:anim calcmode="lin" valueType="num">
                                      <p:cBhvr additive="base">
                                        <p:cTn id="28" dur="500"/>
                                        <p:tgtEl>
                                          <p:spTgt spid="43"/>
                                        </p:tgtEl>
                                        <p:attrNameLst>
                                          <p:attrName>ppt_x</p:attrName>
                                        </p:attrNameLst>
                                      </p:cBhvr>
                                      <p:tavLst>
                                        <p:tav tm="0">
                                          <p:val>
                                            <p:strVal val="ppt_x"/>
                                          </p:val>
                                        </p:tav>
                                        <p:tav tm="100000">
                                          <p:val>
                                            <p:strVal val="ppt_x"/>
                                          </p:val>
                                        </p:tav>
                                      </p:tavLst>
                                    </p:anim>
                                    <p:anim calcmode="lin" valueType="num">
                                      <p:cBhvr additive="base">
                                        <p:cTn id="29" dur="500"/>
                                        <p:tgtEl>
                                          <p:spTgt spid="43"/>
                                        </p:tgtEl>
                                        <p:attrNameLst>
                                          <p:attrName>ppt_y</p:attrName>
                                        </p:attrNameLst>
                                      </p:cBhvr>
                                      <p:tavLst>
                                        <p:tav tm="0">
                                          <p:val>
                                            <p:strVal val="ppt_y"/>
                                          </p:val>
                                        </p:tav>
                                        <p:tav tm="100000">
                                          <p:val>
                                            <p:strVal val="1+ppt_h/2"/>
                                          </p:val>
                                        </p:tav>
                                      </p:tavLst>
                                    </p:anim>
                                    <p:set>
                                      <p:cBhvr>
                                        <p:cTn id="30" dur="1" fill="hold">
                                          <p:stCondLst>
                                            <p:cond delay="499"/>
                                          </p:stCondLst>
                                        </p:cTn>
                                        <p:tgtEl>
                                          <p:spTgt spid="4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1" grpId="0"/>
      <p:bldP spid="1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Hands-off Persistence System (HOPS)</a:t>
            </a:r>
          </a:p>
        </p:txBody>
      </p:sp>
      <p:sp>
        <p:nvSpPr>
          <p:cNvPr id="3" name="Content Placeholder 2"/>
          <p:cNvSpPr>
            <a:spLocks noGrp="1"/>
          </p:cNvSpPr>
          <p:nvPr>
            <p:ph idx="1"/>
          </p:nvPr>
        </p:nvSpPr>
        <p:spPr/>
        <p:txBody>
          <a:bodyPr>
            <a:normAutofit/>
          </a:bodyPr>
          <a:lstStyle/>
          <a:p>
            <a:r>
              <a:rPr lang="en-US" dirty="0">
                <a:solidFill>
                  <a:schemeClr val="bg1">
                    <a:lumMod val="75000"/>
                  </a:schemeClr>
                </a:solidFill>
              </a:rPr>
              <a:t>Volatile memory hierarchy (almost) unchanged</a:t>
            </a:r>
          </a:p>
          <a:p>
            <a:endParaRPr lang="en-US" dirty="0"/>
          </a:p>
          <a:p>
            <a:r>
              <a:rPr lang="en-US" dirty="0">
                <a:solidFill>
                  <a:schemeClr val="bg1">
                    <a:lumMod val="75000"/>
                  </a:schemeClr>
                </a:solidFill>
              </a:rPr>
              <a:t>Order epochs without flushing</a:t>
            </a:r>
          </a:p>
          <a:p>
            <a:pPr marL="0" indent="0">
              <a:buNone/>
            </a:pPr>
            <a:endParaRPr lang="en-US" dirty="0">
              <a:solidFill>
                <a:schemeClr val="bg1">
                  <a:lumMod val="75000"/>
                </a:schemeClr>
              </a:solidFill>
            </a:endParaRPr>
          </a:p>
          <a:p>
            <a:r>
              <a:rPr lang="en-US" dirty="0"/>
              <a:t>Allows multiple copies of same </a:t>
            </a:r>
            <a:r>
              <a:rPr lang="en-US" dirty="0" err="1"/>
              <a:t>cacheline</a:t>
            </a:r>
            <a:endParaRPr lang="en-US" dirty="0"/>
          </a:p>
          <a:p>
            <a:pPr marL="0" indent="0">
              <a:buNone/>
            </a:pPr>
            <a:endParaRPr lang="en-US" dirty="0">
              <a:solidFill>
                <a:schemeClr val="bg1">
                  <a:lumMod val="75000"/>
                </a:schemeClr>
              </a:solidFill>
            </a:endParaRPr>
          </a:p>
          <a:p>
            <a:r>
              <a:rPr lang="en-US" dirty="0">
                <a:solidFill>
                  <a:schemeClr val="bg1">
                    <a:lumMod val="75000"/>
                  </a:schemeClr>
                </a:solidFill>
              </a:rPr>
              <a:t>Correct, conservative method for handling cross-dependencies</a:t>
            </a:r>
          </a:p>
        </p:txBody>
      </p:sp>
      <p:sp>
        <p:nvSpPr>
          <p:cNvPr id="4" name="Slide Number Placeholder 3"/>
          <p:cNvSpPr>
            <a:spLocks noGrp="1"/>
          </p:cNvSpPr>
          <p:nvPr>
            <p:ph type="sldNum" sz="quarter" idx="12"/>
          </p:nvPr>
        </p:nvSpPr>
        <p:spPr/>
        <p:txBody>
          <a:bodyPr/>
          <a:lstStyle/>
          <a:p>
            <a:fld id="{31521B31-940A-4DBD-BBF0-52B384F93C7D}" type="slidenum">
              <a:rPr lang="en-US" smtClean="0"/>
              <a:t>19</a:t>
            </a:fld>
            <a:endParaRPr lang="en-US"/>
          </a:p>
        </p:txBody>
      </p:sp>
    </p:spTree>
    <p:extLst>
      <p:ext uri="{BB962C8B-B14F-4D97-AF65-F5344CB8AC3E}">
        <p14:creationId xmlns:p14="http://schemas.microsoft.com/office/powerpoint/2010/main" val="2088259953"/>
      </p:ext>
    </p:extLst>
  </p:cSld>
  <p:clrMapOvr>
    <a:masterClrMapping/>
  </p:clrMapOvr>
  <mc:AlternateContent xmlns:mc="http://schemas.openxmlformats.org/markup-compatibility/2006" xmlns:p14="http://schemas.microsoft.com/office/powerpoint/2010/main">
    <mc:Choice Requires="p14">
      <p:transition spd="slow" p14:dur="2000" advTm="167"/>
    </mc:Choice>
    <mc:Fallback xmlns="">
      <p:transition spd="slow" advTm="16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 WHISPER Analysis 		     HOPS Design</a:t>
            </a:r>
          </a:p>
        </p:txBody>
      </p:sp>
      <p:sp>
        <p:nvSpPr>
          <p:cNvPr id="3" name="Content Placeholder 2"/>
          <p:cNvSpPr>
            <a:spLocks noGrp="1"/>
          </p:cNvSpPr>
          <p:nvPr>
            <p:ph idx="1"/>
          </p:nvPr>
        </p:nvSpPr>
        <p:spPr>
          <a:xfrm>
            <a:off x="745281" y="1847926"/>
            <a:ext cx="5027341" cy="872972"/>
          </a:xfrm>
        </p:spPr>
        <p:txBody>
          <a:bodyPr>
            <a:normAutofit/>
          </a:bodyPr>
          <a:lstStyle/>
          <a:p>
            <a:r>
              <a:rPr lang="en-US" dirty="0"/>
              <a:t>4% accesses to PM, 96% to DRAM</a:t>
            </a:r>
          </a:p>
          <a:p>
            <a:pPr lvl="1"/>
            <a:endParaRPr lang="en-US" dirty="0"/>
          </a:p>
        </p:txBody>
      </p:sp>
      <p:sp>
        <p:nvSpPr>
          <p:cNvPr id="4" name="Slide Number Placeholder 3"/>
          <p:cNvSpPr>
            <a:spLocks noGrp="1"/>
          </p:cNvSpPr>
          <p:nvPr>
            <p:ph type="sldNum" sz="quarter" idx="12"/>
          </p:nvPr>
        </p:nvSpPr>
        <p:spPr/>
        <p:txBody>
          <a:bodyPr/>
          <a:lstStyle/>
          <a:p>
            <a:fld id="{31521B31-940A-4DBD-BBF0-52B384F93C7D}" type="slidenum">
              <a:rPr lang="en-US" smtClean="0"/>
              <a:t>2</a:t>
            </a:fld>
            <a:endParaRPr lang="en-US"/>
          </a:p>
        </p:txBody>
      </p:sp>
      <p:sp>
        <p:nvSpPr>
          <p:cNvPr id="5" name="Arrow: Right 4"/>
          <p:cNvSpPr/>
          <p:nvPr/>
        </p:nvSpPr>
        <p:spPr>
          <a:xfrm>
            <a:off x="5464095" y="691376"/>
            <a:ext cx="1237785" cy="6467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p:nvCxnSpPr>
        <p:spPr>
          <a:xfrm>
            <a:off x="6066263" y="1706137"/>
            <a:ext cx="0" cy="443818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txBox="1">
            <a:spLocks/>
          </p:cNvSpPr>
          <p:nvPr/>
        </p:nvSpPr>
        <p:spPr>
          <a:xfrm>
            <a:off x="745281" y="3037389"/>
            <a:ext cx="5027341" cy="6276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5-50 epochs/transaction</a:t>
            </a:r>
          </a:p>
        </p:txBody>
      </p:sp>
      <p:sp>
        <p:nvSpPr>
          <p:cNvPr id="10" name="Content Placeholder 2"/>
          <p:cNvSpPr txBox="1">
            <a:spLocks/>
          </p:cNvSpPr>
          <p:nvPr/>
        </p:nvSpPr>
        <p:spPr>
          <a:xfrm>
            <a:off x="745281" y="4226852"/>
            <a:ext cx="5027341" cy="6276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Self-dependencies common</a:t>
            </a:r>
          </a:p>
        </p:txBody>
      </p:sp>
      <p:sp>
        <p:nvSpPr>
          <p:cNvPr id="11" name="Content Placeholder 2"/>
          <p:cNvSpPr txBox="1">
            <a:spLocks/>
          </p:cNvSpPr>
          <p:nvPr/>
        </p:nvSpPr>
        <p:spPr>
          <a:xfrm>
            <a:off x="745281" y="5416315"/>
            <a:ext cx="5027341" cy="6276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Cross-dependencies rare</a:t>
            </a:r>
          </a:p>
        </p:txBody>
      </p:sp>
      <p:sp>
        <p:nvSpPr>
          <p:cNvPr id="12" name="Content Placeholder 2"/>
          <p:cNvSpPr txBox="1">
            <a:spLocks/>
          </p:cNvSpPr>
          <p:nvPr/>
        </p:nvSpPr>
        <p:spPr>
          <a:xfrm>
            <a:off x="6484434" y="1855361"/>
            <a:ext cx="5027341" cy="6276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Volatile memory hierarchy (almost) unchanged</a:t>
            </a:r>
          </a:p>
        </p:txBody>
      </p:sp>
      <p:sp>
        <p:nvSpPr>
          <p:cNvPr id="13" name="Content Placeholder 2"/>
          <p:cNvSpPr txBox="1">
            <a:spLocks/>
          </p:cNvSpPr>
          <p:nvPr/>
        </p:nvSpPr>
        <p:spPr>
          <a:xfrm>
            <a:off x="6484434" y="3044824"/>
            <a:ext cx="5027341" cy="6276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Order epochs without flushing</a:t>
            </a:r>
          </a:p>
        </p:txBody>
      </p:sp>
      <p:sp>
        <p:nvSpPr>
          <p:cNvPr id="14" name="Content Placeholder 2"/>
          <p:cNvSpPr txBox="1">
            <a:spLocks/>
          </p:cNvSpPr>
          <p:nvPr/>
        </p:nvSpPr>
        <p:spPr>
          <a:xfrm>
            <a:off x="6484434" y="4234287"/>
            <a:ext cx="5027341" cy="6276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Allows multiple copies of same </a:t>
            </a:r>
            <a:r>
              <a:rPr lang="en-US" dirty="0" err="1"/>
              <a:t>cacheline</a:t>
            </a:r>
            <a:endParaRPr lang="en-US" dirty="0"/>
          </a:p>
        </p:txBody>
      </p:sp>
      <p:sp>
        <p:nvSpPr>
          <p:cNvPr id="15" name="Content Placeholder 2"/>
          <p:cNvSpPr txBox="1">
            <a:spLocks/>
          </p:cNvSpPr>
          <p:nvPr/>
        </p:nvSpPr>
        <p:spPr>
          <a:xfrm>
            <a:off x="6484434" y="5423750"/>
            <a:ext cx="5027341" cy="6276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Correct, conservative method based on coherence</a:t>
            </a:r>
          </a:p>
        </p:txBody>
      </p:sp>
    </p:spTree>
    <p:extLst>
      <p:ext uri="{BB962C8B-B14F-4D97-AF65-F5344CB8AC3E}">
        <p14:creationId xmlns:p14="http://schemas.microsoft.com/office/powerpoint/2010/main" val="1384873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left)">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left)">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left)">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Preserving multiple copies of </a:t>
            </a:r>
            <a:r>
              <a:rPr lang="en-US" b="1" dirty="0" err="1"/>
              <a:t>cachelines</a:t>
            </a:r>
            <a:endParaRPr lang="en-US" b="1" dirty="0"/>
          </a:p>
        </p:txBody>
      </p:sp>
      <p:sp>
        <p:nvSpPr>
          <p:cNvPr id="4" name="Slide Number Placeholder 3"/>
          <p:cNvSpPr>
            <a:spLocks noGrp="1"/>
          </p:cNvSpPr>
          <p:nvPr>
            <p:ph type="sldNum" sz="quarter" idx="12"/>
          </p:nvPr>
        </p:nvSpPr>
        <p:spPr/>
        <p:txBody>
          <a:bodyPr/>
          <a:lstStyle/>
          <a:p>
            <a:fld id="{31521B31-940A-4DBD-BBF0-52B384F93C7D}" type="slidenum">
              <a:rPr lang="en-US" smtClean="0"/>
              <a:t>20</a:t>
            </a:fld>
            <a:endParaRPr lang="en-US" dirty="0"/>
          </a:p>
        </p:txBody>
      </p:sp>
      <p:sp>
        <p:nvSpPr>
          <p:cNvPr id="6" name="Oval 5"/>
          <p:cNvSpPr/>
          <p:nvPr/>
        </p:nvSpPr>
        <p:spPr>
          <a:xfrm>
            <a:off x="5601376" y="2463583"/>
            <a:ext cx="797442" cy="797442"/>
          </a:xfrm>
          <a:prstGeom prst="ellipse">
            <a:avLst/>
          </a:prstGeom>
          <a:solidFill>
            <a:schemeClr val="accent2">
              <a:lumMod val="60000"/>
              <a:lumOff val="40000"/>
            </a:schemeClr>
          </a:solid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654540" y="2699756"/>
            <a:ext cx="797442" cy="369332"/>
          </a:xfrm>
          <a:prstGeom prst="rect">
            <a:avLst/>
          </a:prstGeom>
          <a:noFill/>
        </p:spPr>
        <p:txBody>
          <a:bodyPr wrap="square" rtlCol="0">
            <a:spAutoFit/>
          </a:bodyPr>
          <a:lstStyle/>
          <a:p>
            <a:r>
              <a:rPr lang="en-US" dirty="0"/>
              <a:t>CPU 1</a:t>
            </a:r>
          </a:p>
        </p:txBody>
      </p:sp>
      <p:sp>
        <p:nvSpPr>
          <p:cNvPr id="8" name="Rectangle 7"/>
          <p:cNvSpPr/>
          <p:nvPr/>
        </p:nvSpPr>
        <p:spPr>
          <a:xfrm>
            <a:off x="3400431" y="3902153"/>
            <a:ext cx="2158409" cy="1446028"/>
          </a:xfrm>
          <a:prstGeom prst="rect">
            <a:avLst/>
          </a:prstGeom>
          <a:solidFill>
            <a:schemeClr val="bg1">
              <a:lumMod val="75000"/>
            </a:schemeClr>
          </a:solid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700073" y="3905695"/>
            <a:ext cx="1463744" cy="1442486"/>
          </a:xfrm>
          <a:prstGeom prst="rect">
            <a:avLst/>
          </a:prstGeom>
          <a:solidFill>
            <a:schemeClr val="accent6">
              <a:lumMod val="40000"/>
              <a:lumOff val="60000"/>
            </a:schemeClr>
          </a:solid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p:cNvSpPr/>
          <p:nvPr/>
        </p:nvSpPr>
        <p:spPr>
          <a:xfrm>
            <a:off x="5590746" y="3440198"/>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4623176" y="3426319"/>
            <a:ext cx="928582" cy="369332"/>
          </a:xfrm>
          <a:prstGeom prst="rect">
            <a:avLst/>
          </a:prstGeom>
          <a:noFill/>
        </p:spPr>
        <p:txBody>
          <a:bodyPr wrap="square" rtlCol="0">
            <a:spAutoFit/>
          </a:bodyPr>
          <a:lstStyle/>
          <a:p>
            <a:r>
              <a:rPr lang="en-US" dirty="0"/>
              <a:t>Local TS</a:t>
            </a:r>
          </a:p>
        </p:txBody>
      </p:sp>
      <p:sp>
        <p:nvSpPr>
          <p:cNvPr id="14" name="TextBox 13"/>
          <p:cNvSpPr txBox="1"/>
          <p:nvPr/>
        </p:nvSpPr>
        <p:spPr>
          <a:xfrm>
            <a:off x="3985226" y="5508877"/>
            <a:ext cx="1173122" cy="369332"/>
          </a:xfrm>
          <a:prstGeom prst="rect">
            <a:avLst/>
          </a:prstGeom>
          <a:noFill/>
        </p:spPr>
        <p:txBody>
          <a:bodyPr wrap="square" rtlCol="0">
            <a:spAutoFit/>
          </a:bodyPr>
          <a:lstStyle/>
          <a:p>
            <a:pPr algn="ctr"/>
            <a:r>
              <a:rPr lang="en-US" dirty="0"/>
              <a:t>L1 Cache</a:t>
            </a:r>
          </a:p>
        </p:txBody>
      </p:sp>
      <p:sp>
        <p:nvSpPr>
          <p:cNvPr id="13" name="TextBox 12"/>
          <p:cNvSpPr txBox="1"/>
          <p:nvPr/>
        </p:nvSpPr>
        <p:spPr>
          <a:xfrm>
            <a:off x="5860101" y="3440497"/>
            <a:ext cx="928582" cy="369332"/>
          </a:xfrm>
          <a:prstGeom prst="rect">
            <a:avLst/>
          </a:prstGeom>
          <a:noFill/>
        </p:spPr>
        <p:txBody>
          <a:bodyPr wrap="square" rtlCol="0">
            <a:spAutoFit/>
          </a:bodyPr>
          <a:lstStyle/>
          <a:p>
            <a:r>
              <a:rPr lang="en-US" dirty="0"/>
              <a:t>26</a:t>
            </a:r>
          </a:p>
        </p:txBody>
      </p:sp>
      <p:sp>
        <p:nvSpPr>
          <p:cNvPr id="19" name="TextBox 18"/>
          <p:cNvSpPr txBox="1"/>
          <p:nvPr/>
        </p:nvSpPr>
        <p:spPr>
          <a:xfrm>
            <a:off x="6692981" y="5462803"/>
            <a:ext cx="1502733" cy="369332"/>
          </a:xfrm>
          <a:prstGeom prst="rect">
            <a:avLst/>
          </a:prstGeom>
          <a:noFill/>
        </p:spPr>
        <p:txBody>
          <a:bodyPr wrap="square" rtlCol="0">
            <a:spAutoFit/>
          </a:bodyPr>
          <a:lstStyle/>
          <a:p>
            <a:pPr algn="ctr"/>
            <a:r>
              <a:rPr lang="en-US" dirty="0"/>
              <a:t>Persist Buffer </a:t>
            </a:r>
          </a:p>
        </p:txBody>
      </p:sp>
      <p:sp>
        <p:nvSpPr>
          <p:cNvPr id="36" name="Rectangle 35"/>
          <p:cNvSpPr/>
          <p:nvPr/>
        </p:nvSpPr>
        <p:spPr>
          <a:xfrm>
            <a:off x="6731971" y="4599154"/>
            <a:ext cx="1403488" cy="350875"/>
          </a:xfrm>
          <a:prstGeom prst="rect">
            <a:avLst/>
          </a:prstGeom>
          <a:solidFill>
            <a:schemeClr val="bg1"/>
          </a:solid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6763854" y="4610088"/>
            <a:ext cx="1463758" cy="369332"/>
          </a:xfrm>
          <a:prstGeom prst="rect">
            <a:avLst/>
          </a:prstGeom>
          <a:noFill/>
        </p:spPr>
        <p:txBody>
          <a:bodyPr wrap="square" rtlCol="0">
            <a:spAutoFit/>
          </a:bodyPr>
          <a:lstStyle/>
          <a:p>
            <a:r>
              <a:rPr lang="en-US" dirty="0"/>
              <a:t>B = 1   25</a:t>
            </a:r>
          </a:p>
        </p:txBody>
      </p:sp>
      <p:cxnSp>
        <p:nvCxnSpPr>
          <p:cNvPr id="38" name="Straight Connector 37"/>
          <p:cNvCxnSpPr/>
          <p:nvPr/>
        </p:nvCxnSpPr>
        <p:spPr>
          <a:xfrm>
            <a:off x="7380543" y="4585280"/>
            <a:ext cx="0" cy="361209"/>
          </a:xfrm>
          <a:prstGeom prst="line">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788127" y="4610086"/>
            <a:ext cx="0" cy="361209"/>
          </a:xfrm>
          <a:prstGeom prst="line">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6724879" y="4251823"/>
            <a:ext cx="1403488" cy="350875"/>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6764382" y="4262757"/>
            <a:ext cx="1463758" cy="369332"/>
          </a:xfrm>
          <a:prstGeom prst="rect">
            <a:avLst/>
          </a:prstGeom>
          <a:noFill/>
        </p:spPr>
        <p:txBody>
          <a:bodyPr wrap="square" rtlCol="0">
            <a:spAutoFit/>
          </a:bodyPr>
          <a:lstStyle/>
          <a:p>
            <a:r>
              <a:rPr lang="en-US" dirty="0"/>
              <a:t>A = 2   26</a:t>
            </a:r>
          </a:p>
        </p:txBody>
      </p:sp>
      <p:cxnSp>
        <p:nvCxnSpPr>
          <p:cNvPr id="42" name="Straight Connector 41"/>
          <p:cNvCxnSpPr/>
          <p:nvPr/>
        </p:nvCxnSpPr>
        <p:spPr>
          <a:xfrm>
            <a:off x="7381071" y="4237949"/>
            <a:ext cx="0" cy="36120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7788655" y="4262755"/>
            <a:ext cx="0" cy="36120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3441204" y="3958164"/>
            <a:ext cx="1052623" cy="350875"/>
          </a:xfrm>
          <a:prstGeom prst="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3494368" y="3947830"/>
            <a:ext cx="958685" cy="369332"/>
          </a:xfrm>
          <a:prstGeom prst="rect">
            <a:avLst/>
          </a:prstGeom>
          <a:noFill/>
        </p:spPr>
        <p:txBody>
          <a:bodyPr wrap="square" rtlCol="0">
            <a:spAutoFit/>
          </a:bodyPr>
          <a:lstStyle/>
          <a:p>
            <a:pPr algn="ctr"/>
            <a:r>
              <a:rPr lang="en-US" dirty="0"/>
              <a:t>A = 1</a:t>
            </a:r>
          </a:p>
        </p:txBody>
      </p:sp>
      <p:sp>
        <p:nvSpPr>
          <p:cNvPr id="5" name="TextBox 4"/>
          <p:cNvSpPr txBox="1"/>
          <p:nvPr/>
        </p:nvSpPr>
        <p:spPr>
          <a:xfrm>
            <a:off x="8504666" y="1499191"/>
            <a:ext cx="1732153" cy="1754326"/>
          </a:xfrm>
          <a:prstGeom prst="rect">
            <a:avLst/>
          </a:prstGeom>
          <a:noFill/>
        </p:spPr>
        <p:txBody>
          <a:bodyPr wrap="square" rtlCol="0">
            <a:spAutoFit/>
          </a:bodyPr>
          <a:lstStyle/>
          <a:p>
            <a:pPr marL="342900" indent="-342900">
              <a:buAutoNum type="arabicPeriod"/>
            </a:pPr>
            <a:r>
              <a:rPr lang="en-US" b="1" dirty="0">
                <a:solidFill>
                  <a:srgbClr val="FF0000"/>
                </a:solidFill>
              </a:rPr>
              <a:t>ST A = 1</a:t>
            </a:r>
          </a:p>
          <a:p>
            <a:pPr marL="342900" indent="-342900">
              <a:buFontTx/>
              <a:buAutoNum type="arabicPeriod"/>
            </a:pPr>
            <a:r>
              <a:rPr lang="en-US" dirty="0"/>
              <a:t>ST B = 1</a:t>
            </a:r>
          </a:p>
          <a:p>
            <a:pPr marL="342900" indent="-342900">
              <a:buFontTx/>
              <a:buAutoNum type="arabicPeriod"/>
            </a:pPr>
            <a:r>
              <a:rPr lang="en-US" dirty="0"/>
              <a:t>LD R1 = A</a:t>
            </a:r>
          </a:p>
          <a:p>
            <a:pPr marL="342900" indent="-342900">
              <a:buFontTx/>
              <a:buAutoNum type="arabicPeriod"/>
            </a:pPr>
            <a:r>
              <a:rPr lang="en-US" dirty="0"/>
              <a:t>OFENCE</a:t>
            </a:r>
          </a:p>
          <a:p>
            <a:pPr marL="342900" indent="-342900">
              <a:buFontTx/>
              <a:buAutoNum type="arabicPeriod"/>
            </a:pPr>
            <a:r>
              <a:rPr lang="en-US" b="1" dirty="0">
                <a:solidFill>
                  <a:srgbClr val="FF0000"/>
                </a:solidFill>
              </a:rPr>
              <a:t>ST A = 2</a:t>
            </a:r>
          </a:p>
          <a:p>
            <a:pPr marL="342900" indent="-342900">
              <a:buAutoNum type="arabicPeriod"/>
            </a:pPr>
            <a:endParaRPr lang="en-US" dirty="0"/>
          </a:p>
        </p:txBody>
      </p:sp>
      <p:sp>
        <p:nvSpPr>
          <p:cNvPr id="50" name="Rectangle 49"/>
          <p:cNvSpPr/>
          <p:nvPr/>
        </p:nvSpPr>
        <p:spPr>
          <a:xfrm>
            <a:off x="3444744" y="4376376"/>
            <a:ext cx="1052623" cy="350875"/>
          </a:xfrm>
          <a:prstGeom prst="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p:cNvSpPr txBox="1"/>
          <p:nvPr/>
        </p:nvSpPr>
        <p:spPr>
          <a:xfrm>
            <a:off x="3497908" y="4366042"/>
            <a:ext cx="958685" cy="369332"/>
          </a:xfrm>
          <a:prstGeom prst="rect">
            <a:avLst/>
          </a:prstGeom>
          <a:noFill/>
        </p:spPr>
        <p:txBody>
          <a:bodyPr wrap="square" rtlCol="0">
            <a:spAutoFit/>
          </a:bodyPr>
          <a:lstStyle/>
          <a:p>
            <a:pPr algn="ctr"/>
            <a:r>
              <a:rPr lang="en-US" dirty="0"/>
              <a:t>B = 1</a:t>
            </a:r>
          </a:p>
        </p:txBody>
      </p:sp>
      <p:sp>
        <p:nvSpPr>
          <p:cNvPr id="15" name="Arrow: Bent 14"/>
          <p:cNvSpPr/>
          <p:nvPr/>
        </p:nvSpPr>
        <p:spPr>
          <a:xfrm rot="5400000" flipV="1">
            <a:off x="4469001" y="2684726"/>
            <a:ext cx="728332" cy="1026044"/>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2" name="Arrow: Bent 51"/>
          <p:cNvSpPr/>
          <p:nvPr/>
        </p:nvSpPr>
        <p:spPr>
          <a:xfrm rot="5400000">
            <a:off x="6708926" y="2723712"/>
            <a:ext cx="744275" cy="995912"/>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3" name="Rectangle 52"/>
          <p:cNvSpPr/>
          <p:nvPr/>
        </p:nvSpPr>
        <p:spPr>
          <a:xfrm>
            <a:off x="3455902" y="3940443"/>
            <a:ext cx="1052623" cy="350875"/>
          </a:xfrm>
          <a:prstGeom prst="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p:cNvSpPr txBox="1"/>
          <p:nvPr/>
        </p:nvSpPr>
        <p:spPr>
          <a:xfrm>
            <a:off x="3497912" y="3930109"/>
            <a:ext cx="958685" cy="369332"/>
          </a:xfrm>
          <a:prstGeom prst="rect">
            <a:avLst/>
          </a:prstGeom>
          <a:noFill/>
          <a:ln>
            <a:noFill/>
          </a:ln>
        </p:spPr>
        <p:txBody>
          <a:bodyPr wrap="square" rtlCol="0">
            <a:spAutoFit/>
          </a:bodyPr>
          <a:lstStyle/>
          <a:p>
            <a:pPr algn="ctr"/>
            <a:r>
              <a:rPr lang="en-US" dirty="0"/>
              <a:t>A = 2</a:t>
            </a:r>
          </a:p>
        </p:txBody>
      </p:sp>
      <p:sp>
        <p:nvSpPr>
          <p:cNvPr id="17" name="Rectangle 16"/>
          <p:cNvSpPr/>
          <p:nvPr/>
        </p:nvSpPr>
        <p:spPr>
          <a:xfrm>
            <a:off x="6728430" y="4957114"/>
            <a:ext cx="1403488" cy="350875"/>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6760313" y="4968048"/>
            <a:ext cx="1463758" cy="369332"/>
          </a:xfrm>
          <a:prstGeom prst="rect">
            <a:avLst/>
          </a:prstGeom>
          <a:noFill/>
        </p:spPr>
        <p:txBody>
          <a:bodyPr wrap="square" rtlCol="0">
            <a:spAutoFit/>
          </a:bodyPr>
          <a:lstStyle/>
          <a:p>
            <a:r>
              <a:rPr lang="en-US" dirty="0"/>
              <a:t>A = 1   25</a:t>
            </a:r>
          </a:p>
        </p:txBody>
      </p:sp>
      <p:cxnSp>
        <p:nvCxnSpPr>
          <p:cNvPr id="22" name="Straight Connector 21"/>
          <p:cNvCxnSpPr/>
          <p:nvPr/>
        </p:nvCxnSpPr>
        <p:spPr>
          <a:xfrm>
            <a:off x="7384622" y="4943240"/>
            <a:ext cx="0" cy="36120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7792206" y="4968046"/>
            <a:ext cx="0" cy="36120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57861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Hands-off Persistence System (HOPS)</a:t>
            </a:r>
          </a:p>
        </p:txBody>
      </p:sp>
      <p:sp>
        <p:nvSpPr>
          <p:cNvPr id="3" name="Content Placeholder 2"/>
          <p:cNvSpPr>
            <a:spLocks noGrp="1"/>
          </p:cNvSpPr>
          <p:nvPr>
            <p:ph idx="1"/>
          </p:nvPr>
        </p:nvSpPr>
        <p:spPr/>
        <p:txBody>
          <a:bodyPr>
            <a:normAutofit/>
          </a:bodyPr>
          <a:lstStyle/>
          <a:p>
            <a:r>
              <a:rPr lang="en-US" dirty="0">
                <a:solidFill>
                  <a:schemeClr val="bg1">
                    <a:lumMod val="75000"/>
                  </a:schemeClr>
                </a:solidFill>
              </a:rPr>
              <a:t>Volatile memory hierarchy (almost) unchanged</a:t>
            </a:r>
          </a:p>
          <a:p>
            <a:endParaRPr lang="en-US" dirty="0"/>
          </a:p>
          <a:p>
            <a:r>
              <a:rPr lang="en-US" dirty="0">
                <a:solidFill>
                  <a:schemeClr val="bg1">
                    <a:lumMod val="75000"/>
                  </a:schemeClr>
                </a:solidFill>
              </a:rPr>
              <a:t>Orders epochs without flushing</a:t>
            </a:r>
          </a:p>
          <a:p>
            <a:pPr marL="0" indent="0">
              <a:buNone/>
            </a:pPr>
            <a:endParaRPr lang="en-US" dirty="0">
              <a:solidFill>
                <a:schemeClr val="bg1">
                  <a:lumMod val="75000"/>
                </a:schemeClr>
              </a:solidFill>
            </a:endParaRPr>
          </a:p>
          <a:p>
            <a:r>
              <a:rPr lang="en-US" dirty="0">
                <a:solidFill>
                  <a:schemeClr val="bg1">
                    <a:lumMod val="75000"/>
                  </a:schemeClr>
                </a:solidFill>
              </a:rPr>
              <a:t>Allows multiple copies of same </a:t>
            </a:r>
            <a:r>
              <a:rPr lang="en-US" dirty="0" err="1">
                <a:solidFill>
                  <a:schemeClr val="bg1">
                    <a:lumMod val="75000"/>
                  </a:schemeClr>
                </a:solidFill>
              </a:rPr>
              <a:t>cacheline</a:t>
            </a:r>
            <a:endParaRPr lang="en-US" dirty="0">
              <a:solidFill>
                <a:schemeClr val="bg1">
                  <a:lumMod val="75000"/>
                </a:schemeClr>
              </a:solidFill>
            </a:endParaRPr>
          </a:p>
          <a:p>
            <a:pPr marL="0" indent="0">
              <a:buNone/>
            </a:pPr>
            <a:endParaRPr lang="en-US" dirty="0">
              <a:solidFill>
                <a:schemeClr val="bg1">
                  <a:lumMod val="75000"/>
                </a:schemeClr>
              </a:solidFill>
            </a:endParaRPr>
          </a:p>
          <a:p>
            <a:r>
              <a:rPr lang="en-US" dirty="0"/>
              <a:t>Correct, conservative method for handling cross-dependencies</a:t>
            </a:r>
          </a:p>
        </p:txBody>
      </p:sp>
      <p:sp>
        <p:nvSpPr>
          <p:cNvPr id="4" name="Slide Number Placeholder 3"/>
          <p:cNvSpPr>
            <a:spLocks noGrp="1"/>
          </p:cNvSpPr>
          <p:nvPr>
            <p:ph type="sldNum" sz="quarter" idx="12"/>
          </p:nvPr>
        </p:nvSpPr>
        <p:spPr/>
        <p:txBody>
          <a:bodyPr/>
          <a:lstStyle/>
          <a:p>
            <a:fld id="{31521B31-940A-4DBD-BBF0-52B384F93C7D}" type="slidenum">
              <a:rPr lang="en-US" smtClean="0"/>
              <a:t>21</a:t>
            </a:fld>
            <a:endParaRPr lang="en-US"/>
          </a:p>
        </p:txBody>
      </p:sp>
    </p:spTree>
    <p:extLst>
      <p:ext uri="{BB962C8B-B14F-4D97-AF65-F5344CB8AC3E}">
        <p14:creationId xmlns:p14="http://schemas.microsoft.com/office/powerpoint/2010/main" val="1901059270"/>
      </p:ext>
    </p:extLst>
  </p:cSld>
  <p:clrMapOvr>
    <a:masterClrMapping/>
  </p:clrMapOvr>
  <mc:AlternateContent xmlns:mc="http://schemas.openxmlformats.org/markup-compatibility/2006" xmlns:p14="http://schemas.microsoft.com/office/powerpoint/2010/main">
    <mc:Choice Requires="p14">
      <p:transition spd="slow" p14:dur="2000" advTm="167"/>
    </mc:Choice>
    <mc:Fallback xmlns="">
      <p:transition spd="slow" advTm="167"/>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Outline</a:t>
            </a:r>
          </a:p>
        </p:txBody>
      </p:sp>
      <p:sp>
        <p:nvSpPr>
          <p:cNvPr id="4" name="Slide Number Placeholder 3"/>
          <p:cNvSpPr>
            <a:spLocks noGrp="1"/>
          </p:cNvSpPr>
          <p:nvPr>
            <p:ph type="sldNum" sz="quarter" idx="12"/>
          </p:nvPr>
        </p:nvSpPr>
        <p:spPr/>
        <p:txBody>
          <a:bodyPr/>
          <a:lstStyle/>
          <a:p>
            <a:fld id="{31521B31-940A-4DBD-BBF0-52B384F93C7D}" type="slidenum">
              <a:rPr lang="en-US" smtClean="0"/>
              <a:t>22</a:t>
            </a:fld>
            <a:endParaRPr lang="en-US"/>
          </a:p>
        </p:txBody>
      </p:sp>
      <p:pic>
        <p:nvPicPr>
          <p:cNvPr id="6" name="Content Placeholder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32859" y="2756545"/>
            <a:ext cx="3266218" cy="1964315"/>
          </a:xfrm>
          <a:prstGeom prst="rect">
            <a:avLst/>
          </a:prstGeom>
        </p:spPr>
      </p:pic>
      <p:sp>
        <p:nvSpPr>
          <p:cNvPr id="8" name="TextBox 7"/>
          <p:cNvSpPr txBox="1"/>
          <p:nvPr/>
        </p:nvSpPr>
        <p:spPr>
          <a:xfrm>
            <a:off x="1311385" y="4802373"/>
            <a:ext cx="3352800" cy="615553"/>
          </a:xfrm>
          <a:prstGeom prst="rect">
            <a:avLst/>
          </a:prstGeom>
          <a:noFill/>
        </p:spPr>
        <p:txBody>
          <a:bodyPr wrap="square" rtlCol="0">
            <a:spAutoFit/>
          </a:bodyPr>
          <a:lstStyle/>
          <a:p>
            <a:r>
              <a:rPr lang="en-US" sz="3400" dirty="0"/>
              <a:t>Motivation</a:t>
            </a:r>
          </a:p>
        </p:txBody>
      </p:sp>
      <p:sp>
        <p:nvSpPr>
          <p:cNvPr id="9" name="TextBox 8"/>
          <p:cNvSpPr txBox="1"/>
          <p:nvPr/>
        </p:nvSpPr>
        <p:spPr>
          <a:xfrm>
            <a:off x="5254291" y="4802373"/>
            <a:ext cx="3352800" cy="615553"/>
          </a:xfrm>
          <a:prstGeom prst="rect">
            <a:avLst/>
          </a:prstGeom>
          <a:noFill/>
        </p:spPr>
        <p:txBody>
          <a:bodyPr wrap="square" rtlCol="0">
            <a:spAutoFit/>
          </a:bodyPr>
          <a:lstStyle/>
          <a:p>
            <a:r>
              <a:rPr lang="en-US" sz="3400" dirty="0"/>
              <a:t>HOPS Design</a:t>
            </a:r>
          </a:p>
        </p:txBody>
      </p:sp>
      <p:sp>
        <p:nvSpPr>
          <p:cNvPr id="10" name="TextBox 9"/>
          <p:cNvSpPr txBox="1"/>
          <p:nvPr/>
        </p:nvSpPr>
        <p:spPr>
          <a:xfrm>
            <a:off x="9197197" y="4770475"/>
            <a:ext cx="3352800" cy="615553"/>
          </a:xfrm>
          <a:prstGeom prst="rect">
            <a:avLst/>
          </a:prstGeom>
          <a:noFill/>
        </p:spPr>
        <p:txBody>
          <a:bodyPr wrap="square" rtlCol="0">
            <a:spAutoFit/>
          </a:bodyPr>
          <a:lstStyle/>
          <a:p>
            <a:r>
              <a:rPr lang="en-US" sz="3400" dirty="0"/>
              <a:t>Evaluation</a:t>
            </a:r>
          </a:p>
        </p:txBody>
      </p:sp>
      <p:grpSp>
        <p:nvGrpSpPr>
          <p:cNvPr id="3" name="Group 2"/>
          <p:cNvGrpSpPr/>
          <p:nvPr/>
        </p:nvGrpSpPr>
        <p:grpSpPr>
          <a:xfrm>
            <a:off x="1205022" y="2928364"/>
            <a:ext cx="2518545" cy="1620676"/>
            <a:chOff x="6819012" y="1218217"/>
            <a:chExt cx="3700130" cy="2209011"/>
          </a:xfrm>
        </p:grpSpPr>
        <p:sp>
          <p:nvSpPr>
            <p:cNvPr id="12" name="Rectangle: Rounded Corners 11"/>
            <p:cNvSpPr/>
            <p:nvPr/>
          </p:nvSpPr>
          <p:spPr>
            <a:xfrm>
              <a:off x="6819012" y="1218217"/>
              <a:ext cx="3700130" cy="2209011"/>
            </a:xfrm>
            <a:prstGeom prst="roundRect">
              <a:avLst/>
            </a:prstGeom>
            <a:solidFill>
              <a:schemeClr val="accent6">
                <a:lumMod val="40000"/>
                <a:lumOff val="6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3" name="TextBox 12"/>
            <p:cNvSpPr txBox="1"/>
            <p:nvPr/>
          </p:nvSpPr>
          <p:spPr>
            <a:xfrm>
              <a:off x="6999765" y="1314510"/>
              <a:ext cx="1297172" cy="419506"/>
            </a:xfrm>
            <a:prstGeom prst="rect">
              <a:avLst/>
            </a:prstGeom>
            <a:noFill/>
          </p:spPr>
          <p:txBody>
            <a:bodyPr wrap="square" rtlCol="0">
              <a:spAutoFit/>
            </a:bodyPr>
            <a:lstStyle/>
            <a:p>
              <a:r>
                <a:rPr lang="en-US" sz="1400" dirty="0"/>
                <a:t>PM</a:t>
              </a:r>
            </a:p>
          </p:txBody>
        </p:sp>
        <p:sp>
          <p:nvSpPr>
            <p:cNvPr id="14" name="Rectangle: Rounded Corners 13"/>
            <p:cNvSpPr/>
            <p:nvPr/>
          </p:nvSpPr>
          <p:spPr>
            <a:xfrm>
              <a:off x="8291624" y="1494715"/>
              <a:ext cx="912176" cy="454291"/>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HEAD</a:t>
              </a:r>
            </a:p>
          </p:txBody>
        </p:sp>
        <p:sp>
          <p:nvSpPr>
            <p:cNvPr id="15" name="Oval 14"/>
            <p:cNvSpPr/>
            <p:nvPr/>
          </p:nvSpPr>
          <p:spPr>
            <a:xfrm>
              <a:off x="7010394" y="2353340"/>
              <a:ext cx="850605" cy="829339"/>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16" name="TextBox 15"/>
            <p:cNvSpPr txBox="1"/>
            <p:nvPr/>
          </p:nvSpPr>
          <p:spPr>
            <a:xfrm>
              <a:off x="6927840" y="2568851"/>
              <a:ext cx="1046112" cy="419506"/>
            </a:xfrm>
            <a:prstGeom prst="rect">
              <a:avLst/>
            </a:prstGeom>
            <a:noFill/>
          </p:spPr>
          <p:txBody>
            <a:bodyPr wrap="square" rtlCol="0">
              <a:spAutoFit/>
            </a:bodyPr>
            <a:lstStyle/>
            <a:p>
              <a:pPr algn="ctr"/>
              <a:r>
                <a:rPr lang="en-US" sz="1400" dirty="0"/>
                <a:t>C</a:t>
              </a:r>
            </a:p>
          </p:txBody>
        </p:sp>
        <p:sp>
          <p:nvSpPr>
            <p:cNvPr id="17" name="Oval 16"/>
            <p:cNvSpPr/>
            <p:nvPr/>
          </p:nvSpPr>
          <p:spPr>
            <a:xfrm>
              <a:off x="8257968" y="2353340"/>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18" name="TextBox 17"/>
            <p:cNvSpPr txBox="1"/>
            <p:nvPr/>
          </p:nvSpPr>
          <p:spPr>
            <a:xfrm>
              <a:off x="8237899" y="2568851"/>
              <a:ext cx="1046112" cy="419506"/>
            </a:xfrm>
            <a:prstGeom prst="rect">
              <a:avLst/>
            </a:prstGeom>
            <a:noFill/>
          </p:spPr>
          <p:txBody>
            <a:bodyPr wrap="square" rtlCol="0">
              <a:spAutoFit/>
            </a:bodyPr>
            <a:lstStyle/>
            <a:p>
              <a:r>
                <a:rPr lang="en-US" sz="1200" dirty="0"/>
                <a:t>     </a:t>
              </a:r>
              <a:r>
                <a:rPr lang="en-US" sz="1400" dirty="0"/>
                <a:t>A</a:t>
              </a:r>
            </a:p>
          </p:txBody>
        </p:sp>
        <p:sp>
          <p:nvSpPr>
            <p:cNvPr id="19" name="Oval 18"/>
            <p:cNvSpPr/>
            <p:nvPr/>
          </p:nvSpPr>
          <p:spPr>
            <a:xfrm>
              <a:off x="9494898" y="2367515"/>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0" name="TextBox 19"/>
            <p:cNvSpPr txBox="1"/>
            <p:nvPr/>
          </p:nvSpPr>
          <p:spPr>
            <a:xfrm>
              <a:off x="9438597" y="2583026"/>
              <a:ext cx="1046112" cy="419506"/>
            </a:xfrm>
            <a:prstGeom prst="rect">
              <a:avLst/>
            </a:prstGeom>
            <a:noFill/>
          </p:spPr>
          <p:txBody>
            <a:bodyPr wrap="square" rtlCol="0">
              <a:spAutoFit/>
            </a:bodyPr>
            <a:lstStyle/>
            <a:p>
              <a:r>
                <a:rPr lang="en-US" sz="1400" dirty="0"/>
                <a:t>     B</a:t>
              </a:r>
            </a:p>
          </p:txBody>
        </p:sp>
        <p:cxnSp>
          <p:nvCxnSpPr>
            <p:cNvPr id="21" name="Straight Arrow Connector 20"/>
            <p:cNvCxnSpPr/>
            <p:nvPr/>
          </p:nvCxnSpPr>
          <p:spPr>
            <a:xfrm>
              <a:off x="9129815" y="2758098"/>
              <a:ext cx="3769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4" idx="2"/>
              <a:endCxn id="15" idx="0"/>
            </p:cNvCxnSpPr>
            <p:nvPr/>
          </p:nvCxnSpPr>
          <p:spPr>
            <a:xfrm flipH="1">
              <a:off x="7435697" y="1949006"/>
              <a:ext cx="1312016" cy="40433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25" name="Chart 24">
            <a:extLst/>
          </p:cNvPr>
          <p:cNvGraphicFramePr>
            <a:graphicFrameLocks/>
          </p:cNvGraphicFramePr>
          <p:nvPr/>
        </p:nvGraphicFramePr>
        <p:xfrm>
          <a:off x="8495416" y="2553171"/>
          <a:ext cx="3104706" cy="2371062"/>
        </p:xfrm>
        <a:graphic>
          <a:graphicData uri="http://schemas.openxmlformats.org/drawingml/2006/chart">
            <c:chart xmlns:c="http://schemas.openxmlformats.org/drawingml/2006/chart" xmlns:r="http://schemas.openxmlformats.org/officeDocument/2006/relationships" r:id="rId4"/>
          </a:graphicData>
        </a:graphic>
      </p:graphicFrame>
      <p:sp>
        <p:nvSpPr>
          <p:cNvPr id="26" name="TextBox 25"/>
          <p:cNvSpPr txBox="1"/>
          <p:nvPr/>
        </p:nvSpPr>
        <p:spPr>
          <a:xfrm>
            <a:off x="1871312" y="3646967"/>
            <a:ext cx="988827" cy="553998"/>
          </a:xfrm>
          <a:prstGeom prst="rect">
            <a:avLst/>
          </a:prstGeom>
          <a:noFill/>
        </p:spPr>
        <p:txBody>
          <a:bodyPr wrap="square" rtlCol="0">
            <a:spAutoFit/>
          </a:bodyPr>
          <a:lstStyle/>
          <a:p>
            <a:r>
              <a:rPr lang="en-US" sz="3000" b="1" dirty="0">
                <a:solidFill>
                  <a:srgbClr val="FF0000"/>
                </a:solidFill>
              </a:rPr>
              <a:t>?</a:t>
            </a:r>
          </a:p>
        </p:txBody>
      </p:sp>
      <p:sp>
        <p:nvSpPr>
          <p:cNvPr id="5" name="Rectangle 4"/>
          <p:cNvSpPr/>
          <p:nvPr/>
        </p:nvSpPr>
        <p:spPr>
          <a:xfrm>
            <a:off x="8346809" y="2328530"/>
            <a:ext cx="3540642" cy="3136605"/>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218286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System Configuration</a:t>
            </a:r>
          </a:p>
        </p:txBody>
      </p:sp>
      <p:sp>
        <p:nvSpPr>
          <p:cNvPr id="3" name="Content Placeholder 2"/>
          <p:cNvSpPr>
            <a:spLocks noGrp="1"/>
          </p:cNvSpPr>
          <p:nvPr>
            <p:ph idx="1"/>
          </p:nvPr>
        </p:nvSpPr>
        <p:spPr>
          <a:xfrm>
            <a:off x="753979" y="1696955"/>
            <a:ext cx="10515600" cy="4351338"/>
          </a:xfrm>
        </p:spPr>
        <p:txBody>
          <a:bodyPr>
            <a:normAutofit/>
          </a:bodyPr>
          <a:lstStyle/>
          <a:p>
            <a:pPr marL="0" indent="0">
              <a:buNone/>
            </a:pPr>
            <a:r>
              <a:rPr lang="en-US" dirty="0"/>
              <a:t>Evaluated using gem5 full-system mode with the Ruby memory model</a:t>
            </a:r>
          </a:p>
          <a:p>
            <a:endParaRPr lang="en-US" dirty="0"/>
          </a:p>
        </p:txBody>
      </p:sp>
      <p:sp>
        <p:nvSpPr>
          <p:cNvPr id="4" name="Slide Number Placeholder 3"/>
          <p:cNvSpPr>
            <a:spLocks noGrp="1"/>
          </p:cNvSpPr>
          <p:nvPr>
            <p:ph type="sldNum" sz="quarter" idx="12"/>
          </p:nvPr>
        </p:nvSpPr>
        <p:spPr/>
        <p:txBody>
          <a:bodyPr/>
          <a:lstStyle/>
          <a:p>
            <a:fld id="{31521B31-940A-4DBD-BBF0-52B384F93C7D}" type="slidenum">
              <a:rPr lang="en-US" smtClean="0"/>
              <a:t>23</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100616297"/>
              </p:ext>
            </p:extLst>
          </p:nvPr>
        </p:nvGraphicFramePr>
        <p:xfrm>
          <a:off x="2243221" y="2880147"/>
          <a:ext cx="7738979" cy="3200400"/>
        </p:xfrm>
        <a:graphic>
          <a:graphicData uri="http://schemas.openxmlformats.org/drawingml/2006/table">
            <a:tbl>
              <a:tblPr firstRow="1" bandRow="1">
                <a:tableStyleId>{5C22544A-7EE6-4342-B048-85BDC9FD1C3A}</a:tableStyleId>
              </a:tblPr>
              <a:tblGrid>
                <a:gridCol w="2003479">
                  <a:extLst>
                    <a:ext uri="{9D8B030D-6E8A-4147-A177-3AD203B41FA5}">
                      <a16:colId xmlns:a16="http://schemas.microsoft.com/office/drawing/2014/main" val="536009053"/>
                    </a:ext>
                  </a:extLst>
                </a:gridCol>
                <a:gridCol w="5735500">
                  <a:extLst>
                    <a:ext uri="{9D8B030D-6E8A-4147-A177-3AD203B41FA5}">
                      <a16:colId xmlns:a16="http://schemas.microsoft.com/office/drawing/2014/main" val="2236664566"/>
                    </a:ext>
                  </a:extLst>
                </a:gridCol>
              </a:tblGrid>
              <a:tr h="370840">
                <a:tc>
                  <a:txBody>
                    <a:bodyPr/>
                    <a:lstStyle/>
                    <a:p>
                      <a:pPr algn="ctr"/>
                      <a:r>
                        <a:rPr lang="en-US" sz="2400" dirty="0"/>
                        <a:t>Parameter</a:t>
                      </a:r>
                    </a:p>
                  </a:txBody>
                  <a:tcPr/>
                </a:tc>
                <a:tc>
                  <a:txBody>
                    <a:bodyPr/>
                    <a:lstStyle/>
                    <a:p>
                      <a:pPr algn="ctr"/>
                      <a:r>
                        <a:rPr lang="en-US" sz="2400" dirty="0"/>
                        <a:t>Setting</a:t>
                      </a:r>
                    </a:p>
                  </a:txBody>
                  <a:tcPr/>
                </a:tc>
                <a:extLst>
                  <a:ext uri="{0D108BD9-81ED-4DB2-BD59-A6C34878D82A}">
                    <a16:rowId xmlns:a16="http://schemas.microsoft.com/office/drawing/2014/main" val="3590497864"/>
                  </a:ext>
                </a:extLst>
              </a:tr>
              <a:tr h="370840">
                <a:tc>
                  <a:txBody>
                    <a:bodyPr/>
                    <a:lstStyle/>
                    <a:p>
                      <a:pPr algn="ctr"/>
                      <a:r>
                        <a:rPr lang="en-US" sz="2400" dirty="0"/>
                        <a:t>CPU Cores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4 cores, OOO, 2Ghz</a:t>
                      </a:r>
                    </a:p>
                  </a:txBody>
                  <a:tcPr/>
                </a:tc>
                <a:extLst>
                  <a:ext uri="{0D108BD9-81ED-4DB2-BD59-A6C34878D82A}">
                    <a16:rowId xmlns:a16="http://schemas.microsoft.com/office/drawing/2014/main" val="2621422988"/>
                  </a:ext>
                </a:extLst>
              </a:tr>
              <a:tr h="370840">
                <a:tc>
                  <a:txBody>
                    <a:bodyPr/>
                    <a:lstStyle/>
                    <a:p>
                      <a:pPr algn="ctr"/>
                      <a:r>
                        <a:rPr lang="en-US" sz="2400" dirty="0"/>
                        <a:t>L1 Caches </a:t>
                      </a:r>
                    </a:p>
                  </a:txBody>
                  <a:tcPr/>
                </a:tc>
                <a:tc>
                  <a:txBody>
                    <a:bodyPr/>
                    <a:lstStyle/>
                    <a:p>
                      <a:pPr algn="ctr"/>
                      <a:r>
                        <a:rPr lang="en-US" sz="2400" dirty="0"/>
                        <a:t>private, 64 KB, Split I/D</a:t>
                      </a:r>
                    </a:p>
                  </a:txBody>
                  <a:tcPr/>
                </a:tc>
                <a:extLst>
                  <a:ext uri="{0D108BD9-81ED-4DB2-BD59-A6C34878D82A}">
                    <a16:rowId xmlns:a16="http://schemas.microsoft.com/office/drawing/2014/main" val="2857454081"/>
                  </a:ext>
                </a:extLst>
              </a:tr>
              <a:tr h="370840">
                <a:tc>
                  <a:txBody>
                    <a:bodyPr/>
                    <a:lstStyle/>
                    <a:p>
                      <a:pPr algn="ctr"/>
                      <a:r>
                        <a:rPr lang="fr-FR" sz="2400" dirty="0"/>
                        <a:t>L2 Caches </a:t>
                      </a:r>
                      <a:endParaRPr lang="en-US" sz="2400" dirty="0"/>
                    </a:p>
                  </a:txBody>
                  <a:tcPr/>
                </a:tc>
                <a:tc>
                  <a:txBody>
                    <a:bodyPr/>
                    <a:lstStyle/>
                    <a:p>
                      <a:pPr algn="ctr"/>
                      <a:r>
                        <a:rPr lang="fr-FR" sz="2400" dirty="0" err="1"/>
                        <a:t>private</a:t>
                      </a:r>
                      <a:r>
                        <a:rPr lang="fr-FR" sz="2400" dirty="0"/>
                        <a:t>, 2 MB</a:t>
                      </a:r>
                      <a:endParaRPr lang="en-US" sz="2400" dirty="0"/>
                    </a:p>
                  </a:txBody>
                  <a:tcPr/>
                </a:tc>
                <a:extLst>
                  <a:ext uri="{0D108BD9-81ED-4DB2-BD59-A6C34878D82A}">
                    <a16:rowId xmlns:a16="http://schemas.microsoft.com/office/drawing/2014/main" val="4156064544"/>
                  </a:ext>
                </a:extLst>
              </a:tr>
              <a:tr h="370840">
                <a:tc>
                  <a:txBody>
                    <a:bodyPr/>
                    <a:lstStyle/>
                    <a:p>
                      <a:pPr algn="ctr"/>
                      <a:r>
                        <a:rPr lang="en-US" sz="2400" dirty="0"/>
                        <a:t>DRAM</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4GB, 40 cycles read/write latency</a:t>
                      </a:r>
                    </a:p>
                  </a:txBody>
                  <a:tcPr/>
                </a:tc>
                <a:extLst>
                  <a:ext uri="{0D108BD9-81ED-4DB2-BD59-A6C34878D82A}">
                    <a16:rowId xmlns:a16="http://schemas.microsoft.com/office/drawing/2014/main" val="2826441325"/>
                  </a:ext>
                </a:extLst>
              </a:tr>
              <a:tr h="370840">
                <a:tc>
                  <a:txBody>
                    <a:bodyPr/>
                    <a:lstStyle/>
                    <a:p>
                      <a:pPr algn="ctr"/>
                      <a:r>
                        <a:rPr lang="en-US" sz="2400" dirty="0"/>
                        <a:t>PM</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4GB, 160 cycles read/write latency</a:t>
                      </a:r>
                    </a:p>
                  </a:txBody>
                  <a:tcPr/>
                </a:tc>
                <a:extLst>
                  <a:ext uri="{0D108BD9-81ED-4DB2-BD59-A6C34878D82A}">
                    <a16:rowId xmlns:a16="http://schemas.microsoft.com/office/drawing/2014/main" val="2807828367"/>
                  </a:ext>
                </a:extLst>
              </a:tr>
              <a:tr h="370840">
                <a:tc>
                  <a:txBody>
                    <a:bodyPr/>
                    <a:lstStyle/>
                    <a:p>
                      <a:pPr algn="ctr"/>
                      <a:r>
                        <a:rPr lang="en-US" sz="2400" dirty="0"/>
                        <a:t>Persist</a:t>
                      </a:r>
                      <a:r>
                        <a:rPr lang="en-US" sz="2400" baseline="0" dirty="0"/>
                        <a:t> Buffers</a:t>
                      </a:r>
                      <a:endParaRPr lang="en-US" sz="2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64</a:t>
                      </a:r>
                      <a:r>
                        <a:rPr lang="en-US" sz="2400" baseline="0" dirty="0"/>
                        <a:t> entries</a:t>
                      </a:r>
                      <a:endParaRPr lang="en-US" sz="2400" dirty="0"/>
                    </a:p>
                  </a:txBody>
                  <a:tcPr/>
                </a:tc>
                <a:extLst>
                  <a:ext uri="{0D108BD9-81ED-4DB2-BD59-A6C34878D82A}">
                    <a16:rowId xmlns:a16="http://schemas.microsoft.com/office/drawing/2014/main" val="3425175067"/>
                  </a:ext>
                </a:extLst>
              </a:tr>
            </a:tbl>
          </a:graphicData>
        </a:graphic>
      </p:graphicFrame>
    </p:spTree>
    <p:extLst>
      <p:ext uri="{BB962C8B-B14F-4D97-AF65-F5344CB8AC3E}">
        <p14:creationId xmlns:p14="http://schemas.microsoft.com/office/powerpoint/2010/main" val="21851172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9027608" y="1474286"/>
            <a:ext cx="2905125" cy="1384995"/>
          </a:xfrm>
          <a:prstGeom prst="rect">
            <a:avLst/>
          </a:prstGeom>
          <a:noFill/>
        </p:spPr>
        <p:txBody>
          <a:bodyPr wrap="square" rtlCol="0">
            <a:spAutoFit/>
          </a:bodyPr>
          <a:lstStyle/>
          <a:p>
            <a:r>
              <a:rPr lang="en-US" sz="2800" dirty="0">
                <a:solidFill>
                  <a:srgbClr val="F5673B"/>
                </a:solidFill>
              </a:rPr>
              <a:t>Baseline + Persistent Write Queue</a:t>
            </a:r>
          </a:p>
        </p:txBody>
      </p:sp>
      <p:sp>
        <p:nvSpPr>
          <p:cNvPr id="15" name="TextBox 14"/>
          <p:cNvSpPr txBox="1"/>
          <p:nvPr/>
        </p:nvSpPr>
        <p:spPr>
          <a:xfrm>
            <a:off x="9005311" y="1451988"/>
            <a:ext cx="2905125" cy="1384995"/>
          </a:xfrm>
          <a:prstGeom prst="rect">
            <a:avLst/>
          </a:prstGeom>
          <a:noFill/>
        </p:spPr>
        <p:txBody>
          <a:bodyPr wrap="square" rtlCol="0">
            <a:spAutoFit/>
          </a:bodyPr>
          <a:lstStyle/>
          <a:p>
            <a:r>
              <a:rPr lang="en-US" sz="2800" dirty="0"/>
              <a:t>Ideal performance, unsafe on crash</a:t>
            </a:r>
          </a:p>
        </p:txBody>
      </p:sp>
      <p:sp>
        <p:nvSpPr>
          <p:cNvPr id="2" name="Title 1"/>
          <p:cNvSpPr>
            <a:spLocks noGrp="1"/>
          </p:cNvSpPr>
          <p:nvPr>
            <p:ph type="title"/>
          </p:nvPr>
        </p:nvSpPr>
        <p:spPr/>
        <p:txBody>
          <a:bodyPr/>
          <a:lstStyle/>
          <a:p>
            <a:pPr algn="ctr"/>
            <a:r>
              <a:rPr lang="en-US" b="1" dirty="0"/>
              <a:t>Performance Evaluation</a:t>
            </a:r>
            <a:endParaRPr lang="en-US" dirty="0"/>
          </a:p>
        </p:txBody>
      </p:sp>
      <p:sp>
        <p:nvSpPr>
          <p:cNvPr id="4" name="Slide Number Placeholder 3"/>
          <p:cNvSpPr>
            <a:spLocks noGrp="1"/>
          </p:cNvSpPr>
          <p:nvPr>
            <p:ph type="sldNum" sz="quarter" idx="12"/>
          </p:nvPr>
        </p:nvSpPr>
        <p:spPr/>
        <p:txBody>
          <a:bodyPr/>
          <a:lstStyle/>
          <a:p>
            <a:fld id="{31521B31-940A-4DBD-BBF0-52B384F93C7D}" type="slidenum">
              <a:rPr lang="en-US" smtClean="0"/>
              <a:t>24</a:t>
            </a:fld>
            <a:endParaRPr lang="en-US"/>
          </a:p>
        </p:txBody>
      </p:sp>
      <p:graphicFrame>
        <p:nvGraphicFramePr>
          <p:cNvPr id="7" name="Chart 6">
            <a:extLst>
              <a:ext uri="{FF2B5EF4-FFF2-40B4-BE49-F238E27FC236}">
                <a16:creationId xmlns:a16="http://schemas.microsoft.com/office/drawing/2014/main" id="{075CDB42-B851-488D-ABAD-CDE40C61F484}"/>
              </a:ext>
            </a:extLst>
          </p:cNvPr>
          <p:cNvGraphicFramePr>
            <a:graphicFrameLocks/>
          </p:cNvGraphicFramePr>
          <p:nvPr>
            <p:extLst/>
          </p:nvPr>
        </p:nvGraphicFramePr>
        <p:xfrm>
          <a:off x="1919629" y="1297025"/>
          <a:ext cx="8643596" cy="537303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rot="16200000">
            <a:off x="702527" y="3456878"/>
            <a:ext cx="2018371" cy="400110"/>
          </a:xfrm>
          <a:prstGeom prst="rect">
            <a:avLst/>
          </a:prstGeom>
          <a:noFill/>
        </p:spPr>
        <p:txBody>
          <a:bodyPr wrap="square" rtlCol="0">
            <a:spAutoFit/>
          </a:bodyPr>
          <a:lstStyle/>
          <a:p>
            <a:r>
              <a:rPr lang="en-US" sz="2000" dirty="0"/>
              <a:t>(Lower is Better)</a:t>
            </a:r>
          </a:p>
        </p:txBody>
      </p:sp>
      <p:sp>
        <p:nvSpPr>
          <p:cNvPr id="5" name="TextBox 4"/>
          <p:cNvSpPr txBox="1"/>
          <p:nvPr/>
        </p:nvSpPr>
        <p:spPr>
          <a:xfrm>
            <a:off x="9020175" y="1466850"/>
            <a:ext cx="2905125" cy="954107"/>
          </a:xfrm>
          <a:prstGeom prst="rect">
            <a:avLst/>
          </a:prstGeom>
          <a:noFill/>
        </p:spPr>
        <p:txBody>
          <a:bodyPr wrap="square" rtlCol="0">
            <a:spAutoFit/>
          </a:bodyPr>
          <a:lstStyle/>
          <a:p>
            <a:r>
              <a:rPr lang="en-US" sz="2800" dirty="0">
                <a:solidFill>
                  <a:srgbClr val="00B050"/>
                </a:solidFill>
              </a:rPr>
              <a:t>Baseline, uses </a:t>
            </a:r>
            <a:r>
              <a:rPr lang="en-US" sz="2800" dirty="0" err="1">
                <a:solidFill>
                  <a:srgbClr val="00B050"/>
                </a:solidFill>
              </a:rPr>
              <a:t>clwb</a:t>
            </a:r>
            <a:r>
              <a:rPr lang="en-US" sz="2800" dirty="0">
                <a:solidFill>
                  <a:srgbClr val="00B050"/>
                </a:solidFill>
              </a:rPr>
              <a:t> + </a:t>
            </a:r>
            <a:r>
              <a:rPr lang="en-US" sz="2800" dirty="0" err="1">
                <a:solidFill>
                  <a:srgbClr val="00B050"/>
                </a:solidFill>
              </a:rPr>
              <a:t>sfence</a:t>
            </a:r>
            <a:endParaRPr lang="en-US" sz="2800" dirty="0">
              <a:solidFill>
                <a:srgbClr val="00B050"/>
              </a:solidFill>
            </a:endParaRPr>
          </a:p>
        </p:txBody>
      </p:sp>
      <p:sp>
        <p:nvSpPr>
          <p:cNvPr id="13" name="TextBox 12"/>
          <p:cNvSpPr txBox="1"/>
          <p:nvPr/>
        </p:nvSpPr>
        <p:spPr>
          <a:xfrm>
            <a:off x="9012742" y="1448266"/>
            <a:ext cx="2905125" cy="523220"/>
          </a:xfrm>
          <a:prstGeom prst="rect">
            <a:avLst/>
          </a:prstGeom>
          <a:noFill/>
        </p:spPr>
        <p:txBody>
          <a:bodyPr wrap="square" rtlCol="0">
            <a:spAutoFit/>
          </a:bodyPr>
          <a:lstStyle/>
          <a:p>
            <a:r>
              <a:rPr lang="en-US" sz="2800" dirty="0">
                <a:solidFill>
                  <a:schemeClr val="accent1">
                    <a:lumMod val="75000"/>
                  </a:schemeClr>
                </a:solidFill>
              </a:rPr>
              <a:t>HOPS</a:t>
            </a:r>
          </a:p>
        </p:txBody>
      </p:sp>
      <p:sp>
        <p:nvSpPr>
          <p:cNvPr id="14" name="TextBox 13"/>
          <p:cNvSpPr txBox="1"/>
          <p:nvPr/>
        </p:nvSpPr>
        <p:spPr>
          <a:xfrm>
            <a:off x="9020177" y="1455702"/>
            <a:ext cx="2905125" cy="954107"/>
          </a:xfrm>
          <a:prstGeom prst="rect">
            <a:avLst/>
          </a:prstGeom>
          <a:noFill/>
        </p:spPr>
        <p:txBody>
          <a:bodyPr wrap="square" rtlCol="0">
            <a:spAutoFit/>
          </a:bodyPr>
          <a:lstStyle/>
          <a:p>
            <a:r>
              <a:rPr lang="en-US" sz="2800" dirty="0">
                <a:solidFill>
                  <a:srgbClr val="F094EC"/>
                </a:solidFill>
              </a:rPr>
              <a:t>HOPS + Persistent </a:t>
            </a:r>
            <a:r>
              <a:rPr lang="en-US" sz="2800">
                <a:solidFill>
                  <a:srgbClr val="F094EC"/>
                </a:solidFill>
              </a:rPr>
              <a:t>Write Queue</a:t>
            </a:r>
            <a:endParaRPr lang="en-US" sz="2800" dirty="0">
              <a:solidFill>
                <a:srgbClr val="F094EC"/>
              </a:solidFill>
            </a:endParaRPr>
          </a:p>
        </p:txBody>
      </p:sp>
    </p:spTree>
    <p:extLst>
      <p:ext uri="{BB962C8B-B14F-4D97-AF65-F5344CB8AC3E}">
        <p14:creationId xmlns:p14="http://schemas.microsoft.com/office/powerpoint/2010/main" val="1820145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graphicEl>
                                              <a:chart seriesIdx="-3" categoryIdx="-3" bldStep="gridLegend"/>
                                            </p:graphicEl>
                                          </p:spTgt>
                                        </p:tgtEl>
                                        <p:attrNameLst>
                                          <p:attrName>style.visibility</p:attrName>
                                        </p:attrNameLst>
                                      </p:cBhvr>
                                      <p:to>
                                        <p:strVal val="visible"/>
                                      </p:to>
                                    </p:set>
                                    <p:animEffect transition="in" filter="wipe(down)">
                                      <p:cBhvr>
                                        <p:cTn id="7" dur="500"/>
                                        <p:tgtEl>
                                          <p:spTgt spid="7">
                                            <p:graphicEl>
                                              <a:chart seriesIdx="-3" categoryIdx="-3" bldStep="gridLegend"/>
                                            </p:graphic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7">
                                            <p:graphicEl>
                                              <a:chart seriesIdx="0" categoryIdx="-4" bldStep="series"/>
                                            </p:graphicEl>
                                          </p:spTgt>
                                        </p:tgtEl>
                                        <p:attrNameLst>
                                          <p:attrName>style.visibility</p:attrName>
                                        </p:attrNameLst>
                                      </p:cBhvr>
                                      <p:to>
                                        <p:strVal val="visible"/>
                                      </p:to>
                                    </p:set>
                                    <p:animEffect transition="in" filter="wipe(down)">
                                      <p:cBhvr>
                                        <p:cTn id="15" dur="500"/>
                                        <p:tgtEl>
                                          <p:spTgt spid="7">
                                            <p:graphicEl>
                                              <a:chart seriesIdx="0" categoryIdx="-4" bldStep="series"/>
                                            </p:graphic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left)">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7">
                                            <p:graphicEl>
                                              <a:chart seriesIdx="1" categoryIdx="-4" bldStep="series"/>
                                            </p:graphicEl>
                                          </p:spTgt>
                                        </p:tgtEl>
                                        <p:attrNameLst>
                                          <p:attrName>style.visibility</p:attrName>
                                        </p:attrNameLst>
                                      </p:cBhvr>
                                      <p:to>
                                        <p:strVal val="visible"/>
                                      </p:to>
                                    </p:set>
                                    <p:animEffect transition="in" filter="wipe(down)">
                                      <p:cBhvr>
                                        <p:cTn id="23" dur="500"/>
                                        <p:tgtEl>
                                          <p:spTgt spid="7">
                                            <p:graphicEl>
                                              <a:chart seriesIdx="1" categoryIdx="-4" bldStep="series"/>
                                            </p:graphicEl>
                                          </p:spTgt>
                                        </p:tgtEl>
                                      </p:cBhvr>
                                    </p:animEffect>
                                  </p:childTnLst>
                                </p:cTn>
                              </p:par>
                              <p:par>
                                <p:cTn id="24" presetID="1" presetClass="exit" presetSubtype="0" fill="hold" grpId="1" nodeType="withEffect">
                                  <p:stCondLst>
                                    <p:cond delay="0"/>
                                  </p:stCondLst>
                                  <p:childTnLst>
                                    <p:set>
                                      <p:cBhvr>
                                        <p:cTn id="25" dur="1" fill="hold">
                                          <p:stCondLst>
                                            <p:cond delay="0"/>
                                          </p:stCondLst>
                                        </p:cTn>
                                        <p:tgtEl>
                                          <p:spTgt spid="5"/>
                                        </p:tgtEl>
                                        <p:attrNameLst>
                                          <p:attrName>style.visibility</p:attrName>
                                        </p:attrNameLst>
                                      </p:cBhvr>
                                      <p:to>
                                        <p:strVal val="hidden"/>
                                      </p:to>
                                    </p:set>
                                  </p:childTnLst>
                                </p:cTn>
                              </p:par>
                              <p:par>
                                <p:cTn id="26" presetID="22" presetClass="entr" presetSubtype="8"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wipe(left)">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7">
                                            <p:graphicEl>
                                              <a:chart seriesIdx="2" categoryIdx="-4" bldStep="series"/>
                                            </p:graphicEl>
                                          </p:spTgt>
                                        </p:tgtEl>
                                        <p:attrNameLst>
                                          <p:attrName>style.visibility</p:attrName>
                                        </p:attrNameLst>
                                      </p:cBhvr>
                                      <p:to>
                                        <p:strVal val="visible"/>
                                      </p:to>
                                    </p:set>
                                    <p:animEffect transition="in" filter="wipe(down)">
                                      <p:cBhvr>
                                        <p:cTn id="33" dur="500"/>
                                        <p:tgtEl>
                                          <p:spTgt spid="7">
                                            <p:graphicEl>
                                              <a:chart seriesIdx="2" categoryIdx="-4" bldStep="series"/>
                                            </p:graphicEl>
                                          </p:spTgt>
                                        </p:tgtEl>
                                      </p:cBhvr>
                                    </p:animEffect>
                                  </p:childTnLst>
                                </p:cTn>
                              </p:par>
                              <p:par>
                                <p:cTn id="34" presetID="1" presetClass="exit" presetSubtype="0" fill="hold" grpId="1" nodeType="withEffect">
                                  <p:stCondLst>
                                    <p:cond delay="0"/>
                                  </p:stCondLst>
                                  <p:childTnLst>
                                    <p:set>
                                      <p:cBhvr>
                                        <p:cTn id="35" dur="1" fill="hold">
                                          <p:stCondLst>
                                            <p:cond delay="0"/>
                                          </p:stCondLst>
                                        </p:cTn>
                                        <p:tgtEl>
                                          <p:spTgt spid="12"/>
                                        </p:tgtEl>
                                        <p:attrNameLst>
                                          <p:attrName>style.visibility</p:attrName>
                                        </p:attrNameLst>
                                      </p:cBhvr>
                                      <p:to>
                                        <p:strVal val="hidden"/>
                                      </p:to>
                                    </p:set>
                                  </p:childTnLst>
                                </p:cTn>
                              </p:par>
                              <p:par>
                                <p:cTn id="36" presetID="22" presetClass="entr" presetSubtype="8" fill="hold" grpId="0"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wipe(left)">
                                      <p:cBhvr>
                                        <p:cTn id="38" dur="500"/>
                                        <p:tgtEl>
                                          <p:spTgt spid="13"/>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7">
                                            <p:graphicEl>
                                              <a:chart seriesIdx="3" categoryIdx="-4" bldStep="series"/>
                                            </p:graphicEl>
                                          </p:spTgt>
                                        </p:tgtEl>
                                        <p:attrNameLst>
                                          <p:attrName>style.visibility</p:attrName>
                                        </p:attrNameLst>
                                      </p:cBhvr>
                                      <p:to>
                                        <p:strVal val="visible"/>
                                      </p:to>
                                    </p:set>
                                    <p:animEffect transition="in" filter="wipe(down)">
                                      <p:cBhvr>
                                        <p:cTn id="43" dur="500"/>
                                        <p:tgtEl>
                                          <p:spTgt spid="7">
                                            <p:graphicEl>
                                              <a:chart seriesIdx="3" categoryIdx="-4" bldStep="series"/>
                                            </p:graphicEl>
                                          </p:spTgt>
                                        </p:tgtEl>
                                      </p:cBhvr>
                                    </p:animEffect>
                                  </p:childTnLst>
                                </p:cTn>
                              </p:par>
                              <p:par>
                                <p:cTn id="44" presetID="1" presetClass="exit" presetSubtype="0" fill="hold" grpId="1" nodeType="withEffect">
                                  <p:stCondLst>
                                    <p:cond delay="0"/>
                                  </p:stCondLst>
                                  <p:childTnLst>
                                    <p:set>
                                      <p:cBhvr>
                                        <p:cTn id="45" dur="1" fill="hold">
                                          <p:stCondLst>
                                            <p:cond delay="0"/>
                                          </p:stCondLst>
                                        </p:cTn>
                                        <p:tgtEl>
                                          <p:spTgt spid="13"/>
                                        </p:tgtEl>
                                        <p:attrNameLst>
                                          <p:attrName>style.visibility</p:attrName>
                                        </p:attrNameLst>
                                      </p:cBhvr>
                                      <p:to>
                                        <p:strVal val="hidden"/>
                                      </p:to>
                                    </p:set>
                                  </p:childTnLst>
                                </p:cTn>
                              </p:par>
                              <p:par>
                                <p:cTn id="46" presetID="22" presetClass="entr" presetSubtype="8" fill="hold" grpId="0" nodeType="with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wipe(left)">
                                      <p:cBhvr>
                                        <p:cTn id="48" dur="500"/>
                                        <p:tgtEl>
                                          <p:spTgt spid="14"/>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7">
                                            <p:graphicEl>
                                              <a:chart seriesIdx="4" categoryIdx="-4" bldStep="series"/>
                                            </p:graphicEl>
                                          </p:spTgt>
                                        </p:tgtEl>
                                        <p:attrNameLst>
                                          <p:attrName>style.visibility</p:attrName>
                                        </p:attrNameLst>
                                      </p:cBhvr>
                                      <p:to>
                                        <p:strVal val="visible"/>
                                      </p:to>
                                    </p:set>
                                    <p:animEffect transition="in" filter="wipe(down)">
                                      <p:cBhvr>
                                        <p:cTn id="53" dur="500"/>
                                        <p:tgtEl>
                                          <p:spTgt spid="7">
                                            <p:graphicEl>
                                              <a:chart seriesIdx="4" categoryIdx="-4" bldStep="series"/>
                                            </p:graphicEl>
                                          </p:spTgt>
                                        </p:tgtEl>
                                      </p:cBhvr>
                                    </p:animEffect>
                                  </p:childTnLst>
                                </p:cTn>
                              </p:par>
                              <p:par>
                                <p:cTn id="54" presetID="1" presetClass="exit" presetSubtype="0" fill="hold" grpId="1" nodeType="withEffect">
                                  <p:stCondLst>
                                    <p:cond delay="0"/>
                                  </p:stCondLst>
                                  <p:childTnLst>
                                    <p:set>
                                      <p:cBhvr>
                                        <p:cTn id="55" dur="1" fill="hold">
                                          <p:stCondLst>
                                            <p:cond delay="0"/>
                                          </p:stCondLst>
                                        </p:cTn>
                                        <p:tgtEl>
                                          <p:spTgt spid="14"/>
                                        </p:tgtEl>
                                        <p:attrNameLst>
                                          <p:attrName>style.visibility</p:attrName>
                                        </p:attrNameLst>
                                      </p:cBhvr>
                                      <p:to>
                                        <p:strVal val="hidden"/>
                                      </p:to>
                                    </p:set>
                                  </p:childTnLst>
                                </p:cTn>
                              </p:par>
                              <p:par>
                                <p:cTn id="56" presetID="22" presetClass="entr" presetSubtype="8" fill="hold" grpId="0" nodeType="with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wipe(left)">
                                      <p:cBhvr>
                                        <p:cTn id="5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2" grpId="1"/>
      <p:bldP spid="15" grpId="0"/>
      <p:bldGraphic spid="7" grpId="0" uiExpand="1">
        <p:bldSub>
          <a:bldChart bld="series"/>
        </p:bldSub>
      </p:bldGraphic>
      <p:bldP spid="3" grpId="0"/>
      <p:bldP spid="5" grpId="0"/>
      <p:bldP spid="5" grpId="1"/>
      <p:bldP spid="13" grpId="0"/>
      <p:bldP spid="13" grpId="1"/>
      <p:bldP spid="14" grpId="0"/>
      <p:bldP spid="14" grpId="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 WHISPER Analysis 		     HOPS Design</a:t>
            </a:r>
          </a:p>
        </p:txBody>
      </p:sp>
      <p:sp>
        <p:nvSpPr>
          <p:cNvPr id="3" name="Content Placeholder 2"/>
          <p:cNvSpPr>
            <a:spLocks noGrp="1"/>
          </p:cNvSpPr>
          <p:nvPr>
            <p:ph idx="1"/>
          </p:nvPr>
        </p:nvSpPr>
        <p:spPr>
          <a:xfrm>
            <a:off x="745281" y="1847926"/>
            <a:ext cx="5027341" cy="962181"/>
          </a:xfrm>
        </p:spPr>
        <p:txBody>
          <a:bodyPr>
            <a:normAutofit/>
          </a:bodyPr>
          <a:lstStyle/>
          <a:p>
            <a:r>
              <a:rPr lang="en-US" dirty="0"/>
              <a:t>4% accesses to PM, 96% to DRAM</a:t>
            </a:r>
          </a:p>
          <a:p>
            <a:pPr lvl="1"/>
            <a:endParaRPr lang="en-US" dirty="0"/>
          </a:p>
        </p:txBody>
      </p:sp>
      <p:sp>
        <p:nvSpPr>
          <p:cNvPr id="4" name="Slide Number Placeholder 3"/>
          <p:cNvSpPr>
            <a:spLocks noGrp="1"/>
          </p:cNvSpPr>
          <p:nvPr>
            <p:ph type="sldNum" sz="quarter" idx="12"/>
          </p:nvPr>
        </p:nvSpPr>
        <p:spPr/>
        <p:txBody>
          <a:bodyPr/>
          <a:lstStyle/>
          <a:p>
            <a:fld id="{31521B31-940A-4DBD-BBF0-52B384F93C7D}" type="slidenum">
              <a:rPr lang="en-US" smtClean="0"/>
              <a:t>25</a:t>
            </a:fld>
            <a:endParaRPr lang="en-US"/>
          </a:p>
        </p:txBody>
      </p:sp>
      <p:sp>
        <p:nvSpPr>
          <p:cNvPr id="5" name="Arrow: Right 4"/>
          <p:cNvSpPr/>
          <p:nvPr/>
        </p:nvSpPr>
        <p:spPr>
          <a:xfrm>
            <a:off x="5464095" y="691376"/>
            <a:ext cx="1237785" cy="6467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p:nvCxnSpPr>
        <p:spPr>
          <a:xfrm>
            <a:off x="6066263" y="1706137"/>
            <a:ext cx="0" cy="443818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txBox="1">
            <a:spLocks/>
          </p:cNvSpPr>
          <p:nvPr/>
        </p:nvSpPr>
        <p:spPr>
          <a:xfrm>
            <a:off x="745281" y="3037389"/>
            <a:ext cx="5027341" cy="6276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5-50 epochs/transaction</a:t>
            </a:r>
          </a:p>
        </p:txBody>
      </p:sp>
      <p:sp>
        <p:nvSpPr>
          <p:cNvPr id="10" name="Content Placeholder 2"/>
          <p:cNvSpPr txBox="1">
            <a:spLocks/>
          </p:cNvSpPr>
          <p:nvPr/>
        </p:nvSpPr>
        <p:spPr>
          <a:xfrm>
            <a:off x="745281" y="4226852"/>
            <a:ext cx="5027341" cy="6276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Self-dependencies common</a:t>
            </a:r>
          </a:p>
        </p:txBody>
      </p:sp>
      <p:sp>
        <p:nvSpPr>
          <p:cNvPr id="11" name="Content Placeholder 2"/>
          <p:cNvSpPr txBox="1">
            <a:spLocks/>
          </p:cNvSpPr>
          <p:nvPr/>
        </p:nvSpPr>
        <p:spPr>
          <a:xfrm>
            <a:off x="745281" y="5416315"/>
            <a:ext cx="5027341" cy="6276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Cross-dependencies rare</a:t>
            </a:r>
          </a:p>
        </p:txBody>
      </p:sp>
      <p:sp>
        <p:nvSpPr>
          <p:cNvPr id="12" name="Content Placeholder 2"/>
          <p:cNvSpPr txBox="1">
            <a:spLocks/>
          </p:cNvSpPr>
          <p:nvPr/>
        </p:nvSpPr>
        <p:spPr>
          <a:xfrm>
            <a:off x="6484434" y="1855361"/>
            <a:ext cx="5027341" cy="6276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Volatile memory hierarchy (almost) unchanged</a:t>
            </a:r>
          </a:p>
        </p:txBody>
      </p:sp>
      <p:sp>
        <p:nvSpPr>
          <p:cNvPr id="13" name="Content Placeholder 2"/>
          <p:cNvSpPr txBox="1">
            <a:spLocks/>
          </p:cNvSpPr>
          <p:nvPr/>
        </p:nvSpPr>
        <p:spPr>
          <a:xfrm>
            <a:off x="6484434" y="3044824"/>
            <a:ext cx="5027341" cy="6276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Order epochs without flushing</a:t>
            </a:r>
          </a:p>
        </p:txBody>
      </p:sp>
      <p:sp>
        <p:nvSpPr>
          <p:cNvPr id="14" name="Content Placeholder 2"/>
          <p:cNvSpPr txBox="1">
            <a:spLocks/>
          </p:cNvSpPr>
          <p:nvPr/>
        </p:nvSpPr>
        <p:spPr>
          <a:xfrm>
            <a:off x="6484434" y="4234287"/>
            <a:ext cx="5027341" cy="6276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Allows multiple copies of same </a:t>
            </a:r>
            <a:r>
              <a:rPr lang="en-US" dirty="0" err="1"/>
              <a:t>cacheline</a:t>
            </a:r>
            <a:endParaRPr lang="en-US" dirty="0"/>
          </a:p>
        </p:txBody>
      </p:sp>
      <p:sp>
        <p:nvSpPr>
          <p:cNvPr id="15" name="Content Placeholder 2"/>
          <p:cNvSpPr txBox="1">
            <a:spLocks/>
          </p:cNvSpPr>
          <p:nvPr/>
        </p:nvSpPr>
        <p:spPr>
          <a:xfrm>
            <a:off x="6484434" y="5423750"/>
            <a:ext cx="5027341" cy="6276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Correct, conservative method based on coherence</a:t>
            </a:r>
          </a:p>
        </p:txBody>
      </p:sp>
    </p:spTree>
    <p:extLst>
      <p:ext uri="{BB962C8B-B14F-4D97-AF65-F5344CB8AC3E}">
        <p14:creationId xmlns:p14="http://schemas.microsoft.com/office/powerpoint/2010/main" val="36582581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Questions?</a:t>
            </a:r>
          </a:p>
        </p:txBody>
      </p:sp>
      <p:sp>
        <p:nvSpPr>
          <p:cNvPr id="3" name="Content Placeholder 2"/>
          <p:cNvSpPr>
            <a:spLocks noGrp="1"/>
          </p:cNvSpPr>
          <p:nvPr>
            <p:ph idx="1"/>
          </p:nvPr>
        </p:nvSpPr>
        <p:spPr>
          <a:xfrm>
            <a:off x="848833" y="3250388"/>
            <a:ext cx="10515600" cy="4351338"/>
          </a:xfrm>
        </p:spPr>
        <p:txBody>
          <a:bodyPr>
            <a:normAutofit/>
          </a:bodyPr>
          <a:lstStyle/>
          <a:p>
            <a:pPr marL="0" indent="0" algn="ctr">
              <a:buNone/>
            </a:pPr>
            <a:r>
              <a:rPr lang="en-US" sz="3200" dirty="0"/>
              <a:t>Thanks!</a:t>
            </a:r>
          </a:p>
        </p:txBody>
      </p:sp>
      <p:sp>
        <p:nvSpPr>
          <p:cNvPr id="4" name="Slide Number Placeholder 3"/>
          <p:cNvSpPr>
            <a:spLocks noGrp="1"/>
          </p:cNvSpPr>
          <p:nvPr>
            <p:ph type="sldNum" sz="quarter" idx="12"/>
          </p:nvPr>
        </p:nvSpPr>
        <p:spPr/>
        <p:txBody>
          <a:bodyPr/>
          <a:lstStyle/>
          <a:p>
            <a:fld id="{31521B31-940A-4DBD-BBF0-52B384F93C7D}" type="slidenum">
              <a:rPr lang="en-US" smtClean="0"/>
              <a:t>26</a:t>
            </a:fld>
            <a:endParaRPr lang="en-US"/>
          </a:p>
        </p:txBody>
      </p:sp>
    </p:spTree>
    <p:extLst>
      <p:ext uri="{BB962C8B-B14F-4D97-AF65-F5344CB8AC3E}">
        <p14:creationId xmlns:p14="http://schemas.microsoft.com/office/powerpoint/2010/main" val="35732922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BENCHWARMERS</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31521B31-940A-4DBD-BBF0-52B384F93C7D}" type="slidenum">
              <a:rPr lang="en-US" smtClean="0"/>
              <a:t>27</a:t>
            </a:fld>
            <a:endParaRPr lang="en-US"/>
          </a:p>
        </p:txBody>
      </p:sp>
    </p:spTree>
    <p:extLst>
      <p:ext uri="{BB962C8B-B14F-4D97-AF65-F5344CB8AC3E}">
        <p14:creationId xmlns:p14="http://schemas.microsoft.com/office/powerpoint/2010/main" val="25168225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6522864" y="2842435"/>
            <a:ext cx="2158409" cy="1446028"/>
          </a:xfrm>
          <a:prstGeom prst="rect">
            <a:avLst/>
          </a:prstGeom>
          <a:solidFill>
            <a:schemeClr val="bg1">
              <a:lumMod val="75000"/>
            </a:schemeClr>
          </a:solidFill>
          <a:ln w="571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p:cNvSpPr/>
          <p:nvPr/>
        </p:nvSpPr>
        <p:spPr>
          <a:xfrm>
            <a:off x="6568940" y="2873124"/>
            <a:ext cx="988829" cy="350875"/>
          </a:xfrm>
          <a:prstGeom prst="rect">
            <a:avLst/>
          </a:prstGeom>
          <a:solidFill>
            <a:schemeClr val="bg1"/>
          </a:solidFill>
          <a:ln w="571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b="1" dirty="0"/>
              <a:t>Handling Cross Dependencies</a:t>
            </a:r>
          </a:p>
        </p:txBody>
      </p:sp>
      <p:sp>
        <p:nvSpPr>
          <p:cNvPr id="4" name="Slide Number Placeholder 3"/>
          <p:cNvSpPr>
            <a:spLocks noGrp="1"/>
          </p:cNvSpPr>
          <p:nvPr>
            <p:ph type="sldNum" sz="quarter" idx="12"/>
          </p:nvPr>
        </p:nvSpPr>
        <p:spPr/>
        <p:txBody>
          <a:bodyPr/>
          <a:lstStyle/>
          <a:p>
            <a:fld id="{31521B31-940A-4DBD-BBF0-52B384F93C7D}" type="slidenum">
              <a:rPr lang="en-US" smtClean="0"/>
              <a:t>28</a:t>
            </a:fld>
            <a:endParaRPr lang="en-US" dirty="0"/>
          </a:p>
        </p:txBody>
      </p:sp>
      <p:sp>
        <p:nvSpPr>
          <p:cNvPr id="5" name="Rectangle 4"/>
          <p:cNvSpPr/>
          <p:nvPr/>
        </p:nvSpPr>
        <p:spPr>
          <a:xfrm>
            <a:off x="3276384" y="2838891"/>
            <a:ext cx="2158409" cy="1446028"/>
          </a:xfrm>
          <a:prstGeom prst="rect">
            <a:avLst/>
          </a:prstGeom>
          <a:solidFill>
            <a:schemeClr val="bg1">
              <a:lumMod val="75000"/>
            </a:schemeClr>
          </a:solidFill>
          <a:ln w="571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p:cNvSpPr/>
          <p:nvPr/>
        </p:nvSpPr>
        <p:spPr>
          <a:xfrm>
            <a:off x="4350276" y="2376936"/>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382706" y="2363057"/>
            <a:ext cx="928582" cy="369332"/>
          </a:xfrm>
          <a:prstGeom prst="rect">
            <a:avLst/>
          </a:prstGeom>
          <a:noFill/>
        </p:spPr>
        <p:txBody>
          <a:bodyPr wrap="square" rtlCol="0">
            <a:spAutoFit/>
          </a:bodyPr>
          <a:lstStyle/>
          <a:p>
            <a:r>
              <a:rPr lang="en-US" dirty="0"/>
              <a:t>Local TS</a:t>
            </a:r>
          </a:p>
        </p:txBody>
      </p:sp>
      <p:sp>
        <p:nvSpPr>
          <p:cNvPr id="8" name="TextBox 7"/>
          <p:cNvSpPr txBox="1"/>
          <p:nvPr/>
        </p:nvSpPr>
        <p:spPr>
          <a:xfrm>
            <a:off x="3861179" y="4445615"/>
            <a:ext cx="1173122" cy="369332"/>
          </a:xfrm>
          <a:prstGeom prst="rect">
            <a:avLst/>
          </a:prstGeom>
          <a:noFill/>
        </p:spPr>
        <p:txBody>
          <a:bodyPr wrap="square" rtlCol="0">
            <a:spAutoFit/>
          </a:bodyPr>
          <a:lstStyle/>
          <a:p>
            <a:pPr algn="ctr"/>
            <a:r>
              <a:rPr lang="en-US" dirty="0"/>
              <a:t>L1 Cache </a:t>
            </a:r>
          </a:p>
        </p:txBody>
      </p:sp>
      <p:sp>
        <p:nvSpPr>
          <p:cNvPr id="9" name="TextBox 8"/>
          <p:cNvSpPr txBox="1"/>
          <p:nvPr/>
        </p:nvSpPr>
        <p:spPr>
          <a:xfrm>
            <a:off x="4640897" y="2377235"/>
            <a:ext cx="928582" cy="369332"/>
          </a:xfrm>
          <a:prstGeom prst="rect">
            <a:avLst/>
          </a:prstGeom>
          <a:noFill/>
        </p:spPr>
        <p:txBody>
          <a:bodyPr wrap="square" rtlCol="0">
            <a:spAutoFit/>
          </a:bodyPr>
          <a:lstStyle/>
          <a:p>
            <a:r>
              <a:rPr lang="en-US" dirty="0"/>
              <a:t>25</a:t>
            </a:r>
          </a:p>
        </p:txBody>
      </p:sp>
      <p:sp>
        <p:nvSpPr>
          <p:cNvPr id="14" name="Rectangle: Rounded Corners 13"/>
          <p:cNvSpPr/>
          <p:nvPr/>
        </p:nvSpPr>
        <p:spPr>
          <a:xfrm>
            <a:off x="7596756" y="2380480"/>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6629186" y="2377234"/>
            <a:ext cx="928582" cy="369332"/>
          </a:xfrm>
          <a:prstGeom prst="rect">
            <a:avLst/>
          </a:prstGeom>
          <a:noFill/>
        </p:spPr>
        <p:txBody>
          <a:bodyPr wrap="square" rtlCol="0">
            <a:spAutoFit/>
          </a:bodyPr>
          <a:lstStyle/>
          <a:p>
            <a:r>
              <a:rPr lang="en-US" dirty="0"/>
              <a:t>Local TS</a:t>
            </a:r>
          </a:p>
        </p:txBody>
      </p:sp>
      <p:sp>
        <p:nvSpPr>
          <p:cNvPr id="16" name="TextBox 15"/>
          <p:cNvSpPr txBox="1"/>
          <p:nvPr/>
        </p:nvSpPr>
        <p:spPr>
          <a:xfrm>
            <a:off x="7107659" y="4449159"/>
            <a:ext cx="1173122" cy="369332"/>
          </a:xfrm>
          <a:prstGeom prst="rect">
            <a:avLst/>
          </a:prstGeom>
          <a:noFill/>
        </p:spPr>
        <p:txBody>
          <a:bodyPr wrap="square" rtlCol="0">
            <a:spAutoFit/>
          </a:bodyPr>
          <a:lstStyle/>
          <a:p>
            <a:pPr algn="ctr"/>
            <a:r>
              <a:rPr lang="en-US" dirty="0"/>
              <a:t>L1 Cache </a:t>
            </a:r>
          </a:p>
        </p:txBody>
      </p:sp>
      <p:sp>
        <p:nvSpPr>
          <p:cNvPr id="17" name="TextBox 16"/>
          <p:cNvSpPr txBox="1"/>
          <p:nvPr/>
        </p:nvSpPr>
        <p:spPr>
          <a:xfrm>
            <a:off x="7887377" y="2380779"/>
            <a:ext cx="928582" cy="369332"/>
          </a:xfrm>
          <a:prstGeom prst="rect">
            <a:avLst/>
          </a:prstGeom>
          <a:noFill/>
        </p:spPr>
        <p:txBody>
          <a:bodyPr wrap="square" rtlCol="0">
            <a:spAutoFit/>
          </a:bodyPr>
          <a:lstStyle/>
          <a:p>
            <a:r>
              <a:rPr lang="en-US" dirty="0"/>
              <a:t>14</a:t>
            </a:r>
          </a:p>
        </p:txBody>
      </p:sp>
      <p:sp>
        <p:nvSpPr>
          <p:cNvPr id="20" name="Rectangle 19"/>
          <p:cNvSpPr/>
          <p:nvPr/>
        </p:nvSpPr>
        <p:spPr>
          <a:xfrm>
            <a:off x="6894997" y="4988119"/>
            <a:ext cx="1786275" cy="1061807"/>
          </a:xfrm>
          <a:prstGeom prst="rect">
            <a:avLst/>
          </a:prstGeom>
          <a:solidFill>
            <a:schemeClr val="accent6">
              <a:lumMod val="40000"/>
              <a:lumOff val="60000"/>
            </a:schemeClr>
          </a:solid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7015497" y="6164549"/>
            <a:ext cx="1502733" cy="369332"/>
          </a:xfrm>
          <a:prstGeom prst="rect">
            <a:avLst/>
          </a:prstGeom>
          <a:noFill/>
        </p:spPr>
        <p:txBody>
          <a:bodyPr wrap="square" rtlCol="0">
            <a:spAutoFit/>
          </a:bodyPr>
          <a:lstStyle/>
          <a:p>
            <a:pPr algn="ctr"/>
            <a:r>
              <a:rPr lang="en-US" dirty="0"/>
              <a:t>Persist Buffer </a:t>
            </a:r>
          </a:p>
        </p:txBody>
      </p:sp>
      <p:sp>
        <p:nvSpPr>
          <p:cNvPr id="26" name="Rectangle 25"/>
          <p:cNvSpPr/>
          <p:nvPr/>
        </p:nvSpPr>
        <p:spPr>
          <a:xfrm>
            <a:off x="8142557" y="1703547"/>
            <a:ext cx="1052623" cy="350875"/>
          </a:xfrm>
          <a:prstGeom prst="rect">
            <a:avLst/>
          </a:prstGeom>
          <a:solidFill>
            <a:schemeClr val="bg1"/>
          </a:solidFill>
          <a:ln w="571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8195721" y="1693213"/>
            <a:ext cx="999459" cy="369332"/>
          </a:xfrm>
          <a:prstGeom prst="rect">
            <a:avLst/>
          </a:prstGeom>
          <a:noFill/>
        </p:spPr>
        <p:txBody>
          <a:bodyPr wrap="square" rtlCol="0">
            <a:spAutoFit/>
          </a:bodyPr>
          <a:lstStyle/>
          <a:p>
            <a:r>
              <a:rPr lang="en-US" dirty="0"/>
              <a:t>ST A = 4</a:t>
            </a:r>
          </a:p>
        </p:txBody>
      </p:sp>
      <p:sp>
        <p:nvSpPr>
          <p:cNvPr id="33" name="Oval 32"/>
          <p:cNvSpPr/>
          <p:nvPr/>
        </p:nvSpPr>
        <p:spPr>
          <a:xfrm>
            <a:off x="7210442" y="1432222"/>
            <a:ext cx="797442" cy="797442"/>
          </a:xfrm>
          <a:prstGeom prst="ellipse">
            <a:avLst/>
          </a:prstGeom>
          <a:solidFill>
            <a:schemeClr val="accent2">
              <a:lumMod val="60000"/>
              <a:lumOff val="40000"/>
            </a:schemeClr>
          </a:solid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7263606" y="1668395"/>
            <a:ext cx="797442" cy="369332"/>
          </a:xfrm>
          <a:prstGeom prst="rect">
            <a:avLst/>
          </a:prstGeom>
          <a:noFill/>
        </p:spPr>
        <p:txBody>
          <a:bodyPr wrap="square" rtlCol="0">
            <a:spAutoFit/>
          </a:bodyPr>
          <a:lstStyle/>
          <a:p>
            <a:r>
              <a:rPr lang="en-US" dirty="0"/>
              <a:t>CPU 1</a:t>
            </a:r>
          </a:p>
        </p:txBody>
      </p:sp>
      <p:sp>
        <p:nvSpPr>
          <p:cNvPr id="30" name="Oval 29"/>
          <p:cNvSpPr/>
          <p:nvPr/>
        </p:nvSpPr>
        <p:spPr>
          <a:xfrm>
            <a:off x="3854089" y="1457024"/>
            <a:ext cx="797442" cy="797442"/>
          </a:xfrm>
          <a:prstGeom prst="ellipse">
            <a:avLst/>
          </a:prstGeom>
          <a:solidFill>
            <a:schemeClr val="accent2">
              <a:lumMod val="60000"/>
              <a:lumOff val="40000"/>
            </a:schemeClr>
          </a:solid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3907253" y="1693197"/>
            <a:ext cx="797442" cy="369332"/>
          </a:xfrm>
          <a:prstGeom prst="rect">
            <a:avLst/>
          </a:prstGeom>
          <a:noFill/>
        </p:spPr>
        <p:txBody>
          <a:bodyPr wrap="square" rtlCol="0">
            <a:spAutoFit/>
          </a:bodyPr>
          <a:lstStyle/>
          <a:p>
            <a:r>
              <a:rPr lang="en-US" dirty="0"/>
              <a:t>CPU 0</a:t>
            </a:r>
          </a:p>
        </p:txBody>
      </p:sp>
      <p:sp>
        <p:nvSpPr>
          <p:cNvPr id="32" name="Rectangle 31"/>
          <p:cNvSpPr/>
          <p:nvPr/>
        </p:nvSpPr>
        <p:spPr>
          <a:xfrm>
            <a:off x="4325465" y="5552534"/>
            <a:ext cx="1052623" cy="350875"/>
          </a:xfrm>
          <a:prstGeom prst="rect">
            <a:avLst/>
          </a:prstGeom>
          <a:solidFill>
            <a:schemeClr val="bg1"/>
          </a:solidFill>
          <a:ln w="571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4343187" y="5552832"/>
            <a:ext cx="1222744" cy="369332"/>
          </a:xfrm>
          <a:prstGeom prst="rect">
            <a:avLst/>
          </a:prstGeom>
          <a:noFill/>
        </p:spPr>
        <p:txBody>
          <a:bodyPr wrap="square" rtlCol="0">
            <a:spAutoFit/>
          </a:bodyPr>
          <a:lstStyle/>
          <a:p>
            <a:r>
              <a:rPr lang="en-US" dirty="0"/>
              <a:t>Directory</a:t>
            </a:r>
          </a:p>
        </p:txBody>
      </p:sp>
      <p:cxnSp>
        <p:nvCxnSpPr>
          <p:cNvPr id="28" name="Straight Arrow Connector 27"/>
          <p:cNvCxnSpPr/>
          <p:nvPr/>
        </p:nvCxnSpPr>
        <p:spPr>
          <a:xfrm flipH="1">
            <a:off x="5402899" y="4284919"/>
            <a:ext cx="1119965" cy="1267615"/>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flipV="1">
            <a:off x="4704695" y="4284919"/>
            <a:ext cx="730098" cy="1267615"/>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5" idx="3"/>
            <a:endCxn id="13" idx="1"/>
          </p:cNvCxnSpPr>
          <p:nvPr/>
        </p:nvCxnSpPr>
        <p:spPr>
          <a:xfrm>
            <a:off x="5434793" y="3561905"/>
            <a:ext cx="1088071" cy="3544"/>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44" name="Oval 43"/>
          <p:cNvSpPr/>
          <p:nvPr/>
        </p:nvSpPr>
        <p:spPr>
          <a:xfrm>
            <a:off x="6008943" y="4860526"/>
            <a:ext cx="328160" cy="328160"/>
          </a:xfrm>
          <a:prstGeom prst="ellipse">
            <a:avLst/>
          </a:prstGeom>
          <a:solidFill>
            <a:schemeClr val="bg1"/>
          </a:solid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1</a:t>
            </a:r>
            <a:endParaRPr lang="en-US" dirty="0"/>
          </a:p>
        </p:txBody>
      </p:sp>
      <p:sp>
        <p:nvSpPr>
          <p:cNvPr id="45" name="Oval 44"/>
          <p:cNvSpPr/>
          <p:nvPr/>
        </p:nvSpPr>
        <p:spPr>
          <a:xfrm>
            <a:off x="4672788" y="4874702"/>
            <a:ext cx="328160" cy="328160"/>
          </a:xfrm>
          <a:prstGeom prst="ellipse">
            <a:avLst/>
          </a:prstGeom>
          <a:solidFill>
            <a:schemeClr val="bg1"/>
          </a:solid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2</a:t>
            </a:r>
            <a:endParaRPr lang="en-US" dirty="0"/>
          </a:p>
        </p:txBody>
      </p:sp>
      <p:sp>
        <p:nvSpPr>
          <p:cNvPr id="46" name="Oval 45"/>
          <p:cNvSpPr/>
          <p:nvPr/>
        </p:nvSpPr>
        <p:spPr>
          <a:xfrm>
            <a:off x="5770766" y="3718931"/>
            <a:ext cx="328160" cy="328160"/>
          </a:xfrm>
          <a:prstGeom prst="ellipse">
            <a:avLst/>
          </a:prstGeom>
          <a:solidFill>
            <a:schemeClr val="bg1"/>
          </a:solid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3</a:t>
            </a:r>
            <a:endParaRPr lang="en-US" dirty="0"/>
          </a:p>
        </p:txBody>
      </p:sp>
      <p:grpSp>
        <p:nvGrpSpPr>
          <p:cNvPr id="18" name="Group 17"/>
          <p:cNvGrpSpPr/>
          <p:nvPr/>
        </p:nvGrpSpPr>
        <p:grpSpPr>
          <a:xfrm>
            <a:off x="5636817" y="2763555"/>
            <a:ext cx="1010096" cy="369332"/>
            <a:chOff x="8484792" y="2763555"/>
            <a:chExt cx="1010096" cy="369332"/>
          </a:xfrm>
        </p:grpSpPr>
        <p:sp>
          <p:nvSpPr>
            <p:cNvPr id="49" name="Rectangle: Rounded Corners 48"/>
            <p:cNvSpPr/>
            <p:nvPr/>
          </p:nvSpPr>
          <p:spPr>
            <a:xfrm>
              <a:off x="8484792" y="2809878"/>
              <a:ext cx="691112" cy="260347"/>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a:off x="8566306" y="2763555"/>
              <a:ext cx="928582" cy="369332"/>
            </a:xfrm>
            <a:prstGeom prst="rect">
              <a:avLst/>
            </a:prstGeom>
            <a:noFill/>
          </p:spPr>
          <p:txBody>
            <a:bodyPr wrap="square" rtlCol="0">
              <a:spAutoFit/>
            </a:bodyPr>
            <a:lstStyle/>
            <a:p>
              <a:r>
                <a:rPr lang="en-US" dirty="0"/>
                <a:t>0:25</a:t>
              </a:r>
            </a:p>
          </p:txBody>
        </p:sp>
      </p:grpSp>
      <p:grpSp>
        <p:nvGrpSpPr>
          <p:cNvPr id="10" name="Group 9"/>
          <p:cNvGrpSpPr/>
          <p:nvPr/>
        </p:nvGrpSpPr>
        <p:grpSpPr>
          <a:xfrm>
            <a:off x="3322459" y="2869879"/>
            <a:ext cx="988829" cy="369332"/>
            <a:chOff x="6170434" y="2880512"/>
            <a:chExt cx="988829" cy="369332"/>
          </a:xfrm>
        </p:grpSpPr>
        <p:sp>
          <p:nvSpPr>
            <p:cNvPr id="36" name="Rectangle 35"/>
            <p:cNvSpPr/>
            <p:nvPr/>
          </p:nvSpPr>
          <p:spPr>
            <a:xfrm>
              <a:off x="6170434" y="2890846"/>
              <a:ext cx="988829" cy="350875"/>
            </a:xfrm>
            <a:prstGeom prst="rect">
              <a:avLst/>
            </a:prstGeom>
            <a:solidFill>
              <a:schemeClr val="bg1"/>
            </a:solidFill>
            <a:ln w="571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6365358" y="2880512"/>
              <a:ext cx="762006" cy="369332"/>
            </a:xfrm>
            <a:prstGeom prst="rect">
              <a:avLst/>
            </a:prstGeom>
            <a:noFill/>
          </p:spPr>
          <p:txBody>
            <a:bodyPr wrap="square" rtlCol="0">
              <a:spAutoFit/>
            </a:bodyPr>
            <a:lstStyle/>
            <a:p>
              <a:r>
                <a:rPr lang="en-US" dirty="0"/>
                <a:t>A = 1</a:t>
              </a:r>
            </a:p>
          </p:txBody>
        </p:sp>
      </p:grpSp>
      <p:sp>
        <p:nvSpPr>
          <p:cNvPr id="39" name="Rectangle 38"/>
          <p:cNvSpPr/>
          <p:nvPr/>
        </p:nvSpPr>
        <p:spPr>
          <a:xfrm>
            <a:off x="6934005" y="5655527"/>
            <a:ext cx="1098686" cy="350875"/>
          </a:xfrm>
          <a:prstGeom prst="rect">
            <a:avLst/>
          </a:prstGeom>
          <a:solidFill>
            <a:schemeClr val="bg1"/>
          </a:solid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6965889" y="5655828"/>
            <a:ext cx="1073891" cy="369332"/>
          </a:xfrm>
          <a:prstGeom prst="rect">
            <a:avLst/>
          </a:prstGeom>
          <a:noFill/>
        </p:spPr>
        <p:txBody>
          <a:bodyPr wrap="square" rtlCol="0">
            <a:spAutoFit/>
          </a:bodyPr>
          <a:lstStyle/>
          <a:p>
            <a:r>
              <a:rPr lang="en-US" dirty="0"/>
              <a:t>A = 4   14</a:t>
            </a:r>
          </a:p>
        </p:txBody>
      </p:sp>
      <p:cxnSp>
        <p:nvCxnSpPr>
          <p:cNvPr id="51" name="Straight Connector 50"/>
          <p:cNvCxnSpPr/>
          <p:nvPr/>
        </p:nvCxnSpPr>
        <p:spPr>
          <a:xfrm>
            <a:off x="7582577" y="5631020"/>
            <a:ext cx="0" cy="361209"/>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6774499" y="2862790"/>
            <a:ext cx="928582" cy="369332"/>
          </a:xfrm>
          <a:prstGeom prst="rect">
            <a:avLst/>
          </a:prstGeom>
          <a:noFill/>
        </p:spPr>
        <p:txBody>
          <a:bodyPr wrap="square" rtlCol="0">
            <a:spAutoFit/>
          </a:bodyPr>
          <a:lstStyle/>
          <a:p>
            <a:r>
              <a:rPr lang="en-US" dirty="0"/>
              <a:t>A = 4</a:t>
            </a:r>
          </a:p>
        </p:txBody>
      </p:sp>
      <p:sp>
        <p:nvSpPr>
          <p:cNvPr id="59" name="Rectangle 58"/>
          <p:cNvSpPr/>
          <p:nvPr/>
        </p:nvSpPr>
        <p:spPr>
          <a:xfrm>
            <a:off x="8009661" y="5658606"/>
            <a:ext cx="646807" cy="350875"/>
          </a:xfrm>
          <a:prstGeom prst="rect">
            <a:avLst/>
          </a:prstGeom>
          <a:solidFill>
            <a:schemeClr val="bg1"/>
          </a:solid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039780" y="5663668"/>
            <a:ext cx="664519" cy="369332"/>
          </a:xfrm>
          <a:prstGeom prst="rect">
            <a:avLst/>
          </a:prstGeom>
        </p:spPr>
        <p:txBody>
          <a:bodyPr wrap="square">
            <a:spAutoFit/>
          </a:bodyPr>
          <a:lstStyle/>
          <a:p>
            <a:r>
              <a:rPr lang="en-US" dirty="0"/>
              <a:t>0:25</a:t>
            </a:r>
          </a:p>
        </p:txBody>
      </p:sp>
      <p:sp>
        <p:nvSpPr>
          <p:cNvPr id="12" name="Arrow: Bent-Up 11"/>
          <p:cNvSpPr/>
          <p:nvPr/>
        </p:nvSpPr>
        <p:spPr>
          <a:xfrm rot="10800000" flipH="1">
            <a:off x="5544664" y="2470565"/>
            <a:ext cx="532995" cy="273205"/>
          </a:xfrm>
          <a:prstGeom prst="bentUpArrow">
            <a:avLst>
              <a:gd name="adj1" fmla="val 22749"/>
              <a:gd name="adj2" fmla="val 25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Bent-Up 18"/>
          <p:cNvSpPr/>
          <p:nvPr/>
        </p:nvSpPr>
        <p:spPr>
          <a:xfrm rot="5400000">
            <a:off x="4936790" y="4193510"/>
            <a:ext cx="2784527" cy="841261"/>
          </a:xfrm>
          <a:prstGeom prst="bentUpArrow">
            <a:avLst>
              <a:gd name="adj1" fmla="val 25000"/>
              <a:gd name="adj2" fmla="val 25000"/>
              <a:gd name="adj3" fmla="val 2247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p:cNvSpPr txBox="1"/>
          <p:nvPr/>
        </p:nvSpPr>
        <p:spPr>
          <a:xfrm>
            <a:off x="4637183" y="2373521"/>
            <a:ext cx="928582" cy="369332"/>
          </a:xfrm>
          <a:prstGeom prst="rect">
            <a:avLst/>
          </a:prstGeom>
          <a:noFill/>
        </p:spPr>
        <p:txBody>
          <a:bodyPr wrap="square" rtlCol="0">
            <a:spAutoFit/>
          </a:bodyPr>
          <a:lstStyle/>
          <a:p>
            <a:r>
              <a:rPr lang="en-US" dirty="0"/>
              <a:t>24</a:t>
            </a:r>
          </a:p>
        </p:txBody>
      </p:sp>
    </p:spTree>
    <p:extLst>
      <p:ext uri="{BB962C8B-B14F-4D97-AF65-F5344CB8AC3E}">
        <p14:creationId xmlns:p14="http://schemas.microsoft.com/office/powerpoint/2010/main" val="4278084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down)">
                                      <p:cBhvr>
                                        <p:cTn id="7" dur="500"/>
                                        <p:tgtEl>
                                          <p:spTgt spid="2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wipe(down)">
                                      <p:cBhvr>
                                        <p:cTn id="10" dur="500"/>
                                        <p:tgtEl>
                                          <p:spTgt spid="2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28"/>
                                        </p:tgtEl>
                                        <p:attrNameLst>
                                          <p:attrName>style.visibility</p:attrName>
                                        </p:attrNameLst>
                                      </p:cBhvr>
                                      <p:to>
                                        <p:strVal val="visible"/>
                                      </p:to>
                                    </p:set>
                                    <p:animEffect transition="in" filter="wipe(down)">
                                      <p:cBhvr>
                                        <p:cTn id="15" dur="500"/>
                                        <p:tgtEl>
                                          <p:spTgt spid="28"/>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44"/>
                                        </p:tgtEl>
                                        <p:attrNameLst>
                                          <p:attrName>style.visibility</p:attrName>
                                        </p:attrNameLst>
                                      </p:cBhvr>
                                      <p:to>
                                        <p:strVal val="visible"/>
                                      </p:to>
                                    </p:set>
                                    <p:animEffect transition="in" filter="wipe(down)">
                                      <p:cBhvr>
                                        <p:cTn id="18" dur="500"/>
                                        <p:tgtEl>
                                          <p:spTgt spid="44"/>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45"/>
                                        </p:tgtEl>
                                        <p:attrNameLst>
                                          <p:attrName>style.visibility</p:attrName>
                                        </p:attrNameLst>
                                      </p:cBhvr>
                                      <p:to>
                                        <p:strVal val="visible"/>
                                      </p:to>
                                    </p:set>
                                    <p:animEffect transition="in" filter="wipe(down)">
                                      <p:cBhvr>
                                        <p:cTn id="23" dur="500"/>
                                        <p:tgtEl>
                                          <p:spTgt spid="45"/>
                                        </p:tgtEl>
                                      </p:cBhvr>
                                    </p:animEffect>
                                  </p:childTnLst>
                                </p:cTn>
                              </p:par>
                              <p:par>
                                <p:cTn id="24" presetID="22" presetClass="entr" presetSubtype="4" fill="hold" nodeType="withEffect">
                                  <p:stCondLst>
                                    <p:cond delay="0"/>
                                  </p:stCondLst>
                                  <p:childTnLst>
                                    <p:set>
                                      <p:cBhvr>
                                        <p:cTn id="25" dur="1" fill="hold">
                                          <p:stCondLst>
                                            <p:cond delay="0"/>
                                          </p:stCondLst>
                                        </p:cTn>
                                        <p:tgtEl>
                                          <p:spTgt spid="37"/>
                                        </p:tgtEl>
                                        <p:attrNameLst>
                                          <p:attrName>style.visibility</p:attrName>
                                        </p:attrNameLst>
                                      </p:cBhvr>
                                      <p:to>
                                        <p:strVal val="visible"/>
                                      </p:to>
                                    </p:set>
                                    <p:animEffect transition="in" filter="wipe(down)">
                                      <p:cBhvr>
                                        <p:cTn id="26" dur="500"/>
                                        <p:tgtEl>
                                          <p:spTgt spid="37"/>
                                        </p:tgtEl>
                                      </p:cBhvr>
                                    </p:animEffect>
                                  </p:childTnLst>
                                </p:cTn>
                              </p:par>
                              <p:par>
                                <p:cTn id="27" presetID="1" presetClass="exit" presetSubtype="0" fill="hold" nodeType="withEffect">
                                  <p:stCondLst>
                                    <p:cond delay="0"/>
                                  </p:stCondLst>
                                  <p:childTnLst>
                                    <p:set>
                                      <p:cBhvr>
                                        <p:cTn id="28" dur="1" fill="hold">
                                          <p:stCondLst>
                                            <p:cond delay="0"/>
                                          </p:stCondLst>
                                        </p:cTn>
                                        <p:tgtEl>
                                          <p:spTgt spid="28"/>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44"/>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46"/>
                                        </p:tgtEl>
                                        <p:attrNameLst>
                                          <p:attrName>style.visibility</p:attrName>
                                        </p:attrNameLst>
                                      </p:cBhvr>
                                      <p:to>
                                        <p:strVal val="visible"/>
                                      </p:to>
                                    </p:set>
                                    <p:animEffect transition="in" filter="wipe(down)">
                                      <p:cBhvr>
                                        <p:cTn id="35" dur="500"/>
                                        <p:tgtEl>
                                          <p:spTgt spid="46"/>
                                        </p:tgtEl>
                                      </p:cBhvr>
                                    </p:animEffect>
                                  </p:childTnLst>
                                </p:cTn>
                              </p:par>
                              <p:par>
                                <p:cTn id="36" presetID="22" presetClass="exit" presetSubtype="4" fill="hold" grpId="0" nodeType="withEffect">
                                  <p:stCondLst>
                                    <p:cond delay="0"/>
                                  </p:stCondLst>
                                  <p:childTnLst>
                                    <p:animEffect transition="out" filter="wipe(down)">
                                      <p:cBhvr>
                                        <p:cTn id="37" dur="500"/>
                                        <p:tgtEl>
                                          <p:spTgt spid="47"/>
                                        </p:tgtEl>
                                      </p:cBhvr>
                                    </p:animEffect>
                                    <p:set>
                                      <p:cBhvr>
                                        <p:cTn id="38" dur="1" fill="hold">
                                          <p:stCondLst>
                                            <p:cond delay="499"/>
                                          </p:stCondLst>
                                        </p:cTn>
                                        <p:tgtEl>
                                          <p:spTgt spid="47"/>
                                        </p:tgtEl>
                                        <p:attrNameLst>
                                          <p:attrName>style.visibility</p:attrName>
                                        </p:attrNameLst>
                                      </p:cBhvr>
                                      <p:to>
                                        <p:strVal val="hidden"/>
                                      </p:to>
                                    </p:set>
                                  </p:childTnLst>
                                </p:cTn>
                              </p:par>
                              <p:par>
                                <p:cTn id="39" presetID="22" presetClass="entr" presetSubtype="4" fill="hold" grpId="0" nodeType="with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wipe(down)">
                                      <p:cBhvr>
                                        <p:cTn id="41" dur="500"/>
                                        <p:tgtEl>
                                          <p:spTgt spid="9"/>
                                        </p:tgtEl>
                                      </p:cBhvr>
                                    </p:animEffect>
                                  </p:childTnLst>
                                </p:cTn>
                              </p:par>
                              <p:par>
                                <p:cTn id="42" presetID="22" presetClass="entr" presetSubtype="4" fill="hold" nodeType="withEffect">
                                  <p:stCondLst>
                                    <p:cond delay="0"/>
                                  </p:stCondLst>
                                  <p:childTnLst>
                                    <p:set>
                                      <p:cBhvr>
                                        <p:cTn id="43" dur="1" fill="hold">
                                          <p:stCondLst>
                                            <p:cond delay="0"/>
                                          </p:stCondLst>
                                        </p:cTn>
                                        <p:tgtEl>
                                          <p:spTgt spid="41"/>
                                        </p:tgtEl>
                                        <p:attrNameLst>
                                          <p:attrName>style.visibility</p:attrName>
                                        </p:attrNameLst>
                                      </p:cBhvr>
                                      <p:to>
                                        <p:strVal val="visible"/>
                                      </p:to>
                                    </p:set>
                                    <p:animEffect transition="in" filter="wipe(down)">
                                      <p:cBhvr>
                                        <p:cTn id="44" dur="500"/>
                                        <p:tgtEl>
                                          <p:spTgt spid="41"/>
                                        </p:tgtEl>
                                      </p:cBhvr>
                                    </p:animEffect>
                                  </p:childTnLst>
                                </p:cTn>
                              </p:par>
                              <p:par>
                                <p:cTn id="45" presetID="1" presetClass="exit" presetSubtype="0" fill="hold" grpId="1" nodeType="withEffect">
                                  <p:stCondLst>
                                    <p:cond delay="0"/>
                                  </p:stCondLst>
                                  <p:childTnLst>
                                    <p:set>
                                      <p:cBhvr>
                                        <p:cTn id="46" dur="1" fill="hold">
                                          <p:stCondLst>
                                            <p:cond delay="0"/>
                                          </p:stCondLst>
                                        </p:cTn>
                                        <p:tgtEl>
                                          <p:spTgt spid="45"/>
                                        </p:tgtEl>
                                        <p:attrNameLst>
                                          <p:attrName>style.visibility</p:attrName>
                                        </p:attrNameLst>
                                      </p:cBhvr>
                                      <p:to>
                                        <p:strVal val="hidden"/>
                                      </p:to>
                                    </p:set>
                                  </p:childTnLst>
                                </p:cTn>
                              </p:par>
                              <p:par>
                                <p:cTn id="47" presetID="1" presetClass="exit" presetSubtype="0" fill="hold" nodeType="withEffect">
                                  <p:stCondLst>
                                    <p:cond delay="0"/>
                                  </p:stCondLst>
                                  <p:childTnLst>
                                    <p:set>
                                      <p:cBhvr>
                                        <p:cTn id="48" dur="1" fill="hold">
                                          <p:stCondLst>
                                            <p:cond delay="0"/>
                                          </p:stCondLst>
                                        </p:cTn>
                                        <p:tgtEl>
                                          <p:spTgt spid="37"/>
                                        </p:tgtEl>
                                        <p:attrNameLst>
                                          <p:attrName>style.visibility</p:attrName>
                                        </p:attrNameLst>
                                      </p:cBhvr>
                                      <p:to>
                                        <p:strVal val="hidden"/>
                                      </p:to>
                                    </p:set>
                                  </p:childTnLst>
                                </p:cTn>
                              </p:par>
                              <p:par>
                                <p:cTn id="49" presetID="42" presetClass="path" presetSubtype="0" accel="50000" decel="50000" fill="hold" nodeType="withEffect">
                                  <p:stCondLst>
                                    <p:cond delay="0"/>
                                  </p:stCondLst>
                                  <p:childTnLst>
                                    <p:animMotion origin="layout" path="M -8.33333E-7 -3.7037E-7 L 0.17982 0.03704 " pathEditMode="relative" rAng="0" ptsTypes="AA">
                                      <p:cBhvr>
                                        <p:cTn id="50" dur="500" fill="hold"/>
                                        <p:tgtEl>
                                          <p:spTgt spid="10"/>
                                        </p:tgtEl>
                                        <p:attrNameLst>
                                          <p:attrName>ppt_x</p:attrName>
                                          <p:attrName>ppt_y</p:attrName>
                                        </p:attrNameLst>
                                      </p:cBhvr>
                                      <p:rCtr x="8984" y="1852"/>
                                    </p:animMotion>
                                  </p:childTnLst>
                                </p:cTn>
                              </p:par>
                              <p:par>
                                <p:cTn id="51" presetID="22" presetClass="entr" presetSubtype="4" fill="hold" grpId="0" nodeType="with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wipe(down)">
                                      <p:cBhvr>
                                        <p:cTn id="53" dur="500"/>
                                        <p:tgtEl>
                                          <p:spTgt spid="12"/>
                                        </p:tgtEl>
                                      </p:cBhvr>
                                    </p:animEffect>
                                  </p:childTnLst>
                                </p:cTn>
                              </p:par>
                              <p:par>
                                <p:cTn id="54" presetID="22" presetClass="entr" presetSubtype="4" fill="hold" nodeType="withEffect">
                                  <p:stCondLst>
                                    <p:cond delay="0"/>
                                  </p:stCondLst>
                                  <p:childTnLst>
                                    <p:set>
                                      <p:cBhvr>
                                        <p:cTn id="55" dur="1" fill="hold">
                                          <p:stCondLst>
                                            <p:cond delay="0"/>
                                          </p:stCondLst>
                                        </p:cTn>
                                        <p:tgtEl>
                                          <p:spTgt spid="18"/>
                                        </p:tgtEl>
                                        <p:attrNameLst>
                                          <p:attrName>style.visibility</p:attrName>
                                        </p:attrNameLst>
                                      </p:cBhvr>
                                      <p:to>
                                        <p:strVal val="visible"/>
                                      </p:to>
                                    </p:set>
                                    <p:animEffect transition="in" filter="wipe(down)">
                                      <p:cBhvr>
                                        <p:cTn id="56" dur="500"/>
                                        <p:tgtEl>
                                          <p:spTgt spid="18"/>
                                        </p:tgtEl>
                                      </p:cBhvr>
                                    </p:animEffect>
                                  </p:childTnLst>
                                </p:cTn>
                              </p:par>
                            </p:childTnLst>
                          </p:cTn>
                        </p:par>
                      </p:childTnLst>
                    </p:cTn>
                  </p:par>
                  <p:par>
                    <p:cTn id="57" fill="hold">
                      <p:stCondLst>
                        <p:cond delay="indefinite"/>
                      </p:stCondLst>
                      <p:childTnLst>
                        <p:par>
                          <p:cTn id="58" fill="hold">
                            <p:stCondLst>
                              <p:cond delay="0"/>
                            </p:stCondLst>
                            <p:childTnLst>
                              <p:par>
                                <p:cTn id="59" presetID="42" presetClass="path" presetSubtype="0" accel="50000" decel="50000" fill="hold" nodeType="clickEffect">
                                  <p:stCondLst>
                                    <p:cond delay="0"/>
                                  </p:stCondLst>
                                  <p:childTnLst>
                                    <p:animMotion origin="layout" path="M 0.17982 0.03704 L 0.26693 0.00232 " pathEditMode="relative" rAng="0" ptsTypes="AA">
                                      <p:cBhvr>
                                        <p:cTn id="60" dur="500" fill="hold"/>
                                        <p:tgtEl>
                                          <p:spTgt spid="10"/>
                                        </p:tgtEl>
                                        <p:attrNameLst>
                                          <p:attrName>ppt_x</p:attrName>
                                          <p:attrName>ppt_y</p:attrName>
                                        </p:attrNameLst>
                                      </p:cBhvr>
                                      <p:rCtr x="4349" y="-1736"/>
                                    </p:animMotion>
                                  </p:childTnLst>
                                </p:cTn>
                              </p:par>
                              <p:par>
                                <p:cTn id="61" presetID="1" presetClass="exit" presetSubtype="0" fill="hold" grpId="1" nodeType="withEffect">
                                  <p:stCondLst>
                                    <p:cond delay="0"/>
                                  </p:stCondLst>
                                  <p:childTnLst>
                                    <p:set>
                                      <p:cBhvr>
                                        <p:cTn id="62" dur="1" fill="hold">
                                          <p:stCondLst>
                                            <p:cond delay="0"/>
                                          </p:stCondLst>
                                        </p:cTn>
                                        <p:tgtEl>
                                          <p:spTgt spid="46"/>
                                        </p:tgtEl>
                                        <p:attrNameLst>
                                          <p:attrName>style.visibility</p:attrName>
                                        </p:attrNameLst>
                                      </p:cBhvr>
                                      <p:to>
                                        <p:strVal val="hidden"/>
                                      </p:to>
                                    </p:set>
                                  </p:childTnLst>
                                </p:cTn>
                              </p:par>
                              <p:par>
                                <p:cTn id="63" presetID="1" presetClass="exit" presetSubtype="0" fill="hold" nodeType="withEffect">
                                  <p:stCondLst>
                                    <p:cond delay="0"/>
                                  </p:stCondLst>
                                  <p:childTnLst>
                                    <p:set>
                                      <p:cBhvr>
                                        <p:cTn id="64" dur="1" fill="hold">
                                          <p:stCondLst>
                                            <p:cond delay="0"/>
                                          </p:stCondLst>
                                        </p:cTn>
                                        <p:tgtEl>
                                          <p:spTgt spid="41"/>
                                        </p:tgtEl>
                                        <p:attrNameLst>
                                          <p:attrName>style.visibility</p:attrName>
                                        </p:attrNameLst>
                                      </p:cBhvr>
                                      <p:to>
                                        <p:strVal val="hidden"/>
                                      </p:to>
                                    </p:set>
                                  </p:childTnLst>
                                </p:cTn>
                              </p:par>
                              <p:par>
                                <p:cTn id="65" presetID="22" presetClass="entr" presetSubtype="4" fill="hold" nodeType="withEffect">
                                  <p:stCondLst>
                                    <p:cond delay="0"/>
                                  </p:stCondLst>
                                  <p:childTnLst>
                                    <p:set>
                                      <p:cBhvr>
                                        <p:cTn id="66" dur="1" fill="hold">
                                          <p:stCondLst>
                                            <p:cond delay="0"/>
                                          </p:stCondLst>
                                        </p:cTn>
                                        <p:tgtEl>
                                          <p:spTgt spid="51"/>
                                        </p:tgtEl>
                                        <p:attrNameLst>
                                          <p:attrName>style.visibility</p:attrName>
                                        </p:attrNameLst>
                                      </p:cBhvr>
                                      <p:to>
                                        <p:strVal val="visible"/>
                                      </p:to>
                                    </p:set>
                                    <p:animEffect transition="in" filter="wipe(down)">
                                      <p:cBhvr>
                                        <p:cTn id="67" dur="500"/>
                                        <p:tgtEl>
                                          <p:spTgt spid="51"/>
                                        </p:tgtEl>
                                      </p:cBhvr>
                                    </p:animEffect>
                                  </p:childTnLst>
                                </p:cTn>
                              </p:par>
                              <p:par>
                                <p:cTn id="68" presetID="22" presetClass="entr" presetSubtype="4" fill="hold" grpId="0" nodeType="withEffect">
                                  <p:stCondLst>
                                    <p:cond delay="0"/>
                                  </p:stCondLst>
                                  <p:childTnLst>
                                    <p:set>
                                      <p:cBhvr>
                                        <p:cTn id="69" dur="1" fill="hold">
                                          <p:stCondLst>
                                            <p:cond delay="0"/>
                                          </p:stCondLst>
                                        </p:cTn>
                                        <p:tgtEl>
                                          <p:spTgt spid="59"/>
                                        </p:tgtEl>
                                        <p:attrNameLst>
                                          <p:attrName>style.visibility</p:attrName>
                                        </p:attrNameLst>
                                      </p:cBhvr>
                                      <p:to>
                                        <p:strVal val="visible"/>
                                      </p:to>
                                    </p:set>
                                    <p:animEffect transition="in" filter="wipe(down)">
                                      <p:cBhvr>
                                        <p:cTn id="70" dur="500"/>
                                        <p:tgtEl>
                                          <p:spTgt spid="59"/>
                                        </p:tgtEl>
                                      </p:cBhvr>
                                    </p:animEffect>
                                  </p:childTnLst>
                                </p:cTn>
                              </p:par>
                              <p:par>
                                <p:cTn id="71" presetID="22" presetClass="entr" presetSubtype="4" fill="hold" grpId="0" nodeType="withEffect">
                                  <p:stCondLst>
                                    <p:cond delay="0"/>
                                  </p:stCondLst>
                                  <p:childTnLst>
                                    <p:set>
                                      <p:cBhvr>
                                        <p:cTn id="72" dur="1" fill="hold">
                                          <p:stCondLst>
                                            <p:cond delay="0"/>
                                          </p:stCondLst>
                                        </p:cTn>
                                        <p:tgtEl>
                                          <p:spTgt spid="11"/>
                                        </p:tgtEl>
                                        <p:attrNameLst>
                                          <p:attrName>style.visibility</p:attrName>
                                        </p:attrNameLst>
                                      </p:cBhvr>
                                      <p:to>
                                        <p:strVal val="visible"/>
                                      </p:to>
                                    </p:set>
                                    <p:animEffect transition="in" filter="wipe(down)">
                                      <p:cBhvr>
                                        <p:cTn id="73" dur="500"/>
                                        <p:tgtEl>
                                          <p:spTgt spid="11"/>
                                        </p:tgtEl>
                                      </p:cBhvr>
                                    </p:animEffect>
                                  </p:childTnLst>
                                </p:cTn>
                              </p:par>
                              <p:par>
                                <p:cTn id="74" presetID="22" presetClass="entr" presetSubtype="4" fill="hold" grpId="0" nodeType="withEffect">
                                  <p:stCondLst>
                                    <p:cond delay="0"/>
                                  </p:stCondLst>
                                  <p:childTnLst>
                                    <p:set>
                                      <p:cBhvr>
                                        <p:cTn id="75" dur="1" fill="hold">
                                          <p:stCondLst>
                                            <p:cond delay="0"/>
                                          </p:stCondLst>
                                        </p:cTn>
                                        <p:tgtEl>
                                          <p:spTgt spid="39"/>
                                        </p:tgtEl>
                                        <p:attrNameLst>
                                          <p:attrName>style.visibility</p:attrName>
                                        </p:attrNameLst>
                                      </p:cBhvr>
                                      <p:to>
                                        <p:strVal val="visible"/>
                                      </p:to>
                                    </p:set>
                                    <p:animEffect transition="in" filter="wipe(down)">
                                      <p:cBhvr>
                                        <p:cTn id="76" dur="500"/>
                                        <p:tgtEl>
                                          <p:spTgt spid="39"/>
                                        </p:tgtEl>
                                      </p:cBhvr>
                                    </p:animEffect>
                                  </p:childTnLst>
                                </p:cTn>
                              </p:par>
                              <p:par>
                                <p:cTn id="77" presetID="22" presetClass="entr" presetSubtype="4" fill="hold" grpId="0" nodeType="withEffect">
                                  <p:stCondLst>
                                    <p:cond delay="0"/>
                                  </p:stCondLst>
                                  <p:childTnLst>
                                    <p:set>
                                      <p:cBhvr>
                                        <p:cTn id="78" dur="1" fill="hold">
                                          <p:stCondLst>
                                            <p:cond delay="0"/>
                                          </p:stCondLst>
                                        </p:cTn>
                                        <p:tgtEl>
                                          <p:spTgt spid="19"/>
                                        </p:tgtEl>
                                        <p:attrNameLst>
                                          <p:attrName>style.visibility</p:attrName>
                                        </p:attrNameLst>
                                      </p:cBhvr>
                                      <p:to>
                                        <p:strVal val="visible"/>
                                      </p:to>
                                    </p:set>
                                    <p:animEffect transition="in" filter="wipe(down)">
                                      <p:cBhvr>
                                        <p:cTn id="79" dur="500"/>
                                        <p:tgtEl>
                                          <p:spTgt spid="19"/>
                                        </p:tgtEl>
                                      </p:cBhvr>
                                    </p:animEffect>
                                  </p:childTnLst>
                                </p:cTn>
                              </p:par>
                              <p:par>
                                <p:cTn id="80" presetID="1" presetClass="exit" presetSubtype="0" fill="hold" grpId="2" nodeType="withEffect">
                                  <p:stCondLst>
                                    <p:cond delay="0"/>
                                  </p:stCondLst>
                                  <p:childTnLst>
                                    <p:set>
                                      <p:cBhvr>
                                        <p:cTn id="81" dur="1" fill="hold">
                                          <p:stCondLst>
                                            <p:cond delay="0"/>
                                          </p:stCondLst>
                                        </p:cTn>
                                        <p:tgtEl>
                                          <p:spTgt spid="12"/>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1" presetClass="exit" presetSubtype="0" fill="hold" grpId="1" nodeType="clickEffect">
                                  <p:stCondLst>
                                    <p:cond delay="0"/>
                                  </p:stCondLst>
                                  <p:childTnLst>
                                    <p:set>
                                      <p:cBhvr>
                                        <p:cTn id="85" dur="1" fill="hold">
                                          <p:stCondLst>
                                            <p:cond delay="0"/>
                                          </p:stCondLst>
                                        </p:cTn>
                                        <p:tgtEl>
                                          <p:spTgt spid="12"/>
                                        </p:tgtEl>
                                        <p:attrNameLst>
                                          <p:attrName>style.visibility</p:attrName>
                                        </p:attrNameLst>
                                      </p:cBhvr>
                                      <p:to>
                                        <p:strVal val="hidden"/>
                                      </p:to>
                                    </p:set>
                                  </p:childTnLst>
                                </p:cTn>
                              </p:par>
                              <p:par>
                                <p:cTn id="86" presetID="22" presetClass="entr" presetSubtype="4" fill="hold" grpId="0" nodeType="withEffect">
                                  <p:stCondLst>
                                    <p:cond delay="0"/>
                                  </p:stCondLst>
                                  <p:childTnLst>
                                    <p:set>
                                      <p:cBhvr>
                                        <p:cTn id="87" dur="1" fill="hold">
                                          <p:stCondLst>
                                            <p:cond delay="0"/>
                                          </p:stCondLst>
                                        </p:cTn>
                                        <p:tgtEl>
                                          <p:spTgt spid="43"/>
                                        </p:tgtEl>
                                        <p:attrNameLst>
                                          <p:attrName>style.visibility</p:attrName>
                                        </p:attrNameLst>
                                      </p:cBhvr>
                                      <p:to>
                                        <p:strVal val="visible"/>
                                      </p:to>
                                    </p:set>
                                    <p:animEffect transition="in" filter="wipe(down)">
                                      <p:cBhvr>
                                        <p:cTn id="88" dur="500"/>
                                        <p:tgtEl>
                                          <p:spTgt spid="43"/>
                                        </p:tgtEl>
                                      </p:cBhvr>
                                    </p:animEffect>
                                  </p:childTnLst>
                                </p:cTn>
                              </p:par>
                              <p:par>
                                <p:cTn id="89" presetID="1" presetClass="exit" presetSubtype="0" fill="hold" nodeType="withEffect">
                                  <p:stCondLst>
                                    <p:cond delay="0"/>
                                  </p:stCondLst>
                                  <p:childTnLst>
                                    <p:set>
                                      <p:cBhvr>
                                        <p:cTn id="90" dur="1" fill="hold">
                                          <p:stCondLst>
                                            <p:cond delay="0"/>
                                          </p:stCondLst>
                                        </p:cTn>
                                        <p:tgtEl>
                                          <p:spTgt spid="10"/>
                                        </p:tgtEl>
                                        <p:attrNameLst>
                                          <p:attrName>style.visibility</p:attrName>
                                        </p:attrNameLst>
                                      </p:cBhvr>
                                      <p:to>
                                        <p:strVal val="hidden"/>
                                      </p:to>
                                    </p:set>
                                  </p:childTnLst>
                                </p:cTn>
                              </p:par>
                              <p:par>
                                <p:cTn id="91" presetID="22" presetClass="entr" presetSubtype="4" fill="hold" grpId="0" nodeType="withEffect">
                                  <p:stCondLst>
                                    <p:cond delay="0"/>
                                  </p:stCondLst>
                                  <p:childTnLst>
                                    <p:set>
                                      <p:cBhvr>
                                        <p:cTn id="92" dur="1" fill="hold">
                                          <p:stCondLst>
                                            <p:cond delay="0"/>
                                          </p:stCondLst>
                                        </p:cTn>
                                        <p:tgtEl>
                                          <p:spTgt spid="54"/>
                                        </p:tgtEl>
                                        <p:attrNameLst>
                                          <p:attrName>style.visibility</p:attrName>
                                        </p:attrNameLst>
                                      </p:cBhvr>
                                      <p:to>
                                        <p:strVal val="visible"/>
                                      </p:to>
                                    </p:set>
                                    <p:animEffect transition="in" filter="wipe(down)">
                                      <p:cBhvr>
                                        <p:cTn id="93" dur="500"/>
                                        <p:tgtEl>
                                          <p:spTgt spid="54"/>
                                        </p:tgtEl>
                                      </p:cBhvr>
                                    </p:animEffect>
                                  </p:childTnLst>
                                </p:cTn>
                              </p:par>
                              <p:par>
                                <p:cTn id="94" presetID="22" presetClass="entr" presetSubtype="4" fill="hold" grpId="0" nodeType="withEffect">
                                  <p:stCondLst>
                                    <p:cond delay="0"/>
                                  </p:stCondLst>
                                  <p:childTnLst>
                                    <p:set>
                                      <p:cBhvr>
                                        <p:cTn id="95" dur="1" fill="hold">
                                          <p:stCondLst>
                                            <p:cond delay="0"/>
                                          </p:stCondLst>
                                        </p:cTn>
                                        <p:tgtEl>
                                          <p:spTgt spid="40"/>
                                        </p:tgtEl>
                                        <p:attrNameLst>
                                          <p:attrName>style.visibility</p:attrName>
                                        </p:attrNameLst>
                                      </p:cBhvr>
                                      <p:to>
                                        <p:strVal val="visible"/>
                                      </p:to>
                                    </p:set>
                                    <p:animEffect transition="in" filter="wipe(down)">
                                      <p:cBhvr>
                                        <p:cTn id="96" dur="500"/>
                                        <p:tgtEl>
                                          <p:spTgt spid="40"/>
                                        </p:tgtEl>
                                      </p:cBhvr>
                                    </p:animEffect>
                                  </p:childTnLst>
                                </p:cTn>
                              </p:par>
                              <p:par>
                                <p:cTn id="97" presetID="22" presetClass="exit" presetSubtype="4" fill="hold" grpId="1" nodeType="withEffect">
                                  <p:stCondLst>
                                    <p:cond delay="0"/>
                                  </p:stCondLst>
                                  <p:childTnLst>
                                    <p:animEffect transition="out" filter="wipe(down)">
                                      <p:cBhvr>
                                        <p:cTn id="98" dur="500"/>
                                        <p:tgtEl>
                                          <p:spTgt spid="27"/>
                                        </p:tgtEl>
                                      </p:cBhvr>
                                    </p:animEffect>
                                    <p:set>
                                      <p:cBhvr>
                                        <p:cTn id="99" dur="1" fill="hold">
                                          <p:stCondLst>
                                            <p:cond delay="499"/>
                                          </p:stCondLst>
                                        </p:cTn>
                                        <p:tgtEl>
                                          <p:spTgt spid="27"/>
                                        </p:tgtEl>
                                        <p:attrNameLst>
                                          <p:attrName>style.visibility</p:attrName>
                                        </p:attrNameLst>
                                      </p:cBhvr>
                                      <p:to>
                                        <p:strVal val="hidden"/>
                                      </p:to>
                                    </p:set>
                                  </p:childTnLst>
                                </p:cTn>
                              </p:par>
                              <p:par>
                                <p:cTn id="100" presetID="22" presetClass="exit" presetSubtype="4" fill="hold" grpId="1" nodeType="withEffect">
                                  <p:stCondLst>
                                    <p:cond delay="0"/>
                                  </p:stCondLst>
                                  <p:childTnLst>
                                    <p:animEffect transition="out" filter="wipe(down)">
                                      <p:cBhvr>
                                        <p:cTn id="101" dur="500"/>
                                        <p:tgtEl>
                                          <p:spTgt spid="26"/>
                                        </p:tgtEl>
                                      </p:cBhvr>
                                    </p:animEffect>
                                    <p:set>
                                      <p:cBhvr>
                                        <p:cTn id="102" dur="1" fill="hold">
                                          <p:stCondLst>
                                            <p:cond delay="499"/>
                                          </p:stCondLst>
                                        </p:cTn>
                                        <p:tgtEl>
                                          <p:spTgt spid="26"/>
                                        </p:tgtEl>
                                        <p:attrNameLst>
                                          <p:attrName>style.visibility</p:attrName>
                                        </p:attrNameLst>
                                      </p:cBhvr>
                                      <p:to>
                                        <p:strVal val="hidden"/>
                                      </p:to>
                                    </p:set>
                                  </p:childTnLst>
                                </p:cTn>
                              </p:par>
                              <p:par>
                                <p:cTn id="103" presetID="1" presetClass="exit" presetSubtype="0" fill="hold" nodeType="withEffect">
                                  <p:stCondLst>
                                    <p:cond delay="0"/>
                                  </p:stCondLst>
                                  <p:childTnLst>
                                    <p:set>
                                      <p:cBhvr>
                                        <p:cTn id="104" dur="1" fill="hold">
                                          <p:stCondLst>
                                            <p:cond delay="0"/>
                                          </p:stCondLst>
                                        </p:cTn>
                                        <p:tgtEl>
                                          <p:spTgt spid="18"/>
                                        </p:tgtEl>
                                        <p:attrNameLst>
                                          <p:attrName>style.visibility</p:attrName>
                                        </p:attrNameLst>
                                      </p:cBhvr>
                                      <p:to>
                                        <p:strVal val="hidden"/>
                                      </p:to>
                                    </p:set>
                                  </p:childTnLst>
                                </p:cTn>
                              </p:par>
                              <p:par>
                                <p:cTn id="105" presetID="1" presetClass="exit" presetSubtype="0" fill="hold" grpId="1" nodeType="withEffect">
                                  <p:stCondLst>
                                    <p:cond delay="0"/>
                                  </p:stCondLst>
                                  <p:childTnLst>
                                    <p:set>
                                      <p:cBhvr>
                                        <p:cTn id="106" dur="1" fill="hold">
                                          <p:stCondLst>
                                            <p:cond delay="0"/>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9" grpId="0"/>
      <p:bldP spid="26" grpId="0" animBg="1"/>
      <p:bldP spid="26" grpId="1" animBg="1"/>
      <p:bldP spid="27" grpId="0"/>
      <p:bldP spid="27" grpId="1"/>
      <p:bldP spid="44" grpId="0" animBg="1"/>
      <p:bldP spid="44" grpId="1" animBg="1"/>
      <p:bldP spid="45" grpId="0" animBg="1"/>
      <p:bldP spid="45" grpId="1" animBg="1"/>
      <p:bldP spid="46" grpId="0" animBg="1"/>
      <p:bldP spid="46" grpId="1" animBg="1"/>
      <p:bldP spid="39" grpId="0" animBg="1"/>
      <p:bldP spid="40" grpId="0"/>
      <p:bldP spid="43" grpId="0"/>
      <p:bldP spid="59" grpId="0" animBg="1"/>
      <p:bldP spid="11" grpId="0"/>
      <p:bldP spid="12" grpId="0" animBg="1"/>
      <p:bldP spid="12" grpId="1" animBg="1"/>
      <p:bldP spid="12" grpId="2" animBg="1"/>
      <p:bldP spid="19" grpId="0" animBg="1"/>
      <p:bldP spid="19" grpId="1" animBg="1"/>
      <p:bldP spid="4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Comparison with DPO (Micro 16)</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45926227"/>
              </p:ext>
            </p:extLst>
          </p:nvPr>
        </p:nvGraphicFramePr>
        <p:xfrm>
          <a:off x="997688" y="2633700"/>
          <a:ext cx="10515600" cy="298704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3109669407"/>
                    </a:ext>
                  </a:extLst>
                </a:gridCol>
                <a:gridCol w="3505200">
                  <a:extLst>
                    <a:ext uri="{9D8B030D-6E8A-4147-A177-3AD203B41FA5}">
                      <a16:colId xmlns:a16="http://schemas.microsoft.com/office/drawing/2014/main" val="1224576730"/>
                    </a:ext>
                  </a:extLst>
                </a:gridCol>
                <a:gridCol w="3505200">
                  <a:extLst>
                    <a:ext uri="{9D8B030D-6E8A-4147-A177-3AD203B41FA5}">
                      <a16:colId xmlns:a16="http://schemas.microsoft.com/office/drawing/2014/main" val="86292805"/>
                    </a:ext>
                  </a:extLst>
                </a:gridCol>
              </a:tblGrid>
              <a:tr h="370840">
                <a:tc>
                  <a:txBody>
                    <a:bodyPr/>
                    <a:lstStyle/>
                    <a:p>
                      <a:r>
                        <a:rPr lang="en-US" sz="2000" dirty="0"/>
                        <a:t>Parameter</a:t>
                      </a:r>
                    </a:p>
                  </a:txBody>
                  <a:tcPr/>
                </a:tc>
                <a:tc>
                  <a:txBody>
                    <a:bodyPr/>
                    <a:lstStyle/>
                    <a:p>
                      <a:r>
                        <a:rPr lang="en-US" sz="2000" dirty="0"/>
                        <a:t>HOPS</a:t>
                      </a:r>
                    </a:p>
                  </a:txBody>
                  <a:tcPr/>
                </a:tc>
                <a:tc>
                  <a:txBody>
                    <a:bodyPr/>
                    <a:lstStyle/>
                    <a:p>
                      <a:r>
                        <a:rPr lang="en-US" sz="2000" dirty="0"/>
                        <a:t>DPO</a:t>
                      </a:r>
                    </a:p>
                  </a:txBody>
                  <a:tcPr/>
                </a:tc>
                <a:extLst>
                  <a:ext uri="{0D108BD9-81ED-4DB2-BD59-A6C34878D82A}">
                    <a16:rowId xmlns:a16="http://schemas.microsoft.com/office/drawing/2014/main" val="4029825037"/>
                  </a:ext>
                </a:extLst>
              </a:tr>
              <a:tr h="370840">
                <a:tc>
                  <a:txBody>
                    <a:bodyPr/>
                    <a:lstStyle/>
                    <a:p>
                      <a:r>
                        <a:rPr lang="en-US" sz="2000" dirty="0"/>
                        <a:t>Primitives</a:t>
                      </a:r>
                    </a:p>
                  </a:txBody>
                  <a:tcPr/>
                </a:tc>
                <a:tc>
                  <a:txBody>
                    <a:bodyPr/>
                    <a:lstStyle/>
                    <a:p>
                      <a:r>
                        <a:rPr lang="en-US" sz="2000" baseline="0" dirty="0">
                          <a:sym typeface="Wingdings" panose="05000000000000000000" pitchFamily="2" charset="2"/>
                        </a:rPr>
                        <a:t> </a:t>
                      </a:r>
                      <a:r>
                        <a:rPr lang="en-US" sz="2000" dirty="0"/>
                        <a:t>Ordering,</a:t>
                      </a:r>
                      <a:r>
                        <a:rPr lang="en-US" sz="2000" baseline="0" dirty="0"/>
                        <a:t> Durability</a:t>
                      </a:r>
                      <a:endParaRPr lang="en-US" sz="2000" dirty="0"/>
                    </a:p>
                  </a:txBody>
                  <a:tcPr/>
                </a:tc>
                <a:tc>
                  <a:txBody>
                    <a:bodyPr/>
                    <a:lstStyle/>
                    <a:p>
                      <a:r>
                        <a:rPr lang="en-US" sz="2000" baseline="0" dirty="0">
                          <a:sym typeface="Wingdings" panose="05000000000000000000" pitchFamily="2" charset="2"/>
                        </a:rPr>
                        <a:t>× </a:t>
                      </a:r>
                      <a:r>
                        <a:rPr lang="en-US" sz="2000" dirty="0"/>
                        <a:t>Ordering</a:t>
                      </a:r>
                    </a:p>
                  </a:txBody>
                  <a:tcPr/>
                </a:tc>
                <a:extLst>
                  <a:ext uri="{0D108BD9-81ED-4DB2-BD59-A6C34878D82A}">
                    <a16:rowId xmlns:a16="http://schemas.microsoft.com/office/drawing/2014/main" val="882743483"/>
                  </a:ext>
                </a:extLst>
              </a:tr>
              <a:tr h="370840">
                <a:tc>
                  <a:txBody>
                    <a:bodyPr/>
                    <a:lstStyle/>
                    <a:p>
                      <a:r>
                        <a:rPr lang="en-US" sz="2000" dirty="0"/>
                        <a:t>Conflicts</a:t>
                      </a:r>
                    </a:p>
                  </a:txBody>
                  <a:tcPr/>
                </a:tc>
                <a:tc>
                  <a:txBody>
                    <a:bodyPr/>
                    <a:lstStyle/>
                    <a:p>
                      <a:pPr marL="285750" indent="-285750">
                        <a:buFont typeface="Wingdings" panose="05000000000000000000" pitchFamily="2" charset="2"/>
                        <a:buChar char="ü"/>
                      </a:pPr>
                      <a:r>
                        <a:rPr lang="en-US" sz="2000" dirty="0"/>
                        <a:t>Buffered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aseline="0" dirty="0">
                          <a:sym typeface="Wingdings" panose="05000000000000000000" pitchFamily="2" charset="2"/>
                        </a:rPr>
                        <a:t> </a:t>
                      </a:r>
                      <a:r>
                        <a:rPr lang="en-US" sz="2000" dirty="0"/>
                        <a:t>Buffered               </a:t>
                      </a:r>
                    </a:p>
                  </a:txBody>
                  <a:tcPr/>
                </a:tc>
                <a:extLst>
                  <a:ext uri="{0D108BD9-81ED-4DB2-BD59-A6C34878D82A}">
                    <a16:rowId xmlns:a16="http://schemas.microsoft.com/office/drawing/2014/main" val="2851663859"/>
                  </a:ext>
                </a:extLst>
              </a:tr>
              <a:tr h="370840">
                <a:tc>
                  <a:txBody>
                    <a:bodyPr/>
                    <a:lstStyle/>
                    <a:p>
                      <a:r>
                        <a:rPr lang="en-US" sz="2000" dirty="0"/>
                        <a:t>Effect on Volatile accesses</a:t>
                      </a:r>
                    </a:p>
                  </a:txBody>
                  <a:tcPr/>
                </a:tc>
                <a:tc>
                  <a:txBody>
                    <a:bodyPr/>
                    <a:lstStyle/>
                    <a:p>
                      <a:pPr marL="285750" indent="-285750">
                        <a:buFont typeface="Wingdings" panose="05000000000000000000" pitchFamily="2" charset="2"/>
                        <a:buChar char="ü"/>
                      </a:pPr>
                      <a:r>
                        <a:rPr lang="en-US" sz="2000" dirty="0"/>
                        <a:t>None</a:t>
                      </a:r>
                    </a:p>
                  </a:txBody>
                  <a:tcPr/>
                </a:tc>
                <a:tc>
                  <a:txBody>
                    <a:bodyPr/>
                    <a:lstStyle/>
                    <a:p>
                      <a:r>
                        <a:rPr lang="en-US" sz="2000" baseline="0" dirty="0">
                          <a:sym typeface="Wingdings" panose="05000000000000000000" pitchFamily="2" charset="2"/>
                        </a:rPr>
                        <a:t>× Fully associative PBs snooped on every coherence request</a:t>
                      </a:r>
                      <a:endParaRPr lang="en-US" sz="2000" dirty="0"/>
                    </a:p>
                  </a:txBody>
                  <a:tcPr/>
                </a:tc>
                <a:extLst>
                  <a:ext uri="{0D108BD9-81ED-4DB2-BD59-A6C34878D82A}">
                    <a16:rowId xmlns:a16="http://schemas.microsoft.com/office/drawing/2014/main" val="3581210925"/>
                  </a:ext>
                </a:extLst>
              </a:tr>
              <a:tr h="370840">
                <a:tc>
                  <a:txBody>
                    <a:bodyPr/>
                    <a:lstStyle/>
                    <a:p>
                      <a:r>
                        <a:rPr lang="en-US" sz="2000" dirty="0"/>
                        <a:t>Scalable</a:t>
                      </a:r>
                      <a:r>
                        <a:rPr lang="en-US" sz="2000" baseline="0" dirty="0"/>
                        <a:t> to multiple cores</a:t>
                      </a:r>
                      <a:endParaRPr lang="en-US" sz="2000" dirty="0"/>
                    </a:p>
                  </a:txBody>
                  <a:tcPr/>
                </a:tc>
                <a:tc>
                  <a:txBody>
                    <a:bodyPr/>
                    <a:lstStyle/>
                    <a:p>
                      <a:pPr marL="285750" indent="-285750">
                        <a:buFont typeface="Wingdings" panose="05000000000000000000" pitchFamily="2" charset="2"/>
                        <a:buChar char="ü"/>
                      </a:pPr>
                      <a:r>
                        <a:rPr lang="en-US" sz="2000" dirty="0"/>
                        <a:t>Lazy (cumulative) updates of PB drain </a:t>
                      </a:r>
                    </a:p>
                  </a:txBody>
                  <a:tcPr/>
                </a:tc>
                <a:tc>
                  <a:txBody>
                    <a:bodyPr/>
                    <a:lstStyle/>
                    <a:p>
                      <a:r>
                        <a:rPr lang="en-US" sz="2000" baseline="0" dirty="0">
                          <a:sym typeface="Wingdings" panose="05000000000000000000" pitchFamily="2" charset="2"/>
                        </a:rPr>
                        <a:t>× </a:t>
                      </a:r>
                      <a:r>
                        <a:rPr lang="en-US" sz="2000" dirty="0"/>
                        <a:t>Global Broadcast on every PB drain</a:t>
                      </a:r>
                    </a:p>
                  </a:txBody>
                  <a:tcPr/>
                </a:tc>
                <a:extLst>
                  <a:ext uri="{0D108BD9-81ED-4DB2-BD59-A6C34878D82A}">
                    <a16:rowId xmlns:a16="http://schemas.microsoft.com/office/drawing/2014/main" val="1871243509"/>
                  </a:ext>
                </a:extLst>
              </a:tr>
              <a:tr h="370840">
                <a:tc>
                  <a:txBody>
                    <a:bodyPr/>
                    <a:lstStyle/>
                    <a:p>
                      <a:r>
                        <a:rPr lang="en-US" sz="2000" dirty="0"/>
                        <a:t>Scalable</a:t>
                      </a:r>
                      <a:r>
                        <a:rPr lang="en-US" sz="2000" baseline="0" dirty="0"/>
                        <a:t> to multiple </a:t>
                      </a:r>
                      <a:r>
                        <a:rPr lang="en-US" sz="2000" dirty="0"/>
                        <a:t>MC</a:t>
                      </a:r>
                    </a:p>
                  </a:txBody>
                  <a:tcPr/>
                </a:tc>
                <a:tc>
                  <a:txBody>
                    <a:bodyPr/>
                    <a:lstStyle/>
                    <a:p>
                      <a:r>
                        <a:rPr lang="en-US" sz="2000" baseline="0" dirty="0">
                          <a:sym typeface="Wingdings" panose="05000000000000000000" pitchFamily="2" charset="2"/>
                        </a:rPr>
                        <a:t> Works natively</a:t>
                      </a:r>
                      <a:endParaRPr lang="en-US" sz="2000" dirty="0"/>
                    </a:p>
                  </a:txBody>
                  <a:tcPr/>
                </a:tc>
                <a:tc>
                  <a:txBody>
                    <a:bodyPr/>
                    <a:lstStyle/>
                    <a:p>
                      <a:r>
                        <a:rPr lang="en-US" sz="2000" baseline="0" dirty="0">
                          <a:sym typeface="Wingdings" panose="05000000000000000000" pitchFamily="2" charset="2"/>
                        </a:rPr>
                        <a:t>× Designed for one MC</a:t>
                      </a:r>
                      <a:endParaRPr lang="en-US" sz="2000" dirty="0"/>
                    </a:p>
                  </a:txBody>
                  <a:tcPr/>
                </a:tc>
                <a:extLst>
                  <a:ext uri="{0D108BD9-81ED-4DB2-BD59-A6C34878D82A}">
                    <a16:rowId xmlns:a16="http://schemas.microsoft.com/office/drawing/2014/main" val="4014880786"/>
                  </a:ext>
                </a:extLst>
              </a:tr>
            </a:tbl>
          </a:graphicData>
        </a:graphic>
      </p:graphicFrame>
      <p:sp>
        <p:nvSpPr>
          <p:cNvPr id="4" name="Slide Number Placeholder 3"/>
          <p:cNvSpPr>
            <a:spLocks noGrp="1"/>
          </p:cNvSpPr>
          <p:nvPr>
            <p:ph type="sldNum" sz="quarter" idx="12"/>
          </p:nvPr>
        </p:nvSpPr>
        <p:spPr/>
        <p:txBody>
          <a:bodyPr/>
          <a:lstStyle/>
          <a:p>
            <a:fld id="{31521B31-940A-4DBD-BBF0-52B384F93C7D}" type="slidenum">
              <a:rPr lang="en-US" smtClean="0"/>
              <a:t>29</a:t>
            </a:fld>
            <a:endParaRPr lang="en-US"/>
          </a:p>
        </p:txBody>
      </p:sp>
    </p:spTree>
    <p:extLst>
      <p:ext uri="{BB962C8B-B14F-4D97-AF65-F5344CB8AC3E}">
        <p14:creationId xmlns:p14="http://schemas.microsoft.com/office/powerpoint/2010/main" val="3810182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Outline</a:t>
            </a:r>
          </a:p>
        </p:txBody>
      </p:sp>
      <p:sp>
        <p:nvSpPr>
          <p:cNvPr id="4" name="Slide Number Placeholder 3"/>
          <p:cNvSpPr>
            <a:spLocks noGrp="1"/>
          </p:cNvSpPr>
          <p:nvPr>
            <p:ph type="sldNum" sz="quarter" idx="12"/>
          </p:nvPr>
        </p:nvSpPr>
        <p:spPr/>
        <p:txBody>
          <a:bodyPr/>
          <a:lstStyle/>
          <a:p>
            <a:fld id="{31521B31-940A-4DBD-BBF0-52B384F93C7D}" type="slidenum">
              <a:rPr lang="en-US" smtClean="0"/>
              <a:t>3</a:t>
            </a:fld>
            <a:endParaRPr lang="en-US"/>
          </a:p>
        </p:txBody>
      </p:sp>
      <p:pic>
        <p:nvPicPr>
          <p:cNvPr id="6" name="Content Placeholder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32859" y="2756545"/>
            <a:ext cx="3266218" cy="1964315"/>
          </a:xfrm>
          <a:prstGeom prst="rect">
            <a:avLst/>
          </a:prstGeom>
        </p:spPr>
      </p:pic>
      <p:sp>
        <p:nvSpPr>
          <p:cNvPr id="8" name="TextBox 7"/>
          <p:cNvSpPr txBox="1"/>
          <p:nvPr/>
        </p:nvSpPr>
        <p:spPr>
          <a:xfrm>
            <a:off x="1311385" y="4802373"/>
            <a:ext cx="3352800" cy="615553"/>
          </a:xfrm>
          <a:prstGeom prst="rect">
            <a:avLst/>
          </a:prstGeom>
          <a:noFill/>
        </p:spPr>
        <p:txBody>
          <a:bodyPr wrap="square" rtlCol="0">
            <a:spAutoFit/>
          </a:bodyPr>
          <a:lstStyle/>
          <a:p>
            <a:r>
              <a:rPr lang="en-US" sz="3400" dirty="0"/>
              <a:t>Motivation</a:t>
            </a:r>
          </a:p>
        </p:txBody>
      </p:sp>
      <p:sp>
        <p:nvSpPr>
          <p:cNvPr id="9" name="TextBox 8"/>
          <p:cNvSpPr txBox="1"/>
          <p:nvPr/>
        </p:nvSpPr>
        <p:spPr>
          <a:xfrm>
            <a:off x="5254291" y="4802373"/>
            <a:ext cx="3352800" cy="615553"/>
          </a:xfrm>
          <a:prstGeom prst="rect">
            <a:avLst/>
          </a:prstGeom>
          <a:noFill/>
        </p:spPr>
        <p:txBody>
          <a:bodyPr wrap="square" rtlCol="0">
            <a:spAutoFit/>
          </a:bodyPr>
          <a:lstStyle/>
          <a:p>
            <a:r>
              <a:rPr lang="en-US" sz="3400" dirty="0"/>
              <a:t>HOPS Design</a:t>
            </a:r>
          </a:p>
        </p:txBody>
      </p:sp>
      <p:sp>
        <p:nvSpPr>
          <p:cNvPr id="10" name="TextBox 9"/>
          <p:cNvSpPr txBox="1"/>
          <p:nvPr/>
        </p:nvSpPr>
        <p:spPr>
          <a:xfrm>
            <a:off x="9197197" y="4770475"/>
            <a:ext cx="3352800" cy="615553"/>
          </a:xfrm>
          <a:prstGeom prst="rect">
            <a:avLst/>
          </a:prstGeom>
          <a:noFill/>
        </p:spPr>
        <p:txBody>
          <a:bodyPr wrap="square" rtlCol="0">
            <a:spAutoFit/>
          </a:bodyPr>
          <a:lstStyle/>
          <a:p>
            <a:r>
              <a:rPr lang="en-US" sz="3400" dirty="0"/>
              <a:t>Evaluation</a:t>
            </a:r>
          </a:p>
        </p:txBody>
      </p:sp>
      <p:grpSp>
        <p:nvGrpSpPr>
          <p:cNvPr id="3" name="Group 2"/>
          <p:cNvGrpSpPr/>
          <p:nvPr/>
        </p:nvGrpSpPr>
        <p:grpSpPr>
          <a:xfrm>
            <a:off x="1205022" y="2928364"/>
            <a:ext cx="2518545" cy="1620676"/>
            <a:chOff x="6819012" y="1218217"/>
            <a:chExt cx="3700130" cy="2209011"/>
          </a:xfrm>
        </p:grpSpPr>
        <p:sp>
          <p:nvSpPr>
            <p:cNvPr id="12" name="Rectangle: Rounded Corners 11"/>
            <p:cNvSpPr/>
            <p:nvPr/>
          </p:nvSpPr>
          <p:spPr>
            <a:xfrm>
              <a:off x="6819012" y="1218217"/>
              <a:ext cx="3700130" cy="2209011"/>
            </a:xfrm>
            <a:prstGeom prst="roundRect">
              <a:avLst/>
            </a:prstGeom>
            <a:solidFill>
              <a:schemeClr val="accent6">
                <a:lumMod val="40000"/>
                <a:lumOff val="6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3" name="TextBox 12"/>
            <p:cNvSpPr txBox="1"/>
            <p:nvPr/>
          </p:nvSpPr>
          <p:spPr>
            <a:xfrm>
              <a:off x="6999765" y="1314510"/>
              <a:ext cx="1297172" cy="419506"/>
            </a:xfrm>
            <a:prstGeom prst="rect">
              <a:avLst/>
            </a:prstGeom>
            <a:noFill/>
          </p:spPr>
          <p:txBody>
            <a:bodyPr wrap="square" rtlCol="0">
              <a:spAutoFit/>
            </a:bodyPr>
            <a:lstStyle/>
            <a:p>
              <a:r>
                <a:rPr lang="en-US" sz="1400" dirty="0"/>
                <a:t>PM</a:t>
              </a:r>
            </a:p>
          </p:txBody>
        </p:sp>
        <p:sp>
          <p:nvSpPr>
            <p:cNvPr id="14" name="Rectangle: Rounded Corners 13"/>
            <p:cNvSpPr/>
            <p:nvPr/>
          </p:nvSpPr>
          <p:spPr>
            <a:xfrm>
              <a:off x="8291624" y="1494715"/>
              <a:ext cx="912176" cy="454291"/>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HEAD</a:t>
              </a:r>
            </a:p>
          </p:txBody>
        </p:sp>
        <p:sp>
          <p:nvSpPr>
            <p:cNvPr id="15" name="Oval 14"/>
            <p:cNvSpPr/>
            <p:nvPr/>
          </p:nvSpPr>
          <p:spPr>
            <a:xfrm>
              <a:off x="7010394" y="2353340"/>
              <a:ext cx="850605" cy="829339"/>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16" name="TextBox 15"/>
            <p:cNvSpPr txBox="1"/>
            <p:nvPr/>
          </p:nvSpPr>
          <p:spPr>
            <a:xfrm>
              <a:off x="6927840" y="2568851"/>
              <a:ext cx="1046112" cy="419506"/>
            </a:xfrm>
            <a:prstGeom prst="rect">
              <a:avLst/>
            </a:prstGeom>
            <a:noFill/>
          </p:spPr>
          <p:txBody>
            <a:bodyPr wrap="square" rtlCol="0">
              <a:spAutoFit/>
            </a:bodyPr>
            <a:lstStyle/>
            <a:p>
              <a:pPr algn="ctr"/>
              <a:r>
                <a:rPr lang="en-US" sz="1400" dirty="0"/>
                <a:t>C</a:t>
              </a:r>
            </a:p>
          </p:txBody>
        </p:sp>
        <p:sp>
          <p:nvSpPr>
            <p:cNvPr id="17" name="Oval 16"/>
            <p:cNvSpPr/>
            <p:nvPr/>
          </p:nvSpPr>
          <p:spPr>
            <a:xfrm>
              <a:off x="8257968" y="2353340"/>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18" name="TextBox 17"/>
            <p:cNvSpPr txBox="1"/>
            <p:nvPr/>
          </p:nvSpPr>
          <p:spPr>
            <a:xfrm>
              <a:off x="8237899" y="2568851"/>
              <a:ext cx="1046112" cy="419506"/>
            </a:xfrm>
            <a:prstGeom prst="rect">
              <a:avLst/>
            </a:prstGeom>
            <a:noFill/>
          </p:spPr>
          <p:txBody>
            <a:bodyPr wrap="square" rtlCol="0">
              <a:spAutoFit/>
            </a:bodyPr>
            <a:lstStyle/>
            <a:p>
              <a:r>
                <a:rPr lang="en-US" sz="1200" dirty="0"/>
                <a:t>     </a:t>
              </a:r>
              <a:r>
                <a:rPr lang="en-US" sz="1400" dirty="0"/>
                <a:t>A</a:t>
              </a:r>
            </a:p>
          </p:txBody>
        </p:sp>
        <p:sp>
          <p:nvSpPr>
            <p:cNvPr id="19" name="Oval 18"/>
            <p:cNvSpPr/>
            <p:nvPr/>
          </p:nvSpPr>
          <p:spPr>
            <a:xfrm>
              <a:off x="9494898" y="2367515"/>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0" name="TextBox 19"/>
            <p:cNvSpPr txBox="1"/>
            <p:nvPr/>
          </p:nvSpPr>
          <p:spPr>
            <a:xfrm>
              <a:off x="9438597" y="2583026"/>
              <a:ext cx="1046112" cy="419506"/>
            </a:xfrm>
            <a:prstGeom prst="rect">
              <a:avLst/>
            </a:prstGeom>
            <a:noFill/>
          </p:spPr>
          <p:txBody>
            <a:bodyPr wrap="square" rtlCol="0">
              <a:spAutoFit/>
            </a:bodyPr>
            <a:lstStyle/>
            <a:p>
              <a:r>
                <a:rPr lang="en-US" sz="1400" dirty="0"/>
                <a:t>     B</a:t>
              </a:r>
            </a:p>
          </p:txBody>
        </p:sp>
        <p:cxnSp>
          <p:nvCxnSpPr>
            <p:cNvPr id="21" name="Straight Arrow Connector 20"/>
            <p:cNvCxnSpPr/>
            <p:nvPr/>
          </p:nvCxnSpPr>
          <p:spPr>
            <a:xfrm>
              <a:off x="9129815" y="2758098"/>
              <a:ext cx="3769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4" idx="2"/>
              <a:endCxn id="15" idx="0"/>
            </p:cNvCxnSpPr>
            <p:nvPr/>
          </p:nvCxnSpPr>
          <p:spPr>
            <a:xfrm flipH="1">
              <a:off x="7435697" y="1949006"/>
              <a:ext cx="1312016" cy="40433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25" name="Chart 24">
            <a:extLst/>
          </p:cNvPr>
          <p:cNvGraphicFramePr>
            <a:graphicFrameLocks/>
          </p:cNvGraphicFramePr>
          <p:nvPr>
            <p:extLst>
              <p:ext uri="{D42A27DB-BD31-4B8C-83A1-F6EECF244321}">
                <p14:modId xmlns:p14="http://schemas.microsoft.com/office/powerpoint/2010/main" val="968670480"/>
              </p:ext>
            </p:extLst>
          </p:nvPr>
        </p:nvGraphicFramePr>
        <p:xfrm>
          <a:off x="8495416" y="2553171"/>
          <a:ext cx="3104706" cy="2371062"/>
        </p:xfrm>
        <a:graphic>
          <a:graphicData uri="http://schemas.openxmlformats.org/drawingml/2006/chart">
            <c:chart xmlns:c="http://schemas.openxmlformats.org/drawingml/2006/chart" xmlns:r="http://schemas.openxmlformats.org/officeDocument/2006/relationships" r:id="rId4"/>
          </a:graphicData>
        </a:graphic>
      </p:graphicFrame>
      <p:sp>
        <p:nvSpPr>
          <p:cNvPr id="26" name="TextBox 25"/>
          <p:cNvSpPr txBox="1"/>
          <p:nvPr/>
        </p:nvSpPr>
        <p:spPr>
          <a:xfrm>
            <a:off x="1871312" y="3646967"/>
            <a:ext cx="988827" cy="553998"/>
          </a:xfrm>
          <a:prstGeom prst="rect">
            <a:avLst/>
          </a:prstGeom>
          <a:noFill/>
        </p:spPr>
        <p:txBody>
          <a:bodyPr wrap="square" rtlCol="0">
            <a:spAutoFit/>
          </a:bodyPr>
          <a:lstStyle/>
          <a:p>
            <a:r>
              <a:rPr lang="en-US" sz="3000" b="1" dirty="0">
                <a:solidFill>
                  <a:srgbClr val="FF0000"/>
                </a:solidFill>
              </a:rPr>
              <a:t>?</a:t>
            </a:r>
          </a:p>
        </p:txBody>
      </p:sp>
      <p:sp>
        <p:nvSpPr>
          <p:cNvPr id="5" name="Rectangle 4"/>
          <p:cNvSpPr/>
          <p:nvPr/>
        </p:nvSpPr>
        <p:spPr>
          <a:xfrm>
            <a:off x="730536" y="2328530"/>
            <a:ext cx="3540642" cy="3136605"/>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193787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Comparison with Efficient PB (Micro 15)</a:t>
            </a:r>
          </a:p>
        </p:txBody>
      </p:sp>
      <p:graphicFrame>
        <p:nvGraphicFramePr>
          <p:cNvPr id="5" name="Content Placeholder 4"/>
          <p:cNvGraphicFramePr>
            <a:graphicFrameLocks noGrp="1"/>
          </p:cNvGraphicFramePr>
          <p:nvPr>
            <p:ph idx="1"/>
            <p:extLst/>
          </p:nvPr>
        </p:nvGraphicFramePr>
        <p:xfrm>
          <a:off x="997688" y="2633700"/>
          <a:ext cx="10515600" cy="259080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3109669407"/>
                    </a:ext>
                  </a:extLst>
                </a:gridCol>
                <a:gridCol w="3505200">
                  <a:extLst>
                    <a:ext uri="{9D8B030D-6E8A-4147-A177-3AD203B41FA5}">
                      <a16:colId xmlns:a16="http://schemas.microsoft.com/office/drawing/2014/main" val="1224576730"/>
                    </a:ext>
                  </a:extLst>
                </a:gridCol>
                <a:gridCol w="3505200">
                  <a:extLst>
                    <a:ext uri="{9D8B030D-6E8A-4147-A177-3AD203B41FA5}">
                      <a16:colId xmlns:a16="http://schemas.microsoft.com/office/drawing/2014/main" val="86292805"/>
                    </a:ext>
                  </a:extLst>
                </a:gridCol>
              </a:tblGrid>
              <a:tr h="370840">
                <a:tc>
                  <a:txBody>
                    <a:bodyPr/>
                    <a:lstStyle/>
                    <a:p>
                      <a:r>
                        <a:rPr lang="en-US" sz="2000" dirty="0"/>
                        <a:t>Parameter</a:t>
                      </a:r>
                    </a:p>
                  </a:txBody>
                  <a:tcPr/>
                </a:tc>
                <a:tc>
                  <a:txBody>
                    <a:bodyPr/>
                    <a:lstStyle/>
                    <a:p>
                      <a:r>
                        <a:rPr lang="en-US" sz="2000" dirty="0"/>
                        <a:t>HOPS</a:t>
                      </a:r>
                    </a:p>
                  </a:txBody>
                  <a:tcPr/>
                </a:tc>
                <a:tc>
                  <a:txBody>
                    <a:bodyPr/>
                    <a:lstStyle/>
                    <a:p>
                      <a:r>
                        <a:rPr lang="en-US" sz="2000" dirty="0"/>
                        <a:t>Efficient PBs</a:t>
                      </a:r>
                    </a:p>
                  </a:txBody>
                  <a:tcPr/>
                </a:tc>
                <a:extLst>
                  <a:ext uri="{0D108BD9-81ED-4DB2-BD59-A6C34878D82A}">
                    <a16:rowId xmlns:a16="http://schemas.microsoft.com/office/drawing/2014/main" val="4029825037"/>
                  </a:ext>
                </a:extLst>
              </a:tr>
              <a:tr h="370840">
                <a:tc>
                  <a:txBody>
                    <a:bodyPr/>
                    <a:lstStyle/>
                    <a:p>
                      <a:r>
                        <a:rPr lang="en-US" sz="2000" dirty="0"/>
                        <a:t>Primitives</a:t>
                      </a:r>
                    </a:p>
                  </a:txBody>
                  <a:tcPr/>
                </a:tc>
                <a:tc>
                  <a:txBody>
                    <a:bodyPr/>
                    <a:lstStyle/>
                    <a:p>
                      <a:r>
                        <a:rPr lang="en-US" sz="2000" baseline="0" dirty="0">
                          <a:sym typeface="Wingdings" panose="05000000000000000000" pitchFamily="2" charset="2"/>
                        </a:rPr>
                        <a:t> </a:t>
                      </a:r>
                      <a:r>
                        <a:rPr lang="en-US" sz="2000" dirty="0"/>
                        <a:t>Ordering,</a:t>
                      </a:r>
                      <a:r>
                        <a:rPr lang="en-US" sz="2000" baseline="0" dirty="0"/>
                        <a:t> Durability</a:t>
                      </a:r>
                      <a:endParaRPr lang="en-US" sz="2000" dirty="0"/>
                    </a:p>
                  </a:txBody>
                  <a:tcPr/>
                </a:tc>
                <a:tc>
                  <a:txBody>
                    <a:bodyPr/>
                    <a:lstStyle/>
                    <a:p>
                      <a:r>
                        <a:rPr lang="en-US" sz="2000" baseline="0" dirty="0">
                          <a:sym typeface="Wingdings" panose="05000000000000000000" pitchFamily="2" charset="2"/>
                        </a:rPr>
                        <a:t>× </a:t>
                      </a:r>
                      <a:r>
                        <a:rPr lang="en-US" sz="2000" dirty="0"/>
                        <a:t>Ordering</a:t>
                      </a:r>
                    </a:p>
                  </a:txBody>
                  <a:tcPr/>
                </a:tc>
                <a:extLst>
                  <a:ext uri="{0D108BD9-81ED-4DB2-BD59-A6C34878D82A}">
                    <a16:rowId xmlns:a16="http://schemas.microsoft.com/office/drawing/2014/main" val="882743483"/>
                  </a:ext>
                </a:extLst>
              </a:tr>
              <a:tr h="370840">
                <a:tc>
                  <a:txBody>
                    <a:bodyPr/>
                    <a:lstStyle/>
                    <a:p>
                      <a:r>
                        <a:rPr lang="en-US" sz="2000" dirty="0"/>
                        <a:t>Intra-thread Conflict </a:t>
                      </a:r>
                    </a:p>
                  </a:txBody>
                  <a:tcPr/>
                </a:tc>
                <a:tc>
                  <a:txBody>
                    <a:bodyPr/>
                    <a:lstStyle/>
                    <a:p>
                      <a:pPr marL="285750" indent="-285750">
                        <a:buFont typeface="Wingdings" panose="05000000000000000000" pitchFamily="2" charset="2"/>
                        <a:buChar char="ü"/>
                      </a:pPr>
                      <a:r>
                        <a:rPr lang="en-US" sz="2000" dirty="0"/>
                        <a:t>Buffered</a:t>
                      </a:r>
                    </a:p>
                  </a:txBody>
                  <a:tcPr/>
                </a:tc>
                <a:tc>
                  <a:txBody>
                    <a:bodyPr/>
                    <a:lstStyle/>
                    <a:p>
                      <a:r>
                        <a:rPr lang="en-US" sz="2000" baseline="0" dirty="0">
                          <a:sym typeface="Wingdings" panose="05000000000000000000" pitchFamily="2" charset="2"/>
                        </a:rPr>
                        <a:t>×  </a:t>
                      </a:r>
                      <a:r>
                        <a:rPr lang="en-US" sz="2000" dirty="0"/>
                        <a:t>Causes</a:t>
                      </a:r>
                      <a:r>
                        <a:rPr lang="en-US" sz="2000" baseline="0" dirty="0"/>
                        <a:t> </a:t>
                      </a:r>
                      <a:r>
                        <a:rPr lang="en-US" sz="2000" dirty="0"/>
                        <a:t>Synchronous Flush                </a:t>
                      </a:r>
                    </a:p>
                  </a:txBody>
                  <a:tcPr/>
                </a:tc>
                <a:extLst>
                  <a:ext uri="{0D108BD9-81ED-4DB2-BD59-A6C34878D82A}">
                    <a16:rowId xmlns:a16="http://schemas.microsoft.com/office/drawing/2014/main" val="2851663859"/>
                  </a:ext>
                </a:extLst>
              </a:tr>
              <a:tr h="370840">
                <a:tc>
                  <a:txBody>
                    <a:bodyPr/>
                    <a:lstStyle/>
                    <a:p>
                      <a:r>
                        <a:rPr lang="en-US" sz="2000" dirty="0"/>
                        <a:t>Inter-thread Conflict</a:t>
                      </a:r>
                    </a:p>
                  </a:txBody>
                  <a:tcPr/>
                </a:tc>
                <a:tc>
                  <a:txBody>
                    <a:bodyPr/>
                    <a:lstStyle/>
                    <a:p>
                      <a:pPr marL="285750" indent="-285750">
                        <a:buFont typeface="Wingdings" panose="05000000000000000000" pitchFamily="2" charset="2"/>
                        <a:buChar char="ü"/>
                      </a:pPr>
                      <a:r>
                        <a:rPr lang="en-US" sz="2000" dirty="0"/>
                        <a:t>Buffered</a:t>
                      </a:r>
                    </a:p>
                  </a:txBody>
                  <a:tcPr/>
                </a:tc>
                <a:tc>
                  <a:txBody>
                    <a:bodyPr/>
                    <a:lstStyle/>
                    <a:p>
                      <a:r>
                        <a:rPr lang="en-US" sz="2000" baseline="0" dirty="0">
                          <a:sym typeface="Wingdings" panose="05000000000000000000" pitchFamily="2" charset="2"/>
                        </a:rPr>
                        <a:t> </a:t>
                      </a:r>
                      <a:r>
                        <a:rPr lang="en-US" sz="2000" dirty="0"/>
                        <a:t>Buffered</a:t>
                      </a:r>
                      <a:r>
                        <a:rPr lang="en-US" sz="2000" baseline="0" dirty="0"/>
                        <a:t> (</a:t>
                      </a:r>
                      <a:r>
                        <a:rPr lang="en-US" sz="2000" baseline="0" dirty="0" err="1"/>
                        <a:t>upto</a:t>
                      </a:r>
                      <a:r>
                        <a:rPr lang="en-US" sz="2000" baseline="0" dirty="0"/>
                        <a:t> 5)</a:t>
                      </a:r>
                      <a:endParaRPr lang="en-US" sz="2000" dirty="0"/>
                    </a:p>
                  </a:txBody>
                  <a:tcPr/>
                </a:tc>
                <a:extLst>
                  <a:ext uri="{0D108BD9-81ED-4DB2-BD59-A6C34878D82A}">
                    <a16:rowId xmlns:a16="http://schemas.microsoft.com/office/drawing/2014/main" val="1871243509"/>
                  </a:ext>
                </a:extLst>
              </a:tr>
              <a:tr h="370840">
                <a:tc>
                  <a:txBody>
                    <a:bodyPr/>
                    <a:lstStyle/>
                    <a:p>
                      <a:r>
                        <a:rPr lang="en-US" sz="2000" dirty="0"/>
                        <a:t>Cache modifications</a:t>
                      </a:r>
                    </a:p>
                  </a:txBody>
                  <a:tcPr/>
                </a:tc>
                <a:tc>
                  <a:txBody>
                    <a:bodyPr/>
                    <a:lstStyle/>
                    <a:p>
                      <a:r>
                        <a:rPr lang="en-US" sz="2000" baseline="0" dirty="0">
                          <a:sym typeface="Wingdings" panose="05000000000000000000" pitchFamily="2" charset="2"/>
                        </a:rPr>
                        <a:t> </a:t>
                      </a:r>
                      <a:r>
                        <a:rPr lang="en-US" sz="2000" dirty="0"/>
                        <a:t>1 bit</a:t>
                      </a:r>
                      <a:r>
                        <a:rPr lang="en-US" sz="2000" baseline="0" dirty="0"/>
                        <a:t> </a:t>
                      </a:r>
                      <a:endParaRPr lang="en-US" sz="2000" dirty="0"/>
                    </a:p>
                  </a:txBody>
                  <a:tcPr/>
                </a:tc>
                <a:tc>
                  <a:txBody>
                    <a:bodyPr/>
                    <a:lstStyle/>
                    <a:p>
                      <a:r>
                        <a:rPr lang="en-US" sz="2000" baseline="0" dirty="0">
                          <a:sym typeface="Wingdings" panose="05000000000000000000" pitchFamily="2" charset="2"/>
                        </a:rPr>
                        <a:t>×  </a:t>
                      </a:r>
                      <a:r>
                        <a:rPr lang="en-US" sz="2000" dirty="0"/>
                        <a:t>Proportional to number of cores,   inflight epochs supported</a:t>
                      </a:r>
                    </a:p>
                  </a:txBody>
                  <a:tcPr/>
                </a:tc>
                <a:extLst>
                  <a:ext uri="{0D108BD9-81ED-4DB2-BD59-A6C34878D82A}">
                    <a16:rowId xmlns:a16="http://schemas.microsoft.com/office/drawing/2014/main" val="4014880786"/>
                  </a:ext>
                </a:extLst>
              </a:tr>
            </a:tbl>
          </a:graphicData>
        </a:graphic>
      </p:graphicFrame>
      <p:sp>
        <p:nvSpPr>
          <p:cNvPr id="4" name="Slide Number Placeholder 3"/>
          <p:cNvSpPr>
            <a:spLocks noGrp="1"/>
          </p:cNvSpPr>
          <p:nvPr>
            <p:ph type="sldNum" sz="quarter" idx="12"/>
          </p:nvPr>
        </p:nvSpPr>
        <p:spPr/>
        <p:txBody>
          <a:bodyPr/>
          <a:lstStyle/>
          <a:p>
            <a:fld id="{31521B31-940A-4DBD-BBF0-52B384F93C7D}" type="slidenum">
              <a:rPr lang="en-US" smtClean="0"/>
              <a:t>30</a:t>
            </a:fld>
            <a:endParaRPr lang="en-US"/>
          </a:p>
        </p:txBody>
      </p:sp>
    </p:spTree>
    <p:extLst>
      <p:ext uri="{BB962C8B-B14F-4D97-AF65-F5344CB8AC3E}">
        <p14:creationId xmlns:p14="http://schemas.microsoft.com/office/powerpoint/2010/main" val="33926520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Comparison with Non-Temporal Stores (x86)</a:t>
            </a:r>
          </a:p>
        </p:txBody>
      </p:sp>
      <p:graphicFrame>
        <p:nvGraphicFramePr>
          <p:cNvPr id="5" name="Content Placeholder 4"/>
          <p:cNvGraphicFramePr>
            <a:graphicFrameLocks noGrp="1"/>
          </p:cNvGraphicFramePr>
          <p:nvPr>
            <p:ph idx="1"/>
            <p:extLst/>
          </p:nvPr>
        </p:nvGraphicFramePr>
        <p:xfrm>
          <a:off x="997688" y="2633700"/>
          <a:ext cx="10515600" cy="158496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3109669407"/>
                    </a:ext>
                  </a:extLst>
                </a:gridCol>
                <a:gridCol w="3505200">
                  <a:extLst>
                    <a:ext uri="{9D8B030D-6E8A-4147-A177-3AD203B41FA5}">
                      <a16:colId xmlns:a16="http://schemas.microsoft.com/office/drawing/2014/main" val="1224576730"/>
                    </a:ext>
                  </a:extLst>
                </a:gridCol>
                <a:gridCol w="3505200">
                  <a:extLst>
                    <a:ext uri="{9D8B030D-6E8A-4147-A177-3AD203B41FA5}">
                      <a16:colId xmlns:a16="http://schemas.microsoft.com/office/drawing/2014/main" val="86292805"/>
                    </a:ext>
                  </a:extLst>
                </a:gridCol>
              </a:tblGrid>
              <a:tr h="370840">
                <a:tc>
                  <a:txBody>
                    <a:bodyPr/>
                    <a:lstStyle/>
                    <a:p>
                      <a:r>
                        <a:rPr lang="en-US" sz="2000" dirty="0"/>
                        <a:t>Parameter</a:t>
                      </a:r>
                    </a:p>
                  </a:txBody>
                  <a:tcPr/>
                </a:tc>
                <a:tc>
                  <a:txBody>
                    <a:bodyPr/>
                    <a:lstStyle/>
                    <a:p>
                      <a:r>
                        <a:rPr lang="en-US" sz="2000" dirty="0"/>
                        <a:t>HOPS</a:t>
                      </a:r>
                    </a:p>
                  </a:txBody>
                  <a:tcPr/>
                </a:tc>
                <a:tc>
                  <a:txBody>
                    <a:bodyPr/>
                    <a:lstStyle/>
                    <a:p>
                      <a:r>
                        <a:rPr lang="en-US" sz="2000" dirty="0"/>
                        <a:t>NT Stores</a:t>
                      </a:r>
                    </a:p>
                  </a:txBody>
                  <a:tcPr/>
                </a:tc>
                <a:extLst>
                  <a:ext uri="{0D108BD9-81ED-4DB2-BD59-A6C34878D82A}">
                    <a16:rowId xmlns:a16="http://schemas.microsoft.com/office/drawing/2014/main" val="4029825037"/>
                  </a:ext>
                </a:extLst>
              </a:tr>
              <a:tr h="370840">
                <a:tc>
                  <a:txBody>
                    <a:bodyPr/>
                    <a:lstStyle/>
                    <a:p>
                      <a:r>
                        <a:rPr lang="en-US" sz="2000" dirty="0"/>
                        <a:t>Stores</a:t>
                      </a:r>
                      <a:r>
                        <a:rPr lang="en-US" sz="2000" baseline="0" dirty="0"/>
                        <a:t> cached</a:t>
                      </a:r>
                      <a:endParaRPr lang="en-US" sz="2000" dirty="0"/>
                    </a:p>
                  </a:txBody>
                  <a:tcPr/>
                </a:tc>
                <a:tc>
                  <a:txBody>
                    <a:bodyPr/>
                    <a:lstStyle/>
                    <a:p>
                      <a:r>
                        <a:rPr lang="en-US" sz="2000" baseline="0" dirty="0">
                          <a:sym typeface="Wingdings" panose="05000000000000000000" pitchFamily="2" charset="2"/>
                        </a:rPr>
                        <a:t>Yes</a:t>
                      </a:r>
                      <a:endParaRPr lang="en-US" sz="2000" dirty="0"/>
                    </a:p>
                  </a:txBody>
                  <a:tcPr/>
                </a:tc>
                <a:tc>
                  <a:txBody>
                    <a:bodyPr/>
                    <a:lstStyle/>
                    <a:p>
                      <a:r>
                        <a:rPr lang="en-US" sz="2000" baseline="0" dirty="0">
                          <a:sym typeface="Wingdings" panose="05000000000000000000" pitchFamily="2" charset="2"/>
                        </a:rPr>
                        <a:t>×  </a:t>
                      </a:r>
                      <a:r>
                        <a:rPr lang="en-US" sz="2000" dirty="0"/>
                        <a:t>Cache copy invalidated</a:t>
                      </a:r>
                    </a:p>
                  </a:txBody>
                  <a:tcPr/>
                </a:tc>
                <a:extLst>
                  <a:ext uri="{0D108BD9-81ED-4DB2-BD59-A6C34878D82A}">
                    <a16:rowId xmlns:a16="http://schemas.microsoft.com/office/drawing/2014/main" val="882743483"/>
                  </a:ext>
                </a:extLst>
              </a:tr>
              <a:tr h="370840">
                <a:tc>
                  <a:txBody>
                    <a:bodyPr/>
                    <a:lstStyle/>
                    <a:p>
                      <a:r>
                        <a:rPr lang="en-US" sz="2000" dirty="0"/>
                        <a:t>Ordering Guarantees</a:t>
                      </a:r>
                    </a:p>
                  </a:txBody>
                  <a:tcPr/>
                </a:tc>
                <a:tc>
                  <a:txBody>
                    <a:bodyPr/>
                    <a:lstStyle/>
                    <a:p>
                      <a:pPr marL="285750" indent="-285750">
                        <a:buFont typeface="Wingdings" panose="05000000000000000000" pitchFamily="2" charset="2"/>
                        <a:buChar char="ü"/>
                      </a:pPr>
                      <a:r>
                        <a:rPr lang="en-US" sz="2000" dirty="0"/>
                        <a:t>Yes, with fast OFENCE</a:t>
                      </a:r>
                    </a:p>
                  </a:txBody>
                  <a:tcPr/>
                </a:tc>
                <a:tc>
                  <a:txBody>
                    <a:bodyPr/>
                    <a:lstStyle/>
                    <a:p>
                      <a:r>
                        <a:rPr lang="en-US" sz="2000" baseline="0" dirty="0">
                          <a:sym typeface="Wingdings" panose="05000000000000000000" pitchFamily="2" charset="2"/>
                        </a:rPr>
                        <a:t> Yes, with slower FENCEs</a:t>
                      </a:r>
                      <a:endParaRPr lang="en-US" sz="2000" dirty="0"/>
                    </a:p>
                  </a:txBody>
                  <a:tcPr/>
                </a:tc>
                <a:extLst>
                  <a:ext uri="{0D108BD9-81ED-4DB2-BD59-A6C34878D82A}">
                    <a16:rowId xmlns:a16="http://schemas.microsoft.com/office/drawing/2014/main" val="2851663859"/>
                  </a:ext>
                </a:extLst>
              </a:tr>
              <a:tr h="370840">
                <a:tc>
                  <a:txBody>
                    <a:bodyPr/>
                    <a:lstStyle/>
                    <a:p>
                      <a:r>
                        <a:rPr lang="en-US" sz="2000" dirty="0"/>
                        <a:t>Durability Guarantees</a:t>
                      </a:r>
                    </a:p>
                  </a:txBody>
                  <a:tcPr/>
                </a:tc>
                <a:tc>
                  <a:txBody>
                    <a:bodyPr/>
                    <a:lstStyle/>
                    <a:p>
                      <a:pPr marL="285750" indent="-285750">
                        <a:buFont typeface="Wingdings" panose="05000000000000000000" pitchFamily="2" charset="2"/>
                        <a:buChar char="ü"/>
                      </a:pPr>
                      <a:r>
                        <a:rPr lang="en-US" sz="2000" dirty="0"/>
                        <a:t>Yes, with DFENCE</a:t>
                      </a:r>
                    </a:p>
                  </a:txBody>
                  <a:tcPr/>
                </a:tc>
                <a:tc>
                  <a:txBody>
                    <a:bodyPr/>
                    <a:lstStyle/>
                    <a:p>
                      <a:r>
                        <a:rPr lang="en-US" sz="2000" baseline="0" dirty="0">
                          <a:sym typeface="Wingdings" panose="05000000000000000000" pitchFamily="2" charset="2"/>
                        </a:rPr>
                        <a:t>×  </a:t>
                      </a:r>
                      <a:r>
                        <a:rPr lang="en-US" sz="2000" dirty="0"/>
                        <a:t>No</a:t>
                      </a:r>
                    </a:p>
                  </a:txBody>
                  <a:tcPr/>
                </a:tc>
                <a:extLst>
                  <a:ext uri="{0D108BD9-81ED-4DB2-BD59-A6C34878D82A}">
                    <a16:rowId xmlns:a16="http://schemas.microsoft.com/office/drawing/2014/main" val="1871243509"/>
                  </a:ext>
                </a:extLst>
              </a:tr>
            </a:tbl>
          </a:graphicData>
        </a:graphic>
      </p:graphicFrame>
      <p:sp>
        <p:nvSpPr>
          <p:cNvPr id="4" name="Slide Number Placeholder 3"/>
          <p:cNvSpPr>
            <a:spLocks noGrp="1"/>
          </p:cNvSpPr>
          <p:nvPr>
            <p:ph type="sldNum" sz="quarter" idx="12"/>
          </p:nvPr>
        </p:nvSpPr>
        <p:spPr/>
        <p:txBody>
          <a:bodyPr/>
          <a:lstStyle/>
          <a:p>
            <a:fld id="{31521B31-940A-4DBD-BBF0-52B384F93C7D}" type="slidenum">
              <a:rPr lang="en-US" smtClean="0"/>
              <a:t>31</a:t>
            </a:fld>
            <a:endParaRPr lang="en-US"/>
          </a:p>
        </p:txBody>
      </p:sp>
    </p:spTree>
    <p:extLst>
      <p:ext uri="{BB962C8B-B14F-4D97-AF65-F5344CB8AC3E}">
        <p14:creationId xmlns:p14="http://schemas.microsoft.com/office/powerpoint/2010/main" val="19674980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Linked List Insertion - Naive</a:t>
            </a:r>
          </a:p>
        </p:txBody>
      </p:sp>
      <p:sp>
        <p:nvSpPr>
          <p:cNvPr id="4" name="Slide Number Placeholder 3"/>
          <p:cNvSpPr>
            <a:spLocks noGrp="1"/>
          </p:cNvSpPr>
          <p:nvPr>
            <p:ph type="sldNum" sz="quarter" idx="12"/>
          </p:nvPr>
        </p:nvSpPr>
        <p:spPr/>
        <p:txBody>
          <a:bodyPr/>
          <a:lstStyle/>
          <a:p>
            <a:fld id="{31521B31-940A-4DBD-BBF0-52B384F93C7D}" type="slidenum">
              <a:rPr lang="en-US" smtClean="0"/>
              <a:t>32</a:t>
            </a:fld>
            <a:endParaRPr lang="en-US"/>
          </a:p>
        </p:txBody>
      </p:sp>
      <p:sp>
        <p:nvSpPr>
          <p:cNvPr id="6" name="TextBox 5"/>
          <p:cNvSpPr txBox="1"/>
          <p:nvPr/>
        </p:nvSpPr>
        <p:spPr>
          <a:xfrm>
            <a:off x="838200" y="2153653"/>
            <a:ext cx="5466347" cy="1938992"/>
          </a:xfrm>
          <a:prstGeom prst="rect">
            <a:avLst/>
          </a:prstGeom>
          <a:noFill/>
        </p:spPr>
        <p:txBody>
          <a:bodyPr wrap="square" rtlCol="0">
            <a:spAutoFit/>
          </a:bodyPr>
          <a:lstStyle/>
          <a:p>
            <a:pPr marL="342900" indent="-342900">
              <a:buAutoNum type="arabicPeriod"/>
            </a:pPr>
            <a:r>
              <a:rPr lang="en-US" sz="2400" dirty="0"/>
              <a:t>Create Node</a:t>
            </a:r>
          </a:p>
          <a:p>
            <a:pPr marL="342900" indent="-342900">
              <a:buAutoNum type="arabicPeriod"/>
            </a:pPr>
            <a:endParaRPr lang="en-US" sz="2400" dirty="0"/>
          </a:p>
          <a:p>
            <a:pPr marL="342900" indent="-342900">
              <a:buAutoNum type="arabicPeriod"/>
            </a:pPr>
            <a:r>
              <a:rPr lang="en-US" sz="2400" dirty="0"/>
              <a:t>Update Node Pointer</a:t>
            </a:r>
          </a:p>
          <a:p>
            <a:pPr marL="342900" indent="-342900">
              <a:buAutoNum type="arabicPeriod"/>
            </a:pPr>
            <a:endParaRPr lang="en-US" sz="2400" dirty="0"/>
          </a:p>
          <a:p>
            <a:pPr marL="342900" indent="-342900">
              <a:buAutoNum type="arabicPeriod"/>
            </a:pPr>
            <a:r>
              <a:rPr lang="en-US" sz="2400" dirty="0"/>
              <a:t>Update Head Pointer</a:t>
            </a:r>
          </a:p>
        </p:txBody>
      </p:sp>
      <p:sp>
        <p:nvSpPr>
          <p:cNvPr id="8" name="Rectangle: Rounded Corners 7"/>
          <p:cNvSpPr/>
          <p:nvPr/>
        </p:nvSpPr>
        <p:spPr>
          <a:xfrm>
            <a:off x="6815470" y="1608077"/>
            <a:ext cx="3700130" cy="2209011"/>
          </a:xfrm>
          <a:prstGeom prst="roundRect">
            <a:avLst/>
          </a:prstGeom>
          <a:solidFill>
            <a:schemeClr val="accent3">
              <a:lumMod val="40000"/>
              <a:lumOff val="6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6943061" y="1704370"/>
            <a:ext cx="1297172" cy="372028"/>
          </a:xfrm>
          <a:prstGeom prst="rect">
            <a:avLst/>
          </a:prstGeom>
          <a:noFill/>
        </p:spPr>
        <p:txBody>
          <a:bodyPr wrap="square" rtlCol="0">
            <a:spAutoFit/>
          </a:bodyPr>
          <a:lstStyle/>
          <a:p>
            <a:r>
              <a:rPr lang="en-US" dirty="0"/>
              <a:t>CACHE</a:t>
            </a:r>
          </a:p>
        </p:txBody>
      </p:sp>
      <p:sp>
        <p:nvSpPr>
          <p:cNvPr id="10" name="Rectangle: Rounded Corners 9"/>
          <p:cNvSpPr/>
          <p:nvPr/>
        </p:nvSpPr>
        <p:spPr>
          <a:xfrm>
            <a:off x="8288082" y="1884573"/>
            <a:ext cx="781494" cy="475855"/>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HEAD</a:t>
            </a:r>
          </a:p>
        </p:txBody>
      </p:sp>
      <p:sp>
        <p:nvSpPr>
          <p:cNvPr id="11" name="Oval 10"/>
          <p:cNvSpPr/>
          <p:nvPr/>
        </p:nvSpPr>
        <p:spPr>
          <a:xfrm>
            <a:off x="7006852" y="2743200"/>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 name="TextBox 11"/>
          <p:cNvSpPr txBox="1"/>
          <p:nvPr/>
        </p:nvSpPr>
        <p:spPr>
          <a:xfrm>
            <a:off x="6986783" y="2973204"/>
            <a:ext cx="1046112" cy="369332"/>
          </a:xfrm>
          <a:prstGeom prst="rect">
            <a:avLst/>
          </a:prstGeom>
          <a:noFill/>
        </p:spPr>
        <p:txBody>
          <a:bodyPr wrap="square" rtlCol="0">
            <a:spAutoFit/>
          </a:bodyPr>
          <a:lstStyle/>
          <a:p>
            <a:r>
              <a:rPr lang="en-US" dirty="0"/>
              <a:t>NODE C</a:t>
            </a:r>
          </a:p>
        </p:txBody>
      </p:sp>
      <p:sp>
        <p:nvSpPr>
          <p:cNvPr id="15" name="Oval 14"/>
          <p:cNvSpPr/>
          <p:nvPr/>
        </p:nvSpPr>
        <p:spPr>
          <a:xfrm>
            <a:off x="8254426" y="2743200"/>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 name="TextBox 15"/>
          <p:cNvSpPr txBox="1"/>
          <p:nvPr/>
        </p:nvSpPr>
        <p:spPr>
          <a:xfrm>
            <a:off x="8234357" y="2973204"/>
            <a:ext cx="1046112" cy="369332"/>
          </a:xfrm>
          <a:prstGeom prst="rect">
            <a:avLst/>
          </a:prstGeom>
          <a:noFill/>
        </p:spPr>
        <p:txBody>
          <a:bodyPr wrap="square" rtlCol="0">
            <a:spAutoFit/>
          </a:bodyPr>
          <a:lstStyle/>
          <a:p>
            <a:r>
              <a:rPr lang="en-US" dirty="0"/>
              <a:t>NODE A</a:t>
            </a:r>
          </a:p>
        </p:txBody>
      </p:sp>
      <p:sp>
        <p:nvSpPr>
          <p:cNvPr id="19" name="Oval 18"/>
          <p:cNvSpPr/>
          <p:nvPr/>
        </p:nvSpPr>
        <p:spPr>
          <a:xfrm>
            <a:off x="9491356" y="2757375"/>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 name="TextBox 19"/>
          <p:cNvSpPr txBox="1"/>
          <p:nvPr/>
        </p:nvSpPr>
        <p:spPr>
          <a:xfrm>
            <a:off x="9481920" y="2987379"/>
            <a:ext cx="1046112" cy="369332"/>
          </a:xfrm>
          <a:prstGeom prst="rect">
            <a:avLst/>
          </a:prstGeom>
          <a:noFill/>
        </p:spPr>
        <p:txBody>
          <a:bodyPr wrap="square" rtlCol="0">
            <a:spAutoFit/>
          </a:bodyPr>
          <a:lstStyle/>
          <a:p>
            <a:r>
              <a:rPr lang="en-US" dirty="0"/>
              <a:t>NODE B</a:t>
            </a:r>
          </a:p>
        </p:txBody>
      </p:sp>
      <p:cxnSp>
        <p:nvCxnSpPr>
          <p:cNvPr id="22" name="Straight Arrow Connector 21"/>
          <p:cNvCxnSpPr>
            <a:stCxn id="10" idx="2"/>
            <a:endCxn id="15" idx="0"/>
          </p:cNvCxnSpPr>
          <p:nvPr/>
        </p:nvCxnSpPr>
        <p:spPr>
          <a:xfrm>
            <a:off x="8678829" y="2360428"/>
            <a:ext cx="900" cy="38277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7868090" y="3144415"/>
            <a:ext cx="3769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9126273" y="3147958"/>
            <a:ext cx="3769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0" idx="2"/>
            <a:endCxn id="11" idx="0"/>
          </p:cNvCxnSpPr>
          <p:nvPr/>
        </p:nvCxnSpPr>
        <p:spPr>
          <a:xfrm flipH="1">
            <a:off x="7432155" y="2360428"/>
            <a:ext cx="1246674" cy="38277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Rectangle: Rounded Corners 28"/>
          <p:cNvSpPr/>
          <p:nvPr/>
        </p:nvSpPr>
        <p:spPr>
          <a:xfrm>
            <a:off x="6819012" y="4344195"/>
            <a:ext cx="3700130" cy="2209011"/>
          </a:xfrm>
          <a:prstGeom prst="roundRect">
            <a:avLst/>
          </a:prstGeom>
          <a:solidFill>
            <a:schemeClr val="accent6">
              <a:lumMod val="40000"/>
              <a:lumOff val="6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6999765" y="4440488"/>
            <a:ext cx="1297172" cy="372028"/>
          </a:xfrm>
          <a:prstGeom prst="rect">
            <a:avLst/>
          </a:prstGeom>
          <a:noFill/>
        </p:spPr>
        <p:txBody>
          <a:bodyPr wrap="square" rtlCol="0">
            <a:spAutoFit/>
          </a:bodyPr>
          <a:lstStyle/>
          <a:p>
            <a:r>
              <a:rPr lang="en-US" dirty="0"/>
              <a:t>PM</a:t>
            </a:r>
          </a:p>
        </p:txBody>
      </p:sp>
      <p:sp>
        <p:nvSpPr>
          <p:cNvPr id="31" name="Rectangle: Rounded Corners 30"/>
          <p:cNvSpPr/>
          <p:nvPr/>
        </p:nvSpPr>
        <p:spPr>
          <a:xfrm>
            <a:off x="8291624" y="4620691"/>
            <a:ext cx="781494" cy="475855"/>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HEAD</a:t>
            </a:r>
          </a:p>
        </p:txBody>
      </p:sp>
      <p:sp>
        <p:nvSpPr>
          <p:cNvPr id="32" name="Oval 31"/>
          <p:cNvSpPr/>
          <p:nvPr/>
        </p:nvSpPr>
        <p:spPr>
          <a:xfrm>
            <a:off x="7010394" y="5479318"/>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3" name="TextBox 32"/>
          <p:cNvSpPr txBox="1"/>
          <p:nvPr/>
        </p:nvSpPr>
        <p:spPr>
          <a:xfrm>
            <a:off x="6990325" y="5709322"/>
            <a:ext cx="1046112" cy="369332"/>
          </a:xfrm>
          <a:prstGeom prst="rect">
            <a:avLst/>
          </a:prstGeom>
          <a:noFill/>
        </p:spPr>
        <p:txBody>
          <a:bodyPr wrap="square" rtlCol="0">
            <a:spAutoFit/>
          </a:bodyPr>
          <a:lstStyle/>
          <a:p>
            <a:r>
              <a:rPr lang="en-US" dirty="0"/>
              <a:t>NODE C</a:t>
            </a:r>
          </a:p>
        </p:txBody>
      </p:sp>
      <p:sp>
        <p:nvSpPr>
          <p:cNvPr id="34" name="Oval 33"/>
          <p:cNvSpPr/>
          <p:nvPr/>
        </p:nvSpPr>
        <p:spPr>
          <a:xfrm>
            <a:off x="8257968" y="5479318"/>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5" name="TextBox 34"/>
          <p:cNvSpPr txBox="1"/>
          <p:nvPr/>
        </p:nvSpPr>
        <p:spPr>
          <a:xfrm>
            <a:off x="8237899" y="5709322"/>
            <a:ext cx="1046112" cy="369332"/>
          </a:xfrm>
          <a:prstGeom prst="rect">
            <a:avLst/>
          </a:prstGeom>
          <a:noFill/>
        </p:spPr>
        <p:txBody>
          <a:bodyPr wrap="square" rtlCol="0">
            <a:spAutoFit/>
          </a:bodyPr>
          <a:lstStyle/>
          <a:p>
            <a:r>
              <a:rPr lang="en-US" dirty="0"/>
              <a:t>NODE A</a:t>
            </a:r>
          </a:p>
        </p:txBody>
      </p:sp>
      <p:sp>
        <p:nvSpPr>
          <p:cNvPr id="36" name="Oval 35"/>
          <p:cNvSpPr/>
          <p:nvPr/>
        </p:nvSpPr>
        <p:spPr>
          <a:xfrm>
            <a:off x="9494898" y="5493493"/>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TextBox 36"/>
          <p:cNvSpPr txBox="1"/>
          <p:nvPr/>
        </p:nvSpPr>
        <p:spPr>
          <a:xfrm>
            <a:off x="9485462" y="5723497"/>
            <a:ext cx="1046112" cy="369332"/>
          </a:xfrm>
          <a:prstGeom prst="rect">
            <a:avLst/>
          </a:prstGeom>
          <a:noFill/>
        </p:spPr>
        <p:txBody>
          <a:bodyPr wrap="square" rtlCol="0">
            <a:spAutoFit/>
          </a:bodyPr>
          <a:lstStyle/>
          <a:p>
            <a:r>
              <a:rPr lang="en-US" dirty="0"/>
              <a:t>NODE B</a:t>
            </a:r>
          </a:p>
        </p:txBody>
      </p:sp>
      <p:cxnSp>
        <p:nvCxnSpPr>
          <p:cNvPr id="38" name="Straight Arrow Connector 37"/>
          <p:cNvCxnSpPr>
            <a:stCxn id="31" idx="2"/>
            <a:endCxn id="34" idx="0"/>
          </p:cNvCxnSpPr>
          <p:nvPr/>
        </p:nvCxnSpPr>
        <p:spPr>
          <a:xfrm>
            <a:off x="8682371" y="5096546"/>
            <a:ext cx="900" cy="38277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9129815" y="5884076"/>
            <a:ext cx="3769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31" idx="2"/>
            <a:endCxn id="32" idx="0"/>
          </p:cNvCxnSpPr>
          <p:nvPr/>
        </p:nvCxnSpPr>
        <p:spPr>
          <a:xfrm flipH="1">
            <a:off x="7435697" y="5096546"/>
            <a:ext cx="1246674" cy="38277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Arrow: Left 41"/>
          <p:cNvSpPr/>
          <p:nvPr/>
        </p:nvSpPr>
        <p:spPr>
          <a:xfrm>
            <a:off x="4178595" y="2164286"/>
            <a:ext cx="1084521" cy="47541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a:off x="8234357" y="3934933"/>
            <a:ext cx="3342196" cy="369332"/>
          </a:xfrm>
          <a:prstGeom prst="rect">
            <a:avLst/>
          </a:prstGeom>
          <a:noFill/>
        </p:spPr>
        <p:txBody>
          <a:bodyPr wrap="square" rtlCol="0">
            <a:spAutoFit/>
          </a:bodyPr>
          <a:lstStyle/>
          <a:p>
            <a:pPr algn="ctr"/>
            <a:r>
              <a:rPr lang="en-US" dirty="0"/>
              <a:t>CACHE WRITEBACK</a:t>
            </a:r>
          </a:p>
        </p:txBody>
      </p:sp>
      <p:sp>
        <p:nvSpPr>
          <p:cNvPr id="46" name="Arrow: Up-Down 45"/>
          <p:cNvSpPr/>
          <p:nvPr/>
        </p:nvSpPr>
        <p:spPr>
          <a:xfrm>
            <a:off x="8601740" y="3903033"/>
            <a:ext cx="202019" cy="36933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751430775"/>
      </p:ext>
    </p:extLst>
  </p:cSld>
  <p:clrMapOvr>
    <a:masterClrMapping/>
  </p:clrMapOvr>
  <mc:AlternateContent xmlns:mc="http://schemas.openxmlformats.org/markup-compatibility/2006" xmlns:p14="http://schemas.microsoft.com/office/powerpoint/2010/main">
    <mc:Choice Requires="p14">
      <p:transition spd="slow" p14:dur="2000" advTm="329"/>
    </mc:Choice>
    <mc:Fallback xmlns="">
      <p:transition spd="slow" advTm="32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2"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down)">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00"/>
                                        <p:tgtEl>
                                          <p:spTgt spid="12"/>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down)">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27" presetClass="emph" presetSubtype="0" fill="remove" grpId="0" nodeType="clickEffect">
                                  <p:stCondLst>
                                    <p:cond delay="0"/>
                                  </p:stCondLst>
                                  <p:childTnLst>
                                    <p:animClr clrSpc="rgb" dir="cw">
                                      <p:cBhvr override="childStyle">
                                        <p:cTn id="19" dur="1000" autoRev="1" fill="remove"/>
                                        <p:tgtEl>
                                          <p:spTgt spid="46"/>
                                        </p:tgtEl>
                                        <p:attrNameLst>
                                          <p:attrName>style.color</p:attrName>
                                        </p:attrNameLst>
                                      </p:cBhvr>
                                      <p:to>
                                        <a:schemeClr val="accent2"/>
                                      </p:to>
                                    </p:animClr>
                                    <p:animClr clrSpc="rgb" dir="cw">
                                      <p:cBhvr>
                                        <p:cTn id="20" dur="1000" autoRev="1" fill="remove"/>
                                        <p:tgtEl>
                                          <p:spTgt spid="46"/>
                                        </p:tgtEl>
                                        <p:attrNameLst>
                                          <p:attrName>fillcolor</p:attrName>
                                        </p:attrNameLst>
                                      </p:cBhvr>
                                      <p:to>
                                        <a:schemeClr val="accent2"/>
                                      </p:to>
                                    </p:animClr>
                                    <p:set>
                                      <p:cBhvr>
                                        <p:cTn id="21" dur="1000" autoRev="1" fill="remove"/>
                                        <p:tgtEl>
                                          <p:spTgt spid="46"/>
                                        </p:tgtEl>
                                        <p:attrNameLst>
                                          <p:attrName>fill.type</p:attrName>
                                        </p:attrNameLst>
                                      </p:cBhvr>
                                      <p:to>
                                        <p:strVal val="solid"/>
                                      </p:to>
                                    </p:set>
                                    <p:set>
                                      <p:cBhvr>
                                        <p:cTn id="22" dur="1000" autoRev="1" fill="remove"/>
                                        <p:tgtEl>
                                          <p:spTgt spid="46"/>
                                        </p:tgtEl>
                                        <p:attrNameLst>
                                          <p:attrName>fill.on</p:attrName>
                                        </p:attrNameLst>
                                      </p:cBhvr>
                                      <p:to>
                                        <p:strVal val="true"/>
                                      </p:to>
                                    </p:set>
                                  </p:childTnLst>
                                </p:cTn>
                              </p:par>
                              <p:par>
                                <p:cTn id="23" presetID="22" presetClass="entr" presetSubtype="4" fill="hold" grpId="0" nodeType="withEffect">
                                  <p:stCondLst>
                                    <p:cond delay="0"/>
                                  </p:stCondLst>
                                  <p:childTnLst>
                                    <p:set>
                                      <p:cBhvr>
                                        <p:cTn id="24" dur="1" fill="hold">
                                          <p:stCondLst>
                                            <p:cond delay="0"/>
                                          </p:stCondLst>
                                        </p:cTn>
                                        <p:tgtEl>
                                          <p:spTgt spid="45"/>
                                        </p:tgtEl>
                                        <p:attrNameLst>
                                          <p:attrName>style.visibility</p:attrName>
                                        </p:attrNameLst>
                                      </p:cBhvr>
                                      <p:to>
                                        <p:strVal val="visible"/>
                                      </p:to>
                                    </p:set>
                                    <p:animEffect transition="in" filter="wipe(down)">
                                      <p:cBhvr>
                                        <p:cTn id="25" dur="500"/>
                                        <p:tgtEl>
                                          <p:spTgt spid="45"/>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32"/>
                                        </p:tgtEl>
                                        <p:attrNameLst>
                                          <p:attrName>style.visibility</p:attrName>
                                        </p:attrNameLst>
                                      </p:cBhvr>
                                      <p:to>
                                        <p:strVal val="visible"/>
                                      </p:to>
                                    </p:set>
                                    <p:animEffect transition="in" filter="wipe(down)">
                                      <p:cBhvr>
                                        <p:cTn id="28" dur="500"/>
                                        <p:tgtEl>
                                          <p:spTgt spid="32"/>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Effect transition="in" filter="wipe(down)">
                                      <p:cBhvr>
                                        <p:cTn id="31" dur="500"/>
                                        <p:tgtEl>
                                          <p:spTgt spid="33"/>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xit" presetSubtype="0" fill="hold" grpId="1" nodeType="clickEffect">
                                  <p:stCondLst>
                                    <p:cond delay="0"/>
                                  </p:stCondLst>
                                  <p:childTnLst>
                                    <p:set>
                                      <p:cBhvr>
                                        <p:cTn id="35" dur="1" fill="hold">
                                          <p:stCondLst>
                                            <p:cond delay="0"/>
                                          </p:stCondLst>
                                        </p:cTn>
                                        <p:tgtEl>
                                          <p:spTgt spid="45"/>
                                        </p:tgtEl>
                                        <p:attrNameLst>
                                          <p:attrName>style.visibility</p:attrName>
                                        </p:attrNameLst>
                                      </p:cBhvr>
                                      <p:to>
                                        <p:strVal val="hidden"/>
                                      </p:to>
                                    </p:set>
                                  </p:childTnLst>
                                </p:cTn>
                              </p:par>
                              <p:par>
                                <p:cTn id="36" presetID="42" presetClass="path" presetSubtype="0" accel="50000" decel="50000" fill="hold" grpId="0" nodeType="withEffect">
                                  <p:stCondLst>
                                    <p:cond delay="0"/>
                                  </p:stCondLst>
                                  <p:childTnLst>
                                    <p:animMotion origin="layout" path="M 6.25E-7 -1.48148E-6 L 6.25E-7 0.10208 " pathEditMode="relative" rAng="0" ptsTypes="AA">
                                      <p:cBhvr>
                                        <p:cTn id="37" dur="500" fill="hold"/>
                                        <p:tgtEl>
                                          <p:spTgt spid="42"/>
                                        </p:tgtEl>
                                        <p:attrNameLst>
                                          <p:attrName>ppt_x</p:attrName>
                                          <p:attrName>ppt_y</p:attrName>
                                        </p:attrNameLst>
                                      </p:cBhvr>
                                      <p:rCtr x="0" y="5093"/>
                                    </p:animMotion>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wipe(down)">
                                      <p:cBhvr>
                                        <p:cTn id="42" dur="500"/>
                                        <p:tgtEl>
                                          <p:spTgt spid="24"/>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path" presetSubtype="0" accel="50000" decel="50000" fill="hold" grpId="1" nodeType="clickEffect">
                                  <p:stCondLst>
                                    <p:cond delay="0"/>
                                  </p:stCondLst>
                                  <p:childTnLst>
                                    <p:animMotion origin="layout" path="M 6.25E-7 0.10208 L 0.00013 0.20625 " pathEditMode="relative" rAng="0" ptsTypes="AA">
                                      <p:cBhvr>
                                        <p:cTn id="46" dur="500" fill="hold"/>
                                        <p:tgtEl>
                                          <p:spTgt spid="42"/>
                                        </p:tgtEl>
                                        <p:attrNameLst>
                                          <p:attrName>ppt_x</p:attrName>
                                          <p:attrName>ppt_y</p:attrName>
                                        </p:attrNameLst>
                                      </p:cBhvr>
                                      <p:rCtr x="0" y="5208"/>
                                    </p:animMotion>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26"/>
                                        </p:tgtEl>
                                        <p:attrNameLst>
                                          <p:attrName>style.visibility</p:attrName>
                                        </p:attrNameLst>
                                      </p:cBhvr>
                                      <p:to>
                                        <p:strVal val="visible"/>
                                      </p:to>
                                    </p:set>
                                    <p:animEffect transition="in" filter="wipe(down)">
                                      <p:cBhvr>
                                        <p:cTn id="51" dur="500"/>
                                        <p:tgtEl>
                                          <p:spTgt spid="26"/>
                                        </p:tgtEl>
                                      </p:cBhvr>
                                    </p:animEffect>
                                  </p:childTnLst>
                                </p:cTn>
                              </p:par>
                              <p:par>
                                <p:cTn id="52" presetID="1" presetClass="exit" presetSubtype="0" fill="hold" nodeType="withEffect">
                                  <p:stCondLst>
                                    <p:cond delay="0"/>
                                  </p:stCondLst>
                                  <p:childTnLst>
                                    <p:set>
                                      <p:cBhvr>
                                        <p:cTn id="53" dur="1" fill="hold">
                                          <p:stCondLst>
                                            <p:cond delay="0"/>
                                          </p:stCondLst>
                                        </p:cTn>
                                        <p:tgtEl>
                                          <p:spTgt spid="22"/>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2" nodeType="clickEffect">
                                  <p:stCondLst>
                                    <p:cond delay="0"/>
                                  </p:stCondLst>
                                  <p:childTnLst>
                                    <p:set>
                                      <p:cBhvr>
                                        <p:cTn id="57" dur="1" fill="hold">
                                          <p:stCondLst>
                                            <p:cond delay="0"/>
                                          </p:stCondLst>
                                        </p:cTn>
                                        <p:tgtEl>
                                          <p:spTgt spid="45"/>
                                        </p:tgtEl>
                                        <p:attrNameLst>
                                          <p:attrName>style.visibility</p:attrName>
                                        </p:attrNameLst>
                                      </p:cBhvr>
                                      <p:to>
                                        <p:strVal val="visible"/>
                                      </p:to>
                                    </p:set>
                                    <p:animEffect transition="in" filter="wipe(down)">
                                      <p:cBhvr>
                                        <p:cTn id="58" dur="500"/>
                                        <p:tgtEl>
                                          <p:spTgt spid="45"/>
                                        </p:tgtEl>
                                      </p:cBhvr>
                                    </p:animEffect>
                                  </p:childTnLst>
                                </p:cTn>
                              </p:par>
                              <p:par>
                                <p:cTn id="59" presetID="27" presetClass="emph" presetSubtype="0" fill="remove" grpId="1" nodeType="withEffect">
                                  <p:stCondLst>
                                    <p:cond delay="0"/>
                                  </p:stCondLst>
                                  <p:childTnLst>
                                    <p:animClr clrSpc="rgb" dir="cw">
                                      <p:cBhvr override="childStyle">
                                        <p:cTn id="60" dur="1000" autoRev="1" fill="remove"/>
                                        <p:tgtEl>
                                          <p:spTgt spid="46"/>
                                        </p:tgtEl>
                                        <p:attrNameLst>
                                          <p:attrName>style.color</p:attrName>
                                        </p:attrNameLst>
                                      </p:cBhvr>
                                      <p:to>
                                        <a:schemeClr val="accent2"/>
                                      </p:to>
                                    </p:animClr>
                                    <p:animClr clrSpc="rgb" dir="cw">
                                      <p:cBhvr>
                                        <p:cTn id="61" dur="1000" autoRev="1" fill="remove"/>
                                        <p:tgtEl>
                                          <p:spTgt spid="46"/>
                                        </p:tgtEl>
                                        <p:attrNameLst>
                                          <p:attrName>fillcolor</p:attrName>
                                        </p:attrNameLst>
                                      </p:cBhvr>
                                      <p:to>
                                        <a:schemeClr val="accent2"/>
                                      </p:to>
                                    </p:animClr>
                                    <p:set>
                                      <p:cBhvr>
                                        <p:cTn id="62" dur="1000" autoRev="1" fill="remove"/>
                                        <p:tgtEl>
                                          <p:spTgt spid="46"/>
                                        </p:tgtEl>
                                        <p:attrNameLst>
                                          <p:attrName>fill.type</p:attrName>
                                        </p:attrNameLst>
                                      </p:cBhvr>
                                      <p:to>
                                        <p:strVal val="solid"/>
                                      </p:to>
                                    </p:set>
                                    <p:set>
                                      <p:cBhvr>
                                        <p:cTn id="63" dur="1000" autoRev="1" fill="remove"/>
                                        <p:tgtEl>
                                          <p:spTgt spid="46"/>
                                        </p:tgtEl>
                                        <p:attrNameLst>
                                          <p:attrName>fill.on</p:attrName>
                                        </p:attrNameLst>
                                      </p:cBhvr>
                                      <p:to>
                                        <p:strVal val="true"/>
                                      </p:to>
                                    </p:set>
                                  </p:childTnLst>
                                </p:cTn>
                              </p:par>
                            </p:childTnLst>
                          </p:cTn>
                        </p:par>
                      </p:childTnLst>
                    </p:cTn>
                  </p:par>
                  <p:par>
                    <p:cTn id="64" fill="hold">
                      <p:stCondLst>
                        <p:cond delay="indefinite"/>
                      </p:stCondLst>
                      <p:childTnLst>
                        <p:par>
                          <p:cTn id="65" fill="hold">
                            <p:stCondLst>
                              <p:cond delay="0"/>
                            </p:stCondLst>
                            <p:childTnLst>
                              <p:par>
                                <p:cTn id="66" presetID="1" presetClass="exit" presetSubtype="0" fill="hold" grpId="3" nodeType="clickEffect">
                                  <p:stCondLst>
                                    <p:cond delay="0"/>
                                  </p:stCondLst>
                                  <p:childTnLst>
                                    <p:set>
                                      <p:cBhvr>
                                        <p:cTn id="67" dur="1" fill="hold">
                                          <p:stCondLst>
                                            <p:cond delay="0"/>
                                          </p:stCondLst>
                                        </p:cTn>
                                        <p:tgtEl>
                                          <p:spTgt spid="45"/>
                                        </p:tgtEl>
                                        <p:attrNameLst>
                                          <p:attrName>style.visibility</p:attrName>
                                        </p:attrNameLst>
                                      </p:cBhvr>
                                      <p:to>
                                        <p:strVal val="hidden"/>
                                      </p:to>
                                    </p:set>
                                  </p:childTnLst>
                                </p:cTn>
                              </p:par>
                              <p:par>
                                <p:cTn id="68" presetID="22" presetClass="entr" presetSubtype="4" fill="hold" nodeType="withEffect">
                                  <p:stCondLst>
                                    <p:cond delay="0"/>
                                  </p:stCondLst>
                                  <p:childTnLst>
                                    <p:set>
                                      <p:cBhvr>
                                        <p:cTn id="69" dur="1" fill="hold">
                                          <p:stCondLst>
                                            <p:cond delay="0"/>
                                          </p:stCondLst>
                                        </p:cTn>
                                        <p:tgtEl>
                                          <p:spTgt spid="41"/>
                                        </p:tgtEl>
                                        <p:attrNameLst>
                                          <p:attrName>style.visibility</p:attrName>
                                        </p:attrNameLst>
                                      </p:cBhvr>
                                      <p:to>
                                        <p:strVal val="visible"/>
                                      </p:to>
                                    </p:set>
                                    <p:animEffect transition="in" filter="wipe(down)">
                                      <p:cBhvr>
                                        <p:cTn id="70" dur="500"/>
                                        <p:tgtEl>
                                          <p:spTgt spid="41"/>
                                        </p:tgtEl>
                                      </p:cBhvr>
                                    </p:animEffect>
                                  </p:childTnLst>
                                </p:cTn>
                              </p:par>
                              <p:par>
                                <p:cTn id="71" presetID="1" presetClass="exit" presetSubtype="0" fill="hold" nodeType="withEffect">
                                  <p:stCondLst>
                                    <p:cond delay="0"/>
                                  </p:stCondLst>
                                  <p:childTnLst>
                                    <p:set>
                                      <p:cBhvr>
                                        <p:cTn id="72" dur="1" fill="hold">
                                          <p:stCondLst>
                                            <p:cond delay="0"/>
                                          </p:stCondLst>
                                        </p:cTn>
                                        <p:tgtEl>
                                          <p:spTgt spid="3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32" grpId="0" animBg="1"/>
      <p:bldP spid="33" grpId="0"/>
      <p:bldP spid="42" grpId="0" animBg="1"/>
      <p:bldP spid="42" grpId="1" animBg="1"/>
      <p:bldP spid="42" grpId="2" animBg="1"/>
      <p:bldP spid="45" grpId="0"/>
      <p:bldP spid="45" grpId="1"/>
      <p:bldP spid="45" grpId="2"/>
      <p:bldP spid="45" grpId="3"/>
      <p:bldP spid="46" grpId="0" animBg="1"/>
      <p:bldP spid="46" grpId="1"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Box 43"/>
          <p:cNvSpPr txBox="1"/>
          <p:nvPr/>
        </p:nvSpPr>
        <p:spPr>
          <a:xfrm>
            <a:off x="916132" y="2987379"/>
            <a:ext cx="5466347" cy="1569660"/>
          </a:xfrm>
          <a:prstGeom prst="rect">
            <a:avLst/>
          </a:prstGeom>
          <a:noFill/>
        </p:spPr>
        <p:txBody>
          <a:bodyPr wrap="square" rtlCol="0">
            <a:spAutoFit/>
          </a:bodyPr>
          <a:lstStyle/>
          <a:p>
            <a:r>
              <a:rPr lang="en-US" sz="3200" dirty="0"/>
              <a:t>Caches (volatile) wiped clean</a:t>
            </a:r>
          </a:p>
          <a:p>
            <a:endParaRPr lang="en-US" sz="3200" dirty="0"/>
          </a:p>
          <a:p>
            <a:r>
              <a:rPr lang="en-US" sz="3200" dirty="0"/>
              <a:t>Main Memory inconsistent!</a:t>
            </a:r>
          </a:p>
        </p:txBody>
      </p:sp>
      <p:sp>
        <p:nvSpPr>
          <p:cNvPr id="2" name="Title 1"/>
          <p:cNvSpPr>
            <a:spLocks noGrp="1"/>
          </p:cNvSpPr>
          <p:nvPr>
            <p:ph type="title"/>
          </p:nvPr>
        </p:nvSpPr>
        <p:spPr/>
        <p:txBody>
          <a:bodyPr/>
          <a:lstStyle/>
          <a:p>
            <a:pPr algn="ctr"/>
            <a:r>
              <a:rPr lang="en-US" b="1" dirty="0"/>
              <a:t>Linked List Insertion - Naive</a:t>
            </a:r>
          </a:p>
        </p:txBody>
      </p:sp>
      <p:sp>
        <p:nvSpPr>
          <p:cNvPr id="4" name="Slide Number Placeholder 3"/>
          <p:cNvSpPr>
            <a:spLocks noGrp="1"/>
          </p:cNvSpPr>
          <p:nvPr>
            <p:ph type="sldNum" sz="quarter" idx="12"/>
          </p:nvPr>
        </p:nvSpPr>
        <p:spPr/>
        <p:txBody>
          <a:bodyPr/>
          <a:lstStyle/>
          <a:p>
            <a:fld id="{31521B31-940A-4DBD-BBF0-52B384F93C7D}" type="slidenum">
              <a:rPr lang="en-US" smtClean="0"/>
              <a:t>33</a:t>
            </a:fld>
            <a:endParaRPr lang="en-US"/>
          </a:p>
        </p:txBody>
      </p:sp>
      <p:sp>
        <p:nvSpPr>
          <p:cNvPr id="8" name="Rectangle: Rounded Corners 7"/>
          <p:cNvSpPr/>
          <p:nvPr/>
        </p:nvSpPr>
        <p:spPr>
          <a:xfrm>
            <a:off x="6815470" y="1608077"/>
            <a:ext cx="3700130" cy="2209011"/>
          </a:xfrm>
          <a:prstGeom prst="roundRect">
            <a:avLst/>
          </a:prstGeom>
          <a:solidFill>
            <a:schemeClr val="accent3">
              <a:lumMod val="40000"/>
              <a:lumOff val="6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6943061" y="1704370"/>
            <a:ext cx="1297172" cy="372028"/>
          </a:xfrm>
          <a:prstGeom prst="rect">
            <a:avLst/>
          </a:prstGeom>
          <a:noFill/>
        </p:spPr>
        <p:txBody>
          <a:bodyPr wrap="square" rtlCol="0">
            <a:spAutoFit/>
          </a:bodyPr>
          <a:lstStyle/>
          <a:p>
            <a:r>
              <a:rPr lang="en-US" dirty="0"/>
              <a:t>CACHE</a:t>
            </a:r>
          </a:p>
        </p:txBody>
      </p:sp>
      <p:sp>
        <p:nvSpPr>
          <p:cNvPr id="10" name="Rectangle: Rounded Corners 9"/>
          <p:cNvSpPr/>
          <p:nvPr/>
        </p:nvSpPr>
        <p:spPr>
          <a:xfrm>
            <a:off x="8288082" y="1884573"/>
            <a:ext cx="781494" cy="475855"/>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HEAD</a:t>
            </a:r>
          </a:p>
        </p:txBody>
      </p:sp>
      <p:sp>
        <p:nvSpPr>
          <p:cNvPr id="11" name="Oval 10"/>
          <p:cNvSpPr/>
          <p:nvPr/>
        </p:nvSpPr>
        <p:spPr>
          <a:xfrm>
            <a:off x="7006852" y="2743200"/>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 name="TextBox 11"/>
          <p:cNvSpPr txBox="1"/>
          <p:nvPr/>
        </p:nvSpPr>
        <p:spPr>
          <a:xfrm>
            <a:off x="6986783" y="2973204"/>
            <a:ext cx="1046112" cy="369332"/>
          </a:xfrm>
          <a:prstGeom prst="rect">
            <a:avLst/>
          </a:prstGeom>
          <a:noFill/>
        </p:spPr>
        <p:txBody>
          <a:bodyPr wrap="square" rtlCol="0">
            <a:spAutoFit/>
          </a:bodyPr>
          <a:lstStyle/>
          <a:p>
            <a:r>
              <a:rPr lang="en-US" dirty="0"/>
              <a:t>NODE C</a:t>
            </a:r>
          </a:p>
        </p:txBody>
      </p:sp>
      <p:sp>
        <p:nvSpPr>
          <p:cNvPr id="15" name="Oval 14"/>
          <p:cNvSpPr/>
          <p:nvPr/>
        </p:nvSpPr>
        <p:spPr>
          <a:xfrm>
            <a:off x="8254426" y="2743200"/>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 name="TextBox 15"/>
          <p:cNvSpPr txBox="1"/>
          <p:nvPr/>
        </p:nvSpPr>
        <p:spPr>
          <a:xfrm>
            <a:off x="8234357" y="2973204"/>
            <a:ext cx="1046112" cy="369332"/>
          </a:xfrm>
          <a:prstGeom prst="rect">
            <a:avLst/>
          </a:prstGeom>
          <a:noFill/>
        </p:spPr>
        <p:txBody>
          <a:bodyPr wrap="square" rtlCol="0">
            <a:spAutoFit/>
          </a:bodyPr>
          <a:lstStyle/>
          <a:p>
            <a:r>
              <a:rPr lang="en-US" dirty="0"/>
              <a:t>NODE A</a:t>
            </a:r>
          </a:p>
        </p:txBody>
      </p:sp>
      <p:sp>
        <p:nvSpPr>
          <p:cNvPr id="19" name="Oval 18"/>
          <p:cNvSpPr/>
          <p:nvPr/>
        </p:nvSpPr>
        <p:spPr>
          <a:xfrm>
            <a:off x="9491356" y="2757375"/>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 name="TextBox 19"/>
          <p:cNvSpPr txBox="1"/>
          <p:nvPr/>
        </p:nvSpPr>
        <p:spPr>
          <a:xfrm>
            <a:off x="9481920" y="2987379"/>
            <a:ext cx="1046112" cy="369332"/>
          </a:xfrm>
          <a:prstGeom prst="rect">
            <a:avLst/>
          </a:prstGeom>
          <a:noFill/>
        </p:spPr>
        <p:txBody>
          <a:bodyPr wrap="square" rtlCol="0">
            <a:spAutoFit/>
          </a:bodyPr>
          <a:lstStyle/>
          <a:p>
            <a:r>
              <a:rPr lang="en-US" dirty="0"/>
              <a:t>NODE B</a:t>
            </a:r>
          </a:p>
        </p:txBody>
      </p:sp>
      <p:cxnSp>
        <p:nvCxnSpPr>
          <p:cNvPr id="24" name="Straight Arrow Connector 23"/>
          <p:cNvCxnSpPr/>
          <p:nvPr/>
        </p:nvCxnSpPr>
        <p:spPr>
          <a:xfrm>
            <a:off x="7868090" y="3144415"/>
            <a:ext cx="3769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9126273" y="3147958"/>
            <a:ext cx="3769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0" idx="2"/>
            <a:endCxn id="11" idx="0"/>
          </p:cNvCxnSpPr>
          <p:nvPr/>
        </p:nvCxnSpPr>
        <p:spPr>
          <a:xfrm flipH="1">
            <a:off x="7432155" y="2360428"/>
            <a:ext cx="1246674" cy="38277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Rectangle: Rounded Corners 28"/>
          <p:cNvSpPr/>
          <p:nvPr/>
        </p:nvSpPr>
        <p:spPr>
          <a:xfrm>
            <a:off x="6819012" y="4344195"/>
            <a:ext cx="3700130" cy="2209011"/>
          </a:xfrm>
          <a:prstGeom prst="roundRect">
            <a:avLst/>
          </a:prstGeom>
          <a:solidFill>
            <a:schemeClr val="accent6">
              <a:lumMod val="40000"/>
              <a:lumOff val="6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6999765" y="4440488"/>
            <a:ext cx="1297172" cy="372028"/>
          </a:xfrm>
          <a:prstGeom prst="rect">
            <a:avLst/>
          </a:prstGeom>
          <a:noFill/>
        </p:spPr>
        <p:txBody>
          <a:bodyPr wrap="square" rtlCol="0">
            <a:spAutoFit/>
          </a:bodyPr>
          <a:lstStyle/>
          <a:p>
            <a:r>
              <a:rPr lang="en-US" dirty="0"/>
              <a:t>PM</a:t>
            </a:r>
          </a:p>
        </p:txBody>
      </p:sp>
      <p:sp>
        <p:nvSpPr>
          <p:cNvPr id="31" name="Rectangle: Rounded Corners 30"/>
          <p:cNvSpPr/>
          <p:nvPr/>
        </p:nvSpPr>
        <p:spPr>
          <a:xfrm>
            <a:off x="8291624" y="4620691"/>
            <a:ext cx="781494" cy="475855"/>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HEAD</a:t>
            </a:r>
          </a:p>
        </p:txBody>
      </p:sp>
      <p:sp>
        <p:nvSpPr>
          <p:cNvPr id="32" name="Oval 31"/>
          <p:cNvSpPr/>
          <p:nvPr/>
        </p:nvSpPr>
        <p:spPr>
          <a:xfrm>
            <a:off x="7010394" y="5479318"/>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3" name="TextBox 32"/>
          <p:cNvSpPr txBox="1"/>
          <p:nvPr/>
        </p:nvSpPr>
        <p:spPr>
          <a:xfrm>
            <a:off x="6990325" y="5709322"/>
            <a:ext cx="1046112" cy="369332"/>
          </a:xfrm>
          <a:prstGeom prst="rect">
            <a:avLst/>
          </a:prstGeom>
          <a:noFill/>
        </p:spPr>
        <p:txBody>
          <a:bodyPr wrap="square" rtlCol="0">
            <a:spAutoFit/>
          </a:bodyPr>
          <a:lstStyle/>
          <a:p>
            <a:r>
              <a:rPr lang="en-US" dirty="0"/>
              <a:t>NODE C</a:t>
            </a:r>
          </a:p>
        </p:txBody>
      </p:sp>
      <p:sp>
        <p:nvSpPr>
          <p:cNvPr id="34" name="Oval 33"/>
          <p:cNvSpPr/>
          <p:nvPr/>
        </p:nvSpPr>
        <p:spPr>
          <a:xfrm>
            <a:off x="8257968" y="5479318"/>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5" name="TextBox 34"/>
          <p:cNvSpPr txBox="1"/>
          <p:nvPr/>
        </p:nvSpPr>
        <p:spPr>
          <a:xfrm>
            <a:off x="8237899" y="5709322"/>
            <a:ext cx="1046112" cy="369332"/>
          </a:xfrm>
          <a:prstGeom prst="rect">
            <a:avLst/>
          </a:prstGeom>
          <a:noFill/>
        </p:spPr>
        <p:txBody>
          <a:bodyPr wrap="square" rtlCol="0">
            <a:spAutoFit/>
          </a:bodyPr>
          <a:lstStyle/>
          <a:p>
            <a:r>
              <a:rPr lang="en-US" dirty="0"/>
              <a:t>NODE A</a:t>
            </a:r>
          </a:p>
        </p:txBody>
      </p:sp>
      <p:sp>
        <p:nvSpPr>
          <p:cNvPr id="36" name="Oval 35"/>
          <p:cNvSpPr/>
          <p:nvPr/>
        </p:nvSpPr>
        <p:spPr>
          <a:xfrm>
            <a:off x="9494898" y="5493493"/>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TextBox 36"/>
          <p:cNvSpPr txBox="1"/>
          <p:nvPr/>
        </p:nvSpPr>
        <p:spPr>
          <a:xfrm>
            <a:off x="9485462" y="5723497"/>
            <a:ext cx="1046112" cy="369332"/>
          </a:xfrm>
          <a:prstGeom prst="rect">
            <a:avLst/>
          </a:prstGeom>
          <a:noFill/>
        </p:spPr>
        <p:txBody>
          <a:bodyPr wrap="square" rtlCol="0">
            <a:spAutoFit/>
          </a:bodyPr>
          <a:lstStyle/>
          <a:p>
            <a:r>
              <a:rPr lang="en-US" dirty="0"/>
              <a:t>NODE B</a:t>
            </a:r>
          </a:p>
        </p:txBody>
      </p:sp>
      <p:cxnSp>
        <p:nvCxnSpPr>
          <p:cNvPr id="40" name="Straight Arrow Connector 39"/>
          <p:cNvCxnSpPr/>
          <p:nvPr/>
        </p:nvCxnSpPr>
        <p:spPr>
          <a:xfrm>
            <a:off x="9129815" y="5884076"/>
            <a:ext cx="3769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31" idx="2"/>
            <a:endCxn id="32" idx="0"/>
          </p:cNvCxnSpPr>
          <p:nvPr/>
        </p:nvCxnSpPr>
        <p:spPr>
          <a:xfrm flipH="1">
            <a:off x="7435697" y="5096546"/>
            <a:ext cx="1246674" cy="38277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6" name="Arrow: Up-Down 45"/>
          <p:cNvSpPr/>
          <p:nvPr/>
        </p:nvSpPr>
        <p:spPr>
          <a:xfrm>
            <a:off x="8601740" y="3903033"/>
            <a:ext cx="202019" cy="36933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p:cNvSpPr txBox="1"/>
          <p:nvPr/>
        </p:nvSpPr>
        <p:spPr>
          <a:xfrm>
            <a:off x="1642390" y="3324072"/>
            <a:ext cx="5466347" cy="830997"/>
          </a:xfrm>
          <a:prstGeom prst="rect">
            <a:avLst/>
          </a:prstGeom>
          <a:noFill/>
        </p:spPr>
        <p:txBody>
          <a:bodyPr wrap="square" rtlCol="0">
            <a:spAutoFit/>
          </a:bodyPr>
          <a:lstStyle/>
          <a:p>
            <a:r>
              <a:rPr lang="en-US" sz="4800" dirty="0"/>
              <a:t>System Crash</a:t>
            </a:r>
          </a:p>
        </p:txBody>
      </p:sp>
      <p:sp>
        <p:nvSpPr>
          <p:cNvPr id="39" name="Lightning Bolt 38"/>
          <p:cNvSpPr/>
          <p:nvPr/>
        </p:nvSpPr>
        <p:spPr>
          <a:xfrm>
            <a:off x="7261471" y="1450257"/>
            <a:ext cx="2711302" cy="2918488"/>
          </a:xfrm>
          <a:prstGeom prst="lightningBolt">
            <a:avLst/>
          </a:prstGeom>
          <a:solidFill>
            <a:srgbClr val="F5673B"/>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7889358" y="5603359"/>
            <a:ext cx="988827" cy="553998"/>
          </a:xfrm>
          <a:prstGeom prst="rect">
            <a:avLst/>
          </a:prstGeom>
          <a:noFill/>
        </p:spPr>
        <p:txBody>
          <a:bodyPr wrap="square" rtlCol="0">
            <a:spAutoFit/>
          </a:bodyPr>
          <a:lstStyle/>
          <a:p>
            <a:r>
              <a:rPr lang="en-US" sz="3000" b="1" dirty="0">
                <a:solidFill>
                  <a:srgbClr val="FF0000"/>
                </a:solidFill>
              </a:rPr>
              <a:t>?</a:t>
            </a:r>
          </a:p>
        </p:txBody>
      </p:sp>
    </p:spTree>
    <p:custDataLst>
      <p:tags r:id="rId1"/>
    </p:custDataLst>
    <p:extLst>
      <p:ext uri="{BB962C8B-B14F-4D97-AF65-F5344CB8AC3E}">
        <p14:creationId xmlns:p14="http://schemas.microsoft.com/office/powerpoint/2010/main" val="2956454559"/>
      </p:ext>
    </p:extLst>
  </p:cSld>
  <p:clrMapOvr>
    <a:masterClrMapping/>
  </p:clrMapOvr>
  <mc:AlternateContent xmlns:mc="http://schemas.openxmlformats.org/markup-compatibility/2006" xmlns:p14="http://schemas.microsoft.com/office/powerpoint/2010/main">
    <mc:Choice Requires="p14">
      <p:transition spd="slow" p14:dur="2000" advTm="130"/>
    </mc:Choice>
    <mc:Fallback xmlns="">
      <p:transition spd="slow" advTm="13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500"/>
                                        <p:tgtEl>
                                          <p:spTgt spid="3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fade">
                                      <p:cBhvr>
                                        <p:cTn id="10" dur="500"/>
                                        <p:tgtEl>
                                          <p:spTgt spid="4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44">
                                            <p:txEl>
                                              <p:pRg st="0" end="0"/>
                                            </p:txEl>
                                          </p:spTgt>
                                        </p:tgtEl>
                                        <p:attrNameLst>
                                          <p:attrName>style.visibility</p:attrName>
                                        </p:attrNameLst>
                                      </p:cBhvr>
                                      <p:to>
                                        <p:strVal val="visible"/>
                                      </p:to>
                                    </p:set>
                                    <p:animEffect transition="in" filter="wipe(down)">
                                      <p:cBhvr>
                                        <p:cTn id="15" dur="500"/>
                                        <p:tgtEl>
                                          <p:spTgt spid="44">
                                            <p:txEl>
                                              <p:pRg st="0" end="0"/>
                                            </p:txEl>
                                          </p:spTgt>
                                        </p:tgtEl>
                                      </p:cBhvr>
                                    </p:animEffect>
                                  </p:childTnLst>
                                </p:cTn>
                              </p:par>
                              <p:par>
                                <p:cTn id="16" presetID="22" presetClass="exit" presetSubtype="4" fill="hold" grpId="1" nodeType="withEffect">
                                  <p:stCondLst>
                                    <p:cond delay="0"/>
                                  </p:stCondLst>
                                  <p:childTnLst>
                                    <p:animEffect transition="out" filter="wipe(down)">
                                      <p:cBhvr>
                                        <p:cTn id="17" dur="500"/>
                                        <p:tgtEl>
                                          <p:spTgt spid="43"/>
                                        </p:tgtEl>
                                      </p:cBhvr>
                                    </p:animEffect>
                                    <p:set>
                                      <p:cBhvr>
                                        <p:cTn id="18" dur="1" fill="hold">
                                          <p:stCondLst>
                                            <p:cond delay="499"/>
                                          </p:stCondLst>
                                        </p:cTn>
                                        <p:tgtEl>
                                          <p:spTgt spid="43"/>
                                        </p:tgtEl>
                                        <p:attrNameLst>
                                          <p:attrName>style.visibility</p:attrName>
                                        </p:attrNameLst>
                                      </p:cBhvr>
                                      <p:to>
                                        <p:strVal val="hidden"/>
                                      </p:to>
                                    </p:set>
                                  </p:childTnLst>
                                </p:cTn>
                              </p:par>
                              <p:par>
                                <p:cTn id="19" presetID="22" presetClass="exit" presetSubtype="4" fill="hold" grpId="1" nodeType="withEffect">
                                  <p:stCondLst>
                                    <p:cond delay="0"/>
                                  </p:stCondLst>
                                  <p:childTnLst>
                                    <p:animEffect transition="out" filter="wipe(down)">
                                      <p:cBhvr>
                                        <p:cTn id="20" dur="500"/>
                                        <p:tgtEl>
                                          <p:spTgt spid="39"/>
                                        </p:tgtEl>
                                      </p:cBhvr>
                                    </p:animEffect>
                                    <p:set>
                                      <p:cBhvr>
                                        <p:cTn id="21" dur="1" fill="hold">
                                          <p:stCondLst>
                                            <p:cond delay="499"/>
                                          </p:stCondLst>
                                        </p:cTn>
                                        <p:tgtEl>
                                          <p:spTgt spid="39"/>
                                        </p:tgtEl>
                                        <p:attrNameLst>
                                          <p:attrName>style.visibility</p:attrName>
                                        </p:attrNameLst>
                                      </p:cBhvr>
                                      <p:to>
                                        <p:strVal val="hidden"/>
                                      </p:to>
                                    </p:set>
                                  </p:childTnLst>
                                </p:cTn>
                              </p:par>
                              <p:par>
                                <p:cTn id="22" presetID="22" presetClass="exit" presetSubtype="4" fill="hold" grpId="0" nodeType="withEffect">
                                  <p:stCondLst>
                                    <p:cond delay="0"/>
                                  </p:stCondLst>
                                  <p:childTnLst>
                                    <p:animEffect transition="out" filter="wipe(down)">
                                      <p:cBhvr>
                                        <p:cTn id="23" dur="500"/>
                                        <p:tgtEl>
                                          <p:spTgt spid="9"/>
                                        </p:tgtEl>
                                      </p:cBhvr>
                                    </p:animEffect>
                                    <p:set>
                                      <p:cBhvr>
                                        <p:cTn id="24" dur="1" fill="hold">
                                          <p:stCondLst>
                                            <p:cond delay="499"/>
                                          </p:stCondLst>
                                        </p:cTn>
                                        <p:tgtEl>
                                          <p:spTgt spid="9"/>
                                        </p:tgtEl>
                                        <p:attrNameLst>
                                          <p:attrName>style.visibility</p:attrName>
                                        </p:attrNameLst>
                                      </p:cBhvr>
                                      <p:to>
                                        <p:strVal val="hidden"/>
                                      </p:to>
                                    </p:set>
                                  </p:childTnLst>
                                </p:cTn>
                              </p:par>
                              <p:par>
                                <p:cTn id="25" presetID="22" presetClass="exit" presetSubtype="4" fill="hold" grpId="0" nodeType="withEffect">
                                  <p:stCondLst>
                                    <p:cond delay="0"/>
                                  </p:stCondLst>
                                  <p:childTnLst>
                                    <p:animEffect transition="out" filter="wipe(down)">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par>
                                <p:cTn id="28" presetID="22" presetClass="exit" presetSubtype="4" fill="hold" grpId="0" nodeType="withEffect">
                                  <p:stCondLst>
                                    <p:cond delay="0"/>
                                  </p:stCondLst>
                                  <p:childTnLst>
                                    <p:animEffect transition="out" filter="wipe(down)">
                                      <p:cBhvr>
                                        <p:cTn id="29" dur="500"/>
                                        <p:tgtEl>
                                          <p:spTgt spid="11"/>
                                        </p:tgtEl>
                                      </p:cBhvr>
                                    </p:animEffect>
                                    <p:set>
                                      <p:cBhvr>
                                        <p:cTn id="30" dur="1" fill="hold">
                                          <p:stCondLst>
                                            <p:cond delay="499"/>
                                          </p:stCondLst>
                                        </p:cTn>
                                        <p:tgtEl>
                                          <p:spTgt spid="11"/>
                                        </p:tgtEl>
                                        <p:attrNameLst>
                                          <p:attrName>style.visibility</p:attrName>
                                        </p:attrNameLst>
                                      </p:cBhvr>
                                      <p:to>
                                        <p:strVal val="hidden"/>
                                      </p:to>
                                    </p:set>
                                  </p:childTnLst>
                                </p:cTn>
                              </p:par>
                              <p:par>
                                <p:cTn id="31" presetID="22" presetClass="exit" presetSubtype="4" fill="hold" grpId="0" nodeType="withEffect">
                                  <p:stCondLst>
                                    <p:cond delay="0"/>
                                  </p:stCondLst>
                                  <p:childTnLst>
                                    <p:animEffect transition="out" filter="wipe(down)">
                                      <p:cBhvr>
                                        <p:cTn id="32" dur="500"/>
                                        <p:tgtEl>
                                          <p:spTgt spid="12"/>
                                        </p:tgtEl>
                                      </p:cBhvr>
                                    </p:animEffect>
                                    <p:set>
                                      <p:cBhvr>
                                        <p:cTn id="33" dur="1" fill="hold">
                                          <p:stCondLst>
                                            <p:cond delay="499"/>
                                          </p:stCondLst>
                                        </p:cTn>
                                        <p:tgtEl>
                                          <p:spTgt spid="12"/>
                                        </p:tgtEl>
                                        <p:attrNameLst>
                                          <p:attrName>style.visibility</p:attrName>
                                        </p:attrNameLst>
                                      </p:cBhvr>
                                      <p:to>
                                        <p:strVal val="hidden"/>
                                      </p:to>
                                    </p:set>
                                  </p:childTnLst>
                                </p:cTn>
                              </p:par>
                              <p:par>
                                <p:cTn id="34" presetID="22" presetClass="exit" presetSubtype="4" fill="hold" grpId="0" nodeType="withEffect">
                                  <p:stCondLst>
                                    <p:cond delay="0"/>
                                  </p:stCondLst>
                                  <p:childTnLst>
                                    <p:animEffect transition="out" filter="wipe(down)">
                                      <p:cBhvr>
                                        <p:cTn id="35" dur="500"/>
                                        <p:tgtEl>
                                          <p:spTgt spid="15"/>
                                        </p:tgtEl>
                                      </p:cBhvr>
                                    </p:animEffect>
                                    <p:set>
                                      <p:cBhvr>
                                        <p:cTn id="36" dur="1" fill="hold">
                                          <p:stCondLst>
                                            <p:cond delay="499"/>
                                          </p:stCondLst>
                                        </p:cTn>
                                        <p:tgtEl>
                                          <p:spTgt spid="15"/>
                                        </p:tgtEl>
                                        <p:attrNameLst>
                                          <p:attrName>style.visibility</p:attrName>
                                        </p:attrNameLst>
                                      </p:cBhvr>
                                      <p:to>
                                        <p:strVal val="hidden"/>
                                      </p:to>
                                    </p:set>
                                  </p:childTnLst>
                                </p:cTn>
                              </p:par>
                              <p:par>
                                <p:cTn id="37" presetID="22" presetClass="exit" presetSubtype="4" fill="hold" grpId="0" nodeType="withEffect">
                                  <p:stCondLst>
                                    <p:cond delay="0"/>
                                  </p:stCondLst>
                                  <p:childTnLst>
                                    <p:animEffect transition="out" filter="wipe(down)">
                                      <p:cBhvr>
                                        <p:cTn id="38" dur="500"/>
                                        <p:tgtEl>
                                          <p:spTgt spid="16"/>
                                        </p:tgtEl>
                                      </p:cBhvr>
                                    </p:animEffect>
                                    <p:set>
                                      <p:cBhvr>
                                        <p:cTn id="39" dur="1" fill="hold">
                                          <p:stCondLst>
                                            <p:cond delay="499"/>
                                          </p:stCondLst>
                                        </p:cTn>
                                        <p:tgtEl>
                                          <p:spTgt spid="16"/>
                                        </p:tgtEl>
                                        <p:attrNameLst>
                                          <p:attrName>style.visibility</p:attrName>
                                        </p:attrNameLst>
                                      </p:cBhvr>
                                      <p:to>
                                        <p:strVal val="hidden"/>
                                      </p:to>
                                    </p:set>
                                  </p:childTnLst>
                                </p:cTn>
                              </p:par>
                              <p:par>
                                <p:cTn id="40" presetID="22" presetClass="exit" presetSubtype="4" fill="hold" grpId="0" nodeType="withEffect">
                                  <p:stCondLst>
                                    <p:cond delay="0"/>
                                  </p:stCondLst>
                                  <p:childTnLst>
                                    <p:animEffect transition="out" filter="wipe(down)">
                                      <p:cBhvr>
                                        <p:cTn id="41" dur="500"/>
                                        <p:tgtEl>
                                          <p:spTgt spid="19"/>
                                        </p:tgtEl>
                                      </p:cBhvr>
                                    </p:animEffect>
                                    <p:set>
                                      <p:cBhvr>
                                        <p:cTn id="42" dur="1" fill="hold">
                                          <p:stCondLst>
                                            <p:cond delay="499"/>
                                          </p:stCondLst>
                                        </p:cTn>
                                        <p:tgtEl>
                                          <p:spTgt spid="19"/>
                                        </p:tgtEl>
                                        <p:attrNameLst>
                                          <p:attrName>style.visibility</p:attrName>
                                        </p:attrNameLst>
                                      </p:cBhvr>
                                      <p:to>
                                        <p:strVal val="hidden"/>
                                      </p:to>
                                    </p:set>
                                  </p:childTnLst>
                                </p:cTn>
                              </p:par>
                              <p:par>
                                <p:cTn id="43" presetID="22" presetClass="exit" presetSubtype="4" fill="hold" grpId="0" nodeType="withEffect">
                                  <p:stCondLst>
                                    <p:cond delay="0"/>
                                  </p:stCondLst>
                                  <p:childTnLst>
                                    <p:animEffect transition="out" filter="wipe(down)">
                                      <p:cBhvr>
                                        <p:cTn id="44" dur="500"/>
                                        <p:tgtEl>
                                          <p:spTgt spid="20"/>
                                        </p:tgtEl>
                                      </p:cBhvr>
                                    </p:animEffect>
                                    <p:set>
                                      <p:cBhvr>
                                        <p:cTn id="45" dur="1" fill="hold">
                                          <p:stCondLst>
                                            <p:cond delay="499"/>
                                          </p:stCondLst>
                                        </p:cTn>
                                        <p:tgtEl>
                                          <p:spTgt spid="20"/>
                                        </p:tgtEl>
                                        <p:attrNameLst>
                                          <p:attrName>style.visibility</p:attrName>
                                        </p:attrNameLst>
                                      </p:cBhvr>
                                      <p:to>
                                        <p:strVal val="hidden"/>
                                      </p:to>
                                    </p:set>
                                  </p:childTnLst>
                                </p:cTn>
                              </p:par>
                              <p:par>
                                <p:cTn id="46" presetID="22" presetClass="exit" presetSubtype="4" fill="hold" nodeType="withEffect">
                                  <p:stCondLst>
                                    <p:cond delay="0"/>
                                  </p:stCondLst>
                                  <p:childTnLst>
                                    <p:animEffect transition="out" filter="wipe(down)">
                                      <p:cBhvr>
                                        <p:cTn id="47" dur="500"/>
                                        <p:tgtEl>
                                          <p:spTgt spid="24"/>
                                        </p:tgtEl>
                                      </p:cBhvr>
                                    </p:animEffect>
                                    <p:set>
                                      <p:cBhvr>
                                        <p:cTn id="48" dur="1" fill="hold">
                                          <p:stCondLst>
                                            <p:cond delay="499"/>
                                          </p:stCondLst>
                                        </p:cTn>
                                        <p:tgtEl>
                                          <p:spTgt spid="24"/>
                                        </p:tgtEl>
                                        <p:attrNameLst>
                                          <p:attrName>style.visibility</p:attrName>
                                        </p:attrNameLst>
                                      </p:cBhvr>
                                      <p:to>
                                        <p:strVal val="hidden"/>
                                      </p:to>
                                    </p:set>
                                  </p:childTnLst>
                                </p:cTn>
                              </p:par>
                              <p:par>
                                <p:cTn id="49" presetID="22" presetClass="exit" presetSubtype="4" fill="hold" nodeType="withEffect">
                                  <p:stCondLst>
                                    <p:cond delay="0"/>
                                  </p:stCondLst>
                                  <p:childTnLst>
                                    <p:animEffect transition="out" filter="wipe(down)">
                                      <p:cBhvr>
                                        <p:cTn id="50" dur="500"/>
                                        <p:tgtEl>
                                          <p:spTgt spid="25"/>
                                        </p:tgtEl>
                                      </p:cBhvr>
                                    </p:animEffect>
                                    <p:set>
                                      <p:cBhvr>
                                        <p:cTn id="51" dur="1" fill="hold">
                                          <p:stCondLst>
                                            <p:cond delay="499"/>
                                          </p:stCondLst>
                                        </p:cTn>
                                        <p:tgtEl>
                                          <p:spTgt spid="25"/>
                                        </p:tgtEl>
                                        <p:attrNameLst>
                                          <p:attrName>style.visibility</p:attrName>
                                        </p:attrNameLst>
                                      </p:cBhvr>
                                      <p:to>
                                        <p:strVal val="hidden"/>
                                      </p:to>
                                    </p:set>
                                  </p:childTnLst>
                                </p:cTn>
                              </p:par>
                              <p:par>
                                <p:cTn id="52" presetID="22" presetClass="exit" presetSubtype="4" fill="hold" nodeType="withEffect">
                                  <p:stCondLst>
                                    <p:cond delay="0"/>
                                  </p:stCondLst>
                                  <p:childTnLst>
                                    <p:animEffect transition="out" filter="wipe(down)">
                                      <p:cBhvr>
                                        <p:cTn id="53" dur="500"/>
                                        <p:tgtEl>
                                          <p:spTgt spid="26"/>
                                        </p:tgtEl>
                                      </p:cBhvr>
                                    </p:animEffect>
                                    <p:set>
                                      <p:cBhvr>
                                        <p:cTn id="54" dur="1" fill="hold">
                                          <p:stCondLst>
                                            <p:cond delay="499"/>
                                          </p:stCondLst>
                                        </p:cTn>
                                        <p:tgtEl>
                                          <p:spTgt spid="26"/>
                                        </p:tgtEl>
                                        <p:attrNameLst>
                                          <p:attrName>style.visibility</p:attrName>
                                        </p:attrNameLst>
                                      </p:cBhvr>
                                      <p:to>
                                        <p:strVal val="hidden"/>
                                      </p:to>
                                    </p:set>
                                  </p:childTnLst>
                                </p:cTn>
                              </p:par>
                              <p:par>
                                <p:cTn id="55" presetID="22" presetClass="exit" presetSubtype="4" fill="hold" grpId="0" nodeType="withEffect">
                                  <p:stCondLst>
                                    <p:cond delay="0"/>
                                  </p:stCondLst>
                                  <p:childTnLst>
                                    <p:animEffect transition="out" filter="wipe(down)">
                                      <p:cBhvr>
                                        <p:cTn id="56" dur="500"/>
                                        <p:tgtEl>
                                          <p:spTgt spid="46"/>
                                        </p:tgtEl>
                                      </p:cBhvr>
                                    </p:animEffect>
                                    <p:set>
                                      <p:cBhvr>
                                        <p:cTn id="57" dur="1" fill="hold">
                                          <p:stCondLst>
                                            <p:cond delay="499"/>
                                          </p:stCondLst>
                                        </p:cTn>
                                        <p:tgtEl>
                                          <p:spTgt spid="46"/>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44">
                                            <p:txEl>
                                              <p:pRg st="2" end="2"/>
                                            </p:txEl>
                                          </p:spTgt>
                                        </p:tgtEl>
                                        <p:attrNameLst>
                                          <p:attrName>style.visibility</p:attrName>
                                        </p:attrNameLst>
                                      </p:cBhvr>
                                      <p:to>
                                        <p:strVal val="visible"/>
                                      </p:to>
                                    </p:set>
                                    <p:animEffect transition="in" filter="wipe(down)">
                                      <p:cBhvr>
                                        <p:cTn id="62" dur="500"/>
                                        <p:tgtEl>
                                          <p:spTgt spid="44">
                                            <p:txEl>
                                              <p:pRg st="2" end="2"/>
                                            </p:txEl>
                                          </p:spTgt>
                                        </p:tgtEl>
                                      </p:cBhvr>
                                    </p:animEffect>
                                  </p:childTnLst>
                                </p:cTn>
                              </p:par>
                              <p:par>
                                <p:cTn id="63" presetID="22" presetClass="entr" presetSubtype="4" fill="hold" grpId="0" nodeType="withEffect">
                                  <p:stCondLst>
                                    <p:cond delay="0"/>
                                  </p:stCondLst>
                                  <p:childTnLst>
                                    <p:set>
                                      <p:cBhvr>
                                        <p:cTn id="64" dur="1" fill="hold">
                                          <p:stCondLst>
                                            <p:cond delay="0"/>
                                          </p:stCondLst>
                                        </p:cTn>
                                        <p:tgtEl>
                                          <p:spTgt spid="3"/>
                                        </p:tgtEl>
                                        <p:attrNameLst>
                                          <p:attrName>style.visibility</p:attrName>
                                        </p:attrNameLst>
                                      </p:cBhvr>
                                      <p:to>
                                        <p:strVal val="visible"/>
                                      </p:to>
                                    </p:set>
                                    <p:animEffect transition="in" filter="wipe(down)">
                                      <p:cBhvr>
                                        <p:cTn id="6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P spid="11" grpId="0" animBg="1"/>
      <p:bldP spid="12" grpId="0"/>
      <p:bldP spid="15" grpId="0" animBg="1"/>
      <p:bldP spid="16" grpId="0"/>
      <p:bldP spid="19" grpId="0" animBg="1"/>
      <p:bldP spid="20" grpId="0"/>
      <p:bldP spid="46" grpId="0" animBg="1"/>
      <p:bldP spid="43" grpId="0"/>
      <p:bldP spid="43" grpId="1"/>
      <p:bldP spid="39" grpId="0" animBg="1"/>
      <p:bldP spid="39" grpId="1" animBg="1"/>
      <p:bldP spid="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Linked List Insertion – Crash Consistent</a:t>
            </a:r>
          </a:p>
        </p:txBody>
      </p:sp>
      <p:sp>
        <p:nvSpPr>
          <p:cNvPr id="4" name="Slide Number Placeholder 3"/>
          <p:cNvSpPr>
            <a:spLocks noGrp="1"/>
          </p:cNvSpPr>
          <p:nvPr>
            <p:ph type="sldNum" sz="quarter" idx="12"/>
          </p:nvPr>
        </p:nvSpPr>
        <p:spPr/>
        <p:txBody>
          <a:bodyPr/>
          <a:lstStyle/>
          <a:p>
            <a:fld id="{31521B31-940A-4DBD-BBF0-52B384F93C7D}" type="slidenum">
              <a:rPr lang="en-US" smtClean="0"/>
              <a:t>34</a:t>
            </a:fld>
            <a:endParaRPr lang="en-US"/>
          </a:p>
        </p:txBody>
      </p:sp>
      <p:sp>
        <p:nvSpPr>
          <p:cNvPr id="6" name="TextBox 5"/>
          <p:cNvSpPr txBox="1"/>
          <p:nvPr/>
        </p:nvSpPr>
        <p:spPr>
          <a:xfrm>
            <a:off x="1571853" y="2153653"/>
            <a:ext cx="3523443" cy="3416320"/>
          </a:xfrm>
          <a:prstGeom prst="rect">
            <a:avLst/>
          </a:prstGeom>
          <a:noFill/>
        </p:spPr>
        <p:txBody>
          <a:bodyPr wrap="square" rtlCol="0">
            <a:spAutoFit/>
          </a:bodyPr>
          <a:lstStyle/>
          <a:p>
            <a:pPr marL="342900" indent="-342900">
              <a:buAutoNum type="arabicPeriod"/>
            </a:pPr>
            <a:r>
              <a:rPr lang="en-US" sz="2400" dirty="0"/>
              <a:t>Create Node</a:t>
            </a:r>
          </a:p>
          <a:p>
            <a:pPr marL="342900" indent="-342900">
              <a:buAutoNum type="arabicPeriod"/>
            </a:pPr>
            <a:endParaRPr lang="en-US" sz="2400" dirty="0"/>
          </a:p>
          <a:p>
            <a:pPr marL="342900" indent="-342900">
              <a:buAutoNum type="arabicPeriod"/>
            </a:pPr>
            <a:r>
              <a:rPr lang="en-US" sz="2400" dirty="0"/>
              <a:t>Update Node Pointer</a:t>
            </a:r>
          </a:p>
          <a:p>
            <a:pPr marL="342900" indent="-342900">
              <a:buAutoNum type="arabicPeriod"/>
            </a:pPr>
            <a:endParaRPr lang="en-US" sz="2400" dirty="0"/>
          </a:p>
          <a:p>
            <a:pPr marL="342900" indent="-342900">
              <a:buAutoNum type="arabicPeriod"/>
            </a:pPr>
            <a:r>
              <a:rPr lang="en-US" sz="2400" dirty="0"/>
              <a:t>FLUSH EPOCH 1</a:t>
            </a:r>
          </a:p>
          <a:p>
            <a:pPr marL="342900" indent="-342900">
              <a:buAutoNum type="arabicPeriod"/>
            </a:pPr>
            <a:endParaRPr lang="en-US" sz="2400" dirty="0"/>
          </a:p>
          <a:p>
            <a:pPr marL="342900" indent="-342900">
              <a:buAutoNum type="arabicPeriod"/>
            </a:pPr>
            <a:r>
              <a:rPr lang="en-US" sz="2400" dirty="0"/>
              <a:t>Update Head Pointer</a:t>
            </a:r>
          </a:p>
          <a:p>
            <a:pPr marL="342900" indent="-342900">
              <a:buAutoNum type="arabicPeriod"/>
            </a:pPr>
            <a:endParaRPr lang="en-US" sz="2400" dirty="0"/>
          </a:p>
          <a:p>
            <a:pPr marL="342900" indent="-342900">
              <a:buAutoNum type="arabicPeriod"/>
            </a:pPr>
            <a:r>
              <a:rPr lang="en-US" sz="2400" dirty="0"/>
              <a:t>FLUSH EPOCH 2</a:t>
            </a:r>
          </a:p>
        </p:txBody>
      </p:sp>
      <p:sp>
        <p:nvSpPr>
          <p:cNvPr id="8" name="Rectangle: Rounded Corners 7"/>
          <p:cNvSpPr/>
          <p:nvPr/>
        </p:nvSpPr>
        <p:spPr>
          <a:xfrm>
            <a:off x="6815470" y="1608077"/>
            <a:ext cx="3700130" cy="2209011"/>
          </a:xfrm>
          <a:prstGeom prst="roundRect">
            <a:avLst/>
          </a:prstGeom>
          <a:solidFill>
            <a:schemeClr val="accent3">
              <a:lumMod val="40000"/>
              <a:lumOff val="6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6943061" y="1704370"/>
            <a:ext cx="1297172" cy="372028"/>
          </a:xfrm>
          <a:prstGeom prst="rect">
            <a:avLst/>
          </a:prstGeom>
          <a:noFill/>
        </p:spPr>
        <p:txBody>
          <a:bodyPr wrap="square" rtlCol="0">
            <a:spAutoFit/>
          </a:bodyPr>
          <a:lstStyle/>
          <a:p>
            <a:r>
              <a:rPr lang="en-US" dirty="0"/>
              <a:t>CACHE</a:t>
            </a:r>
          </a:p>
        </p:txBody>
      </p:sp>
      <p:sp>
        <p:nvSpPr>
          <p:cNvPr id="10" name="Rectangle: Rounded Corners 9"/>
          <p:cNvSpPr/>
          <p:nvPr/>
        </p:nvSpPr>
        <p:spPr>
          <a:xfrm>
            <a:off x="8288082" y="1884573"/>
            <a:ext cx="781494" cy="475855"/>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HEAD</a:t>
            </a:r>
          </a:p>
        </p:txBody>
      </p:sp>
      <p:sp>
        <p:nvSpPr>
          <p:cNvPr id="11" name="Oval 10"/>
          <p:cNvSpPr/>
          <p:nvPr/>
        </p:nvSpPr>
        <p:spPr>
          <a:xfrm>
            <a:off x="7006852" y="2743200"/>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 name="TextBox 11"/>
          <p:cNvSpPr txBox="1"/>
          <p:nvPr/>
        </p:nvSpPr>
        <p:spPr>
          <a:xfrm>
            <a:off x="6986783" y="2973204"/>
            <a:ext cx="1046112" cy="369332"/>
          </a:xfrm>
          <a:prstGeom prst="rect">
            <a:avLst/>
          </a:prstGeom>
          <a:noFill/>
        </p:spPr>
        <p:txBody>
          <a:bodyPr wrap="square" rtlCol="0">
            <a:spAutoFit/>
          </a:bodyPr>
          <a:lstStyle/>
          <a:p>
            <a:r>
              <a:rPr lang="en-US" dirty="0"/>
              <a:t>NODE C</a:t>
            </a:r>
          </a:p>
        </p:txBody>
      </p:sp>
      <p:sp>
        <p:nvSpPr>
          <p:cNvPr id="15" name="Oval 14"/>
          <p:cNvSpPr/>
          <p:nvPr/>
        </p:nvSpPr>
        <p:spPr>
          <a:xfrm>
            <a:off x="8254426" y="2743200"/>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 name="TextBox 15"/>
          <p:cNvSpPr txBox="1"/>
          <p:nvPr/>
        </p:nvSpPr>
        <p:spPr>
          <a:xfrm>
            <a:off x="8234357" y="2973204"/>
            <a:ext cx="1046112" cy="369332"/>
          </a:xfrm>
          <a:prstGeom prst="rect">
            <a:avLst/>
          </a:prstGeom>
          <a:noFill/>
        </p:spPr>
        <p:txBody>
          <a:bodyPr wrap="square" rtlCol="0">
            <a:spAutoFit/>
          </a:bodyPr>
          <a:lstStyle/>
          <a:p>
            <a:r>
              <a:rPr lang="en-US" dirty="0"/>
              <a:t>NODE A</a:t>
            </a:r>
          </a:p>
        </p:txBody>
      </p:sp>
      <p:sp>
        <p:nvSpPr>
          <p:cNvPr id="19" name="Oval 18"/>
          <p:cNvSpPr/>
          <p:nvPr/>
        </p:nvSpPr>
        <p:spPr>
          <a:xfrm>
            <a:off x="9491356" y="2757375"/>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 name="TextBox 19"/>
          <p:cNvSpPr txBox="1"/>
          <p:nvPr/>
        </p:nvSpPr>
        <p:spPr>
          <a:xfrm>
            <a:off x="9481920" y="2987379"/>
            <a:ext cx="1046112" cy="369332"/>
          </a:xfrm>
          <a:prstGeom prst="rect">
            <a:avLst/>
          </a:prstGeom>
          <a:noFill/>
        </p:spPr>
        <p:txBody>
          <a:bodyPr wrap="square" rtlCol="0">
            <a:spAutoFit/>
          </a:bodyPr>
          <a:lstStyle/>
          <a:p>
            <a:r>
              <a:rPr lang="en-US" dirty="0"/>
              <a:t>NODE B</a:t>
            </a:r>
          </a:p>
        </p:txBody>
      </p:sp>
      <p:cxnSp>
        <p:nvCxnSpPr>
          <p:cNvPr id="22" name="Straight Arrow Connector 21"/>
          <p:cNvCxnSpPr>
            <a:stCxn id="10" idx="2"/>
            <a:endCxn id="15" idx="0"/>
          </p:cNvCxnSpPr>
          <p:nvPr/>
        </p:nvCxnSpPr>
        <p:spPr>
          <a:xfrm>
            <a:off x="8678829" y="2360428"/>
            <a:ext cx="900" cy="38277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7868090" y="3144415"/>
            <a:ext cx="3769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9126273" y="3147958"/>
            <a:ext cx="3769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0" idx="2"/>
            <a:endCxn id="11" idx="0"/>
          </p:cNvCxnSpPr>
          <p:nvPr/>
        </p:nvCxnSpPr>
        <p:spPr>
          <a:xfrm flipH="1">
            <a:off x="7432155" y="2360428"/>
            <a:ext cx="1246674" cy="38277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Rectangle: Rounded Corners 28"/>
          <p:cNvSpPr/>
          <p:nvPr/>
        </p:nvSpPr>
        <p:spPr>
          <a:xfrm>
            <a:off x="6819012" y="4344195"/>
            <a:ext cx="3700130" cy="2209011"/>
          </a:xfrm>
          <a:prstGeom prst="roundRect">
            <a:avLst/>
          </a:prstGeom>
          <a:solidFill>
            <a:schemeClr val="accent6">
              <a:lumMod val="40000"/>
              <a:lumOff val="6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6999765" y="4440488"/>
            <a:ext cx="1297172" cy="372028"/>
          </a:xfrm>
          <a:prstGeom prst="rect">
            <a:avLst/>
          </a:prstGeom>
          <a:noFill/>
        </p:spPr>
        <p:txBody>
          <a:bodyPr wrap="square" rtlCol="0">
            <a:spAutoFit/>
          </a:bodyPr>
          <a:lstStyle/>
          <a:p>
            <a:r>
              <a:rPr lang="en-US" dirty="0"/>
              <a:t>PM</a:t>
            </a:r>
          </a:p>
        </p:txBody>
      </p:sp>
      <p:sp>
        <p:nvSpPr>
          <p:cNvPr id="31" name="Rectangle: Rounded Corners 30"/>
          <p:cNvSpPr/>
          <p:nvPr/>
        </p:nvSpPr>
        <p:spPr>
          <a:xfrm>
            <a:off x="8291624" y="4620691"/>
            <a:ext cx="781494" cy="475855"/>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HEAD</a:t>
            </a:r>
          </a:p>
        </p:txBody>
      </p:sp>
      <p:sp>
        <p:nvSpPr>
          <p:cNvPr id="32" name="Oval 31"/>
          <p:cNvSpPr/>
          <p:nvPr/>
        </p:nvSpPr>
        <p:spPr>
          <a:xfrm>
            <a:off x="7010394" y="5479318"/>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3" name="TextBox 32"/>
          <p:cNvSpPr txBox="1"/>
          <p:nvPr/>
        </p:nvSpPr>
        <p:spPr>
          <a:xfrm>
            <a:off x="6990325" y="5709322"/>
            <a:ext cx="1046112" cy="369332"/>
          </a:xfrm>
          <a:prstGeom prst="rect">
            <a:avLst/>
          </a:prstGeom>
          <a:noFill/>
        </p:spPr>
        <p:txBody>
          <a:bodyPr wrap="square" rtlCol="0">
            <a:spAutoFit/>
          </a:bodyPr>
          <a:lstStyle/>
          <a:p>
            <a:r>
              <a:rPr lang="en-US" dirty="0"/>
              <a:t>NODE C</a:t>
            </a:r>
          </a:p>
        </p:txBody>
      </p:sp>
      <p:sp>
        <p:nvSpPr>
          <p:cNvPr id="34" name="Oval 33"/>
          <p:cNvSpPr/>
          <p:nvPr/>
        </p:nvSpPr>
        <p:spPr>
          <a:xfrm>
            <a:off x="8257968" y="5479318"/>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5" name="TextBox 34"/>
          <p:cNvSpPr txBox="1"/>
          <p:nvPr/>
        </p:nvSpPr>
        <p:spPr>
          <a:xfrm>
            <a:off x="8237899" y="5709322"/>
            <a:ext cx="1046112" cy="369332"/>
          </a:xfrm>
          <a:prstGeom prst="rect">
            <a:avLst/>
          </a:prstGeom>
          <a:noFill/>
        </p:spPr>
        <p:txBody>
          <a:bodyPr wrap="square" rtlCol="0">
            <a:spAutoFit/>
          </a:bodyPr>
          <a:lstStyle/>
          <a:p>
            <a:r>
              <a:rPr lang="en-US" dirty="0"/>
              <a:t>NODE A</a:t>
            </a:r>
          </a:p>
        </p:txBody>
      </p:sp>
      <p:sp>
        <p:nvSpPr>
          <p:cNvPr id="36" name="Oval 35"/>
          <p:cNvSpPr/>
          <p:nvPr/>
        </p:nvSpPr>
        <p:spPr>
          <a:xfrm>
            <a:off x="9494898" y="5493493"/>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TextBox 36"/>
          <p:cNvSpPr txBox="1"/>
          <p:nvPr/>
        </p:nvSpPr>
        <p:spPr>
          <a:xfrm>
            <a:off x="9485462" y="5723497"/>
            <a:ext cx="1046112" cy="369332"/>
          </a:xfrm>
          <a:prstGeom prst="rect">
            <a:avLst/>
          </a:prstGeom>
          <a:noFill/>
        </p:spPr>
        <p:txBody>
          <a:bodyPr wrap="square" rtlCol="0">
            <a:spAutoFit/>
          </a:bodyPr>
          <a:lstStyle/>
          <a:p>
            <a:r>
              <a:rPr lang="en-US" dirty="0"/>
              <a:t>NODE B</a:t>
            </a:r>
          </a:p>
        </p:txBody>
      </p:sp>
      <p:cxnSp>
        <p:nvCxnSpPr>
          <p:cNvPr id="38" name="Straight Arrow Connector 37"/>
          <p:cNvCxnSpPr>
            <a:stCxn id="31" idx="2"/>
            <a:endCxn id="34" idx="0"/>
          </p:cNvCxnSpPr>
          <p:nvPr/>
        </p:nvCxnSpPr>
        <p:spPr>
          <a:xfrm>
            <a:off x="8682371" y="5096546"/>
            <a:ext cx="900" cy="38277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9129815" y="5884076"/>
            <a:ext cx="3769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31" idx="2"/>
            <a:endCxn id="32" idx="0"/>
          </p:cNvCxnSpPr>
          <p:nvPr/>
        </p:nvCxnSpPr>
        <p:spPr>
          <a:xfrm flipH="1">
            <a:off x="7435697" y="5096546"/>
            <a:ext cx="1246674" cy="38277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Arrow: Left 41"/>
          <p:cNvSpPr/>
          <p:nvPr/>
        </p:nvSpPr>
        <p:spPr>
          <a:xfrm>
            <a:off x="4912248" y="2164286"/>
            <a:ext cx="1084521" cy="47541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a:off x="8234357" y="3934933"/>
            <a:ext cx="3342196" cy="369332"/>
          </a:xfrm>
          <a:prstGeom prst="rect">
            <a:avLst/>
          </a:prstGeom>
          <a:noFill/>
        </p:spPr>
        <p:txBody>
          <a:bodyPr wrap="square" rtlCol="0">
            <a:spAutoFit/>
          </a:bodyPr>
          <a:lstStyle/>
          <a:p>
            <a:pPr algn="ctr"/>
            <a:r>
              <a:rPr lang="en-US" dirty="0"/>
              <a:t>CACHE WRITEBACK</a:t>
            </a:r>
          </a:p>
        </p:txBody>
      </p:sp>
      <p:sp>
        <p:nvSpPr>
          <p:cNvPr id="46" name="Arrow: Up-Down 45"/>
          <p:cNvSpPr/>
          <p:nvPr/>
        </p:nvSpPr>
        <p:spPr>
          <a:xfrm>
            <a:off x="8601740" y="3903033"/>
            <a:ext cx="202019" cy="36933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180177" y="2502570"/>
            <a:ext cx="1383632" cy="461665"/>
          </a:xfrm>
          <a:prstGeom prst="rect">
            <a:avLst/>
          </a:prstGeom>
          <a:noFill/>
        </p:spPr>
        <p:txBody>
          <a:bodyPr wrap="square" rtlCol="0">
            <a:spAutoFit/>
          </a:bodyPr>
          <a:lstStyle/>
          <a:p>
            <a:r>
              <a:rPr lang="en-US" sz="2400" dirty="0"/>
              <a:t>Epoch 1</a:t>
            </a:r>
          </a:p>
        </p:txBody>
      </p:sp>
      <p:sp>
        <p:nvSpPr>
          <p:cNvPr id="43" name="TextBox 42"/>
          <p:cNvSpPr txBox="1"/>
          <p:nvPr/>
        </p:nvSpPr>
        <p:spPr>
          <a:xfrm>
            <a:off x="204983" y="4315330"/>
            <a:ext cx="1383632" cy="461665"/>
          </a:xfrm>
          <a:prstGeom prst="rect">
            <a:avLst/>
          </a:prstGeom>
          <a:noFill/>
        </p:spPr>
        <p:txBody>
          <a:bodyPr wrap="square" rtlCol="0">
            <a:spAutoFit/>
          </a:bodyPr>
          <a:lstStyle/>
          <a:p>
            <a:r>
              <a:rPr lang="en-US" sz="2400" dirty="0"/>
              <a:t>Epoch 2</a:t>
            </a:r>
          </a:p>
        </p:txBody>
      </p:sp>
      <p:sp>
        <p:nvSpPr>
          <p:cNvPr id="44" name="Right Bracket 43"/>
          <p:cNvSpPr/>
          <p:nvPr/>
        </p:nvSpPr>
        <p:spPr>
          <a:xfrm rot="10800000">
            <a:off x="1454694" y="2153653"/>
            <a:ext cx="144379" cy="1179094"/>
          </a:xfrm>
          <a:prstGeom prst="rightBracket">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Right Bracket 46"/>
          <p:cNvSpPr/>
          <p:nvPr/>
        </p:nvSpPr>
        <p:spPr>
          <a:xfrm rot="10800000">
            <a:off x="1458237" y="4241183"/>
            <a:ext cx="138422" cy="635242"/>
          </a:xfrm>
          <a:prstGeom prst="rightBracket">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8" name="Straight Arrow Connector 47"/>
          <p:cNvCxnSpPr/>
          <p:nvPr/>
        </p:nvCxnSpPr>
        <p:spPr>
          <a:xfrm>
            <a:off x="7892901" y="5891165"/>
            <a:ext cx="3769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6327860" y="3930412"/>
            <a:ext cx="2208588" cy="369332"/>
          </a:xfrm>
          <a:prstGeom prst="rect">
            <a:avLst/>
          </a:prstGeom>
          <a:noFill/>
        </p:spPr>
        <p:txBody>
          <a:bodyPr wrap="square" rtlCol="0">
            <a:spAutoFit/>
          </a:bodyPr>
          <a:lstStyle/>
          <a:p>
            <a:pPr algn="ctr"/>
            <a:r>
              <a:rPr lang="en-US" dirty="0"/>
              <a:t>EXPLICIT WRITEBACK</a:t>
            </a:r>
          </a:p>
        </p:txBody>
      </p:sp>
    </p:spTree>
    <p:custDataLst>
      <p:tags r:id="rId1"/>
    </p:custDataLst>
    <p:extLst>
      <p:ext uri="{BB962C8B-B14F-4D97-AF65-F5344CB8AC3E}">
        <p14:creationId xmlns:p14="http://schemas.microsoft.com/office/powerpoint/2010/main" val="3068754271"/>
      </p:ext>
    </p:extLst>
  </p:cSld>
  <p:clrMapOvr>
    <a:masterClrMapping/>
  </p:clrMapOvr>
  <mc:AlternateContent xmlns:mc="http://schemas.openxmlformats.org/markup-compatibility/2006" xmlns:p14="http://schemas.microsoft.com/office/powerpoint/2010/main">
    <mc:Choice Requires="p14">
      <p:transition spd="slow" p14:dur="2000" advTm="430"/>
    </mc:Choice>
    <mc:Fallback xmlns="">
      <p:transition spd="slow" advTm="43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2"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down)">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00"/>
                                        <p:tgtEl>
                                          <p:spTgt spid="12"/>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down)">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27" presetClass="emph" presetSubtype="0" fill="remove" grpId="0" nodeType="clickEffect">
                                  <p:stCondLst>
                                    <p:cond delay="0"/>
                                  </p:stCondLst>
                                  <p:childTnLst>
                                    <p:animClr clrSpc="rgb" dir="cw">
                                      <p:cBhvr override="childStyle">
                                        <p:cTn id="19" dur="250" autoRev="1" fill="remove"/>
                                        <p:tgtEl>
                                          <p:spTgt spid="46"/>
                                        </p:tgtEl>
                                        <p:attrNameLst>
                                          <p:attrName>style.color</p:attrName>
                                        </p:attrNameLst>
                                      </p:cBhvr>
                                      <p:to>
                                        <a:schemeClr val="accent2"/>
                                      </p:to>
                                    </p:animClr>
                                    <p:animClr clrSpc="rgb" dir="cw">
                                      <p:cBhvr>
                                        <p:cTn id="20" dur="250" autoRev="1" fill="remove"/>
                                        <p:tgtEl>
                                          <p:spTgt spid="46"/>
                                        </p:tgtEl>
                                        <p:attrNameLst>
                                          <p:attrName>fillcolor</p:attrName>
                                        </p:attrNameLst>
                                      </p:cBhvr>
                                      <p:to>
                                        <a:schemeClr val="accent2"/>
                                      </p:to>
                                    </p:animClr>
                                    <p:set>
                                      <p:cBhvr>
                                        <p:cTn id="21" dur="250" autoRev="1" fill="remove"/>
                                        <p:tgtEl>
                                          <p:spTgt spid="46"/>
                                        </p:tgtEl>
                                        <p:attrNameLst>
                                          <p:attrName>fill.type</p:attrName>
                                        </p:attrNameLst>
                                      </p:cBhvr>
                                      <p:to>
                                        <p:strVal val="solid"/>
                                      </p:to>
                                    </p:set>
                                    <p:set>
                                      <p:cBhvr>
                                        <p:cTn id="22" dur="250" autoRev="1" fill="remove"/>
                                        <p:tgtEl>
                                          <p:spTgt spid="46"/>
                                        </p:tgtEl>
                                        <p:attrNameLst>
                                          <p:attrName>fill.on</p:attrName>
                                        </p:attrNameLst>
                                      </p:cBhvr>
                                      <p:to>
                                        <p:strVal val="true"/>
                                      </p:to>
                                    </p:set>
                                  </p:childTnLst>
                                </p:cTn>
                              </p:par>
                              <p:par>
                                <p:cTn id="23" presetID="22" presetClass="entr" presetSubtype="4" fill="hold" grpId="0" nodeType="withEffect">
                                  <p:stCondLst>
                                    <p:cond delay="0"/>
                                  </p:stCondLst>
                                  <p:childTnLst>
                                    <p:set>
                                      <p:cBhvr>
                                        <p:cTn id="24" dur="1" fill="hold">
                                          <p:stCondLst>
                                            <p:cond delay="0"/>
                                          </p:stCondLst>
                                        </p:cTn>
                                        <p:tgtEl>
                                          <p:spTgt spid="45"/>
                                        </p:tgtEl>
                                        <p:attrNameLst>
                                          <p:attrName>style.visibility</p:attrName>
                                        </p:attrNameLst>
                                      </p:cBhvr>
                                      <p:to>
                                        <p:strVal val="visible"/>
                                      </p:to>
                                    </p:set>
                                    <p:animEffect transition="in" filter="wipe(down)">
                                      <p:cBhvr>
                                        <p:cTn id="25" dur="500"/>
                                        <p:tgtEl>
                                          <p:spTgt spid="45"/>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32"/>
                                        </p:tgtEl>
                                        <p:attrNameLst>
                                          <p:attrName>style.visibility</p:attrName>
                                        </p:attrNameLst>
                                      </p:cBhvr>
                                      <p:to>
                                        <p:strVal val="visible"/>
                                      </p:to>
                                    </p:set>
                                    <p:animEffect transition="in" filter="wipe(down)">
                                      <p:cBhvr>
                                        <p:cTn id="28" dur="500"/>
                                        <p:tgtEl>
                                          <p:spTgt spid="32"/>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Effect transition="in" filter="wipe(down)">
                                      <p:cBhvr>
                                        <p:cTn id="31" dur="500"/>
                                        <p:tgtEl>
                                          <p:spTgt spid="33"/>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xit" presetSubtype="0" fill="hold" grpId="1" nodeType="clickEffect">
                                  <p:stCondLst>
                                    <p:cond delay="0"/>
                                  </p:stCondLst>
                                  <p:childTnLst>
                                    <p:set>
                                      <p:cBhvr>
                                        <p:cTn id="35" dur="1" fill="hold">
                                          <p:stCondLst>
                                            <p:cond delay="0"/>
                                          </p:stCondLst>
                                        </p:cTn>
                                        <p:tgtEl>
                                          <p:spTgt spid="45"/>
                                        </p:tgtEl>
                                        <p:attrNameLst>
                                          <p:attrName>style.visibility</p:attrName>
                                        </p:attrNameLst>
                                      </p:cBhvr>
                                      <p:to>
                                        <p:strVal val="hidden"/>
                                      </p:to>
                                    </p:set>
                                  </p:childTnLst>
                                </p:cTn>
                              </p:par>
                              <p:par>
                                <p:cTn id="36" presetID="42" presetClass="path" presetSubtype="0" accel="50000" decel="50000" fill="hold" grpId="0" nodeType="withEffect">
                                  <p:stCondLst>
                                    <p:cond delay="0"/>
                                  </p:stCondLst>
                                  <p:childTnLst>
                                    <p:animMotion origin="layout" path="M 4.375E-6 -1.48148E-6 L 4.375E-6 0.10208 " pathEditMode="relative" rAng="0" ptsTypes="AA">
                                      <p:cBhvr>
                                        <p:cTn id="37" dur="500" fill="hold"/>
                                        <p:tgtEl>
                                          <p:spTgt spid="42"/>
                                        </p:tgtEl>
                                        <p:attrNameLst>
                                          <p:attrName>ppt_x</p:attrName>
                                          <p:attrName>ppt_y</p:attrName>
                                        </p:attrNameLst>
                                      </p:cBhvr>
                                      <p:rCtr x="0" y="5093"/>
                                    </p:animMotion>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wipe(down)">
                                      <p:cBhvr>
                                        <p:cTn id="42" dur="500"/>
                                        <p:tgtEl>
                                          <p:spTgt spid="24"/>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path" presetSubtype="0" accel="50000" decel="50000" fill="hold" grpId="1" nodeType="clickEffect">
                                  <p:stCondLst>
                                    <p:cond delay="0"/>
                                  </p:stCondLst>
                                  <p:childTnLst>
                                    <p:animMotion origin="layout" path="M 4.375E-6 0.10208 L 0.00013 0.20625 " pathEditMode="relative" rAng="0" ptsTypes="AA">
                                      <p:cBhvr>
                                        <p:cTn id="46" dur="500" fill="hold"/>
                                        <p:tgtEl>
                                          <p:spTgt spid="42"/>
                                        </p:tgtEl>
                                        <p:attrNameLst>
                                          <p:attrName>ppt_x</p:attrName>
                                          <p:attrName>ppt_y</p:attrName>
                                        </p:attrNameLst>
                                      </p:cBhvr>
                                      <p:rCtr x="0" y="5208"/>
                                    </p:animMotion>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48"/>
                                        </p:tgtEl>
                                        <p:attrNameLst>
                                          <p:attrName>style.visibility</p:attrName>
                                        </p:attrNameLst>
                                      </p:cBhvr>
                                      <p:to>
                                        <p:strVal val="visible"/>
                                      </p:to>
                                    </p:set>
                                    <p:animEffect transition="in" filter="wipe(down)">
                                      <p:cBhvr>
                                        <p:cTn id="51" dur="500"/>
                                        <p:tgtEl>
                                          <p:spTgt spid="48"/>
                                        </p:tgtEl>
                                      </p:cBhvr>
                                    </p:animEffect>
                                  </p:childTnLst>
                                </p:cTn>
                              </p:par>
                              <p:par>
                                <p:cTn id="52" presetID="27" presetClass="emph" presetSubtype="0" fill="remove" grpId="2" nodeType="withEffect">
                                  <p:stCondLst>
                                    <p:cond delay="0"/>
                                  </p:stCondLst>
                                  <p:childTnLst>
                                    <p:animClr clrSpc="rgb" dir="cw">
                                      <p:cBhvr override="childStyle">
                                        <p:cTn id="53" dur="250" autoRev="1" fill="remove"/>
                                        <p:tgtEl>
                                          <p:spTgt spid="46"/>
                                        </p:tgtEl>
                                        <p:attrNameLst>
                                          <p:attrName>style.color</p:attrName>
                                        </p:attrNameLst>
                                      </p:cBhvr>
                                      <p:to>
                                        <a:schemeClr val="accent2"/>
                                      </p:to>
                                    </p:animClr>
                                    <p:animClr clrSpc="rgb" dir="cw">
                                      <p:cBhvr>
                                        <p:cTn id="54" dur="250" autoRev="1" fill="remove"/>
                                        <p:tgtEl>
                                          <p:spTgt spid="46"/>
                                        </p:tgtEl>
                                        <p:attrNameLst>
                                          <p:attrName>fillcolor</p:attrName>
                                        </p:attrNameLst>
                                      </p:cBhvr>
                                      <p:to>
                                        <a:schemeClr val="accent2"/>
                                      </p:to>
                                    </p:animClr>
                                    <p:set>
                                      <p:cBhvr>
                                        <p:cTn id="55" dur="250" autoRev="1" fill="remove"/>
                                        <p:tgtEl>
                                          <p:spTgt spid="46"/>
                                        </p:tgtEl>
                                        <p:attrNameLst>
                                          <p:attrName>fill.type</p:attrName>
                                        </p:attrNameLst>
                                      </p:cBhvr>
                                      <p:to>
                                        <p:strVal val="solid"/>
                                      </p:to>
                                    </p:set>
                                    <p:set>
                                      <p:cBhvr>
                                        <p:cTn id="56" dur="250" autoRev="1" fill="remove"/>
                                        <p:tgtEl>
                                          <p:spTgt spid="46"/>
                                        </p:tgtEl>
                                        <p:attrNameLst>
                                          <p:attrName>fill.on</p:attrName>
                                        </p:attrNameLst>
                                      </p:cBhvr>
                                      <p:to>
                                        <p:strVal val="true"/>
                                      </p:to>
                                    </p:set>
                                  </p:childTnLst>
                                </p:cTn>
                              </p:par>
                              <p:par>
                                <p:cTn id="57" presetID="22" presetClass="entr" presetSubtype="4" fill="hold" grpId="0" nodeType="withEffect">
                                  <p:stCondLst>
                                    <p:cond delay="0"/>
                                  </p:stCondLst>
                                  <p:childTnLst>
                                    <p:set>
                                      <p:cBhvr>
                                        <p:cTn id="58" dur="1" fill="hold">
                                          <p:stCondLst>
                                            <p:cond delay="0"/>
                                          </p:stCondLst>
                                        </p:cTn>
                                        <p:tgtEl>
                                          <p:spTgt spid="49"/>
                                        </p:tgtEl>
                                        <p:attrNameLst>
                                          <p:attrName>style.visibility</p:attrName>
                                        </p:attrNameLst>
                                      </p:cBhvr>
                                      <p:to>
                                        <p:strVal val="visible"/>
                                      </p:to>
                                    </p:set>
                                    <p:animEffect transition="in" filter="wipe(down)">
                                      <p:cBhvr>
                                        <p:cTn id="59" dur="500"/>
                                        <p:tgtEl>
                                          <p:spTgt spid="49"/>
                                        </p:tgtEl>
                                      </p:cBhvr>
                                    </p:animEffect>
                                  </p:childTnLst>
                                </p:cTn>
                              </p:par>
                            </p:childTnLst>
                          </p:cTn>
                        </p:par>
                      </p:childTnLst>
                    </p:cTn>
                  </p:par>
                  <p:par>
                    <p:cTn id="60" fill="hold">
                      <p:stCondLst>
                        <p:cond delay="indefinite"/>
                      </p:stCondLst>
                      <p:childTnLst>
                        <p:par>
                          <p:cTn id="61" fill="hold">
                            <p:stCondLst>
                              <p:cond delay="0"/>
                            </p:stCondLst>
                            <p:childTnLst>
                              <p:par>
                                <p:cTn id="62" presetID="42" presetClass="path" presetSubtype="0" accel="50000" decel="50000" fill="hold" grpId="3" nodeType="clickEffect">
                                  <p:stCondLst>
                                    <p:cond delay="0"/>
                                  </p:stCondLst>
                                  <p:childTnLst>
                                    <p:animMotion origin="layout" path="M 0.00013 0.20625 L 0.00065 0.32361 " pathEditMode="relative" rAng="0" ptsTypes="AA">
                                      <p:cBhvr>
                                        <p:cTn id="63" dur="500" fill="hold"/>
                                        <p:tgtEl>
                                          <p:spTgt spid="42"/>
                                        </p:tgtEl>
                                        <p:attrNameLst>
                                          <p:attrName>ppt_x</p:attrName>
                                          <p:attrName>ppt_y</p:attrName>
                                        </p:attrNameLst>
                                      </p:cBhvr>
                                      <p:rCtr x="0" y="5856"/>
                                    </p:animMotion>
                                  </p:childTnLst>
                                </p:cTn>
                              </p:par>
                              <p:par>
                                <p:cTn id="64" presetID="1" presetClass="exit" presetSubtype="0" fill="hold" grpId="1" nodeType="withEffect">
                                  <p:stCondLst>
                                    <p:cond delay="0"/>
                                  </p:stCondLst>
                                  <p:childTnLst>
                                    <p:set>
                                      <p:cBhvr>
                                        <p:cTn id="65" dur="1" fill="hold">
                                          <p:stCondLst>
                                            <p:cond delay="0"/>
                                          </p:stCondLst>
                                        </p:cTn>
                                        <p:tgtEl>
                                          <p:spTgt spid="49"/>
                                        </p:tgtEl>
                                        <p:attrNameLst>
                                          <p:attrName>style.visibility</p:attrName>
                                        </p:attrNameLst>
                                      </p:cBhvr>
                                      <p:to>
                                        <p:strVal val="hidden"/>
                                      </p:to>
                                    </p:set>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nodeType="clickEffect">
                                  <p:stCondLst>
                                    <p:cond delay="0"/>
                                  </p:stCondLst>
                                  <p:childTnLst>
                                    <p:set>
                                      <p:cBhvr>
                                        <p:cTn id="69" dur="1" fill="hold">
                                          <p:stCondLst>
                                            <p:cond delay="0"/>
                                          </p:stCondLst>
                                        </p:cTn>
                                        <p:tgtEl>
                                          <p:spTgt spid="26"/>
                                        </p:tgtEl>
                                        <p:attrNameLst>
                                          <p:attrName>style.visibility</p:attrName>
                                        </p:attrNameLst>
                                      </p:cBhvr>
                                      <p:to>
                                        <p:strVal val="visible"/>
                                      </p:to>
                                    </p:set>
                                    <p:animEffect transition="in" filter="wipe(down)">
                                      <p:cBhvr>
                                        <p:cTn id="70" dur="500"/>
                                        <p:tgtEl>
                                          <p:spTgt spid="26"/>
                                        </p:tgtEl>
                                      </p:cBhvr>
                                    </p:animEffect>
                                  </p:childTnLst>
                                </p:cTn>
                              </p:par>
                              <p:par>
                                <p:cTn id="71" presetID="1" presetClass="exit" presetSubtype="0" fill="hold" nodeType="withEffect">
                                  <p:stCondLst>
                                    <p:cond delay="0"/>
                                  </p:stCondLst>
                                  <p:childTnLst>
                                    <p:set>
                                      <p:cBhvr>
                                        <p:cTn id="72" dur="1" fill="hold">
                                          <p:stCondLst>
                                            <p:cond delay="0"/>
                                          </p:stCondLst>
                                        </p:cTn>
                                        <p:tgtEl>
                                          <p:spTgt spid="22"/>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2" nodeType="clickEffect">
                                  <p:stCondLst>
                                    <p:cond delay="0"/>
                                  </p:stCondLst>
                                  <p:childTnLst>
                                    <p:set>
                                      <p:cBhvr>
                                        <p:cTn id="76" dur="1" fill="hold">
                                          <p:stCondLst>
                                            <p:cond delay="0"/>
                                          </p:stCondLst>
                                        </p:cTn>
                                        <p:tgtEl>
                                          <p:spTgt spid="45"/>
                                        </p:tgtEl>
                                        <p:attrNameLst>
                                          <p:attrName>style.visibility</p:attrName>
                                        </p:attrNameLst>
                                      </p:cBhvr>
                                      <p:to>
                                        <p:strVal val="visible"/>
                                      </p:to>
                                    </p:set>
                                    <p:animEffect transition="in" filter="wipe(down)">
                                      <p:cBhvr>
                                        <p:cTn id="77" dur="500"/>
                                        <p:tgtEl>
                                          <p:spTgt spid="45"/>
                                        </p:tgtEl>
                                      </p:cBhvr>
                                    </p:animEffect>
                                  </p:childTnLst>
                                </p:cTn>
                              </p:par>
                              <p:par>
                                <p:cTn id="78" presetID="27" presetClass="emph" presetSubtype="0" fill="remove" grpId="1" nodeType="withEffect">
                                  <p:stCondLst>
                                    <p:cond delay="0"/>
                                  </p:stCondLst>
                                  <p:childTnLst>
                                    <p:animClr clrSpc="rgb" dir="cw">
                                      <p:cBhvr override="childStyle">
                                        <p:cTn id="79" dur="1000" autoRev="1" fill="remove"/>
                                        <p:tgtEl>
                                          <p:spTgt spid="46"/>
                                        </p:tgtEl>
                                        <p:attrNameLst>
                                          <p:attrName>style.color</p:attrName>
                                        </p:attrNameLst>
                                      </p:cBhvr>
                                      <p:to>
                                        <a:schemeClr val="accent2"/>
                                      </p:to>
                                    </p:animClr>
                                    <p:animClr clrSpc="rgb" dir="cw">
                                      <p:cBhvr>
                                        <p:cTn id="80" dur="1000" autoRev="1" fill="remove"/>
                                        <p:tgtEl>
                                          <p:spTgt spid="46"/>
                                        </p:tgtEl>
                                        <p:attrNameLst>
                                          <p:attrName>fillcolor</p:attrName>
                                        </p:attrNameLst>
                                      </p:cBhvr>
                                      <p:to>
                                        <a:schemeClr val="accent2"/>
                                      </p:to>
                                    </p:animClr>
                                    <p:set>
                                      <p:cBhvr>
                                        <p:cTn id="81" dur="1000" autoRev="1" fill="remove"/>
                                        <p:tgtEl>
                                          <p:spTgt spid="46"/>
                                        </p:tgtEl>
                                        <p:attrNameLst>
                                          <p:attrName>fill.type</p:attrName>
                                        </p:attrNameLst>
                                      </p:cBhvr>
                                      <p:to>
                                        <p:strVal val="solid"/>
                                      </p:to>
                                    </p:set>
                                    <p:set>
                                      <p:cBhvr>
                                        <p:cTn id="82" dur="1000" autoRev="1" fill="remove"/>
                                        <p:tgtEl>
                                          <p:spTgt spid="46"/>
                                        </p:tgtEl>
                                        <p:attrNameLst>
                                          <p:attrName>fill.on</p:attrName>
                                        </p:attrNameLst>
                                      </p:cBhvr>
                                      <p:to>
                                        <p:strVal val="true"/>
                                      </p:to>
                                    </p:set>
                                  </p:childTnLst>
                                </p:cTn>
                              </p:par>
                              <p:par>
                                <p:cTn id="83" presetID="22" presetClass="entr" presetSubtype="4" fill="hold" nodeType="withEffect">
                                  <p:stCondLst>
                                    <p:cond delay="0"/>
                                  </p:stCondLst>
                                  <p:childTnLst>
                                    <p:set>
                                      <p:cBhvr>
                                        <p:cTn id="84" dur="1" fill="hold">
                                          <p:stCondLst>
                                            <p:cond delay="0"/>
                                          </p:stCondLst>
                                        </p:cTn>
                                        <p:tgtEl>
                                          <p:spTgt spid="41"/>
                                        </p:tgtEl>
                                        <p:attrNameLst>
                                          <p:attrName>style.visibility</p:attrName>
                                        </p:attrNameLst>
                                      </p:cBhvr>
                                      <p:to>
                                        <p:strVal val="visible"/>
                                      </p:to>
                                    </p:set>
                                    <p:animEffect transition="in" filter="wipe(down)">
                                      <p:cBhvr>
                                        <p:cTn id="85" dur="500"/>
                                        <p:tgtEl>
                                          <p:spTgt spid="41"/>
                                        </p:tgtEl>
                                      </p:cBhvr>
                                    </p:animEffect>
                                  </p:childTnLst>
                                </p:cTn>
                              </p:par>
                              <p:par>
                                <p:cTn id="86" presetID="1" presetClass="exit" presetSubtype="0" fill="hold" nodeType="withEffect">
                                  <p:stCondLst>
                                    <p:cond delay="0"/>
                                  </p:stCondLst>
                                  <p:childTnLst>
                                    <p:set>
                                      <p:cBhvr>
                                        <p:cTn id="87" dur="1" fill="hold">
                                          <p:stCondLst>
                                            <p:cond delay="0"/>
                                          </p:stCondLst>
                                        </p:cTn>
                                        <p:tgtEl>
                                          <p:spTgt spid="38"/>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1" presetClass="exit" presetSubtype="0" fill="hold" grpId="3" nodeType="clickEffect">
                                  <p:stCondLst>
                                    <p:cond delay="0"/>
                                  </p:stCondLst>
                                  <p:childTnLst>
                                    <p:set>
                                      <p:cBhvr>
                                        <p:cTn id="91" dur="1" fill="hold">
                                          <p:stCondLst>
                                            <p:cond delay="0"/>
                                          </p:stCondLst>
                                        </p:cTn>
                                        <p:tgtEl>
                                          <p:spTgt spid="45"/>
                                        </p:tgtEl>
                                        <p:attrNameLst>
                                          <p:attrName>style.visibility</p:attrName>
                                        </p:attrNameLst>
                                      </p:cBhvr>
                                      <p:to>
                                        <p:strVal val="hidden"/>
                                      </p:to>
                                    </p:set>
                                  </p:childTnLst>
                                </p:cTn>
                              </p:par>
                            </p:childTnLst>
                          </p:cTn>
                        </p:par>
                      </p:childTnLst>
                    </p:cTn>
                  </p:par>
                  <p:par>
                    <p:cTn id="92" fill="hold">
                      <p:stCondLst>
                        <p:cond delay="indefinite"/>
                      </p:stCondLst>
                      <p:childTnLst>
                        <p:par>
                          <p:cTn id="93" fill="hold">
                            <p:stCondLst>
                              <p:cond delay="0"/>
                            </p:stCondLst>
                            <p:childTnLst>
                              <p:par>
                                <p:cTn id="94" presetID="42" presetClass="path" presetSubtype="0" accel="50000" decel="50000" fill="hold" grpId="4" nodeType="clickEffect">
                                  <p:stCondLst>
                                    <p:cond delay="0"/>
                                  </p:stCondLst>
                                  <p:childTnLst>
                                    <p:animMotion origin="layout" path="M 0.00065 0.32361 L 0.00065 0.42662 " pathEditMode="relative" rAng="0" ptsTypes="AA">
                                      <p:cBhvr>
                                        <p:cTn id="95" dur="500" fill="hold"/>
                                        <p:tgtEl>
                                          <p:spTgt spid="42"/>
                                        </p:tgtEl>
                                        <p:attrNameLst>
                                          <p:attrName>ppt_x</p:attrName>
                                          <p:attrName>ppt_y</p:attrName>
                                        </p:attrNameLst>
                                      </p:cBhvr>
                                      <p:rCtr x="-104" y="513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32" grpId="0" animBg="1"/>
      <p:bldP spid="33" grpId="0"/>
      <p:bldP spid="42" grpId="0" animBg="1"/>
      <p:bldP spid="42" grpId="1" animBg="1"/>
      <p:bldP spid="42" grpId="2" animBg="1"/>
      <p:bldP spid="42" grpId="3" animBg="1"/>
      <p:bldP spid="42" grpId="4" animBg="1"/>
      <p:bldP spid="45" grpId="0"/>
      <p:bldP spid="45" grpId="1"/>
      <p:bldP spid="45" grpId="2"/>
      <p:bldP spid="45" grpId="3"/>
      <p:bldP spid="46" grpId="0" animBg="1"/>
      <p:bldP spid="46" grpId="1" animBg="1"/>
      <p:bldP spid="46" grpId="2" animBg="1"/>
      <p:bldP spid="49" grpId="0"/>
      <p:bldP spid="49" grpId="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Performance Evaluation</a:t>
            </a:r>
            <a:endParaRPr lang="en-US" dirty="0"/>
          </a:p>
        </p:txBody>
      </p:sp>
      <p:sp>
        <p:nvSpPr>
          <p:cNvPr id="4" name="Slide Number Placeholder 3"/>
          <p:cNvSpPr>
            <a:spLocks noGrp="1"/>
          </p:cNvSpPr>
          <p:nvPr>
            <p:ph type="sldNum" sz="quarter" idx="12"/>
          </p:nvPr>
        </p:nvSpPr>
        <p:spPr/>
        <p:txBody>
          <a:bodyPr/>
          <a:lstStyle/>
          <a:p>
            <a:fld id="{31521B31-940A-4DBD-BBF0-52B384F93C7D}" type="slidenum">
              <a:rPr lang="en-US" smtClean="0"/>
              <a:t>35</a:t>
            </a:fld>
            <a:endParaRPr lang="en-US"/>
          </a:p>
        </p:txBody>
      </p:sp>
      <p:graphicFrame>
        <p:nvGraphicFramePr>
          <p:cNvPr id="7" name="Chart 6">
            <a:extLst>
              <a:ext uri="{FF2B5EF4-FFF2-40B4-BE49-F238E27FC236}">
                <a16:creationId xmlns:a16="http://schemas.microsoft.com/office/drawing/2014/main" id="{075CDB42-B851-488D-ABAD-CDE40C61F484}"/>
              </a:ext>
            </a:extLst>
          </p:cNvPr>
          <p:cNvGraphicFramePr>
            <a:graphicFrameLocks/>
          </p:cNvGraphicFramePr>
          <p:nvPr>
            <p:extLst/>
          </p:nvPr>
        </p:nvGraphicFramePr>
        <p:xfrm>
          <a:off x="1919629" y="1297025"/>
          <a:ext cx="8643596" cy="537303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rot="16200000">
            <a:off x="702527" y="3456878"/>
            <a:ext cx="2018371" cy="400110"/>
          </a:xfrm>
          <a:prstGeom prst="rect">
            <a:avLst/>
          </a:prstGeom>
          <a:noFill/>
        </p:spPr>
        <p:txBody>
          <a:bodyPr wrap="square" rtlCol="0">
            <a:spAutoFit/>
          </a:bodyPr>
          <a:lstStyle/>
          <a:p>
            <a:r>
              <a:rPr lang="en-US" sz="2000" dirty="0"/>
              <a:t>(Lower is Better)</a:t>
            </a:r>
          </a:p>
        </p:txBody>
      </p:sp>
      <p:sp>
        <p:nvSpPr>
          <p:cNvPr id="5" name="TextBox 4"/>
          <p:cNvSpPr txBox="1"/>
          <p:nvPr/>
        </p:nvSpPr>
        <p:spPr>
          <a:xfrm>
            <a:off x="9020175" y="1466850"/>
            <a:ext cx="2905125" cy="1754326"/>
          </a:xfrm>
          <a:prstGeom prst="rect">
            <a:avLst/>
          </a:prstGeom>
          <a:noFill/>
        </p:spPr>
        <p:txBody>
          <a:bodyPr wrap="square" rtlCol="0">
            <a:spAutoFit/>
          </a:bodyPr>
          <a:lstStyle/>
          <a:p>
            <a:r>
              <a:rPr lang="en-US" dirty="0">
                <a:solidFill>
                  <a:srgbClr val="00B050"/>
                </a:solidFill>
              </a:rPr>
              <a:t>Baseline, uses </a:t>
            </a:r>
            <a:r>
              <a:rPr lang="en-US" dirty="0" err="1">
                <a:solidFill>
                  <a:srgbClr val="00B050"/>
                </a:solidFill>
              </a:rPr>
              <a:t>clwb</a:t>
            </a:r>
            <a:r>
              <a:rPr lang="en-US" dirty="0">
                <a:solidFill>
                  <a:srgbClr val="00B050"/>
                </a:solidFill>
              </a:rPr>
              <a:t> + </a:t>
            </a:r>
            <a:r>
              <a:rPr lang="en-US" dirty="0" err="1">
                <a:solidFill>
                  <a:srgbClr val="00B050"/>
                </a:solidFill>
              </a:rPr>
              <a:t>sfence</a:t>
            </a:r>
            <a:endParaRPr lang="en-US" dirty="0">
              <a:solidFill>
                <a:srgbClr val="00B050"/>
              </a:solidFill>
            </a:endParaRPr>
          </a:p>
          <a:p>
            <a:r>
              <a:rPr lang="en-US" dirty="0">
                <a:solidFill>
                  <a:srgbClr val="F5673B"/>
                </a:solidFill>
              </a:rPr>
              <a:t>Baseline + Persistent Write Q</a:t>
            </a:r>
          </a:p>
          <a:p>
            <a:r>
              <a:rPr lang="en-US" dirty="0">
                <a:solidFill>
                  <a:schemeClr val="accent1">
                    <a:lumMod val="75000"/>
                  </a:schemeClr>
                </a:solidFill>
              </a:rPr>
              <a:t>HOPS</a:t>
            </a:r>
          </a:p>
          <a:p>
            <a:r>
              <a:rPr lang="en-US" dirty="0">
                <a:solidFill>
                  <a:srgbClr val="F094EC"/>
                </a:solidFill>
              </a:rPr>
              <a:t>HOPS + Persistent Write Q</a:t>
            </a:r>
          </a:p>
          <a:p>
            <a:r>
              <a:rPr lang="en-US" dirty="0"/>
              <a:t>Ideal performance, incorrect on crash</a:t>
            </a:r>
          </a:p>
        </p:txBody>
      </p:sp>
    </p:spTree>
    <p:extLst>
      <p:ext uri="{BB962C8B-B14F-4D97-AF65-F5344CB8AC3E}">
        <p14:creationId xmlns:p14="http://schemas.microsoft.com/office/powerpoint/2010/main" val="4109685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graphicEl>
                                              <a:chart seriesIdx="-3" categoryIdx="-3" bldStep="gridLegend"/>
                                            </p:graphicEl>
                                          </p:spTgt>
                                        </p:tgtEl>
                                        <p:attrNameLst>
                                          <p:attrName>style.visibility</p:attrName>
                                        </p:attrNameLst>
                                      </p:cBhvr>
                                      <p:to>
                                        <p:strVal val="visible"/>
                                      </p:to>
                                    </p:set>
                                    <p:animEffect transition="in" filter="wipe(down)">
                                      <p:cBhvr>
                                        <p:cTn id="7" dur="500"/>
                                        <p:tgtEl>
                                          <p:spTgt spid="7">
                                            <p:graphicEl>
                                              <a:chart seriesIdx="-3" categoryIdx="-3" bldStep="gridLegend"/>
                                            </p:graphic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7">
                                            <p:graphicEl>
                                              <a:chart seriesIdx="0" categoryIdx="-4" bldStep="series"/>
                                            </p:graphicEl>
                                          </p:spTgt>
                                        </p:tgtEl>
                                        <p:attrNameLst>
                                          <p:attrName>style.visibility</p:attrName>
                                        </p:attrNameLst>
                                      </p:cBhvr>
                                      <p:to>
                                        <p:strVal val="visible"/>
                                      </p:to>
                                    </p:set>
                                    <p:animEffect transition="in" filter="wipe(down)">
                                      <p:cBhvr>
                                        <p:cTn id="15" dur="500"/>
                                        <p:tgtEl>
                                          <p:spTgt spid="7">
                                            <p:graphicEl>
                                              <a:chart seriesIdx="0" categoryIdx="-4" bldStep="series"/>
                                            </p:graphic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5">
                                            <p:txEl>
                                              <p:pRg st="0" end="0"/>
                                            </p:txEl>
                                          </p:spTgt>
                                        </p:tgtEl>
                                        <p:attrNameLst>
                                          <p:attrName>style.visibility</p:attrName>
                                        </p:attrNameLst>
                                      </p:cBhvr>
                                      <p:to>
                                        <p:strVal val="visible"/>
                                      </p:to>
                                    </p:set>
                                    <p:animEffect transition="in" filter="wipe(down)">
                                      <p:cBhvr>
                                        <p:cTn id="18" dur="500"/>
                                        <p:tgtEl>
                                          <p:spTgt spid="5">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7">
                                            <p:graphicEl>
                                              <a:chart seriesIdx="1" categoryIdx="-4" bldStep="series"/>
                                            </p:graphicEl>
                                          </p:spTgt>
                                        </p:tgtEl>
                                        <p:attrNameLst>
                                          <p:attrName>style.visibility</p:attrName>
                                        </p:attrNameLst>
                                      </p:cBhvr>
                                      <p:to>
                                        <p:strVal val="visible"/>
                                      </p:to>
                                    </p:set>
                                    <p:animEffect transition="in" filter="wipe(down)">
                                      <p:cBhvr>
                                        <p:cTn id="23" dur="500"/>
                                        <p:tgtEl>
                                          <p:spTgt spid="7">
                                            <p:graphicEl>
                                              <a:chart seriesIdx="1" categoryIdx="-4" bldStep="series"/>
                                            </p:graphic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5">
                                            <p:txEl>
                                              <p:pRg st="1" end="1"/>
                                            </p:txEl>
                                          </p:spTgt>
                                        </p:tgtEl>
                                        <p:attrNameLst>
                                          <p:attrName>style.visibility</p:attrName>
                                        </p:attrNameLst>
                                      </p:cBhvr>
                                      <p:to>
                                        <p:strVal val="visible"/>
                                      </p:to>
                                    </p:set>
                                    <p:animEffect transition="in" filter="wipe(down)">
                                      <p:cBhvr>
                                        <p:cTn id="26" dur="500"/>
                                        <p:tgtEl>
                                          <p:spTgt spid="5">
                                            <p:txEl>
                                              <p:pRg st="1" end="1"/>
                                            </p:txEl>
                                          </p:spTgt>
                                        </p:tgtEl>
                                      </p:cBhvr>
                                    </p:animEffect>
                                  </p:childTnLst>
                                </p:cTn>
                              </p:par>
                              <p:par>
                                <p:cTn id="27" presetID="1" presetClass="exit" presetSubtype="0" fill="hold" nodeType="withEffect">
                                  <p:stCondLst>
                                    <p:cond delay="0"/>
                                  </p:stCondLst>
                                  <p:childTnLst>
                                    <p:set>
                                      <p:cBhvr>
                                        <p:cTn id="28" dur="1" fill="hold">
                                          <p:stCondLst>
                                            <p:cond delay="0"/>
                                          </p:stCondLst>
                                        </p:cTn>
                                        <p:tgtEl>
                                          <p:spTgt spid="5">
                                            <p:txEl>
                                              <p:pRg st="0" end="0"/>
                                            </p:txEl>
                                          </p:spTgt>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7">
                                            <p:graphicEl>
                                              <a:chart seriesIdx="2" categoryIdx="-4" bldStep="series"/>
                                            </p:graphicEl>
                                          </p:spTgt>
                                        </p:tgtEl>
                                        <p:attrNameLst>
                                          <p:attrName>style.visibility</p:attrName>
                                        </p:attrNameLst>
                                      </p:cBhvr>
                                      <p:to>
                                        <p:strVal val="visible"/>
                                      </p:to>
                                    </p:set>
                                    <p:animEffect transition="in" filter="wipe(down)">
                                      <p:cBhvr>
                                        <p:cTn id="33" dur="500"/>
                                        <p:tgtEl>
                                          <p:spTgt spid="7">
                                            <p:graphicEl>
                                              <a:chart seriesIdx="2" categoryIdx="-4" bldStep="series"/>
                                            </p:graphicEl>
                                          </p:spTgt>
                                        </p:tgtEl>
                                      </p:cBhvr>
                                    </p:animEffect>
                                  </p:childTnLst>
                                </p:cTn>
                              </p:par>
                              <p:par>
                                <p:cTn id="34" presetID="22" presetClass="entr" presetSubtype="4" fill="hold" nodeType="withEffect">
                                  <p:stCondLst>
                                    <p:cond delay="0"/>
                                  </p:stCondLst>
                                  <p:childTnLst>
                                    <p:set>
                                      <p:cBhvr>
                                        <p:cTn id="35" dur="1" fill="hold">
                                          <p:stCondLst>
                                            <p:cond delay="0"/>
                                          </p:stCondLst>
                                        </p:cTn>
                                        <p:tgtEl>
                                          <p:spTgt spid="5">
                                            <p:txEl>
                                              <p:pRg st="2" end="2"/>
                                            </p:txEl>
                                          </p:spTgt>
                                        </p:tgtEl>
                                        <p:attrNameLst>
                                          <p:attrName>style.visibility</p:attrName>
                                        </p:attrNameLst>
                                      </p:cBhvr>
                                      <p:to>
                                        <p:strVal val="visible"/>
                                      </p:to>
                                    </p:set>
                                    <p:animEffect transition="in" filter="wipe(down)">
                                      <p:cBhvr>
                                        <p:cTn id="36" dur="500"/>
                                        <p:tgtEl>
                                          <p:spTgt spid="5">
                                            <p:txEl>
                                              <p:pRg st="2" end="2"/>
                                            </p:txEl>
                                          </p:spTgt>
                                        </p:tgtEl>
                                      </p:cBhvr>
                                    </p:animEffect>
                                  </p:childTnLst>
                                </p:cTn>
                              </p:par>
                              <p:par>
                                <p:cTn id="37" presetID="1" presetClass="exit" presetSubtype="0" fill="hold" nodeType="withEffect">
                                  <p:stCondLst>
                                    <p:cond delay="0"/>
                                  </p:stCondLst>
                                  <p:childTnLst>
                                    <p:set>
                                      <p:cBhvr>
                                        <p:cTn id="38" dur="1" fill="hold">
                                          <p:stCondLst>
                                            <p:cond delay="0"/>
                                          </p:stCondLst>
                                        </p:cTn>
                                        <p:tgtEl>
                                          <p:spTgt spid="5">
                                            <p:txEl>
                                              <p:pRg st="1" end="1"/>
                                            </p:txEl>
                                          </p:spTgt>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7">
                                            <p:graphicEl>
                                              <a:chart seriesIdx="3" categoryIdx="-4" bldStep="series"/>
                                            </p:graphicEl>
                                          </p:spTgt>
                                        </p:tgtEl>
                                        <p:attrNameLst>
                                          <p:attrName>style.visibility</p:attrName>
                                        </p:attrNameLst>
                                      </p:cBhvr>
                                      <p:to>
                                        <p:strVal val="visible"/>
                                      </p:to>
                                    </p:set>
                                    <p:animEffect transition="in" filter="wipe(down)">
                                      <p:cBhvr>
                                        <p:cTn id="43" dur="500"/>
                                        <p:tgtEl>
                                          <p:spTgt spid="7">
                                            <p:graphicEl>
                                              <a:chart seriesIdx="3" categoryIdx="-4" bldStep="series"/>
                                            </p:graphicEl>
                                          </p:spTgt>
                                        </p:tgtEl>
                                      </p:cBhvr>
                                    </p:animEffect>
                                  </p:childTnLst>
                                </p:cTn>
                              </p:par>
                              <p:par>
                                <p:cTn id="44" presetID="22" presetClass="entr" presetSubtype="4" fill="hold" nodeType="withEffect">
                                  <p:stCondLst>
                                    <p:cond delay="0"/>
                                  </p:stCondLst>
                                  <p:childTnLst>
                                    <p:set>
                                      <p:cBhvr>
                                        <p:cTn id="45" dur="1" fill="hold">
                                          <p:stCondLst>
                                            <p:cond delay="0"/>
                                          </p:stCondLst>
                                        </p:cTn>
                                        <p:tgtEl>
                                          <p:spTgt spid="5">
                                            <p:txEl>
                                              <p:pRg st="3" end="3"/>
                                            </p:txEl>
                                          </p:spTgt>
                                        </p:tgtEl>
                                        <p:attrNameLst>
                                          <p:attrName>style.visibility</p:attrName>
                                        </p:attrNameLst>
                                      </p:cBhvr>
                                      <p:to>
                                        <p:strVal val="visible"/>
                                      </p:to>
                                    </p:set>
                                    <p:animEffect transition="in" filter="wipe(down)">
                                      <p:cBhvr>
                                        <p:cTn id="46" dur="500"/>
                                        <p:tgtEl>
                                          <p:spTgt spid="5">
                                            <p:txEl>
                                              <p:pRg st="3" end="3"/>
                                            </p:txEl>
                                          </p:spTgt>
                                        </p:tgtEl>
                                      </p:cBhvr>
                                    </p:animEffect>
                                  </p:childTnLst>
                                </p:cTn>
                              </p:par>
                              <p:par>
                                <p:cTn id="47" presetID="1" presetClass="exit" presetSubtype="0" fill="hold" nodeType="withEffect">
                                  <p:stCondLst>
                                    <p:cond delay="0"/>
                                  </p:stCondLst>
                                  <p:childTnLst>
                                    <p:set>
                                      <p:cBhvr>
                                        <p:cTn id="48" dur="1" fill="hold">
                                          <p:stCondLst>
                                            <p:cond delay="0"/>
                                          </p:stCondLst>
                                        </p:cTn>
                                        <p:tgtEl>
                                          <p:spTgt spid="5">
                                            <p:txEl>
                                              <p:pRg st="2" end="2"/>
                                            </p:txEl>
                                          </p:spTgt>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7">
                                            <p:graphicEl>
                                              <a:chart seriesIdx="4" categoryIdx="-4" bldStep="series"/>
                                            </p:graphicEl>
                                          </p:spTgt>
                                        </p:tgtEl>
                                        <p:attrNameLst>
                                          <p:attrName>style.visibility</p:attrName>
                                        </p:attrNameLst>
                                      </p:cBhvr>
                                      <p:to>
                                        <p:strVal val="visible"/>
                                      </p:to>
                                    </p:set>
                                    <p:animEffect transition="in" filter="wipe(down)">
                                      <p:cBhvr>
                                        <p:cTn id="53" dur="500"/>
                                        <p:tgtEl>
                                          <p:spTgt spid="7">
                                            <p:graphicEl>
                                              <a:chart seriesIdx="4" categoryIdx="-4" bldStep="series"/>
                                            </p:graphicEl>
                                          </p:spTgt>
                                        </p:tgtEl>
                                      </p:cBhvr>
                                    </p:animEffect>
                                  </p:childTnLst>
                                </p:cTn>
                              </p:par>
                              <p:par>
                                <p:cTn id="54" presetID="1" presetClass="exit" presetSubtype="0" fill="hold" nodeType="withEffect">
                                  <p:stCondLst>
                                    <p:cond delay="0"/>
                                  </p:stCondLst>
                                  <p:childTnLst>
                                    <p:set>
                                      <p:cBhvr>
                                        <p:cTn id="55" dur="1" fill="hold">
                                          <p:stCondLst>
                                            <p:cond delay="0"/>
                                          </p:stCondLst>
                                        </p:cTn>
                                        <p:tgtEl>
                                          <p:spTgt spid="5">
                                            <p:txEl>
                                              <p:pRg st="3" end="3"/>
                                            </p:txEl>
                                          </p:spTgt>
                                        </p:tgtEl>
                                        <p:attrNameLst>
                                          <p:attrName>style.visibility</p:attrName>
                                        </p:attrNameLst>
                                      </p:cBhvr>
                                      <p:to>
                                        <p:strVal val="hidden"/>
                                      </p:to>
                                    </p:set>
                                  </p:childTnLst>
                                </p:cTn>
                              </p:par>
                              <p:par>
                                <p:cTn id="56" presetID="22" presetClass="entr" presetSubtype="4" fill="hold" nodeType="withEffect">
                                  <p:stCondLst>
                                    <p:cond delay="0"/>
                                  </p:stCondLst>
                                  <p:childTnLst>
                                    <p:set>
                                      <p:cBhvr>
                                        <p:cTn id="57" dur="1" fill="hold">
                                          <p:stCondLst>
                                            <p:cond delay="0"/>
                                          </p:stCondLst>
                                        </p:cTn>
                                        <p:tgtEl>
                                          <p:spTgt spid="5">
                                            <p:txEl>
                                              <p:pRg st="4" end="4"/>
                                            </p:txEl>
                                          </p:spTgt>
                                        </p:tgtEl>
                                        <p:attrNameLst>
                                          <p:attrName>style.visibility</p:attrName>
                                        </p:attrNameLst>
                                      </p:cBhvr>
                                      <p:to>
                                        <p:strVal val="visible"/>
                                      </p:to>
                                    </p:set>
                                    <p:animEffect transition="in" filter="wipe(down)">
                                      <p:cBhvr>
                                        <p:cTn id="58"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Chart bld="series"/>
        </p:bldSub>
      </p:bldGraphic>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t>Proposed Use-Cases</a:t>
            </a:r>
          </a:p>
        </p:txBody>
      </p:sp>
      <p:sp>
        <p:nvSpPr>
          <p:cNvPr id="4" name="Rectangle 1"/>
          <p:cNvSpPr>
            <a:spLocks noGrp="1" noChangeArrowheads="1"/>
          </p:cNvSpPr>
          <p:nvPr>
            <p:ph idx="1"/>
          </p:nvPr>
        </p:nvSpPr>
        <p:spPr bwMode="auto">
          <a:xfrm>
            <a:off x="838200" y="1784018"/>
            <a:ext cx="6132641" cy="44345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anchor="ctr" anchorCtr="0" compatLnSpc="1">
            <a:prstTxWarp prst="textNoShape">
              <a:avLst/>
            </a:prstTxWarp>
            <a:spAutoFit/>
          </a:bodyPr>
          <a:lstStyle/>
          <a:p>
            <a:pPr fontAlgn="base">
              <a:spcAft>
                <a:spcPct val="0"/>
              </a:spcAft>
            </a:pPr>
            <a:r>
              <a:rPr lang="en-US" altLang="en-US" dirty="0"/>
              <a:t>File Systems</a:t>
            </a:r>
          </a:p>
          <a:p>
            <a:pPr lvl="1" fontAlgn="base">
              <a:spcAft>
                <a:spcPct val="0"/>
              </a:spcAft>
            </a:pPr>
            <a:r>
              <a:rPr lang="en-US" altLang="en-US" dirty="0"/>
              <a:t>Existing FS (ext4)</a:t>
            </a:r>
          </a:p>
          <a:p>
            <a:pPr lvl="1" fontAlgn="base">
              <a:spcAft>
                <a:spcPct val="0"/>
              </a:spcAft>
            </a:pPr>
            <a:r>
              <a:rPr lang="en-US" altLang="en-US" dirty="0"/>
              <a:t>NVM-aware FS (PMFS, BPFS)</a:t>
            </a:r>
          </a:p>
          <a:p>
            <a:pPr fontAlgn="base">
              <a:spcAft>
                <a:spcPct val="0"/>
              </a:spcAft>
            </a:pPr>
            <a:r>
              <a:rPr lang="en-US" altLang="en-US" dirty="0"/>
              <a:t>Persistent Data stores</a:t>
            </a:r>
          </a:p>
          <a:p>
            <a:pPr lvl="1" fontAlgn="base">
              <a:spcAft>
                <a:spcPct val="0"/>
              </a:spcAft>
            </a:pPr>
            <a:r>
              <a:rPr lang="en-US" altLang="en-US" dirty="0"/>
              <a:t>Key-Value stores</a:t>
            </a:r>
          </a:p>
          <a:p>
            <a:pPr lvl="1" fontAlgn="base">
              <a:spcAft>
                <a:spcPct val="0"/>
              </a:spcAft>
            </a:pPr>
            <a:r>
              <a:rPr lang="en-US" altLang="en-US" dirty="0"/>
              <a:t>Relational databases</a:t>
            </a:r>
          </a:p>
          <a:p>
            <a:pPr fontAlgn="base">
              <a:spcAft>
                <a:spcPct val="0"/>
              </a:spcAft>
            </a:pPr>
            <a:r>
              <a:rPr lang="en-US" altLang="en-US" dirty="0"/>
              <a:t>Persistent Heap</a:t>
            </a:r>
          </a:p>
          <a:p>
            <a:pPr fontAlgn="base">
              <a:spcAft>
                <a:spcPct val="0"/>
              </a:spcAft>
            </a:pPr>
            <a:r>
              <a:rPr lang="en-US" altLang="en-US" dirty="0"/>
              <a:t>Various forms of caching</a:t>
            </a:r>
          </a:p>
          <a:p>
            <a:pPr lvl="1" fontAlgn="base">
              <a:spcAft>
                <a:spcPct val="0"/>
              </a:spcAft>
            </a:pPr>
            <a:r>
              <a:rPr lang="en-US" altLang="en-US" dirty="0"/>
              <a:t>Webserver/file/page caching</a:t>
            </a:r>
          </a:p>
          <a:p>
            <a:pPr fontAlgn="base">
              <a:spcAft>
                <a:spcPct val="0"/>
              </a:spcAft>
            </a:pPr>
            <a:r>
              <a:rPr lang="en-US" altLang="en-US" dirty="0"/>
              <a:t>Low-power data storage for </a:t>
            </a:r>
            <a:r>
              <a:rPr lang="en-US" altLang="en-US" dirty="0" err="1"/>
              <a:t>IoT</a:t>
            </a:r>
            <a:r>
              <a:rPr lang="en-US" altLang="en-US" dirty="0"/>
              <a:t> devices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Slide Number Placeholder 2"/>
          <p:cNvSpPr>
            <a:spLocks noGrp="1"/>
          </p:cNvSpPr>
          <p:nvPr>
            <p:ph type="sldNum" sz="quarter" idx="12"/>
          </p:nvPr>
        </p:nvSpPr>
        <p:spPr/>
        <p:txBody>
          <a:bodyPr/>
          <a:lstStyle/>
          <a:p>
            <a:fld id="{31521B31-940A-4DBD-BBF0-52B384F93C7D}" type="slidenum">
              <a:rPr lang="en-US" smtClean="0"/>
              <a:t>36</a:t>
            </a:fld>
            <a:endParaRPr lang="en-US"/>
          </a:p>
        </p:txBody>
      </p:sp>
    </p:spTree>
    <p:extLst>
      <p:ext uri="{BB962C8B-B14F-4D97-AF65-F5344CB8AC3E}">
        <p14:creationId xmlns:p14="http://schemas.microsoft.com/office/powerpoint/2010/main" val="20914017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t>Intel extensions for PM</a:t>
            </a:r>
          </a:p>
        </p:txBody>
      </p:sp>
      <p:sp>
        <p:nvSpPr>
          <p:cNvPr id="3" name="Content Placeholder 2"/>
          <p:cNvSpPr>
            <a:spLocks noGrp="1"/>
          </p:cNvSpPr>
          <p:nvPr>
            <p:ph idx="1"/>
          </p:nvPr>
        </p:nvSpPr>
        <p:spPr/>
        <p:txBody>
          <a:bodyPr/>
          <a:lstStyle/>
          <a:p>
            <a:pPr fontAlgn="base"/>
            <a:r>
              <a:rPr lang="en-US" dirty="0"/>
              <a:t>CLWB - Cache line Write Back</a:t>
            </a:r>
          </a:p>
          <a:p>
            <a:pPr lvl="1" fontAlgn="base"/>
            <a:r>
              <a:rPr lang="en-US" dirty="0"/>
              <a:t>Write back cached line (if present in cache hierarchy), </a:t>
            </a:r>
            <a:r>
              <a:rPr lang="en-US" b="1" u="sng" dirty="0"/>
              <a:t>may retain clean copy</a:t>
            </a:r>
          </a:p>
          <a:p>
            <a:pPr lvl="1" fontAlgn="base"/>
            <a:endParaRPr lang="en-US" b="1" u="sng" dirty="0"/>
          </a:p>
        </p:txBody>
      </p:sp>
      <p:sp>
        <p:nvSpPr>
          <p:cNvPr id="4" name="Slide Number Placeholder 3"/>
          <p:cNvSpPr>
            <a:spLocks noGrp="1"/>
          </p:cNvSpPr>
          <p:nvPr>
            <p:ph type="sldNum" sz="quarter" idx="12"/>
          </p:nvPr>
        </p:nvSpPr>
        <p:spPr/>
        <p:txBody>
          <a:bodyPr/>
          <a:lstStyle/>
          <a:p>
            <a:fld id="{31521B31-940A-4DBD-BBF0-52B384F93C7D}" type="slidenum">
              <a:rPr lang="en-US" smtClean="0"/>
              <a:t>37</a:t>
            </a:fld>
            <a:endParaRPr lang="en-US"/>
          </a:p>
        </p:txBody>
      </p:sp>
    </p:spTree>
    <p:extLst>
      <p:ext uri="{BB962C8B-B14F-4D97-AF65-F5344CB8AC3E}">
        <p14:creationId xmlns:p14="http://schemas.microsoft.com/office/powerpoint/2010/main" val="335829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Evaluating Intel extensions</a:t>
            </a:r>
            <a:endParaRPr lang="en-US" dirty="0"/>
          </a:p>
        </p:txBody>
      </p:sp>
      <p:sp>
        <p:nvSpPr>
          <p:cNvPr id="9" name="TextBox 8"/>
          <p:cNvSpPr txBox="1"/>
          <p:nvPr/>
        </p:nvSpPr>
        <p:spPr>
          <a:xfrm>
            <a:off x="838200" y="1544115"/>
            <a:ext cx="10569389" cy="3539430"/>
          </a:xfrm>
          <a:prstGeom prst="rect">
            <a:avLst/>
          </a:prstGeom>
          <a:noFill/>
        </p:spPr>
        <p:txBody>
          <a:bodyPr wrap="square" rtlCol="0">
            <a:spAutoFit/>
          </a:bodyPr>
          <a:lstStyle/>
          <a:p>
            <a:pPr marL="285750" indent="-285750">
              <a:buFont typeface="Arial" panose="020B0604020202020204" pitchFamily="34" charset="0"/>
              <a:buChar char="•"/>
            </a:pPr>
            <a:r>
              <a:rPr lang="en-US" sz="2800" dirty="0"/>
              <a:t>Crash-Consistency</a:t>
            </a:r>
          </a:p>
          <a:p>
            <a:pPr marL="742950" lvl="1" indent="-285750">
              <a:buFont typeface="Arial" panose="020B0604020202020204" pitchFamily="34" charset="0"/>
              <a:buChar char="•"/>
            </a:pPr>
            <a:r>
              <a:rPr lang="en-US" sz="2800" dirty="0"/>
              <a:t>Sufficient to provide crash consistency, </a:t>
            </a:r>
            <a:r>
              <a:rPr lang="en-US" sz="2800" b="1" dirty="0"/>
              <a:t>if used correctly</a:t>
            </a:r>
          </a:p>
          <a:p>
            <a:pPr marL="742950" lvl="1" indent="-285750">
              <a:buFont typeface="Arial" panose="020B0604020202020204" pitchFamily="34" charset="0"/>
              <a:buChar char="•"/>
            </a:pPr>
            <a:endParaRPr lang="en-US" sz="2800" b="1" dirty="0"/>
          </a:p>
          <a:p>
            <a:pPr marL="285750" indent="-285750">
              <a:buFont typeface="Arial" panose="020B0604020202020204" pitchFamily="34" charset="0"/>
              <a:buChar char="•"/>
            </a:pPr>
            <a:r>
              <a:rPr lang="en-US" sz="2800" dirty="0"/>
              <a:t>Programmability</a:t>
            </a:r>
          </a:p>
          <a:p>
            <a:pPr marL="742950" lvl="1" indent="-285750">
              <a:buFont typeface="Arial" panose="020B0604020202020204" pitchFamily="34" charset="0"/>
              <a:buChar char="•"/>
            </a:pPr>
            <a:r>
              <a:rPr lang="en-US" sz="2800" dirty="0"/>
              <a:t>Pushes burden of data movement onto programmer</a:t>
            </a:r>
          </a:p>
          <a:p>
            <a:pPr marL="742950" lvl="1"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Performance</a:t>
            </a:r>
          </a:p>
          <a:p>
            <a:pPr marL="742950" lvl="1" indent="-285750">
              <a:buFont typeface="Arial" panose="020B0604020202020204" pitchFamily="34" charset="0"/>
              <a:buChar char="•"/>
            </a:pPr>
            <a:r>
              <a:rPr lang="en-US" sz="2800" dirty="0"/>
              <a:t>Provides ordering and durability mixed in one</a:t>
            </a:r>
          </a:p>
        </p:txBody>
      </p:sp>
      <p:sp>
        <p:nvSpPr>
          <p:cNvPr id="3" name="Slide Number Placeholder 2"/>
          <p:cNvSpPr>
            <a:spLocks noGrp="1"/>
          </p:cNvSpPr>
          <p:nvPr>
            <p:ph type="sldNum" sz="quarter" idx="12"/>
          </p:nvPr>
        </p:nvSpPr>
        <p:spPr/>
        <p:txBody>
          <a:bodyPr/>
          <a:lstStyle/>
          <a:p>
            <a:fld id="{31521B31-940A-4DBD-BBF0-52B384F93C7D}" type="slidenum">
              <a:rPr lang="en-US" smtClean="0"/>
              <a:t>38</a:t>
            </a:fld>
            <a:endParaRPr lang="en-US"/>
          </a:p>
        </p:txBody>
      </p:sp>
    </p:spTree>
    <p:extLst>
      <p:ext uri="{BB962C8B-B14F-4D97-AF65-F5344CB8AC3E}">
        <p14:creationId xmlns:p14="http://schemas.microsoft.com/office/powerpoint/2010/main" val="704463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3" end="3"/>
                                            </p:txEl>
                                          </p:spTgt>
                                        </p:tgtEl>
                                        <p:attrNameLst>
                                          <p:attrName>style.visibility</p:attrName>
                                        </p:attrNameLst>
                                      </p:cBhvr>
                                      <p:to>
                                        <p:strVal val="visible"/>
                                      </p:to>
                                    </p:set>
                                    <p:animEffect transition="in" filter="fade">
                                      <p:cBhvr>
                                        <p:cTn id="7" dur="500"/>
                                        <p:tgtEl>
                                          <p:spTgt spid="9">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4" end="4"/>
                                            </p:txEl>
                                          </p:spTgt>
                                        </p:tgtEl>
                                        <p:attrNameLst>
                                          <p:attrName>style.visibility</p:attrName>
                                        </p:attrNameLst>
                                      </p:cBhvr>
                                      <p:to>
                                        <p:strVal val="visible"/>
                                      </p:to>
                                    </p:set>
                                    <p:animEffect transition="in" filter="fade">
                                      <p:cBhvr>
                                        <p:cTn id="10" dur="500"/>
                                        <p:tgtEl>
                                          <p:spTgt spid="9">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6" end="6"/>
                                            </p:txEl>
                                          </p:spTgt>
                                        </p:tgtEl>
                                        <p:attrNameLst>
                                          <p:attrName>style.visibility</p:attrName>
                                        </p:attrNameLst>
                                      </p:cBhvr>
                                      <p:to>
                                        <p:strVal val="visible"/>
                                      </p:to>
                                    </p:set>
                                    <p:animEffect transition="in" filter="fade">
                                      <p:cBhvr>
                                        <p:cTn id="13" dur="500"/>
                                        <p:tgtEl>
                                          <p:spTgt spid="9">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9">
                                            <p:txEl>
                                              <p:pRg st="7" end="7"/>
                                            </p:txEl>
                                          </p:spTgt>
                                        </p:tgtEl>
                                        <p:attrNameLst>
                                          <p:attrName>style.visibility</p:attrName>
                                        </p:attrNameLst>
                                      </p:cBhvr>
                                      <p:to>
                                        <p:strVal val="visible"/>
                                      </p:to>
                                    </p:set>
                                    <p:animEffect transition="in" filter="fade">
                                      <p:cBhvr>
                                        <p:cTn id="16"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Evaluating Intel extensions</a:t>
            </a:r>
            <a:endParaRPr lang="en-US" dirty="0"/>
          </a:p>
        </p:txBody>
      </p:sp>
      <p:sp>
        <p:nvSpPr>
          <p:cNvPr id="9" name="TextBox 8"/>
          <p:cNvSpPr txBox="1"/>
          <p:nvPr/>
        </p:nvSpPr>
        <p:spPr>
          <a:xfrm>
            <a:off x="838200" y="1544115"/>
            <a:ext cx="10896600" cy="3970318"/>
          </a:xfrm>
          <a:prstGeom prst="rect">
            <a:avLst/>
          </a:prstGeom>
          <a:noFill/>
        </p:spPr>
        <p:txBody>
          <a:bodyPr wrap="square" rtlCol="0">
            <a:spAutoFit/>
          </a:bodyPr>
          <a:lstStyle/>
          <a:p>
            <a:pPr marL="285750" indent="-285750">
              <a:buFont typeface="Arial" panose="020B0604020202020204" pitchFamily="34" charset="0"/>
              <a:buChar char="•"/>
            </a:pPr>
            <a:r>
              <a:rPr lang="en-US" sz="2800" dirty="0"/>
              <a:t>Crash-Consistency</a:t>
            </a:r>
          </a:p>
          <a:p>
            <a:pPr marL="742950" lvl="1" indent="-285750">
              <a:buFont typeface="Arial" panose="020B0604020202020204" pitchFamily="34" charset="0"/>
              <a:buChar char="•"/>
            </a:pPr>
            <a:r>
              <a:rPr lang="en-US" sz="2800" dirty="0"/>
              <a:t>Sufficient to provide crash consistency, </a:t>
            </a:r>
            <a:r>
              <a:rPr lang="en-US" sz="2800" b="1" dirty="0"/>
              <a:t>if used correctly</a:t>
            </a:r>
          </a:p>
          <a:p>
            <a:pPr marL="742950" lvl="1" indent="-285750">
              <a:buFont typeface="Arial" panose="020B0604020202020204" pitchFamily="34" charset="0"/>
              <a:buChar char="•"/>
            </a:pPr>
            <a:endParaRPr lang="en-US" sz="2800" b="1" dirty="0"/>
          </a:p>
          <a:p>
            <a:pPr marL="285750" indent="-285750">
              <a:buFont typeface="Arial" panose="020B0604020202020204" pitchFamily="34" charset="0"/>
              <a:buChar char="•"/>
            </a:pPr>
            <a:r>
              <a:rPr lang="en-US" sz="2800" dirty="0"/>
              <a:t>Programmability</a:t>
            </a:r>
          </a:p>
          <a:p>
            <a:pPr marL="742950" lvl="1" indent="-285750">
              <a:buFont typeface="Arial" panose="020B0604020202020204" pitchFamily="34" charset="0"/>
              <a:buChar char="•"/>
            </a:pPr>
            <a:r>
              <a:rPr lang="en-US" sz="2800" dirty="0"/>
              <a:t>Pushes burden of data movement onto programmer</a:t>
            </a:r>
          </a:p>
          <a:p>
            <a:pPr marL="742950" lvl="1" indent="-285750">
              <a:buFont typeface="Arial" panose="020B0604020202020204" pitchFamily="34" charset="0"/>
              <a:buChar char="•"/>
            </a:pPr>
            <a:r>
              <a:rPr lang="en-US" sz="2800" dirty="0"/>
              <a:t>Complex ordering guarantees, expressed in imprecise prose</a:t>
            </a:r>
          </a:p>
          <a:p>
            <a:pPr marL="742950" lvl="1" indent="-285750">
              <a:buFont typeface="Arial" panose="020B0604020202020204" pitchFamily="34" charset="0"/>
              <a:buChar char="•"/>
            </a:pPr>
            <a:r>
              <a:rPr lang="en-US" sz="2800" dirty="0"/>
              <a:t>Complex semantics, expressed in imprecise prose</a:t>
            </a:r>
          </a:p>
          <a:p>
            <a:pPr marL="742950" lvl="1" indent="-285750">
              <a:buFont typeface="Arial" panose="020B0604020202020204" pitchFamily="34" charset="0"/>
              <a:buChar char="•"/>
            </a:pPr>
            <a:r>
              <a:rPr lang="en-US" sz="2800" b="1" dirty="0"/>
              <a:t>Makes the programmer worry about caches</a:t>
            </a:r>
          </a:p>
          <a:p>
            <a:pPr marL="742950" lvl="1" indent="-285750">
              <a:buFont typeface="Arial" panose="020B0604020202020204" pitchFamily="34" charset="0"/>
              <a:buChar char="•"/>
            </a:pPr>
            <a:endParaRPr lang="en-US" sz="2800" dirty="0"/>
          </a:p>
        </p:txBody>
      </p:sp>
      <p:sp>
        <p:nvSpPr>
          <p:cNvPr id="3" name="Slide Number Placeholder 2"/>
          <p:cNvSpPr>
            <a:spLocks noGrp="1"/>
          </p:cNvSpPr>
          <p:nvPr>
            <p:ph type="sldNum" sz="quarter" idx="12"/>
          </p:nvPr>
        </p:nvSpPr>
        <p:spPr/>
        <p:txBody>
          <a:bodyPr/>
          <a:lstStyle/>
          <a:p>
            <a:fld id="{31521B31-940A-4DBD-BBF0-52B384F93C7D}" type="slidenum">
              <a:rPr lang="en-US" smtClean="0"/>
              <a:t>39</a:t>
            </a:fld>
            <a:endParaRPr lang="en-US"/>
          </a:p>
        </p:txBody>
      </p:sp>
    </p:spTree>
    <p:extLst>
      <p:ext uri="{BB962C8B-B14F-4D97-AF65-F5344CB8AC3E}">
        <p14:creationId xmlns:p14="http://schemas.microsoft.com/office/powerpoint/2010/main" val="3916599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Rounded Corners 11"/>
          <p:cNvSpPr/>
          <p:nvPr/>
        </p:nvSpPr>
        <p:spPr>
          <a:xfrm>
            <a:off x="4736033" y="2839444"/>
            <a:ext cx="3380873" cy="553453"/>
          </a:xfrm>
          <a:prstGeom prst="roundRect">
            <a:avLst/>
          </a:prstGeom>
          <a:no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2" name="Title 1"/>
          <p:cNvSpPr>
            <a:spLocks noGrp="1"/>
          </p:cNvSpPr>
          <p:nvPr>
            <p:ph type="title"/>
          </p:nvPr>
        </p:nvSpPr>
        <p:spPr/>
        <p:txBody>
          <a:bodyPr/>
          <a:lstStyle/>
          <a:p>
            <a:pPr algn="ctr"/>
            <a:r>
              <a:rPr lang="en-US" b="1" dirty="0"/>
              <a:t>ACID Transactions (currently)</a:t>
            </a:r>
          </a:p>
        </p:txBody>
      </p:sp>
      <p:sp>
        <p:nvSpPr>
          <p:cNvPr id="4" name="Slide Number Placeholder 3"/>
          <p:cNvSpPr>
            <a:spLocks noGrp="1"/>
          </p:cNvSpPr>
          <p:nvPr>
            <p:ph type="sldNum" sz="quarter" idx="12"/>
          </p:nvPr>
        </p:nvSpPr>
        <p:spPr>
          <a:xfrm>
            <a:off x="8610600" y="6356350"/>
            <a:ext cx="2743200" cy="365125"/>
          </a:xfrm>
        </p:spPr>
        <p:txBody>
          <a:bodyPr/>
          <a:lstStyle/>
          <a:p>
            <a:fld id="{31521B31-940A-4DBD-BBF0-52B384F93C7D}" type="slidenum">
              <a:rPr lang="en-US" smtClean="0"/>
              <a:t>4</a:t>
            </a:fld>
            <a:endParaRPr lang="en-US" dirty="0"/>
          </a:p>
        </p:txBody>
      </p:sp>
      <p:sp>
        <p:nvSpPr>
          <p:cNvPr id="5" name="Rectangle: Rounded Corners 4"/>
          <p:cNvSpPr/>
          <p:nvPr/>
        </p:nvSpPr>
        <p:spPr>
          <a:xfrm>
            <a:off x="4423217" y="1792703"/>
            <a:ext cx="3380873" cy="553453"/>
          </a:xfrm>
          <a:prstGeom prst="roundRect">
            <a:avLst/>
          </a:pr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6" name="TextBox 5"/>
          <p:cNvSpPr txBox="1"/>
          <p:nvPr/>
        </p:nvSpPr>
        <p:spPr>
          <a:xfrm>
            <a:off x="5167165" y="1838596"/>
            <a:ext cx="2213811" cy="461665"/>
          </a:xfrm>
          <a:prstGeom prst="rect">
            <a:avLst/>
          </a:prstGeom>
          <a:noFill/>
        </p:spPr>
        <p:txBody>
          <a:bodyPr wrap="square" rtlCol="0">
            <a:spAutoFit/>
          </a:bodyPr>
          <a:lstStyle/>
          <a:p>
            <a:r>
              <a:rPr lang="en-US" sz="2400" dirty="0"/>
              <a:t>Acquire Lock</a:t>
            </a:r>
          </a:p>
        </p:txBody>
      </p:sp>
      <p:sp>
        <p:nvSpPr>
          <p:cNvPr id="7" name="Rectangle: Rounded Corners 6"/>
          <p:cNvSpPr/>
          <p:nvPr/>
        </p:nvSpPr>
        <p:spPr>
          <a:xfrm>
            <a:off x="4419204" y="5710995"/>
            <a:ext cx="3380873" cy="553453"/>
          </a:xfrm>
          <a:prstGeom prst="roundRect">
            <a:avLst/>
          </a:pr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8" name="TextBox 7"/>
          <p:cNvSpPr txBox="1"/>
          <p:nvPr/>
        </p:nvSpPr>
        <p:spPr>
          <a:xfrm>
            <a:off x="5177193" y="5756890"/>
            <a:ext cx="2213811" cy="461665"/>
          </a:xfrm>
          <a:prstGeom prst="rect">
            <a:avLst/>
          </a:prstGeom>
          <a:noFill/>
        </p:spPr>
        <p:txBody>
          <a:bodyPr wrap="square" rtlCol="0">
            <a:spAutoFit/>
          </a:bodyPr>
          <a:lstStyle/>
          <a:p>
            <a:r>
              <a:rPr lang="en-US" sz="2400" dirty="0"/>
              <a:t>Release Lock</a:t>
            </a:r>
          </a:p>
        </p:txBody>
      </p:sp>
      <p:sp>
        <p:nvSpPr>
          <p:cNvPr id="9" name="Rectangle: Rounded Corners 8"/>
          <p:cNvSpPr/>
          <p:nvPr/>
        </p:nvSpPr>
        <p:spPr>
          <a:xfrm>
            <a:off x="4427223" y="2735172"/>
            <a:ext cx="3380873" cy="553453"/>
          </a:xfrm>
          <a:prstGeom prst="roundRect">
            <a:avLst/>
          </a:prstGeom>
          <a:solidFill>
            <a:schemeClr val="bg1"/>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10" name="TextBox 9"/>
          <p:cNvSpPr txBox="1"/>
          <p:nvPr/>
        </p:nvSpPr>
        <p:spPr>
          <a:xfrm>
            <a:off x="4916512" y="2781067"/>
            <a:ext cx="2482512" cy="461665"/>
          </a:xfrm>
          <a:prstGeom prst="rect">
            <a:avLst/>
          </a:prstGeom>
          <a:noFill/>
        </p:spPr>
        <p:txBody>
          <a:bodyPr wrap="square" rtlCol="0">
            <a:spAutoFit/>
          </a:bodyPr>
          <a:lstStyle/>
          <a:p>
            <a:r>
              <a:rPr lang="en-US" sz="2400" dirty="0"/>
              <a:t>Prepare Log Entry</a:t>
            </a:r>
          </a:p>
        </p:txBody>
      </p:sp>
      <p:sp>
        <p:nvSpPr>
          <p:cNvPr id="11" name="TextBox 10"/>
          <p:cNvSpPr txBox="1"/>
          <p:nvPr/>
        </p:nvSpPr>
        <p:spPr>
          <a:xfrm>
            <a:off x="7427100" y="2719135"/>
            <a:ext cx="280738" cy="369332"/>
          </a:xfrm>
          <a:prstGeom prst="rect">
            <a:avLst/>
          </a:prstGeom>
          <a:noFill/>
        </p:spPr>
        <p:txBody>
          <a:bodyPr wrap="square" rtlCol="0">
            <a:spAutoFit/>
          </a:bodyPr>
          <a:lstStyle/>
          <a:p>
            <a:r>
              <a:rPr lang="en-US" dirty="0"/>
              <a:t>1</a:t>
            </a:r>
          </a:p>
        </p:txBody>
      </p:sp>
      <p:sp>
        <p:nvSpPr>
          <p:cNvPr id="14" name="TextBox 13"/>
          <p:cNvSpPr txBox="1"/>
          <p:nvPr/>
        </p:nvSpPr>
        <p:spPr>
          <a:xfrm>
            <a:off x="7808102" y="2823407"/>
            <a:ext cx="280738" cy="369332"/>
          </a:xfrm>
          <a:prstGeom prst="rect">
            <a:avLst/>
          </a:prstGeom>
          <a:noFill/>
        </p:spPr>
        <p:txBody>
          <a:bodyPr wrap="square" rtlCol="0">
            <a:spAutoFit/>
          </a:bodyPr>
          <a:lstStyle/>
          <a:p>
            <a:r>
              <a:rPr lang="en-US" dirty="0"/>
              <a:t>N</a:t>
            </a:r>
          </a:p>
        </p:txBody>
      </p:sp>
      <p:sp>
        <p:nvSpPr>
          <p:cNvPr id="15" name="Rectangle: Rounded Corners 14"/>
          <p:cNvSpPr/>
          <p:nvPr/>
        </p:nvSpPr>
        <p:spPr>
          <a:xfrm>
            <a:off x="4707957" y="3822022"/>
            <a:ext cx="3380873" cy="553453"/>
          </a:xfrm>
          <a:prstGeom prst="roundRect">
            <a:avLst/>
          </a:prstGeom>
          <a:no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16" name="Rectangle: Rounded Corners 15"/>
          <p:cNvSpPr/>
          <p:nvPr/>
        </p:nvSpPr>
        <p:spPr>
          <a:xfrm>
            <a:off x="4399147" y="3717750"/>
            <a:ext cx="3380873" cy="553453"/>
          </a:xfrm>
          <a:prstGeom prst="roundRect">
            <a:avLst/>
          </a:prstGeom>
          <a:solidFill>
            <a:schemeClr val="bg1"/>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17" name="TextBox 16"/>
          <p:cNvSpPr txBox="1"/>
          <p:nvPr/>
        </p:nvSpPr>
        <p:spPr>
          <a:xfrm>
            <a:off x="4587647" y="3763645"/>
            <a:ext cx="3060033" cy="461665"/>
          </a:xfrm>
          <a:prstGeom prst="rect">
            <a:avLst/>
          </a:prstGeom>
          <a:noFill/>
        </p:spPr>
        <p:txBody>
          <a:bodyPr wrap="square" rtlCol="0">
            <a:spAutoFit/>
          </a:bodyPr>
          <a:lstStyle/>
          <a:p>
            <a:r>
              <a:rPr lang="en-US" sz="2400" dirty="0"/>
              <a:t>Mutate Data Structure</a:t>
            </a:r>
          </a:p>
        </p:txBody>
      </p:sp>
      <p:sp>
        <p:nvSpPr>
          <p:cNvPr id="18" name="TextBox 17"/>
          <p:cNvSpPr txBox="1"/>
          <p:nvPr/>
        </p:nvSpPr>
        <p:spPr>
          <a:xfrm>
            <a:off x="7399024" y="3701713"/>
            <a:ext cx="280738" cy="369332"/>
          </a:xfrm>
          <a:prstGeom prst="rect">
            <a:avLst/>
          </a:prstGeom>
          <a:noFill/>
        </p:spPr>
        <p:txBody>
          <a:bodyPr wrap="square" rtlCol="0">
            <a:spAutoFit/>
          </a:bodyPr>
          <a:lstStyle/>
          <a:p>
            <a:r>
              <a:rPr lang="en-US" dirty="0"/>
              <a:t>1</a:t>
            </a:r>
          </a:p>
        </p:txBody>
      </p:sp>
      <p:sp>
        <p:nvSpPr>
          <p:cNvPr id="19" name="TextBox 18"/>
          <p:cNvSpPr txBox="1"/>
          <p:nvPr/>
        </p:nvSpPr>
        <p:spPr>
          <a:xfrm>
            <a:off x="7780026" y="3805985"/>
            <a:ext cx="280738" cy="369332"/>
          </a:xfrm>
          <a:prstGeom prst="rect">
            <a:avLst/>
          </a:prstGeom>
          <a:noFill/>
        </p:spPr>
        <p:txBody>
          <a:bodyPr wrap="square" rtlCol="0">
            <a:spAutoFit/>
          </a:bodyPr>
          <a:lstStyle/>
          <a:p>
            <a:r>
              <a:rPr lang="en-US" dirty="0"/>
              <a:t>N</a:t>
            </a:r>
          </a:p>
        </p:txBody>
      </p:sp>
      <p:sp>
        <p:nvSpPr>
          <p:cNvPr id="21" name="Rectangle: Rounded Corners 20"/>
          <p:cNvSpPr/>
          <p:nvPr/>
        </p:nvSpPr>
        <p:spPr>
          <a:xfrm>
            <a:off x="4399147" y="4752469"/>
            <a:ext cx="3380873" cy="553453"/>
          </a:xfrm>
          <a:prstGeom prst="roundRect">
            <a:avLst/>
          </a:prstGeom>
          <a:solidFill>
            <a:schemeClr val="bg1"/>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0"/>
              <a:solidFill>
                <a:schemeClr val="tx1"/>
              </a:solidFill>
              <a:effectLst>
                <a:outerShdw blurRad="38100" dist="19050" dir="2700000" algn="tl" rotWithShape="0">
                  <a:schemeClr val="dk1">
                    <a:alpha val="40000"/>
                  </a:schemeClr>
                </a:outerShdw>
              </a:effectLst>
            </a:endParaRPr>
          </a:p>
        </p:txBody>
      </p:sp>
      <p:sp>
        <p:nvSpPr>
          <p:cNvPr id="22" name="TextBox 21"/>
          <p:cNvSpPr txBox="1"/>
          <p:nvPr/>
        </p:nvSpPr>
        <p:spPr>
          <a:xfrm>
            <a:off x="4816247" y="4798364"/>
            <a:ext cx="2759244" cy="461665"/>
          </a:xfrm>
          <a:prstGeom prst="rect">
            <a:avLst/>
          </a:prstGeom>
          <a:noFill/>
        </p:spPr>
        <p:txBody>
          <a:bodyPr wrap="square" rtlCol="0">
            <a:spAutoFit/>
          </a:bodyPr>
          <a:lstStyle/>
          <a:p>
            <a:r>
              <a:rPr lang="en-US" sz="2400" dirty="0"/>
              <a:t>Commit Transaction</a:t>
            </a:r>
          </a:p>
        </p:txBody>
      </p:sp>
      <p:cxnSp>
        <p:nvCxnSpPr>
          <p:cNvPr id="26" name="Straight Connector 25"/>
          <p:cNvCxnSpPr/>
          <p:nvPr/>
        </p:nvCxnSpPr>
        <p:spPr>
          <a:xfrm>
            <a:off x="3581006" y="5486401"/>
            <a:ext cx="4981073" cy="0"/>
          </a:xfrm>
          <a:prstGeom prst="line">
            <a:avLst/>
          </a:prstGeom>
          <a:ln w="571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564960" y="4567979"/>
            <a:ext cx="4981073" cy="0"/>
          </a:xfrm>
          <a:prstGeom prst="line">
            <a:avLst/>
          </a:prstGeom>
          <a:ln w="571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589025" y="3533281"/>
            <a:ext cx="4981073" cy="0"/>
          </a:xfrm>
          <a:prstGeom prst="line">
            <a:avLst/>
          </a:prstGeom>
          <a:ln w="571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8842861" y="3269611"/>
            <a:ext cx="2548691" cy="461665"/>
          </a:xfrm>
          <a:prstGeom prst="rect">
            <a:avLst/>
          </a:prstGeom>
          <a:noFill/>
        </p:spPr>
        <p:txBody>
          <a:bodyPr wrap="square" rtlCol="0">
            <a:spAutoFit/>
          </a:bodyPr>
          <a:lstStyle/>
          <a:p>
            <a:r>
              <a:rPr lang="en-US" sz="2400" dirty="0"/>
              <a:t>FLUSH EPOCH</a:t>
            </a:r>
          </a:p>
        </p:txBody>
      </p:sp>
      <p:sp>
        <p:nvSpPr>
          <p:cNvPr id="35" name="TextBox 34"/>
          <p:cNvSpPr txBox="1"/>
          <p:nvPr/>
        </p:nvSpPr>
        <p:spPr>
          <a:xfrm>
            <a:off x="8842861" y="4315147"/>
            <a:ext cx="2548691" cy="461665"/>
          </a:xfrm>
          <a:prstGeom prst="rect">
            <a:avLst/>
          </a:prstGeom>
          <a:noFill/>
        </p:spPr>
        <p:txBody>
          <a:bodyPr wrap="square" rtlCol="0">
            <a:spAutoFit/>
          </a:bodyPr>
          <a:lstStyle/>
          <a:p>
            <a:r>
              <a:rPr lang="en-US" sz="2400" dirty="0"/>
              <a:t>FLUSH EPOCH</a:t>
            </a:r>
          </a:p>
        </p:txBody>
      </p:sp>
      <p:sp>
        <p:nvSpPr>
          <p:cNvPr id="36" name="TextBox 35"/>
          <p:cNvSpPr txBox="1"/>
          <p:nvPr/>
        </p:nvSpPr>
        <p:spPr>
          <a:xfrm>
            <a:off x="8842861" y="5261446"/>
            <a:ext cx="2548691" cy="461665"/>
          </a:xfrm>
          <a:prstGeom prst="rect">
            <a:avLst/>
          </a:prstGeom>
          <a:noFill/>
        </p:spPr>
        <p:txBody>
          <a:bodyPr wrap="square" rtlCol="0">
            <a:spAutoFit/>
          </a:bodyPr>
          <a:lstStyle/>
          <a:p>
            <a:r>
              <a:rPr lang="en-US" sz="2400" dirty="0"/>
              <a:t>FLUSH EPOCH</a:t>
            </a:r>
          </a:p>
        </p:txBody>
      </p:sp>
    </p:spTree>
    <p:custDataLst>
      <p:tags r:id="rId1"/>
    </p:custDataLst>
    <p:extLst>
      <p:ext uri="{BB962C8B-B14F-4D97-AF65-F5344CB8AC3E}">
        <p14:creationId xmlns:p14="http://schemas.microsoft.com/office/powerpoint/2010/main" val="2017511291"/>
      </p:ext>
    </p:extLst>
  </p:cSld>
  <p:clrMapOvr>
    <a:masterClrMapping/>
  </p:clrMapOvr>
  <mc:AlternateContent xmlns:mc="http://schemas.openxmlformats.org/markup-compatibility/2006" xmlns:p14="http://schemas.microsoft.com/office/powerpoint/2010/main">
    <mc:Choice Requires="p14">
      <p:transition spd="slow" p14:dur="2000" advTm="918"/>
    </mc:Choice>
    <mc:Fallback xmlns="">
      <p:transition spd="slow" advTm="9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up)">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up)">
                                      <p:cBhvr>
                                        <p:cTn id="15" dur="500"/>
                                        <p:tgtEl>
                                          <p:spTgt spid="9"/>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up)">
                                      <p:cBhvr>
                                        <p:cTn id="18" dur="500"/>
                                        <p:tgtEl>
                                          <p:spTgt spid="10"/>
                                        </p:tgtEl>
                                      </p:cBhvr>
                                    </p:animEffect>
                                  </p:childTnLst>
                                </p:cTn>
                              </p:par>
                              <p:par>
                                <p:cTn id="19" presetID="22" presetClass="entr" presetSubtype="1"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wipe(up)">
                                      <p:cBhvr>
                                        <p:cTn id="21" dur="500"/>
                                        <p:tgtEl>
                                          <p:spTgt spid="11"/>
                                        </p:tgtEl>
                                      </p:cBhvr>
                                    </p:animEffect>
                                  </p:childTnLst>
                                </p:cTn>
                              </p:par>
                              <p:par>
                                <p:cTn id="22" presetID="22" presetClass="entr" presetSubtype="1" fill="hold" grpId="0" nodeType="withEffect">
                                  <p:stCondLst>
                                    <p:cond delay="0"/>
                                  </p:stCondLst>
                                  <p:childTnLst>
                                    <p:set>
                                      <p:cBhvr>
                                        <p:cTn id="23" dur="1" fill="hold">
                                          <p:stCondLst>
                                            <p:cond delay="0"/>
                                          </p:stCondLst>
                                        </p:cTn>
                                        <p:tgtEl>
                                          <p:spTgt spid="31"/>
                                        </p:tgtEl>
                                        <p:attrNameLst>
                                          <p:attrName>style.visibility</p:attrName>
                                        </p:attrNameLst>
                                      </p:cBhvr>
                                      <p:to>
                                        <p:strVal val="visible"/>
                                      </p:to>
                                    </p:set>
                                    <p:animEffect transition="in" filter="wipe(up)">
                                      <p:cBhvr>
                                        <p:cTn id="24" dur="500"/>
                                        <p:tgtEl>
                                          <p:spTgt spid="31"/>
                                        </p:tgtEl>
                                      </p:cBhvr>
                                    </p:animEffect>
                                  </p:childTnLst>
                                </p:cTn>
                              </p:par>
                              <p:par>
                                <p:cTn id="25" presetID="22" presetClass="entr" presetSubtype="1"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ipe(up)">
                                      <p:cBhvr>
                                        <p:cTn id="27" dur="500"/>
                                        <p:tgtEl>
                                          <p:spTgt spid="12"/>
                                        </p:tgtEl>
                                      </p:cBhvr>
                                    </p:animEffect>
                                  </p:childTnLst>
                                </p:cTn>
                              </p:par>
                              <p:par>
                                <p:cTn id="28" presetID="22" presetClass="entr" presetSubtype="1" fill="hold" grpId="0" nodeType="with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wipe(up)">
                                      <p:cBhvr>
                                        <p:cTn id="30" dur="500"/>
                                        <p:tgtEl>
                                          <p:spTgt spid="14"/>
                                        </p:tgtEl>
                                      </p:cBhvr>
                                    </p:animEffect>
                                  </p:childTnLst>
                                </p:cTn>
                              </p:par>
                              <p:par>
                                <p:cTn id="31" presetID="22" presetClass="entr" presetSubtype="1" fill="hold" nodeType="withEffect">
                                  <p:stCondLst>
                                    <p:cond delay="0"/>
                                  </p:stCondLst>
                                  <p:childTnLst>
                                    <p:set>
                                      <p:cBhvr>
                                        <p:cTn id="32" dur="1" fill="hold">
                                          <p:stCondLst>
                                            <p:cond delay="0"/>
                                          </p:stCondLst>
                                        </p:cTn>
                                        <p:tgtEl>
                                          <p:spTgt spid="29"/>
                                        </p:tgtEl>
                                        <p:attrNameLst>
                                          <p:attrName>style.visibility</p:attrName>
                                        </p:attrNameLst>
                                      </p:cBhvr>
                                      <p:to>
                                        <p:strVal val="visible"/>
                                      </p:to>
                                    </p:set>
                                    <p:animEffect transition="in" filter="wipe(up)">
                                      <p:cBhvr>
                                        <p:cTn id="33" dur="500"/>
                                        <p:tgtEl>
                                          <p:spTgt spid="29"/>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1"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wipe(up)">
                                      <p:cBhvr>
                                        <p:cTn id="38" dur="500"/>
                                        <p:tgtEl>
                                          <p:spTgt spid="15"/>
                                        </p:tgtEl>
                                      </p:cBhvr>
                                    </p:animEffect>
                                  </p:childTnLst>
                                </p:cTn>
                              </p:par>
                              <p:par>
                                <p:cTn id="39" presetID="22" presetClass="entr" presetSubtype="1"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wipe(up)">
                                      <p:cBhvr>
                                        <p:cTn id="41" dur="500"/>
                                        <p:tgtEl>
                                          <p:spTgt spid="16"/>
                                        </p:tgtEl>
                                      </p:cBhvr>
                                    </p:animEffect>
                                  </p:childTnLst>
                                </p:cTn>
                              </p:par>
                              <p:par>
                                <p:cTn id="42" presetID="22" presetClass="entr" presetSubtype="1" fill="hold" grpId="0" nodeType="with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wipe(up)">
                                      <p:cBhvr>
                                        <p:cTn id="44" dur="500"/>
                                        <p:tgtEl>
                                          <p:spTgt spid="17"/>
                                        </p:tgtEl>
                                      </p:cBhvr>
                                    </p:animEffect>
                                  </p:childTnLst>
                                </p:cTn>
                              </p:par>
                              <p:par>
                                <p:cTn id="45" presetID="22" presetClass="entr" presetSubtype="1"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wipe(up)">
                                      <p:cBhvr>
                                        <p:cTn id="47" dur="500"/>
                                        <p:tgtEl>
                                          <p:spTgt spid="18"/>
                                        </p:tgtEl>
                                      </p:cBhvr>
                                    </p:animEffect>
                                  </p:childTnLst>
                                </p:cTn>
                              </p:par>
                              <p:par>
                                <p:cTn id="48" presetID="22" presetClass="entr" presetSubtype="1" fill="hold" grpId="0" nodeType="with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wipe(up)">
                                      <p:cBhvr>
                                        <p:cTn id="50" dur="500"/>
                                        <p:tgtEl>
                                          <p:spTgt spid="19"/>
                                        </p:tgtEl>
                                      </p:cBhvr>
                                    </p:animEffect>
                                  </p:childTnLst>
                                </p:cTn>
                              </p:par>
                              <p:par>
                                <p:cTn id="51" presetID="22" presetClass="entr" presetSubtype="1" fill="hold" grpId="0" nodeType="withEffect">
                                  <p:stCondLst>
                                    <p:cond delay="0"/>
                                  </p:stCondLst>
                                  <p:childTnLst>
                                    <p:set>
                                      <p:cBhvr>
                                        <p:cTn id="52" dur="1" fill="hold">
                                          <p:stCondLst>
                                            <p:cond delay="0"/>
                                          </p:stCondLst>
                                        </p:cTn>
                                        <p:tgtEl>
                                          <p:spTgt spid="35"/>
                                        </p:tgtEl>
                                        <p:attrNameLst>
                                          <p:attrName>style.visibility</p:attrName>
                                        </p:attrNameLst>
                                      </p:cBhvr>
                                      <p:to>
                                        <p:strVal val="visible"/>
                                      </p:to>
                                    </p:set>
                                    <p:animEffect transition="in" filter="wipe(up)">
                                      <p:cBhvr>
                                        <p:cTn id="53" dur="500"/>
                                        <p:tgtEl>
                                          <p:spTgt spid="35"/>
                                        </p:tgtEl>
                                      </p:cBhvr>
                                    </p:animEffect>
                                  </p:childTnLst>
                                </p:cTn>
                              </p:par>
                              <p:par>
                                <p:cTn id="54" presetID="22" presetClass="entr" presetSubtype="1" fill="hold" nodeType="withEffect">
                                  <p:stCondLst>
                                    <p:cond delay="0"/>
                                  </p:stCondLst>
                                  <p:childTnLst>
                                    <p:set>
                                      <p:cBhvr>
                                        <p:cTn id="55" dur="1" fill="hold">
                                          <p:stCondLst>
                                            <p:cond delay="0"/>
                                          </p:stCondLst>
                                        </p:cTn>
                                        <p:tgtEl>
                                          <p:spTgt spid="27"/>
                                        </p:tgtEl>
                                        <p:attrNameLst>
                                          <p:attrName>style.visibility</p:attrName>
                                        </p:attrNameLst>
                                      </p:cBhvr>
                                      <p:to>
                                        <p:strVal val="visible"/>
                                      </p:to>
                                    </p:set>
                                    <p:animEffect transition="in" filter="wipe(up)">
                                      <p:cBhvr>
                                        <p:cTn id="56" dur="500"/>
                                        <p:tgtEl>
                                          <p:spTgt spid="27"/>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1" fill="hold" grpId="0" nodeType="clickEffect">
                                  <p:stCondLst>
                                    <p:cond delay="0"/>
                                  </p:stCondLst>
                                  <p:childTnLst>
                                    <p:set>
                                      <p:cBhvr>
                                        <p:cTn id="60" dur="1" fill="hold">
                                          <p:stCondLst>
                                            <p:cond delay="0"/>
                                          </p:stCondLst>
                                        </p:cTn>
                                        <p:tgtEl>
                                          <p:spTgt spid="21"/>
                                        </p:tgtEl>
                                        <p:attrNameLst>
                                          <p:attrName>style.visibility</p:attrName>
                                        </p:attrNameLst>
                                      </p:cBhvr>
                                      <p:to>
                                        <p:strVal val="visible"/>
                                      </p:to>
                                    </p:set>
                                    <p:animEffect transition="in" filter="wipe(up)">
                                      <p:cBhvr>
                                        <p:cTn id="61" dur="500"/>
                                        <p:tgtEl>
                                          <p:spTgt spid="21"/>
                                        </p:tgtEl>
                                      </p:cBhvr>
                                    </p:animEffect>
                                  </p:childTnLst>
                                </p:cTn>
                              </p:par>
                              <p:par>
                                <p:cTn id="62" presetID="22" presetClass="entr" presetSubtype="1" fill="hold" grpId="0" nodeType="with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wipe(up)">
                                      <p:cBhvr>
                                        <p:cTn id="64" dur="500"/>
                                        <p:tgtEl>
                                          <p:spTgt spid="22"/>
                                        </p:tgtEl>
                                      </p:cBhvr>
                                    </p:animEffect>
                                  </p:childTnLst>
                                </p:cTn>
                              </p:par>
                              <p:par>
                                <p:cTn id="65" presetID="22" presetClass="entr" presetSubtype="1" fill="hold" grpId="0" nodeType="withEffect">
                                  <p:stCondLst>
                                    <p:cond delay="0"/>
                                  </p:stCondLst>
                                  <p:childTnLst>
                                    <p:set>
                                      <p:cBhvr>
                                        <p:cTn id="66" dur="1" fill="hold">
                                          <p:stCondLst>
                                            <p:cond delay="0"/>
                                          </p:stCondLst>
                                        </p:cTn>
                                        <p:tgtEl>
                                          <p:spTgt spid="36"/>
                                        </p:tgtEl>
                                        <p:attrNameLst>
                                          <p:attrName>style.visibility</p:attrName>
                                        </p:attrNameLst>
                                      </p:cBhvr>
                                      <p:to>
                                        <p:strVal val="visible"/>
                                      </p:to>
                                    </p:set>
                                    <p:animEffect transition="in" filter="wipe(up)">
                                      <p:cBhvr>
                                        <p:cTn id="67" dur="500"/>
                                        <p:tgtEl>
                                          <p:spTgt spid="36"/>
                                        </p:tgtEl>
                                      </p:cBhvr>
                                    </p:animEffect>
                                  </p:childTnLst>
                                </p:cTn>
                              </p:par>
                              <p:par>
                                <p:cTn id="68" presetID="22" presetClass="entr" presetSubtype="1" fill="hold" nodeType="withEffect">
                                  <p:stCondLst>
                                    <p:cond delay="0"/>
                                  </p:stCondLst>
                                  <p:childTnLst>
                                    <p:set>
                                      <p:cBhvr>
                                        <p:cTn id="69" dur="1" fill="hold">
                                          <p:stCondLst>
                                            <p:cond delay="0"/>
                                          </p:stCondLst>
                                        </p:cTn>
                                        <p:tgtEl>
                                          <p:spTgt spid="26"/>
                                        </p:tgtEl>
                                        <p:attrNameLst>
                                          <p:attrName>style.visibility</p:attrName>
                                        </p:attrNameLst>
                                      </p:cBhvr>
                                      <p:to>
                                        <p:strVal val="visible"/>
                                      </p:to>
                                    </p:set>
                                    <p:animEffect transition="in" filter="wipe(up)">
                                      <p:cBhvr>
                                        <p:cTn id="70" dur="500"/>
                                        <p:tgtEl>
                                          <p:spTgt spid="26"/>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1" fill="hold" grpId="0" nodeType="clickEffect">
                                  <p:stCondLst>
                                    <p:cond delay="0"/>
                                  </p:stCondLst>
                                  <p:childTnLst>
                                    <p:set>
                                      <p:cBhvr>
                                        <p:cTn id="74" dur="1" fill="hold">
                                          <p:stCondLst>
                                            <p:cond delay="0"/>
                                          </p:stCondLst>
                                        </p:cTn>
                                        <p:tgtEl>
                                          <p:spTgt spid="7"/>
                                        </p:tgtEl>
                                        <p:attrNameLst>
                                          <p:attrName>style.visibility</p:attrName>
                                        </p:attrNameLst>
                                      </p:cBhvr>
                                      <p:to>
                                        <p:strVal val="visible"/>
                                      </p:to>
                                    </p:set>
                                    <p:animEffect transition="in" filter="wipe(up)">
                                      <p:cBhvr>
                                        <p:cTn id="75" dur="500"/>
                                        <p:tgtEl>
                                          <p:spTgt spid="7"/>
                                        </p:tgtEl>
                                      </p:cBhvr>
                                    </p:animEffect>
                                  </p:childTnLst>
                                </p:cTn>
                              </p:par>
                              <p:par>
                                <p:cTn id="76" presetID="22" presetClass="entr" presetSubtype="1" fill="hold" grpId="0" nodeType="withEffect">
                                  <p:stCondLst>
                                    <p:cond delay="0"/>
                                  </p:stCondLst>
                                  <p:childTnLst>
                                    <p:set>
                                      <p:cBhvr>
                                        <p:cTn id="77" dur="1" fill="hold">
                                          <p:stCondLst>
                                            <p:cond delay="0"/>
                                          </p:stCondLst>
                                        </p:cTn>
                                        <p:tgtEl>
                                          <p:spTgt spid="8"/>
                                        </p:tgtEl>
                                        <p:attrNameLst>
                                          <p:attrName>style.visibility</p:attrName>
                                        </p:attrNameLst>
                                      </p:cBhvr>
                                      <p:to>
                                        <p:strVal val="visible"/>
                                      </p:to>
                                    </p:set>
                                    <p:animEffect transition="in" filter="wipe(up)">
                                      <p:cBhvr>
                                        <p:cTn id="7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5" grpId="0" animBg="1"/>
      <p:bldP spid="6" grpId="0"/>
      <p:bldP spid="7" grpId="0" animBg="1"/>
      <p:bldP spid="8" grpId="0"/>
      <p:bldP spid="9" grpId="0" animBg="1"/>
      <p:bldP spid="10" grpId="0"/>
      <p:bldP spid="11" grpId="0"/>
      <p:bldP spid="14" grpId="0"/>
      <p:bldP spid="15" grpId="0" animBg="1"/>
      <p:bldP spid="16" grpId="0" animBg="1"/>
      <p:bldP spid="17" grpId="0"/>
      <p:bldP spid="18" grpId="0"/>
      <p:bldP spid="19" grpId="0"/>
      <p:bldP spid="21" grpId="0" animBg="1"/>
      <p:bldP spid="22" grpId="0"/>
      <p:bldP spid="31" grpId="0"/>
      <p:bldP spid="35" grpId="0"/>
      <p:bldP spid="36"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578350" y="2859211"/>
            <a:ext cx="2584450" cy="1177608"/>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Coherent Cache Hierarchy</a:t>
            </a:r>
          </a:p>
        </p:txBody>
      </p:sp>
      <p:cxnSp>
        <p:nvCxnSpPr>
          <p:cNvPr id="15" name="Straight Arrow Connector 14"/>
          <p:cNvCxnSpPr/>
          <p:nvPr/>
        </p:nvCxnSpPr>
        <p:spPr>
          <a:xfrm>
            <a:off x="5878829" y="4033742"/>
            <a:ext cx="0" cy="372329"/>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5623558" y="4396740"/>
            <a:ext cx="510541" cy="94488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968410" y="5598160"/>
            <a:ext cx="5803900" cy="457200"/>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8" name="Rectangle 37"/>
          <p:cNvSpPr/>
          <p:nvPr/>
        </p:nvSpPr>
        <p:spPr>
          <a:xfrm>
            <a:off x="7283725" y="5598062"/>
            <a:ext cx="508000" cy="457835"/>
          </a:xfrm>
          <a:prstGeom prst="rect">
            <a:avLst/>
          </a:prstGeom>
          <a:solidFill>
            <a:schemeClr val="accent1">
              <a:lumMod val="60000"/>
              <a:lumOff val="4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B=0</a:t>
            </a:r>
          </a:p>
        </p:txBody>
      </p:sp>
      <p:sp>
        <p:nvSpPr>
          <p:cNvPr id="26" name="Rectangle 25"/>
          <p:cNvSpPr/>
          <p:nvPr/>
        </p:nvSpPr>
        <p:spPr>
          <a:xfrm>
            <a:off x="6653611" y="3581181"/>
            <a:ext cx="508000" cy="444500"/>
          </a:xfrm>
          <a:prstGeom prst="rect">
            <a:avLst/>
          </a:prstGeom>
          <a:solidFill>
            <a:schemeClr val="accent1">
              <a:lumMod val="60000"/>
              <a:lumOff val="4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B=1</a:t>
            </a:r>
          </a:p>
        </p:txBody>
      </p:sp>
      <p:sp>
        <p:nvSpPr>
          <p:cNvPr id="2" name="Title 1"/>
          <p:cNvSpPr>
            <a:spLocks noGrp="1"/>
          </p:cNvSpPr>
          <p:nvPr>
            <p:ph type="title"/>
          </p:nvPr>
        </p:nvSpPr>
        <p:spPr>
          <a:ln w="19050">
            <a:noFill/>
          </a:ln>
        </p:spPr>
        <p:txBody>
          <a:bodyPr/>
          <a:lstStyle/>
          <a:p>
            <a:endParaRPr lang="en-US" dirty="0"/>
          </a:p>
        </p:txBody>
      </p:sp>
      <p:sp>
        <p:nvSpPr>
          <p:cNvPr id="5" name="Oval 4"/>
          <p:cNvSpPr/>
          <p:nvPr/>
        </p:nvSpPr>
        <p:spPr>
          <a:xfrm>
            <a:off x="5295899" y="1222375"/>
            <a:ext cx="1148921" cy="1050925"/>
          </a:xfrm>
          <a:prstGeom prst="ellipse">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CPU</a:t>
            </a:r>
          </a:p>
        </p:txBody>
      </p:sp>
      <p:sp>
        <p:nvSpPr>
          <p:cNvPr id="11" name="TextBox 10"/>
          <p:cNvSpPr txBox="1"/>
          <p:nvPr/>
        </p:nvSpPr>
        <p:spPr>
          <a:xfrm>
            <a:off x="4479710" y="6042660"/>
            <a:ext cx="2679700" cy="369332"/>
          </a:xfrm>
          <a:prstGeom prst="rect">
            <a:avLst/>
          </a:prstGeom>
          <a:noFill/>
          <a:ln w="19050">
            <a:noFill/>
          </a:ln>
        </p:spPr>
        <p:txBody>
          <a:bodyPr wrap="square" rtlCol="0">
            <a:spAutoFit/>
          </a:bodyPr>
          <a:lstStyle/>
          <a:p>
            <a:r>
              <a:rPr lang="en-US" dirty="0"/>
              <a:t>Persistent Address Space</a:t>
            </a:r>
          </a:p>
        </p:txBody>
      </p:sp>
      <p:cxnSp>
        <p:nvCxnSpPr>
          <p:cNvPr id="13" name="Straight Arrow Connector 12"/>
          <p:cNvCxnSpPr>
            <a:stCxn id="5" idx="4"/>
            <a:endCxn id="7" idx="0"/>
          </p:cNvCxnSpPr>
          <p:nvPr/>
        </p:nvCxnSpPr>
        <p:spPr>
          <a:xfrm>
            <a:off x="5870360" y="2273300"/>
            <a:ext cx="215" cy="585911"/>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6659880" y="1150302"/>
            <a:ext cx="6096000" cy="1477328"/>
          </a:xfrm>
          <a:prstGeom prst="rect">
            <a:avLst/>
          </a:prstGeom>
          <a:noFill/>
          <a:ln w="19050">
            <a:noFill/>
          </a:ln>
        </p:spPr>
        <p:txBody>
          <a:bodyPr>
            <a:spAutoFit/>
          </a:bodyPr>
          <a:lstStyle/>
          <a:p>
            <a:r>
              <a:rPr lang="en-US" b="0" i="0" u="none" strike="noStrike" dirty="0">
                <a:solidFill>
                  <a:srgbClr val="000000"/>
                </a:solidFill>
                <a:effectLst/>
                <a:latin typeface="Arial" panose="020B0604020202020204" pitchFamily="34" charset="0"/>
              </a:rPr>
              <a:t>Program</a:t>
            </a:r>
            <a:endParaRPr lang="en-US" b="0" dirty="0">
              <a:effectLst/>
            </a:endParaRPr>
          </a:p>
          <a:p>
            <a:r>
              <a:rPr lang="en-US" b="0" i="0" u="none" strike="noStrike" dirty="0">
                <a:solidFill>
                  <a:srgbClr val="000000"/>
                </a:solidFill>
                <a:effectLst/>
                <a:latin typeface="Arial" panose="020B0604020202020204" pitchFamily="34" charset="0"/>
              </a:rPr>
              <a:t>1. A = 1</a:t>
            </a:r>
            <a:endParaRPr lang="en-US" b="0" dirty="0">
              <a:effectLst/>
            </a:endParaRPr>
          </a:p>
          <a:p>
            <a:r>
              <a:rPr lang="en-US" b="0" i="0" u="none" strike="noStrike" dirty="0">
                <a:solidFill>
                  <a:srgbClr val="000000"/>
                </a:solidFill>
                <a:effectLst/>
                <a:latin typeface="Arial" panose="020B0604020202020204" pitchFamily="34" charset="0"/>
              </a:rPr>
              <a:t>2. B = 1</a:t>
            </a:r>
          </a:p>
          <a:p>
            <a:r>
              <a:rPr lang="en-US" dirty="0">
                <a:solidFill>
                  <a:srgbClr val="000000"/>
                </a:solidFill>
                <a:latin typeface="Arial" panose="020B0604020202020204" pitchFamily="34" charset="0"/>
              </a:rPr>
              <a:t>3. CLWB A</a:t>
            </a:r>
          </a:p>
          <a:p>
            <a:r>
              <a:rPr lang="en-US" dirty="0">
                <a:solidFill>
                  <a:srgbClr val="000000"/>
                </a:solidFill>
                <a:latin typeface="Arial" panose="020B0604020202020204" pitchFamily="34" charset="0"/>
              </a:rPr>
              <a:t>4. CLWB B</a:t>
            </a:r>
          </a:p>
        </p:txBody>
      </p:sp>
      <p:sp>
        <p:nvSpPr>
          <p:cNvPr id="29" name="Rectangle 28"/>
          <p:cNvSpPr/>
          <p:nvPr/>
        </p:nvSpPr>
        <p:spPr>
          <a:xfrm>
            <a:off x="7557770" y="3213656"/>
            <a:ext cx="4300220" cy="369332"/>
          </a:xfrm>
          <a:prstGeom prst="rect">
            <a:avLst/>
          </a:prstGeom>
          <a:noFill/>
          <a:ln w="19050">
            <a:noFill/>
          </a:ln>
        </p:spPr>
        <p:txBody>
          <a:bodyPr wrap="square">
            <a:spAutoFit/>
          </a:bodyPr>
          <a:lstStyle/>
          <a:p>
            <a:r>
              <a:rPr lang="en-US" dirty="0">
                <a:solidFill>
                  <a:srgbClr val="000000"/>
                </a:solidFill>
                <a:latin typeface="Arial" panose="020B0604020202020204" pitchFamily="34" charset="0"/>
              </a:rPr>
              <a:t>Caches -&gt; Memory Controller Queues</a:t>
            </a:r>
            <a:endParaRPr lang="en-US" dirty="0"/>
          </a:p>
        </p:txBody>
      </p:sp>
      <p:sp>
        <p:nvSpPr>
          <p:cNvPr id="37" name="Rectangle 36"/>
          <p:cNvSpPr/>
          <p:nvPr/>
        </p:nvSpPr>
        <p:spPr>
          <a:xfrm>
            <a:off x="3971710" y="5601335"/>
            <a:ext cx="508000" cy="444500"/>
          </a:xfrm>
          <a:prstGeom prst="rect">
            <a:avLst/>
          </a:prstGeom>
          <a:solidFill>
            <a:schemeClr val="accent6">
              <a:lumMod val="40000"/>
              <a:lumOff val="6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A=0</a:t>
            </a:r>
          </a:p>
        </p:txBody>
      </p:sp>
      <p:sp>
        <p:nvSpPr>
          <p:cNvPr id="32" name="Rectangle 31"/>
          <p:cNvSpPr/>
          <p:nvPr/>
        </p:nvSpPr>
        <p:spPr>
          <a:xfrm>
            <a:off x="3973519" y="5604412"/>
            <a:ext cx="508000" cy="444500"/>
          </a:xfrm>
          <a:prstGeom prst="rect">
            <a:avLst/>
          </a:prstGeom>
          <a:solidFill>
            <a:schemeClr val="accent6">
              <a:lumMod val="40000"/>
              <a:lumOff val="6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A=0</a:t>
            </a:r>
          </a:p>
        </p:txBody>
      </p:sp>
      <p:sp>
        <p:nvSpPr>
          <p:cNvPr id="22" name="Rectangle 21"/>
          <p:cNvSpPr/>
          <p:nvPr/>
        </p:nvSpPr>
        <p:spPr>
          <a:xfrm>
            <a:off x="7283725" y="5603015"/>
            <a:ext cx="508000" cy="451265"/>
          </a:xfrm>
          <a:prstGeom prst="rect">
            <a:avLst/>
          </a:prstGeom>
          <a:solidFill>
            <a:schemeClr val="accent1">
              <a:lumMod val="60000"/>
              <a:lumOff val="4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B=0</a:t>
            </a:r>
          </a:p>
        </p:txBody>
      </p:sp>
      <p:sp>
        <p:nvSpPr>
          <p:cNvPr id="31" name="TextBox 30"/>
          <p:cNvSpPr txBox="1"/>
          <p:nvPr/>
        </p:nvSpPr>
        <p:spPr>
          <a:xfrm>
            <a:off x="2968410" y="4629170"/>
            <a:ext cx="2679700" cy="646331"/>
          </a:xfrm>
          <a:prstGeom prst="rect">
            <a:avLst/>
          </a:prstGeom>
          <a:noFill/>
          <a:ln w="19050">
            <a:noFill/>
          </a:ln>
        </p:spPr>
        <p:txBody>
          <a:bodyPr wrap="square" rtlCol="0">
            <a:spAutoFit/>
          </a:bodyPr>
          <a:lstStyle/>
          <a:p>
            <a:pPr algn="ctr"/>
            <a:r>
              <a:rPr lang="en-US" dirty="0"/>
              <a:t>Persistent Write Queue  </a:t>
            </a:r>
          </a:p>
          <a:p>
            <a:pPr algn="ctr"/>
            <a:r>
              <a:rPr lang="en-US" dirty="0"/>
              <a:t>(PM Controller)</a:t>
            </a:r>
          </a:p>
        </p:txBody>
      </p:sp>
      <p:sp>
        <p:nvSpPr>
          <p:cNvPr id="24" name="Rectangle 23"/>
          <p:cNvSpPr/>
          <p:nvPr/>
        </p:nvSpPr>
        <p:spPr>
          <a:xfrm>
            <a:off x="4584700" y="3579911"/>
            <a:ext cx="508000" cy="444500"/>
          </a:xfrm>
          <a:prstGeom prst="rect">
            <a:avLst/>
          </a:prstGeom>
          <a:solidFill>
            <a:schemeClr val="accent6">
              <a:lumMod val="40000"/>
              <a:lumOff val="6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A=1</a:t>
            </a:r>
          </a:p>
        </p:txBody>
      </p:sp>
      <p:sp>
        <p:nvSpPr>
          <p:cNvPr id="3" name="Slide Number Placeholder 2"/>
          <p:cNvSpPr>
            <a:spLocks noGrp="1"/>
          </p:cNvSpPr>
          <p:nvPr>
            <p:ph type="sldNum" sz="quarter" idx="12"/>
          </p:nvPr>
        </p:nvSpPr>
        <p:spPr/>
        <p:txBody>
          <a:bodyPr/>
          <a:lstStyle/>
          <a:p>
            <a:fld id="{31521B31-940A-4DBD-BBF0-52B384F93C7D}" type="slidenum">
              <a:rPr lang="en-US" smtClean="0"/>
              <a:t>40</a:t>
            </a:fld>
            <a:endParaRPr lang="en-US"/>
          </a:p>
        </p:txBody>
      </p:sp>
      <p:cxnSp>
        <p:nvCxnSpPr>
          <p:cNvPr id="21" name="Straight Arrow Connector 20"/>
          <p:cNvCxnSpPr/>
          <p:nvPr/>
        </p:nvCxnSpPr>
        <p:spPr>
          <a:xfrm>
            <a:off x="5869304" y="5367242"/>
            <a:ext cx="1056" cy="211868"/>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2086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7">
                                            <p:txEl>
                                              <p:pRg st="0" end="0"/>
                                            </p:txEl>
                                          </p:spTgt>
                                        </p:tgtEl>
                                        <p:attrNameLst>
                                          <p:attrName>style.visibility</p:attrName>
                                        </p:attrNameLst>
                                      </p:cBhvr>
                                      <p:to>
                                        <p:strVal val="visible"/>
                                      </p:to>
                                    </p:set>
                                    <p:animEffect transition="in" filter="fade">
                                      <p:cBhvr>
                                        <p:cTn id="17" dur="500"/>
                                        <p:tgtEl>
                                          <p:spTgt spid="27">
                                            <p:txEl>
                                              <p:pRg st="0" end="0"/>
                                            </p:txEl>
                                          </p:spTgt>
                                        </p:tgtEl>
                                      </p:cBhvr>
                                    </p:animEffect>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27">
                                            <p:txEl>
                                              <p:pRg st="1" end="1"/>
                                            </p:txEl>
                                          </p:spTgt>
                                        </p:tgtEl>
                                        <p:attrNameLst>
                                          <p:attrName>style.visibility</p:attrName>
                                        </p:attrNameLst>
                                      </p:cBhvr>
                                      <p:to>
                                        <p:strVal val="visible"/>
                                      </p:to>
                                    </p:set>
                                    <p:animEffect transition="in" filter="fade">
                                      <p:cBhvr>
                                        <p:cTn id="21" dur="500"/>
                                        <p:tgtEl>
                                          <p:spTgt spid="27">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path" presetSubtype="0" accel="50000" decel="50000" fill="hold" grpId="2" nodeType="clickEffect">
                                  <p:stCondLst>
                                    <p:cond delay="0"/>
                                  </p:stCondLst>
                                  <p:childTnLst>
                                    <p:animMotion origin="layout" path="M -4.79167E-6 2.96296E-6 L 0.05079 -0.2963 " pathEditMode="relative" rAng="0" ptsTypes="AA">
                                      <p:cBhvr>
                                        <p:cTn id="25" dur="1000" fill="hold"/>
                                        <p:tgtEl>
                                          <p:spTgt spid="32"/>
                                        </p:tgtEl>
                                        <p:attrNameLst>
                                          <p:attrName>ppt_x</p:attrName>
                                          <p:attrName>ppt_y</p:attrName>
                                        </p:attrNameLst>
                                      </p:cBhvr>
                                      <p:rCtr x="2539" y="-14815"/>
                                    </p:animMotion>
                                  </p:childTnLst>
                                  <p:subTnLst>
                                    <p:set>
                                      <p:cBhvr override="childStyle">
                                        <p:cTn dur="1" fill="hold" display="0" masterRel="nextClick" afterEffect="1"/>
                                        <p:tgtEl>
                                          <p:spTgt spid="32"/>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24"/>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27">
                                            <p:txEl>
                                              <p:pRg st="2" end="2"/>
                                            </p:txEl>
                                          </p:spTgt>
                                        </p:tgtEl>
                                        <p:attrNameLst>
                                          <p:attrName>style.visibility</p:attrName>
                                        </p:attrNameLst>
                                      </p:cBhvr>
                                      <p:to>
                                        <p:strVal val="visible"/>
                                      </p:to>
                                    </p:set>
                                    <p:animEffect transition="in" filter="fade">
                                      <p:cBhvr>
                                        <p:cTn id="34" dur="500"/>
                                        <p:tgtEl>
                                          <p:spTgt spid="27">
                                            <p:txEl>
                                              <p:pRg st="2" end="2"/>
                                            </p:txEl>
                                          </p:spTgt>
                                        </p:tgtEl>
                                      </p:cBhvr>
                                    </p:animEffect>
                                  </p:childTnLst>
                                </p:cTn>
                              </p:par>
                              <p:par>
                                <p:cTn id="35" presetID="42" presetClass="path" presetSubtype="0" accel="50000" decel="50000" fill="hold" grpId="1" nodeType="withEffect">
                                  <p:stCondLst>
                                    <p:cond delay="0"/>
                                  </p:stCondLst>
                                  <p:childTnLst>
                                    <p:animMotion origin="layout" path="M 8.33333E-7 1.48148E-6 L -0.05195 -0.29537 " pathEditMode="relative" rAng="0" ptsTypes="AA">
                                      <p:cBhvr>
                                        <p:cTn id="36" dur="1000" fill="hold"/>
                                        <p:tgtEl>
                                          <p:spTgt spid="22"/>
                                        </p:tgtEl>
                                        <p:attrNameLst>
                                          <p:attrName>ppt_x</p:attrName>
                                          <p:attrName>ppt_y</p:attrName>
                                        </p:attrNameLst>
                                      </p:cBhvr>
                                      <p:rCtr x="-2604" y="-14769"/>
                                    </p:animMotion>
                                  </p:childTnLst>
                                  <p:subTnLst>
                                    <p:set>
                                      <p:cBhvr override="childStyle">
                                        <p:cTn dur="1" fill="hold" display="0" masterRel="nextClick" afterEffect="1"/>
                                        <p:tgtEl>
                                          <p:spTgt spid="22"/>
                                        </p:tgtEl>
                                        <p:attrNameLst>
                                          <p:attrName>style.visibility</p:attrName>
                                        </p:attrNameLst>
                                      </p:cBhvr>
                                      <p:to>
                                        <p:strVal val="hidden"/>
                                      </p:to>
                                    </p:set>
                                  </p:sub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9">
                                            <p:txEl>
                                              <p:pRg st="0" end="0"/>
                                            </p:txEl>
                                          </p:spTgt>
                                        </p:tgtEl>
                                        <p:attrNameLst>
                                          <p:attrName>style.visibility</p:attrName>
                                        </p:attrNameLst>
                                      </p:cBhvr>
                                      <p:to>
                                        <p:strVal val="visible"/>
                                      </p:to>
                                    </p:set>
                                    <p:animEffect transition="in" filter="fade">
                                      <p:cBhvr>
                                        <p:cTn id="45" dur="500"/>
                                        <p:tgtEl>
                                          <p:spTgt spid="29">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27">
                                            <p:txEl>
                                              <p:pRg st="3" end="3"/>
                                            </p:txEl>
                                          </p:spTgt>
                                        </p:tgtEl>
                                        <p:attrNameLst>
                                          <p:attrName>style.visibility</p:attrName>
                                        </p:attrNameLst>
                                      </p:cBhvr>
                                      <p:to>
                                        <p:strVal val="visible"/>
                                      </p:to>
                                    </p:set>
                                    <p:animEffect transition="in" filter="fade">
                                      <p:cBhvr>
                                        <p:cTn id="50" dur="500"/>
                                        <p:tgtEl>
                                          <p:spTgt spid="27">
                                            <p:txEl>
                                              <p:pRg st="3" end="3"/>
                                            </p:txEl>
                                          </p:spTgt>
                                        </p:tgtEl>
                                      </p:cBhvr>
                                    </p:animEffect>
                                  </p:childTnLst>
                                </p:cTn>
                              </p:par>
                              <p:par>
                                <p:cTn id="51" presetID="42" presetClass="path" presetSubtype="0" accel="50000" decel="50000" fill="hold" grpId="1" nodeType="withEffect">
                                  <p:stCondLst>
                                    <p:cond delay="0"/>
                                  </p:stCondLst>
                                  <p:childTnLst>
                                    <p:animMotion origin="layout" path="M 5E-6 1.85185E-6 L 0.08529 0.11991 " pathEditMode="relative" rAng="0" ptsTypes="AA">
                                      <p:cBhvr>
                                        <p:cTn id="52" dur="1000" fill="hold"/>
                                        <p:tgtEl>
                                          <p:spTgt spid="24"/>
                                        </p:tgtEl>
                                        <p:attrNameLst>
                                          <p:attrName>ppt_x</p:attrName>
                                          <p:attrName>ppt_y</p:attrName>
                                        </p:attrNameLst>
                                      </p:cBhvr>
                                      <p:rCtr x="4258" y="5995"/>
                                    </p:animMotion>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7">
                                            <p:txEl>
                                              <p:pRg st="4" end="4"/>
                                            </p:txEl>
                                          </p:spTgt>
                                        </p:tgtEl>
                                        <p:attrNameLst>
                                          <p:attrName>style.visibility</p:attrName>
                                        </p:attrNameLst>
                                      </p:cBhvr>
                                      <p:to>
                                        <p:strVal val="visible"/>
                                      </p:to>
                                    </p:set>
                                    <p:animEffect transition="in" filter="fade">
                                      <p:cBhvr>
                                        <p:cTn id="57" dur="500"/>
                                        <p:tgtEl>
                                          <p:spTgt spid="27">
                                            <p:txEl>
                                              <p:pRg st="4" end="4"/>
                                            </p:txEl>
                                          </p:spTgt>
                                        </p:tgtEl>
                                      </p:cBhvr>
                                    </p:animEffect>
                                  </p:childTnLst>
                                </p:cTn>
                              </p:par>
                              <p:par>
                                <p:cTn id="58" presetID="42" presetClass="path" presetSubtype="0" accel="50000" decel="50000" fill="hold" grpId="2" nodeType="withEffect">
                                  <p:stCondLst>
                                    <p:cond delay="0"/>
                                  </p:stCondLst>
                                  <p:childTnLst>
                                    <p:animMotion origin="layout" path="M 0.08529 0.11991 L 0.08464 0.19329 " pathEditMode="relative" rAng="0" ptsTypes="AA">
                                      <p:cBhvr>
                                        <p:cTn id="59" dur="1000" fill="hold"/>
                                        <p:tgtEl>
                                          <p:spTgt spid="24"/>
                                        </p:tgtEl>
                                        <p:attrNameLst>
                                          <p:attrName>ppt_x</p:attrName>
                                          <p:attrName>ppt_y</p:attrName>
                                        </p:attrNameLst>
                                      </p:cBhvr>
                                      <p:rCtr x="-39" y="3657"/>
                                    </p:animMotion>
                                  </p:childTnLst>
                                </p:cTn>
                              </p:par>
                              <p:par>
                                <p:cTn id="60" presetID="42" presetClass="path" presetSubtype="0" accel="50000" decel="50000" fill="hold" grpId="1" nodeType="withEffect">
                                  <p:stCondLst>
                                    <p:cond delay="0"/>
                                  </p:stCondLst>
                                  <p:childTnLst>
                                    <p:animMotion origin="layout" path="M 3.54167E-6 3.7037E-7 L -0.08438 0.11968 " pathEditMode="relative" rAng="0" ptsTypes="AA">
                                      <p:cBhvr>
                                        <p:cTn id="61" dur="2000" fill="hold"/>
                                        <p:tgtEl>
                                          <p:spTgt spid="26"/>
                                        </p:tgtEl>
                                        <p:attrNameLst>
                                          <p:attrName>ppt_x</p:attrName>
                                          <p:attrName>ppt_y</p:attrName>
                                        </p:attrNameLst>
                                      </p:cBhvr>
                                      <p:rCtr x="-4232" y="5995"/>
                                    </p:animMotion>
                                  </p:childTnLst>
                                </p:cTn>
                              </p:par>
                            </p:childTnLst>
                          </p:cTn>
                        </p:par>
                      </p:childTnLst>
                    </p:cTn>
                  </p:par>
                  <p:par>
                    <p:cTn id="62" fill="hold">
                      <p:stCondLst>
                        <p:cond delay="indefinite"/>
                      </p:stCondLst>
                      <p:childTnLst>
                        <p:par>
                          <p:cTn id="63" fill="hold">
                            <p:stCondLst>
                              <p:cond delay="0"/>
                            </p:stCondLst>
                            <p:childTnLst>
                              <p:par>
                                <p:cTn id="64" presetID="10" presetClass="exit" presetSubtype="0" fill="hold" nodeType="clickEffect">
                                  <p:stCondLst>
                                    <p:cond delay="0"/>
                                  </p:stCondLst>
                                  <p:childTnLst>
                                    <p:animEffect transition="out" filter="fade">
                                      <p:cBhvr>
                                        <p:cTn id="65" dur="500"/>
                                        <p:tgtEl>
                                          <p:spTgt spid="29">
                                            <p:txEl>
                                              <p:pRg st="0" end="0"/>
                                            </p:txEl>
                                          </p:spTgt>
                                        </p:tgtEl>
                                      </p:cBhvr>
                                    </p:animEffect>
                                    <p:set>
                                      <p:cBhvr>
                                        <p:cTn id="66" dur="1" fill="hold">
                                          <p:stCondLst>
                                            <p:cond delay="499"/>
                                          </p:stCondLst>
                                        </p:cTn>
                                        <p:tgtEl>
                                          <p:spTgt spid="29">
                                            <p:txEl>
                                              <p:pRg st="0" end="0"/>
                                            </p:txEl>
                                          </p:spTgt>
                                        </p:tgtEl>
                                        <p:attrNameLst>
                                          <p:attrName>style.visibility</p:attrName>
                                        </p:attrNameLst>
                                      </p:cBhvr>
                                      <p:to>
                                        <p:strVal val="hidden"/>
                                      </p:to>
                                    </p:set>
                                  </p:childTnLst>
                                </p:cTn>
                              </p:par>
                              <p:par>
                                <p:cTn id="67" presetID="42" presetClass="path" presetSubtype="0" accel="50000" decel="50000" fill="hold" grpId="3" nodeType="withEffect">
                                  <p:stCondLst>
                                    <p:cond delay="0"/>
                                  </p:stCondLst>
                                  <p:childTnLst>
                                    <p:animMotion origin="layout" path="M 0.08464 0.19329 L -0.05013 0.29514 " pathEditMode="relative" rAng="0" ptsTypes="AA">
                                      <p:cBhvr>
                                        <p:cTn id="68" dur="2000" fill="hold"/>
                                        <p:tgtEl>
                                          <p:spTgt spid="24"/>
                                        </p:tgtEl>
                                        <p:attrNameLst>
                                          <p:attrName>ppt_x</p:attrName>
                                          <p:attrName>ppt_y</p:attrName>
                                        </p:attrNameLst>
                                      </p:cBhvr>
                                      <p:rCtr x="-6732" y="5394"/>
                                    </p:animMotion>
                                  </p:childTnLst>
                                </p:cTn>
                              </p:par>
                              <p:par>
                                <p:cTn id="69" presetID="42" presetClass="path" presetSubtype="0" accel="50000" decel="50000" fill="hold" grpId="2" nodeType="withEffect">
                                  <p:stCondLst>
                                    <p:cond delay="0"/>
                                  </p:stCondLst>
                                  <p:childTnLst>
                                    <p:animMotion origin="layout" path="M -0.08438 0.11968 L 0.05169 0.29514 " pathEditMode="relative" rAng="0" ptsTypes="AA">
                                      <p:cBhvr>
                                        <p:cTn id="70" dur="2000" fill="hold"/>
                                        <p:tgtEl>
                                          <p:spTgt spid="26"/>
                                        </p:tgtEl>
                                        <p:attrNameLst>
                                          <p:attrName>ppt_x</p:attrName>
                                          <p:attrName>ppt_y</p:attrName>
                                        </p:attrNameLst>
                                      </p:cBhvr>
                                      <p:rCtr x="6797" y="8750"/>
                                    </p:animMotion>
                                  </p:childTnLst>
                                </p:cTn>
                              </p:par>
                            </p:childTnLst>
                          </p:cTn>
                        </p:par>
                      </p:childTnLst>
                    </p:cTn>
                  </p:par>
                  <p:par>
                    <p:cTn id="71" fill="hold">
                      <p:stCondLst>
                        <p:cond delay="indefinite"/>
                      </p:stCondLst>
                      <p:childTnLst>
                        <p:par>
                          <p:cTn id="72" fill="hold">
                            <p:stCondLst>
                              <p:cond delay="0"/>
                            </p:stCondLst>
                            <p:childTnLst>
                              <p:par>
                                <p:cTn id="73" presetID="1" presetClass="exit" presetSubtype="0" fill="hold" grpId="1" nodeType="clickEffect">
                                  <p:stCondLst>
                                    <p:cond delay="0"/>
                                  </p:stCondLst>
                                  <p:childTnLst>
                                    <p:set>
                                      <p:cBhvr>
                                        <p:cTn id="74" dur="1" fill="hold">
                                          <p:stCondLst>
                                            <p:cond delay="0"/>
                                          </p:stCondLst>
                                        </p:cTn>
                                        <p:tgtEl>
                                          <p:spTgt spid="32"/>
                                        </p:tgtEl>
                                        <p:attrNameLst>
                                          <p:attrName>style.visibility</p:attrName>
                                        </p:attrNameLst>
                                      </p:cBhvr>
                                      <p:to>
                                        <p:strVal val="hidden"/>
                                      </p:to>
                                    </p:set>
                                  </p:childTnLst>
                                </p:cTn>
                              </p:par>
                              <p:par>
                                <p:cTn id="75" presetID="1" presetClass="exit" presetSubtype="0" fill="hold" grpId="2" nodeType="withEffect">
                                  <p:stCondLst>
                                    <p:cond delay="0"/>
                                  </p:stCondLst>
                                  <p:childTnLst>
                                    <p:set>
                                      <p:cBhvr>
                                        <p:cTn id="76" dur="1" fill="hold">
                                          <p:stCondLst>
                                            <p:cond delay="0"/>
                                          </p:stCondLst>
                                        </p:cTn>
                                        <p:tgtEl>
                                          <p:spTgt spid="22"/>
                                        </p:tgtEl>
                                        <p:attrNameLst>
                                          <p:attrName>style.visibility</p:attrName>
                                        </p:attrNameLst>
                                      </p:cBhvr>
                                      <p:to>
                                        <p:strVal val="hidden"/>
                                      </p:to>
                                    </p:set>
                                  </p:childTnLst>
                                </p:cTn>
                              </p:par>
                              <p:par>
                                <p:cTn id="77" presetID="1" presetClass="exit" presetSubtype="0" fill="hold" grpId="1" nodeType="withEffect">
                                  <p:stCondLst>
                                    <p:cond delay="0"/>
                                  </p:stCondLst>
                                  <p:childTnLst>
                                    <p:set>
                                      <p:cBhvr>
                                        <p:cTn id="78" dur="1" fill="hold">
                                          <p:stCondLst>
                                            <p:cond delay="0"/>
                                          </p:stCondLst>
                                        </p:cTn>
                                        <p:tgtEl>
                                          <p:spTgt spid="3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8" grpId="1" animBg="1"/>
      <p:bldP spid="26" grpId="0" animBg="1"/>
      <p:bldP spid="26" grpId="1" animBg="1"/>
      <p:bldP spid="26" grpId="2" animBg="1"/>
      <p:bldP spid="29" grpId="0" build="allAtOnce"/>
      <p:bldP spid="37" grpId="0" animBg="1"/>
      <p:bldP spid="32" grpId="0" animBg="1"/>
      <p:bldP spid="32" grpId="1" animBg="1"/>
      <p:bldP spid="32" grpId="2" animBg="1"/>
      <p:bldP spid="22" grpId="0" animBg="1"/>
      <p:bldP spid="22" grpId="1" animBg="1"/>
      <p:bldP spid="22" grpId="2" animBg="1"/>
      <p:bldP spid="24" grpId="0" animBg="1"/>
      <p:bldP spid="24" grpId="1" animBg="1"/>
      <p:bldP spid="24" grpId="2" animBg="1"/>
      <p:bldP spid="24" grpId="3"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US" b="1"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306419" y="1307145"/>
            <a:ext cx="5579161" cy="5111448"/>
          </a:xfrm>
        </p:spPr>
      </p:pic>
      <p:sp>
        <p:nvSpPr>
          <p:cNvPr id="4" name="Slide Number Placeholder 3"/>
          <p:cNvSpPr>
            <a:spLocks noGrp="1"/>
          </p:cNvSpPr>
          <p:nvPr>
            <p:ph type="sldNum" sz="quarter" idx="12"/>
          </p:nvPr>
        </p:nvSpPr>
        <p:spPr/>
        <p:txBody>
          <a:bodyPr/>
          <a:lstStyle/>
          <a:p>
            <a:fld id="{31521B31-940A-4DBD-BBF0-52B384F93C7D}" type="slidenum">
              <a:rPr lang="en-US" smtClean="0"/>
              <a:t>41</a:t>
            </a:fld>
            <a:endParaRPr lang="en-US"/>
          </a:p>
        </p:txBody>
      </p:sp>
    </p:spTree>
    <p:extLst>
      <p:ext uri="{BB962C8B-B14F-4D97-AF65-F5344CB8AC3E}">
        <p14:creationId xmlns:p14="http://schemas.microsoft.com/office/powerpoint/2010/main" val="5458048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24207" y="1093338"/>
            <a:ext cx="5687445" cy="5210654"/>
          </a:xfrm>
        </p:spPr>
      </p:pic>
      <p:sp>
        <p:nvSpPr>
          <p:cNvPr id="4" name="Slide Number Placeholder 3"/>
          <p:cNvSpPr>
            <a:spLocks noGrp="1"/>
          </p:cNvSpPr>
          <p:nvPr>
            <p:ph type="sldNum" sz="quarter" idx="12"/>
          </p:nvPr>
        </p:nvSpPr>
        <p:spPr/>
        <p:txBody>
          <a:bodyPr/>
          <a:lstStyle/>
          <a:p>
            <a:fld id="{31521B31-940A-4DBD-BBF0-52B384F93C7D}" type="slidenum">
              <a:rPr lang="en-US" smtClean="0"/>
              <a:t>42</a:t>
            </a:fld>
            <a:endParaRPr lang="en-US"/>
          </a:p>
        </p:txBody>
      </p:sp>
    </p:spTree>
    <p:extLst>
      <p:ext uri="{BB962C8B-B14F-4D97-AF65-F5344CB8AC3E}">
        <p14:creationId xmlns:p14="http://schemas.microsoft.com/office/powerpoint/2010/main" val="15124305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Intra-thread Dependency (Epoch) : Track</a:t>
            </a:r>
          </a:p>
        </p:txBody>
      </p:sp>
      <p:sp>
        <p:nvSpPr>
          <p:cNvPr id="3" name="Content Placeholder 2"/>
          <p:cNvSpPr>
            <a:spLocks noGrp="1"/>
          </p:cNvSpPr>
          <p:nvPr>
            <p:ph idx="1"/>
          </p:nvPr>
        </p:nvSpPr>
        <p:spPr>
          <a:xfrm>
            <a:off x="838200" y="1825625"/>
            <a:ext cx="5514474" cy="4351338"/>
          </a:xfrm>
        </p:spPr>
        <p:txBody>
          <a:bodyPr>
            <a:normAutofit fontScale="92500" lnSpcReduction="10000"/>
          </a:bodyPr>
          <a:lstStyle/>
          <a:p>
            <a:r>
              <a:rPr lang="en-US" dirty="0">
                <a:solidFill>
                  <a:schemeClr val="accent1"/>
                </a:solidFill>
              </a:rPr>
              <a:t>Local timestamp (TS) register maintained at L1 cache</a:t>
            </a:r>
          </a:p>
          <a:p>
            <a:pPr lvl="1"/>
            <a:endParaRPr lang="en-US" dirty="0"/>
          </a:p>
          <a:p>
            <a:r>
              <a:rPr lang="en-US" dirty="0"/>
              <a:t>Indicates epoch TS of current (incomplete) epoch</a:t>
            </a:r>
          </a:p>
          <a:p>
            <a:endParaRPr lang="en-US" dirty="0"/>
          </a:p>
          <a:p>
            <a:r>
              <a:rPr lang="en-US" dirty="0"/>
              <a:t>Local TS copied as part of PB entry for incoming PM stores</a:t>
            </a:r>
          </a:p>
          <a:p>
            <a:endParaRPr lang="en-US" dirty="0"/>
          </a:p>
          <a:p>
            <a:r>
              <a:rPr lang="en-US" dirty="0"/>
              <a:t>Local TS incremented on encountering persist barrier</a:t>
            </a:r>
          </a:p>
        </p:txBody>
      </p:sp>
      <p:sp>
        <p:nvSpPr>
          <p:cNvPr id="4" name="Slide Number Placeholder 3"/>
          <p:cNvSpPr>
            <a:spLocks noGrp="1"/>
          </p:cNvSpPr>
          <p:nvPr>
            <p:ph type="sldNum" sz="quarter" idx="12"/>
          </p:nvPr>
        </p:nvSpPr>
        <p:spPr/>
        <p:txBody>
          <a:bodyPr/>
          <a:lstStyle/>
          <a:p>
            <a:fld id="{31521B31-940A-4DBD-BBF0-52B384F93C7D}" type="slidenum">
              <a:rPr lang="en-US" smtClean="0"/>
              <a:t>43</a:t>
            </a:fld>
            <a:endParaRPr lang="en-US" dirty="0"/>
          </a:p>
        </p:txBody>
      </p:sp>
      <p:sp>
        <p:nvSpPr>
          <p:cNvPr id="6" name="Oval 5"/>
          <p:cNvSpPr/>
          <p:nvPr/>
        </p:nvSpPr>
        <p:spPr>
          <a:xfrm>
            <a:off x="8931357" y="1825625"/>
            <a:ext cx="797442" cy="797442"/>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8984521" y="2061798"/>
            <a:ext cx="797442" cy="369332"/>
          </a:xfrm>
          <a:prstGeom prst="rect">
            <a:avLst/>
          </a:prstGeom>
          <a:noFill/>
        </p:spPr>
        <p:txBody>
          <a:bodyPr wrap="square" rtlCol="0">
            <a:spAutoFit/>
          </a:bodyPr>
          <a:lstStyle/>
          <a:p>
            <a:r>
              <a:rPr lang="en-US" dirty="0"/>
              <a:t>CPU 1</a:t>
            </a:r>
          </a:p>
        </p:txBody>
      </p:sp>
      <p:sp>
        <p:nvSpPr>
          <p:cNvPr id="8" name="Rectangle 7"/>
          <p:cNvSpPr/>
          <p:nvPr/>
        </p:nvSpPr>
        <p:spPr>
          <a:xfrm>
            <a:off x="7187610" y="3264195"/>
            <a:ext cx="2158409" cy="144602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742973" y="3267737"/>
            <a:ext cx="1463744" cy="1442486"/>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p:cNvSpPr/>
          <p:nvPr/>
        </p:nvSpPr>
        <p:spPr>
          <a:xfrm>
            <a:off x="8825030" y="2802240"/>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7857460" y="2788361"/>
            <a:ext cx="928582" cy="369332"/>
          </a:xfrm>
          <a:prstGeom prst="rect">
            <a:avLst/>
          </a:prstGeom>
          <a:noFill/>
        </p:spPr>
        <p:txBody>
          <a:bodyPr wrap="square" rtlCol="0">
            <a:spAutoFit/>
          </a:bodyPr>
          <a:lstStyle/>
          <a:p>
            <a:r>
              <a:rPr lang="en-US" dirty="0"/>
              <a:t>Local TS</a:t>
            </a:r>
          </a:p>
        </p:txBody>
      </p:sp>
      <p:sp>
        <p:nvSpPr>
          <p:cNvPr id="12" name="TextBox 11"/>
          <p:cNvSpPr txBox="1"/>
          <p:nvPr/>
        </p:nvSpPr>
        <p:spPr>
          <a:xfrm>
            <a:off x="9735881" y="4824845"/>
            <a:ext cx="1502733" cy="369332"/>
          </a:xfrm>
          <a:prstGeom prst="rect">
            <a:avLst/>
          </a:prstGeom>
          <a:noFill/>
        </p:spPr>
        <p:txBody>
          <a:bodyPr wrap="square" rtlCol="0">
            <a:spAutoFit/>
          </a:bodyPr>
          <a:lstStyle/>
          <a:p>
            <a:pPr algn="ctr"/>
            <a:r>
              <a:rPr lang="en-US" dirty="0"/>
              <a:t>Persist Buffer </a:t>
            </a:r>
          </a:p>
        </p:txBody>
      </p:sp>
      <p:sp>
        <p:nvSpPr>
          <p:cNvPr id="14" name="TextBox 13"/>
          <p:cNvSpPr txBox="1"/>
          <p:nvPr/>
        </p:nvSpPr>
        <p:spPr>
          <a:xfrm>
            <a:off x="7772405" y="4870919"/>
            <a:ext cx="1173122" cy="369332"/>
          </a:xfrm>
          <a:prstGeom prst="rect">
            <a:avLst/>
          </a:prstGeom>
          <a:noFill/>
        </p:spPr>
        <p:txBody>
          <a:bodyPr wrap="square" rtlCol="0">
            <a:spAutoFit/>
          </a:bodyPr>
          <a:lstStyle/>
          <a:p>
            <a:pPr algn="ctr"/>
            <a:r>
              <a:rPr lang="en-US" dirty="0"/>
              <a:t>L1 Cache</a:t>
            </a:r>
          </a:p>
        </p:txBody>
      </p:sp>
    </p:spTree>
    <p:extLst>
      <p:ext uri="{BB962C8B-B14F-4D97-AF65-F5344CB8AC3E}">
        <p14:creationId xmlns:p14="http://schemas.microsoft.com/office/powerpoint/2010/main" val="10195041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Intra-thread Dependency (Epoch) : Track</a:t>
            </a:r>
          </a:p>
        </p:txBody>
      </p:sp>
      <p:sp>
        <p:nvSpPr>
          <p:cNvPr id="3" name="Content Placeholder 2"/>
          <p:cNvSpPr>
            <a:spLocks noGrp="1"/>
          </p:cNvSpPr>
          <p:nvPr>
            <p:ph idx="1"/>
          </p:nvPr>
        </p:nvSpPr>
        <p:spPr>
          <a:xfrm>
            <a:off x="838200" y="1825625"/>
            <a:ext cx="5514474" cy="4351338"/>
          </a:xfrm>
        </p:spPr>
        <p:txBody>
          <a:bodyPr>
            <a:normAutofit fontScale="92500" lnSpcReduction="10000"/>
          </a:bodyPr>
          <a:lstStyle/>
          <a:p>
            <a:r>
              <a:rPr lang="en-US" dirty="0"/>
              <a:t>Local timestamp (TS) register maintained at L1 cache</a:t>
            </a:r>
          </a:p>
          <a:p>
            <a:pPr lvl="1"/>
            <a:endParaRPr lang="en-US" dirty="0"/>
          </a:p>
          <a:p>
            <a:r>
              <a:rPr lang="en-US" dirty="0">
                <a:solidFill>
                  <a:schemeClr val="accent1"/>
                </a:solidFill>
              </a:rPr>
              <a:t>Indicates epoch TS of current (incomplete) epoch</a:t>
            </a:r>
          </a:p>
          <a:p>
            <a:endParaRPr lang="en-US" dirty="0"/>
          </a:p>
          <a:p>
            <a:r>
              <a:rPr lang="en-US" dirty="0"/>
              <a:t>Local TS copied as part of PB entry for incoming PM stores</a:t>
            </a:r>
          </a:p>
          <a:p>
            <a:endParaRPr lang="en-US" dirty="0"/>
          </a:p>
          <a:p>
            <a:r>
              <a:rPr lang="en-US" dirty="0"/>
              <a:t>Local TS incremented on encountering persist barrier</a:t>
            </a:r>
          </a:p>
        </p:txBody>
      </p:sp>
      <p:sp>
        <p:nvSpPr>
          <p:cNvPr id="4" name="Slide Number Placeholder 3"/>
          <p:cNvSpPr>
            <a:spLocks noGrp="1"/>
          </p:cNvSpPr>
          <p:nvPr>
            <p:ph type="sldNum" sz="quarter" idx="12"/>
          </p:nvPr>
        </p:nvSpPr>
        <p:spPr/>
        <p:txBody>
          <a:bodyPr/>
          <a:lstStyle/>
          <a:p>
            <a:fld id="{31521B31-940A-4DBD-BBF0-52B384F93C7D}" type="slidenum">
              <a:rPr lang="en-US" smtClean="0"/>
              <a:t>44</a:t>
            </a:fld>
            <a:endParaRPr lang="en-US" dirty="0"/>
          </a:p>
        </p:txBody>
      </p:sp>
      <p:sp>
        <p:nvSpPr>
          <p:cNvPr id="6" name="Oval 5"/>
          <p:cNvSpPr/>
          <p:nvPr/>
        </p:nvSpPr>
        <p:spPr>
          <a:xfrm>
            <a:off x="8931357" y="1825625"/>
            <a:ext cx="797442" cy="797442"/>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8984521" y="2061798"/>
            <a:ext cx="797442" cy="369332"/>
          </a:xfrm>
          <a:prstGeom prst="rect">
            <a:avLst/>
          </a:prstGeom>
          <a:noFill/>
        </p:spPr>
        <p:txBody>
          <a:bodyPr wrap="square" rtlCol="0">
            <a:spAutoFit/>
          </a:bodyPr>
          <a:lstStyle/>
          <a:p>
            <a:r>
              <a:rPr lang="en-US" dirty="0"/>
              <a:t>CPU 1</a:t>
            </a:r>
          </a:p>
        </p:txBody>
      </p:sp>
      <p:sp>
        <p:nvSpPr>
          <p:cNvPr id="8" name="Rectangle 7"/>
          <p:cNvSpPr/>
          <p:nvPr/>
        </p:nvSpPr>
        <p:spPr>
          <a:xfrm>
            <a:off x="7187610" y="3264195"/>
            <a:ext cx="2158409" cy="144602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742973" y="3267737"/>
            <a:ext cx="1463744" cy="1442486"/>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p:cNvSpPr/>
          <p:nvPr/>
        </p:nvSpPr>
        <p:spPr>
          <a:xfrm>
            <a:off x="8825030" y="2802240"/>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7857460" y="2788361"/>
            <a:ext cx="928582" cy="369332"/>
          </a:xfrm>
          <a:prstGeom prst="rect">
            <a:avLst/>
          </a:prstGeom>
          <a:noFill/>
        </p:spPr>
        <p:txBody>
          <a:bodyPr wrap="square" rtlCol="0">
            <a:spAutoFit/>
          </a:bodyPr>
          <a:lstStyle/>
          <a:p>
            <a:r>
              <a:rPr lang="en-US" dirty="0"/>
              <a:t>Local TS</a:t>
            </a:r>
          </a:p>
        </p:txBody>
      </p:sp>
      <p:sp>
        <p:nvSpPr>
          <p:cNvPr id="14" name="TextBox 13"/>
          <p:cNvSpPr txBox="1"/>
          <p:nvPr/>
        </p:nvSpPr>
        <p:spPr>
          <a:xfrm>
            <a:off x="7772405" y="4870919"/>
            <a:ext cx="1173122" cy="369332"/>
          </a:xfrm>
          <a:prstGeom prst="rect">
            <a:avLst/>
          </a:prstGeom>
          <a:noFill/>
        </p:spPr>
        <p:txBody>
          <a:bodyPr wrap="square" rtlCol="0">
            <a:spAutoFit/>
          </a:bodyPr>
          <a:lstStyle/>
          <a:p>
            <a:pPr algn="ctr"/>
            <a:r>
              <a:rPr lang="en-US" dirty="0"/>
              <a:t>L1 Cache</a:t>
            </a:r>
          </a:p>
        </p:txBody>
      </p:sp>
      <p:sp>
        <p:nvSpPr>
          <p:cNvPr id="13" name="TextBox 12"/>
          <p:cNvSpPr txBox="1"/>
          <p:nvPr/>
        </p:nvSpPr>
        <p:spPr>
          <a:xfrm>
            <a:off x="9117205" y="2803057"/>
            <a:ext cx="928582" cy="369332"/>
          </a:xfrm>
          <a:prstGeom prst="rect">
            <a:avLst/>
          </a:prstGeom>
          <a:noFill/>
        </p:spPr>
        <p:txBody>
          <a:bodyPr wrap="square" rtlCol="0">
            <a:spAutoFit/>
          </a:bodyPr>
          <a:lstStyle/>
          <a:p>
            <a:r>
              <a:rPr lang="en-US" dirty="0"/>
              <a:t>25</a:t>
            </a:r>
          </a:p>
        </p:txBody>
      </p:sp>
      <p:sp>
        <p:nvSpPr>
          <p:cNvPr id="15" name="TextBox 14"/>
          <p:cNvSpPr txBox="1"/>
          <p:nvPr/>
        </p:nvSpPr>
        <p:spPr>
          <a:xfrm>
            <a:off x="9735881" y="4824845"/>
            <a:ext cx="1502733" cy="369332"/>
          </a:xfrm>
          <a:prstGeom prst="rect">
            <a:avLst/>
          </a:prstGeom>
          <a:noFill/>
        </p:spPr>
        <p:txBody>
          <a:bodyPr wrap="square" rtlCol="0">
            <a:spAutoFit/>
          </a:bodyPr>
          <a:lstStyle/>
          <a:p>
            <a:pPr algn="ctr"/>
            <a:r>
              <a:rPr lang="en-US" dirty="0"/>
              <a:t>Persist Buffer </a:t>
            </a:r>
          </a:p>
        </p:txBody>
      </p:sp>
    </p:spTree>
    <p:extLst>
      <p:ext uri="{BB962C8B-B14F-4D97-AF65-F5344CB8AC3E}">
        <p14:creationId xmlns:p14="http://schemas.microsoft.com/office/powerpoint/2010/main" val="18074934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Intra-thread Dependency (Epoch) : Track</a:t>
            </a:r>
          </a:p>
        </p:txBody>
      </p:sp>
      <p:sp>
        <p:nvSpPr>
          <p:cNvPr id="3" name="Content Placeholder 2"/>
          <p:cNvSpPr>
            <a:spLocks noGrp="1"/>
          </p:cNvSpPr>
          <p:nvPr>
            <p:ph idx="1"/>
          </p:nvPr>
        </p:nvSpPr>
        <p:spPr>
          <a:xfrm>
            <a:off x="838200" y="1825625"/>
            <a:ext cx="5514474" cy="4351338"/>
          </a:xfrm>
        </p:spPr>
        <p:txBody>
          <a:bodyPr>
            <a:normAutofit fontScale="92500" lnSpcReduction="10000"/>
          </a:bodyPr>
          <a:lstStyle/>
          <a:p>
            <a:r>
              <a:rPr lang="en-US" dirty="0"/>
              <a:t>Local timestamp (TS) register maintained at L1 cache</a:t>
            </a:r>
          </a:p>
          <a:p>
            <a:pPr lvl="1"/>
            <a:endParaRPr lang="en-US" dirty="0"/>
          </a:p>
          <a:p>
            <a:r>
              <a:rPr lang="en-US" dirty="0"/>
              <a:t>Indicates epoch TS of current (incomplete) epoch</a:t>
            </a:r>
          </a:p>
          <a:p>
            <a:endParaRPr lang="en-US" dirty="0"/>
          </a:p>
          <a:p>
            <a:r>
              <a:rPr lang="en-US" dirty="0">
                <a:solidFill>
                  <a:schemeClr val="accent1"/>
                </a:solidFill>
              </a:rPr>
              <a:t>Local TS copied as part of PB entry for incoming PM stores</a:t>
            </a:r>
          </a:p>
          <a:p>
            <a:endParaRPr lang="en-US" dirty="0"/>
          </a:p>
          <a:p>
            <a:r>
              <a:rPr lang="en-US" dirty="0"/>
              <a:t>Local TS incremented on encountering persist barrier</a:t>
            </a:r>
          </a:p>
        </p:txBody>
      </p:sp>
      <p:sp>
        <p:nvSpPr>
          <p:cNvPr id="4" name="Slide Number Placeholder 3"/>
          <p:cNvSpPr>
            <a:spLocks noGrp="1"/>
          </p:cNvSpPr>
          <p:nvPr>
            <p:ph type="sldNum" sz="quarter" idx="12"/>
          </p:nvPr>
        </p:nvSpPr>
        <p:spPr/>
        <p:txBody>
          <a:bodyPr/>
          <a:lstStyle/>
          <a:p>
            <a:fld id="{31521B31-940A-4DBD-BBF0-52B384F93C7D}" type="slidenum">
              <a:rPr lang="en-US" smtClean="0"/>
              <a:t>45</a:t>
            </a:fld>
            <a:endParaRPr lang="en-US" dirty="0"/>
          </a:p>
        </p:txBody>
      </p:sp>
      <p:sp>
        <p:nvSpPr>
          <p:cNvPr id="6" name="Oval 5"/>
          <p:cNvSpPr/>
          <p:nvPr/>
        </p:nvSpPr>
        <p:spPr>
          <a:xfrm>
            <a:off x="8931357" y="1825625"/>
            <a:ext cx="797442" cy="797442"/>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8984521" y="2061798"/>
            <a:ext cx="797442" cy="369332"/>
          </a:xfrm>
          <a:prstGeom prst="rect">
            <a:avLst/>
          </a:prstGeom>
          <a:noFill/>
        </p:spPr>
        <p:txBody>
          <a:bodyPr wrap="square" rtlCol="0">
            <a:spAutoFit/>
          </a:bodyPr>
          <a:lstStyle/>
          <a:p>
            <a:r>
              <a:rPr lang="en-US" dirty="0"/>
              <a:t>CPU 1</a:t>
            </a:r>
          </a:p>
        </p:txBody>
      </p:sp>
      <p:sp>
        <p:nvSpPr>
          <p:cNvPr id="8" name="Rectangle 7"/>
          <p:cNvSpPr/>
          <p:nvPr/>
        </p:nvSpPr>
        <p:spPr>
          <a:xfrm>
            <a:off x="7187610" y="3264195"/>
            <a:ext cx="2158409" cy="144602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742973" y="3267737"/>
            <a:ext cx="1463744" cy="1442486"/>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p:cNvSpPr/>
          <p:nvPr/>
        </p:nvSpPr>
        <p:spPr>
          <a:xfrm>
            <a:off x="8825030" y="2802240"/>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7857460" y="2788361"/>
            <a:ext cx="928582" cy="369332"/>
          </a:xfrm>
          <a:prstGeom prst="rect">
            <a:avLst/>
          </a:prstGeom>
          <a:noFill/>
        </p:spPr>
        <p:txBody>
          <a:bodyPr wrap="square" rtlCol="0">
            <a:spAutoFit/>
          </a:bodyPr>
          <a:lstStyle/>
          <a:p>
            <a:r>
              <a:rPr lang="en-US" dirty="0"/>
              <a:t>Local TS</a:t>
            </a:r>
          </a:p>
        </p:txBody>
      </p:sp>
      <p:sp>
        <p:nvSpPr>
          <p:cNvPr id="14" name="TextBox 13"/>
          <p:cNvSpPr txBox="1"/>
          <p:nvPr/>
        </p:nvSpPr>
        <p:spPr>
          <a:xfrm>
            <a:off x="7772405" y="4870919"/>
            <a:ext cx="1173122" cy="369332"/>
          </a:xfrm>
          <a:prstGeom prst="rect">
            <a:avLst/>
          </a:prstGeom>
          <a:noFill/>
        </p:spPr>
        <p:txBody>
          <a:bodyPr wrap="square" rtlCol="0">
            <a:spAutoFit/>
          </a:bodyPr>
          <a:lstStyle/>
          <a:p>
            <a:pPr algn="ctr"/>
            <a:r>
              <a:rPr lang="en-US" dirty="0"/>
              <a:t>L1 Cache</a:t>
            </a:r>
          </a:p>
        </p:txBody>
      </p:sp>
      <p:sp>
        <p:nvSpPr>
          <p:cNvPr id="13" name="TextBox 12"/>
          <p:cNvSpPr txBox="1"/>
          <p:nvPr/>
        </p:nvSpPr>
        <p:spPr>
          <a:xfrm>
            <a:off x="9115651" y="2802539"/>
            <a:ext cx="928582" cy="369332"/>
          </a:xfrm>
          <a:prstGeom prst="rect">
            <a:avLst/>
          </a:prstGeom>
          <a:noFill/>
        </p:spPr>
        <p:txBody>
          <a:bodyPr wrap="square" rtlCol="0">
            <a:spAutoFit/>
          </a:bodyPr>
          <a:lstStyle/>
          <a:p>
            <a:r>
              <a:rPr lang="en-US" dirty="0"/>
              <a:t>25</a:t>
            </a:r>
          </a:p>
        </p:txBody>
      </p:sp>
      <p:sp>
        <p:nvSpPr>
          <p:cNvPr id="15" name="Rectangle 14"/>
          <p:cNvSpPr/>
          <p:nvPr/>
        </p:nvSpPr>
        <p:spPr>
          <a:xfrm>
            <a:off x="7233685" y="3316150"/>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7460508" y="3305816"/>
            <a:ext cx="928582" cy="369332"/>
          </a:xfrm>
          <a:prstGeom prst="rect">
            <a:avLst/>
          </a:prstGeom>
          <a:noFill/>
        </p:spPr>
        <p:txBody>
          <a:bodyPr wrap="square" rtlCol="0">
            <a:spAutoFit/>
          </a:bodyPr>
          <a:lstStyle/>
          <a:p>
            <a:r>
              <a:rPr lang="en-US" dirty="0"/>
              <a:t>A = 1</a:t>
            </a:r>
          </a:p>
        </p:txBody>
      </p:sp>
      <p:sp>
        <p:nvSpPr>
          <p:cNvPr id="17" name="Rectangle 16"/>
          <p:cNvSpPr/>
          <p:nvPr/>
        </p:nvSpPr>
        <p:spPr>
          <a:xfrm>
            <a:off x="9771330" y="4319156"/>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9803213" y="4330090"/>
            <a:ext cx="1463758" cy="369332"/>
          </a:xfrm>
          <a:prstGeom prst="rect">
            <a:avLst/>
          </a:prstGeom>
          <a:noFill/>
        </p:spPr>
        <p:txBody>
          <a:bodyPr wrap="square" rtlCol="0">
            <a:spAutoFit/>
          </a:bodyPr>
          <a:lstStyle/>
          <a:p>
            <a:r>
              <a:rPr lang="en-US" dirty="0"/>
              <a:t>A = 1   25</a:t>
            </a:r>
          </a:p>
        </p:txBody>
      </p:sp>
      <p:sp>
        <p:nvSpPr>
          <p:cNvPr id="19" name="TextBox 18"/>
          <p:cNvSpPr txBox="1"/>
          <p:nvPr/>
        </p:nvSpPr>
        <p:spPr>
          <a:xfrm>
            <a:off x="9735881" y="4824845"/>
            <a:ext cx="1502733" cy="369332"/>
          </a:xfrm>
          <a:prstGeom prst="rect">
            <a:avLst/>
          </a:prstGeom>
          <a:noFill/>
        </p:spPr>
        <p:txBody>
          <a:bodyPr wrap="square" rtlCol="0">
            <a:spAutoFit/>
          </a:bodyPr>
          <a:lstStyle/>
          <a:p>
            <a:pPr algn="ctr"/>
            <a:r>
              <a:rPr lang="en-US" dirty="0"/>
              <a:t>Persist Buffer </a:t>
            </a:r>
          </a:p>
        </p:txBody>
      </p:sp>
      <p:cxnSp>
        <p:nvCxnSpPr>
          <p:cNvPr id="22" name="Straight Connector 21"/>
          <p:cNvCxnSpPr/>
          <p:nvPr/>
        </p:nvCxnSpPr>
        <p:spPr>
          <a:xfrm>
            <a:off x="10419902" y="4305282"/>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10827486" y="4330088"/>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10139925" y="1363295"/>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10193089" y="1352961"/>
            <a:ext cx="1102241" cy="369332"/>
          </a:xfrm>
          <a:prstGeom prst="rect">
            <a:avLst/>
          </a:prstGeom>
          <a:noFill/>
        </p:spPr>
        <p:txBody>
          <a:bodyPr wrap="square" rtlCol="0">
            <a:spAutoFit/>
          </a:bodyPr>
          <a:lstStyle/>
          <a:p>
            <a:r>
              <a:rPr lang="en-US" dirty="0"/>
              <a:t>ST A = 1</a:t>
            </a:r>
          </a:p>
        </p:txBody>
      </p:sp>
    </p:spTree>
    <p:extLst>
      <p:ext uri="{BB962C8B-B14F-4D97-AF65-F5344CB8AC3E}">
        <p14:creationId xmlns:p14="http://schemas.microsoft.com/office/powerpoint/2010/main" val="40030179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Intra-thread Dependency (Epoch) : Track</a:t>
            </a:r>
          </a:p>
        </p:txBody>
      </p:sp>
      <p:sp>
        <p:nvSpPr>
          <p:cNvPr id="3" name="Content Placeholder 2"/>
          <p:cNvSpPr>
            <a:spLocks noGrp="1"/>
          </p:cNvSpPr>
          <p:nvPr>
            <p:ph idx="1"/>
          </p:nvPr>
        </p:nvSpPr>
        <p:spPr>
          <a:xfrm>
            <a:off x="838200" y="1825625"/>
            <a:ext cx="5514474" cy="4351338"/>
          </a:xfrm>
        </p:spPr>
        <p:txBody>
          <a:bodyPr>
            <a:normAutofit fontScale="92500" lnSpcReduction="10000"/>
          </a:bodyPr>
          <a:lstStyle/>
          <a:p>
            <a:r>
              <a:rPr lang="en-US" dirty="0"/>
              <a:t>Local timestamp (TS) register maintained at L1 cache</a:t>
            </a:r>
          </a:p>
          <a:p>
            <a:pPr lvl="1"/>
            <a:endParaRPr lang="en-US" dirty="0"/>
          </a:p>
          <a:p>
            <a:r>
              <a:rPr lang="en-US" dirty="0"/>
              <a:t>Indicates epoch TS of current (incomplete) epoch</a:t>
            </a:r>
          </a:p>
          <a:p>
            <a:endParaRPr lang="en-US" dirty="0"/>
          </a:p>
          <a:p>
            <a:r>
              <a:rPr lang="en-US" dirty="0">
                <a:solidFill>
                  <a:schemeClr val="accent1"/>
                </a:solidFill>
              </a:rPr>
              <a:t>Local TS copied as part of PB entry for incoming PM stores</a:t>
            </a:r>
          </a:p>
          <a:p>
            <a:endParaRPr lang="en-US" dirty="0"/>
          </a:p>
          <a:p>
            <a:r>
              <a:rPr lang="en-US" dirty="0"/>
              <a:t>Local TS incremented on encountering persist barrier</a:t>
            </a:r>
          </a:p>
        </p:txBody>
      </p:sp>
      <p:sp>
        <p:nvSpPr>
          <p:cNvPr id="4" name="Slide Number Placeholder 3"/>
          <p:cNvSpPr>
            <a:spLocks noGrp="1"/>
          </p:cNvSpPr>
          <p:nvPr>
            <p:ph type="sldNum" sz="quarter" idx="12"/>
          </p:nvPr>
        </p:nvSpPr>
        <p:spPr/>
        <p:txBody>
          <a:bodyPr/>
          <a:lstStyle/>
          <a:p>
            <a:fld id="{31521B31-940A-4DBD-BBF0-52B384F93C7D}" type="slidenum">
              <a:rPr lang="en-US" smtClean="0"/>
              <a:t>46</a:t>
            </a:fld>
            <a:endParaRPr lang="en-US" dirty="0"/>
          </a:p>
        </p:txBody>
      </p:sp>
      <p:sp>
        <p:nvSpPr>
          <p:cNvPr id="6" name="Oval 5"/>
          <p:cNvSpPr/>
          <p:nvPr/>
        </p:nvSpPr>
        <p:spPr>
          <a:xfrm>
            <a:off x="8931357" y="1825625"/>
            <a:ext cx="797442" cy="797442"/>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8984521" y="2061798"/>
            <a:ext cx="797442" cy="369332"/>
          </a:xfrm>
          <a:prstGeom prst="rect">
            <a:avLst/>
          </a:prstGeom>
          <a:noFill/>
        </p:spPr>
        <p:txBody>
          <a:bodyPr wrap="square" rtlCol="0">
            <a:spAutoFit/>
          </a:bodyPr>
          <a:lstStyle/>
          <a:p>
            <a:r>
              <a:rPr lang="en-US" dirty="0"/>
              <a:t>CPU 1</a:t>
            </a:r>
          </a:p>
        </p:txBody>
      </p:sp>
      <p:sp>
        <p:nvSpPr>
          <p:cNvPr id="8" name="Rectangle 7"/>
          <p:cNvSpPr/>
          <p:nvPr/>
        </p:nvSpPr>
        <p:spPr>
          <a:xfrm>
            <a:off x="7187610" y="3264195"/>
            <a:ext cx="2158409" cy="144602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742973" y="3267737"/>
            <a:ext cx="1463744" cy="1442486"/>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p:cNvSpPr/>
          <p:nvPr/>
        </p:nvSpPr>
        <p:spPr>
          <a:xfrm>
            <a:off x="8825030" y="2802240"/>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7857460" y="2788361"/>
            <a:ext cx="928582" cy="369332"/>
          </a:xfrm>
          <a:prstGeom prst="rect">
            <a:avLst/>
          </a:prstGeom>
          <a:noFill/>
        </p:spPr>
        <p:txBody>
          <a:bodyPr wrap="square" rtlCol="0">
            <a:spAutoFit/>
          </a:bodyPr>
          <a:lstStyle/>
          <a:p>
            <a:r>
              <a:rPr lang="en-US" dirty="0"/>
              <a:t>Local TS</a:t>
            </a:r>
          </a:p>
        </p:txBody>
      </p:sp>
      <p:sp>
        <p:nvSpPr>
          <p:cNvPr id="14" name="TextBox 13"/>
          <p:cNvSpPr txBox="1"/>
          <p:nvPr/>
        </p:nvSpPr>
        <p:spPr>
          <a:xfrm>
            <a:off x="7772405" y="4870919"/>
            <a:ext cx="1173122" cy="369332"/>
          </a:xfrm>
          <a:prstGeom prst="rect">
            <a:avLst/>
          </a:prstGeom>
          <a:noFill/>
        </p:spPr>
        <p:txBody>
          <a:bodyPr wrap="square" rtlCol="0">
            <a:spAutoFit/>
          </a:bodyPr>
          <a:lstStyle/>
          <a:p>
            <a:pPr algn="ctr"/>
            <a:r>
              <a:rPr lang="en-US" dirty="0"/>
              <a:t>L1 Cache</a:t>
            </a:r>
          </a:p>
        </p:txBody>
      </p:sp>
      <p:sp>
        <p:nvSpPr>
          <p:cNvPr id="13" name="TextBox 12"/>
          <p:cNvSpPr txBox="1"/>
          <p:nvPr/>
        </p:nvSpPr>
        <p:spPr>
          <a:xfrm>
            <a:off x="9115651" y="2802539"/>
            <a:ext cx="928582" cy="369332"/>
          </a:xfrm>
          <a:prstGeom prst="rect">
            <a:avLst/>
          </a:prstGeom>
          <a:noFill/>
        </p:spPr>
        <p:txBody>
          <a:bodyPr wrap="square" rtlCol="0">
            <a:spAutoFit/>
          </a:bodyPr>
          <a:lstStyle/>
          <a:p>
            <a:r>
              <a:rPr lang="en-US" dirty="0"/>
              <a:t>25</a:t>
            </a:r>
          </a:p>
        </p:txBody>
      </p:sp>
      <p:sp>
        <p:nvSpPr>
          <p:cNvPr id="15" name="Rectangle 14"/>
          <p:cNvSpPr/>
          <p:nvPr/>
        </p:nvSpPr>
        <p:spPr>
          <a:xfrm>
            <a:off x="7233685" y="3316150"/>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7460508" y="3305816"/>
            <a:ext cx="928582" cy="369332"/>
          </a:xfrm>
          <a:prstGeom prst="rect">
            <a:avLst/>
          </a:prstGeom>
          <a:noFill/>
        </p:spPr>
        <p:txBody>
          <a:bodyPr wrap="square" rtlCol="0">
            <a:spAutoFit/>
          </a:bodyPr>
          <a:lstStyle/>
          <a:p>
            <a:r>
              <a:rPr lang="en-US" dirty="0"/>
              <a:t>A = 1</a:t>
            </a:r>
          </a:p>
        </p:txBody>
      </p:sp>
      <p:sp>
        <p:nvSpPr>
          <p:cNvPr id="17" name="Rectangle 16"/>
          <p:cNvSpPr/>
          <p:nvPr/>
        </p:nvSpPr>
        <p:spPr>
          <a:xfrm>
            <a:off x="9771330" y="4319156"/>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9803213" y="4330090"/>
            <a:ext cx="1463758" cy="369332"/>
          </a:xfrm>
          <a:prstGeom prst="rect">
            <a:avLst/>
          </a:prstGeom>
          <a:noFill/>
        </p:spPr>
        <p:txBody>
          <a:bodyPr wrap="square" rtlCol="0">
            <a:spAutoFit/>
          </a:bodyPr>
          <a:lstStyle/>
          <a:p>
            <a:r>
              <a:rPr lang="en-US" dirty="0"/>
              <a:t>A = 1   25</a:t>
            </a:r>
          </a:p>
        </p:txBody>
      </p:sp>
      <p:sp>
        <p:nvSpPr>
          <p:cNvPr id="19" name="TextBox 18"/>
          <p:cNvSpPr txBox="1"/>
          <p:nvPr/>
        </p:nvSpPr>
        <p:spPr>
          <a:xfrm>
            <a:off x="9735881" y="4824845"/>
            <a:ext cx="1502733" cy="369332"/>
          </a:xfrm>
          <a:prstGeom prst="rect">
            <a:avLst/>
          </a:prstGeom>
          <a:noFill/>
        </p:spPr>
        <p:txBody>
          <a:bodyPr wrap="square" rtlCol="0">
            <a:spAutoFit/>
          </a:bodyPr>
          <a:lstStyle/>
          <a:p>
            <a:pPr algn="ctr"/>
            <a:r>
              <a:rPr lang="en-US" dirty="0"/>
              <a:t>Persist Buffer </a:t>
            </a:r>
          </a:p>
        </p:txBody>
      </p:sp>
      <p:cxnSp>
        <p:nvCxnSpPr>
          <p:cNvPr id="22" name="Straight Connector 21"/>
          <p:cNvCxnSpPr/>
          <p:nvPr/>
        </p:nvCxnSpPr>
        <p:spPr>
          <a:xfrm>
            <a:off x="10419902" y="4305282"/>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10827486" y="4330088"/>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10139925" y="1363295"/>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10193089" y="1352961"/>
            <a:ext cx="1102241" cy="369332"/>
          </a:xfrm>
          <a:prstGeom prst="rect">
            <a:avLst/>
          </a:prstGeom>
          <a:noFill/>
        </p:spPr>
        <p:txBody>
          <a:bodyPr wrap="square" rtlCol="0">
            <a:spAutoFit/>
          </a:bodyPr>
          <a:lstStyle/>
          <a:p>
            <a:r>
              <a:rPr lang="en-US" dirty="0"/>
              <a:t>ST A = 1</a:t>
            </a:r>
          </a:p>
        </p:txBody>
      </p:sp>
      <p:sp>
        <p:nvSpPr>
          <p:cNvPr id="28" name="Rectangle 27"/>
          <p:cNvSpPr/>
          <p:nvPr/>
        </p:nvSpPr>
        <p:spPr>
          <a:xfrm>
            <a:off x="10143471" y="1802774"/>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10196635" y="1792440"/>
            <a:ext cx="1102241" cy="369332"/>
          </a:xfrm>
          <a:prstGeom prst="rect">
            <a:avLst/>
          </a:prstGeom>
          <a:noFill/>
        </p:spPr>
        <p:txBody>
          <a:bodyPr wrap="square" rtlCol="0">
            <a:spAutoFit/>
          </a:bodyPr>
          <a:lstStyle/>
          <a:p>
            <a:r>
              <a:rPr lang="en-US" dirty="0"/>
              <a:t>ST B = 1</a:t>
            </a:r>
          </a:p>
        </p:txBody>
      </p:sp>
      <p:sp>
        <p:nvSpPr>
          <p:cNvPr id="34" name="Rectangle 33"/>
          <p:cNvSpPr/>
          <p:nvPr/>
        </p:nvSpPr>
        <p:spPr>
          <a:xfrm>
            <a:off x="7226595" y="3681199"/>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7453418" y="3670865"/>
            <a:ext cx="928582" cy="369332"/>
          </a:xfrm>
          <a:prstGeom prst="rect">
            <a:avLst/>
          </a:prstGeom>
          <a:noFill/>
        </p:spPr>
        <p:txBody>
          <a:bodyPr wrap="square" rtlCol="0">
            <a:spAutoFit/>
          </a:bodyPr>
          <a:lstStyle/>
          <a:p>
            <a:r>
              <a:rPr lang="en-US" dirty="0"/>
              <a:t>B = 1</a:t>
            </a:r>
          </a:p>
        </p:txBody>
      </p:sp>
      <p:sp>
        <p:nvSpPr>
          <p:cNvPr id="36" name="Rectangle 35"/>
          <p:cNvSpPr/>
          <p:nvPr/>
        </p:nvSpPr>
        <p:spPr>
          <a:xfrm>
            <a:off x="9774871" y="3961196"/>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9806754" y="3972130"/>
            <a:ext cx="1463758" cy="369332"/>
          </a:xfrm>
          <a:prstGeom prst="rect">
            <a:avLst/>
          </a:prstGeom>
          <a:noFill/>
        </p:spPr>
        <p:txBody>
          <a:bodyPr wrap="square" rtlCol="0">
            <a:spAutoFit/>
          </a:bodyPr>
          <a:lstStyle/>
          <a:p>
            <a:r>
              <a:rPr lang="en-US" dirty="0"/>
              <a:t>B = 1   25</a:t>
            </a:r>
          </a:p>
        </p:txBody>
      </p:sp>
      <p:cxnSp>
        <p:nvCxnSpPr>
          <p:cNvPr id="38" name="Straight Connector 37"/>
          <p:cNvCxnSpPr/>
          <p:nvPr/>
        </p:nvCxnSpPr>
        <p:spPr>
          <a:xfrm>
            <a:off x="10423443" y="3947322"/>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10831027" y="3972128"/>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534967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Intra-thread Dependency (Epoch) : Track</a:t>
            </a:r>
          </a:p>
        </p:txBody>
      </p:sp>
      <p:sp>
        <p:nvSpPr>
          <p:cNvPr id="3" name="Content Placeholder 2"/>
          <p:cNvSpPr>
            <a:spLocks noGrp="1"/>
          </p:cNvSpPr>
          <p:nvPr>
            <p:ph idx="1"/>
          </p:nvPr>
        </p:nvSpPr>
        <p:spPr>
          <a:xfrm>
            <a:off x="838200" y="1825625"/>
            <a:ext cx="5514474" cy="4351338"/>
          </a:xfrm>
        </p:spPr>
        <p:txBody>
          <a:bodyPr>
            <a:normAutofit fontScale="92500" lnSpcReduction="10000"/>
          </a:bodyPr>
          <a:lstStyle/>
          <a:p>
            <a:r>
              <a:rPr lang="en-US" dirty="0"/>
              <a:t>Local timestamp (TS) register maintained at L1 cache</a:t>
            </a:r>
          </a:p>
          <a:p>
            <a:pPr lvl="1"/>
            <a:endParaRPr lang="en-US" dirty="0"/>
          </a:p>
          <a:p>
            <a:r>
              <a:rPr lang="en-US" dirty="0"/>
              <a:t>Indicates epoch TS of current (incomplete) epoch</a:t>
            </a:r>
          </a:p>
          <a:p>
            <a:endParaRPr lang="en-US" dirty="0"/>
          </a:p>
          <a:p>
            <a:r>
              <a:rPr lang="en-US" dirty="0"/>
              <a:t>Local TS copied as part of PB entry for incoming PM stores</a:t>
            </a:r>
          </a:p>
          <a:p>
            <a:endParaRPr lang="en-US" dirty="0"/>
          </a:p>
          <a:p>
            <a:r>
              <a:rPr lang="en-US" dirty="0">
                <a:solidFill>
                  <a:schemeClr val="accent1"/>
                </a:solidFill>
              </a:rPr>
              <a:t>Local TS incremented on encountering persist barrier</a:t>
            </a:r>
          </a:p>
        </p:txBody>
      </p:sp>
      <p:sp>
        <p:nvSpPr>
          <p:cNvPr id="4" name="Slide Number Placeholder 3"/>
          <p:cNvSpPr>
            <a:spLocks noGrp="1"/>
          </p:cNvSpPr>
          <p:nvPr>
            <p:ph type="sldNum" sz="quarter" idx="12"/>
          </p:nvPr>
        </p:nvSpPr>
        <p:spPr/>
        <p:txBody>
          <a:bodyPr/>
          <a:lstStyle/>
          <a:p>
            <a:fld id="{31521B31-940A-4DBD-BBF0-52B384F93C7D}" type="slidenum">
              <a:rPr lang="en-US" smtClean="0"/>
              <a:t>47</a:t>
            </a:fld>
            <a:endParaRPr lang="en-US" dirty="0"/>
          </a:p>
        </p:txBody>
      </p:sp>
      <p:sp>
        <p:nvSpPr>
          <p:cNvPr id="6" name="Oval 5"/>
          <p:cNvSpPr/>
          <p:nvPr/>
        </p:nvSpPr>
        <p:spPr>
          <a:xfrm>
            <a:off x="8931357" y="1825625"/>
            <a:ext cx="797442" cy="797442"/>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8984521" y="2061798"/>
            <a:ext cx="797442" cy="369332"/>
          </a:xfrm>
          <a:prstGeom prst="rect">
            <a:avLst/>
          </a:prstGeom>
          <a:noFill/>
        </p:spPr>
        <p:txBody>
          <a:bodyPr wrap="square" rtlCol="0">
            <a:spAutoFit/>
          </a:bodyPr>
          <a:lstStyle/>
          <a:p>
            <a:r>
              <a:rPr lang="en-US" dirty="0"/>
              <a:t>CPU 1</a:t>
            </a:r>
          </a:p>
        </p:txBody>
      </p:sp>
      <p:sp>
        <p:nvSpPr>
          <p:cNvPr id="8" name="Rectangle 7"/>
          <p:cNvSpPr/>
          <p:nvPr/>
        </p:nvSpPr>
        <p:spPr>
          <a:xfrm>
            <a:off x="7187610" y="3264195"/>
            <a:ext cx="2158409" cy="144602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742973" y="3267737"/>
            <a:ext cx="1463744" cy="1442486"/>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p:cNvSpPr/>
          <p:nvPr/>
        </p:nvSpPr>
        <p:spPr>
          <a:xfrm>
            <a:off x="8825030" y="2802240"/>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7857460" y="2788361"/>
            <a:ext cx="928582" cy="369332"/>
          </a:xfrm>
          <a:prstGeom prst="rect">
            <a:avLst/>
          </a:prstGeom>
          <a:noFill/>
        </p:spPr>
        <p:txBody>
          <a:bodyPr wrap="square" rtlCol="0">
            <a:spAutoFit/>
          </a:bodyPr>
          <a:lstStyle/>
          <a:p>
            <a:r>
              <a:rPr lang="en-US" dirty="0"/>
              <a:t>Local TS</a:t>
            </a:r>
          </a:p>
        </p:txBody>
      </p:sp>
      <p:sp>
        <p:nvSpPr>
          <p:cNvPr id="14" name="TextBox 13"/>
          <p:cNvSpPr txBox="1"/>
          <p:nvPr/>
        </p:nvSpPr>
        <p:spPr>
          <a:xfrm>
            <a:off x="7772405" y="4870919"/>
            <a:ext cx="1173122" cy="369332"/>
          </a:xfrm>
          <a:prstGeom prst="rect">
            <a:avLst/>
          </a:prstGeom>
          <a:noFill/>
        </p:spPr>
        <p:txBody>
          <a:bodyPr wrap="square" rtlCol="0">
            <a:spAutoFit/>
          </a:bodyPr>
          <a:lstStyle/>
          <a:p>
            <a:pPr algn="ctr"/>
            <a:r>
              <a:rPr lang="en-US" dirty="0"/>
              <a:t>L1 Cache</a:t>
            </a:r>
          </a:p>
        </p:txBody>
      </p:sp>
      <p:sp>
        <p:nvSpPr>
          <p:cNvPr id="13" name="TextBox 12"/>
          <p:cNvSpPr txBox="1"/>
          <p:nvPr/>
        </p:nvSpPr>
        <p:spPr>
          <a:xfrm>
            <a:off x="9115651" y="2802539"/>
            <a:ext cx="928582" cy="369332"/>
          </a:xfrm>
          <a:prstGeom prst="rect">
            <a:avLst/>
          </a:prstGeom>
          <a:noFill/>
        </p:spPr>
        <p:txBody>
          <a:bodyPr wrap="square" rtlCol="0">
            <a:spAutoFit/>
          </a:bodyPr>
          <a:lstStyle/>
          <a:p>
            <a:r>
              <a:rPr lang="en-US" dirty="0">
                <a:solidFill>
                  <a:srgbClr val="FF0000"/>
                </a:solidFill>
              </a:rPr>
              <a:t>26</a:t>
            </a:r>
          </a:p>
        </p:txBody>
      </p:sp>
      <p:sp>
        <p:nvSpPr>
          <p:cNvPr id="15" name="Rectangle 14"/>
          <p:cNvSpPr/>
          <p:nvPr/>
        </p:nvSpPr>
        <p:spPr>
          <a:xfrm>
            <a:off x="7233685" y="3316150"/>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7460508" y="3305816"/>
            <a:ext cx="928582" cy="369332"/>
          </a:xfrm>
          <a:prstGeom prst="rect">
            <a:avLst/>
          </a:prstGeom>
          <a:noFill/>
        </p:spPr>
        <p:txBody>
          <a:bodyPr wrap="square" rtlCol="0">
            <a:spAutoFit/>
          </a:bodyPr>
          <a:lstStyle/>
          <a:p>
            <a:r>
              <a:rPr lang="en-US" dirty="0"/>
              <a:t>A = 1</a:t>
            </a:r>
          </a:p>
        </p:txBody>
      </p:sp>
      <p:sp>
        <p:nvSpPr>
          <p:cNvPr id="17" name="Rectangle 16"/>
          <p:cNvSpPr/>
          <p:nvPr/>
        </p:nvSpPr>
        <p:spPr>
          <a:xfrm>
            <a:off x="9771330" y="4319156"/>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9803213" y="4330090"/>
            <a:ext cx="1463758" cy="369332"/>
          </a:xfrm>
          <a:prstGeom prst="rect">
            <a:avLst/>
          </a:prstGeom>
          <a:noFill/>
        </p:spPr>
        <p:txBody>
          <a:bodyPr wrap="square" rtlCol="0">
            <a:spAutoFit/>
          </a:bodyPr>
          <a:lstStyle/>
          <a:p>
            <a:r>
              <a:rPr lang="en-US" dirty="0"/>
              <a:t>A = 1   25</a:t>
            </a:r>
          </a:p>
        </p:txBody>
      </p:sp>
      <p:sp>
        <p:nvSpPr>
          <p:cNvPr id="19" name="TextBox 18"/>
          <p:cNvSpPr txBox="1"/>
          <p:nvPr/>
        </p:nvSpPr>
        <p:spPr>
          <a:xfrm>
            <a:off x="9735881" y="4824845"/>
            <a:ext cx="1502733" cy="369332"/>
          </a:xfrm>
          <a:prstGeom prst="rect">
            <a:avLst/>
          </a:prstGeom>
          <a:noFill/>
        </p:spPr>
        <p:txBody>
          <a:bodyPr wrap="square" rtlCol="0">
            <a:spAutoFit/>
          </a:bodyPr>
          <a:lstStyle/>
          <a:p>
            <a:pPr algn="ctr"/>
            <a:r>
              <a:rPr lang="en-US" dirty="0"/>
              <a:t>Persist Buffer </a:t>
            </a:r>
          </a:p>
        </p:txBody>
      </p:sp>
      <p:cxnSp>
        <p:nvCxnSpPr>
          <p:cNvPr id="22" name="Straight Connector 21"/>
          <p:cNvCxnSpPr/>
          <p:nvPr/>
        </p:nvCxnSpPr>
        <p:spPr>
          <a:xfrm>
            <a:off x="10419902" y="4305282"/>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10827486" y="4330088"/>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10139925" y="1363295"/>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10193089" y="1352961"/>
            <a:ext cx="1102241" cy="369332"/>
          </a:xfrm>
          <a:prstGeom prst="rect">
            <a:avLst/>
          </a:prstGeom>
          <a:noFill/>
        </p:spPr>
        <p:txBody>
          <a:bodyPr wrap="square" rtlCol="0">
            <a:spAutoFit/>
          </a:bodyPr>
          <a:lstStyle/>
          <a:p>
            <a:r>
              <a:rPr lang="en-US" dirty="0"/>
              <a:t>ST A = 1</a:t>
            </a:r>
          </a:p>
        </p:txBody>
      </p:sp>
      <p:sp>
        <p:nvSpPr>
          <p:cNvPr id="28" name="Rectangle 27"/>
          <p:cNvSpPr/>
          <p:nvPr/>
        </p:nvSpPr>
        <p:spPr>
          <a:xfrm>
            <a:off x="10143471" y="1802774"/>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10196635" y="1792440"/>
            <a:ext cx="1102241" cy="369332"/>
          </a:xfrm>
          <a:prstGeom prst="rect">
            <a:avLst/>
          </a:prstGeom>
          <a:noFill/>
        </p:spPr>
        <p:txBody>
          <a:bodyPr wrap="square" rtlCol="0">
            <a:spAutoFit/>
          </a:bodyPr>
          <a:lstStyle/>
          <a:p>
            <a:r>
              <a:rPr lang="en-US" dirty="0"/>
              <a:t>ST B = 1</a:t>
            </a:r>
          </a:p>
        </p:txBody>
      </p:sp>
      <p:sp>
        <p:nvSpPr>
          <p:cNvPr id="30" name="Rectangle 29"/>
          <p:cNvSpPr/>
          <p:nvPr/>
        </p:nvSpPr>
        <p:spPr>
          <a:xfrm>
            <a:off x="10143471" y="2228076"/>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10196635" y="2217742"/>
            <a:ext cx="1102241" cy="369332"/>
          </a:xfrm>
          <a:prstGeom prst="rect">
            <a:avLst/>
          </a:prstGeom>
          <a:noFill/>
        </p:spPr>
        <p:txBody>
          <a:bodyPr wrap="square" rtlCol="0">
            <a:spAutoFit/>
          </a:bodyPr>
          <a:lstStyle/>
          <a:p>
            <a:r>
              <a:rPr lang="en-US" dirty="0"/>
              <a:t>OFENCE</a:t>
            </a:r>
          </a:p>
        </p:txBody>
      </p:sp>
      <p:sp>
        <p:nvSpPr>
          <p:cNvPr id="34" name="Rectangle 33"/>
          <p:cNvSpPr/>
          <p:nvPr/>
        </p:nvSpPr>
        <p:spPr>
          <a:xfrm>
            <a:off x="7226595" y="3681199"/>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7453418" y="3670865"/>
            <a:ext cx="928582" cy="369332"/>
          </a:xfrm>
          <a:prstGeom prst="rect">
            <a:avLst/>
          </a:prstGeom>
          <a:noFill/>
        </p:spPr>
        <p:txBody>
          <a:bodyPr wrap="square" rtlCol="0">
            <a:spAutoFit/>
          </a:bodyPr>
          <a:lstStyle/>
          <a:p>
            <a:r>
              <a:rPr lang="en-US" dirty="0"/>
              <a:t>B = 1</a:t>
            </a:r>
          </a:p>
        </p:txBody>
      </p:sp>
      <p:sp>
        <p:nvSpPr>
          <p:cNvPr id="36" name="Rectangle 35"/>
          <p:cNvSpPr/>
          <p:nvPr/>
        </p:nvSpPr>
        <p:spPr>
          <a:xfrm>
            <a:off x="9774871" y="3961196"/>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9806754" y="3972130"/>
            <a:ext cx="1463758" cy="369332"/>
          </a:xfrm>
          <a:prstGeom prst="rect">
            <a:avLst/>
          </a:prstGeom>
          <a:noFill/>
        </p:spPr>
        <p:txBody>
          <a:bodyPr wrap="square" rtlCol="0">
            <a:spAutoFit/>
          </a:bodyPr>
          <a:lstStyle/>
          <a:p>
            <a:r>
              <a:rPr lang="en-US" dirty="0"/>
              <a:t>B = 1   25</a:t>
            </a:r>
          </a:p>
        </p:txBody>
      </p:sp>
      <p:cxnSp>
        <p:nvCxnSpPr>
          <p:cNvPr id="38" name="Straight Connector 37"/>
          <p:cNvCxnSpPr/>
          <p:nvPr/>
        </p:nvCxnSpPr>
        <p:spPr>
          <a:xfrm>
            <a:off x="10423443" y="3947322"/>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10831027" y="3972128"/>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35305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Intra-thread Dependency (Epoch) : Track</a:t>
            </a:r>
          </a:p>
        </p:txBody>
      </p:sp>
      <p:sp>
        <p:nvSpPr>
          <p:cNvPr id="3" name="Content Placeholder 2"/>
          <p:cNvSpPr>
            <a:spLocks noGrp="1"/>
          </p:cNvSpPr>
          <p:nvPr>
            <p:ph idx="1"/>
          </p:nvPr>
        </p:nvSpPr>
        <p:spPr>
          <a:xfrm>
            <a:off x="838200" y="1825625"/>
            <a:ext cx="5514474" cy="4351338"/>
          </a:xfrm>
        </p:spPr>
        <p:txBody>
          <a:bodyPr>
            <a:normAutofit fontScale="92500" lnSpcReduction="10000"/>
          </a:bodyPr>
          <a:lstStyle/>
          <a:p>
            <a:r>
              <a:rPr lang="en-US" dirty="0"/>
              <a:t>Local timestamp (TS) register maintained at L1 cache</a:t>
            </a:r>
          </a:p>
          <a:p>
            <a:pPr lvl="1"/>
            <a:endParaRPr lang="en-US" dirty="0"/>
          </a:p>
          <a:p>
            <a:r>
              <a:rPr lang="en-US" dirty="0"/>
              <a:t>Indicates epoch TS of current (incomplete) epoch</a:t>
            </a:r>
          </a:p>
          <a:p>
            <a:endParaRPr lang="en-US" dirty="0"/>
          </a:p>
          <a:p>
            <a:r>
              <a:rPr lang="en-US" dirty="0"/>
              <a:t>Local TS copied as part of PB entry for incoming PM stores</a:t>
            </a:r>
          </a:p>
          <a:p>
            <a:endParaRPr lang="en-US" dirty="0"/>
          </a:p>
          <a:p>
            <a:r>
              <a:rPr lang="en-US" dirty="0">
                <a:solidFill>
                  <a:schemeClr val="accent1"/>
                </a:solidFill>
              </a:rPr>
              <a:t>Local TS incremented on encountering persist barrier</a:t>
            </a:r>
          </a:p>
        </p:txBody>
      </p:sp>
      <p:sp>
        <p:nvSpPr>
          <p:cNvPr id="4" name="Slide Number Placeholder 3"/>
          <p:cNvSpPr>
            <a:spLocks noGrp="1"/>
          </p:cNvSpPr>
          <p:nvPr>
            <p:ph type="sldNum" sz="quarter" idx="12"/>
          </p:nvPr>
        </p:nvSpPr>
        <p:spPr/>
        <p:txBody>
          <a:bodyPr/>
          <a:lstStyle/>
          <a:p>
            <a:fld id="{31521B31-940A-4DBD-BBF0-52B384F93C7D}" type="slidenum">
              <a:rPr lang="en-US" smtClean="0"/>
              <a:t>48</a:t>
            </a:fld>
            <a:endParaRPr lang="en-US" dirty="0"/>
          </a:p>
        </p:txBody>
      </p:sp>
      <p:sp>
        <p:nvSpPr>
          <p:cNvPr id="6" name="Oval 5"/>
          <p:cNvSpPr/>
          <p:nvPr/>
        </p:nvSpPr>
        <p:spPr>
          <a:xfrm>
            <a:off x="8931357" y="1825625"/>
            <a:ext cx="797442" cy="797442"/>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8984521" y="2061798"/>
            <a:ext cx="797442" cy="369332"/>
          </a:xfrm>
          <a:prstGeom prst="rect">
            <a:avLst/>
          </a:prstGeom>
          <a:noFill/>
        </p:spPr>
        <p:txBody>
          <a:bodyPr wrap="square" rtlCol="0">
            <a:spAutoFit/>
          </a:bodyPr>
          <a:lstStyle/>
          <a:p>
            <a:r>
              <a:rPr lang="en-US" dirty="0"/>
              <a:t>CPU 1</a:t>
            </a:r>
          </a:p>
        </p:txBody>
      </p:sp>
      <p:sp>
        <p:nvSpPr>
          <p:cNvPr id="8" name="Rectangle 7"/>
          <p:cNvSpPr/>
          <p:nvPr/>
        </p:nvSpPr>
        <p:spPr>
          <a:xfrm>
            <a:off x="7187610" y="3264195"/>
            <a:ext cx="2158409" cy="144602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742973" y="3267737"/>
            <a:ext cx="1463744" cy="1442486"/>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p:cNvSpPr/>
          <p:nvPr/>
        </p:nvSpPr>
        <p:spPr>
          <a:xfrm>
            <a:off x="8825030" y="2802240"/>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7857460" y="2788361"/>
            <a:ext cx="928582" cy="369332"/>
          </a:xfrm>
          <a:prstGeom prst="rect">
            <a:avLst/>
          </a:prstGeom>
          <a:noFill/>
        </p:spPr>
        <p:txBody>
          <a:bodyPr wrap="square" rtlCol="0">
            <a:spAutoFit/>
          </a:bodyPr>
          <a:lstStyle/>
          <a:p>
            <a:r>
              <a:rPr lang="en-US" dirty="0"/>
              <a:t>Local TS</a:t>
            </a:r>
          </a:p>
        </p:txBody>
      </p:sp>
      <p:sp>
        <p:nvSpPr>
          <p:cNvPr id="14" name="TextBox 13"/>
          <p:cNvSpPr txBox="1"/>
          <p:nvPr/>
        </p:nvSpPr>
        <p:spPr>
          <a:xfrm>
            <a:off x="7772405" y="4870919"/>
            <a:ext cx="1173122" cy="369332"/>
          </a:xfrm>
          <a:prstGeom prst="rect">
            <a:avLst/>
          </a:prstGeom>
          <a:noFill/>
        </p:spPr>
        <p:txBody>
          <a:bodyPr wrap="square" rtlCol="0">
            <a:spAutoFit/>
          </a:bodyPr>
          <a:lstStyle/>
          <a:p>
            <a:pPr algn="ctr"/>
            <a:r>
              <a:rPr lang="en-US" dirty="0"/>
              <a:t>L1 Cache</a:t>
            </a:r>
          </a:p>
        </p:txBody>
      </p:sp>
      <p:sp>
        <p:nvSpPr>
          <p:cNvPr id="13" name="TextBox 12"/>
          <p:cNvSpPr txBox="1"/>
          <p:nvPr/>
        </p:nvSpPr>
        <p:spPr>
          <a:xfrm>
            <a:off x="9115651" y="2802539"/>
            <a:ext cx="928582" cy="369332"/>
          </a:xfrm>
          <a:prstGeom prst="rect">
            <a:avLst/>
          </a:prstGeom>
          <a:noFill/>
        </p:spPr>
        <p:txBody>
          <a:bodyPr wrap="square" rtlCol="0">
            <a:spAutoFit/>
          </a:bodyPr>
          <a:lstStyle/>
          <a:p>
            <a:r>
              <a:rPr lang="en-US" dirty="0"/>
              <a:t>26</a:t>
            </a:r>
          </a:p>
        </p:txBody>
      </p:sp>
      <p:sp>
        <p:nvSpPr>
          <p:cNvPr id="15" name="Rectangle 14"/>
          <p:cNvSpPr/>
          <p:nvPr/>
        </p:nvSpPr>
        <p:spPr>
          <a:xfrm>
            <a:off x="7233685" y="3316150"/>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7460508" y="3305816"/>
            <a:ext cx="928582" cy="369332"/>
          </a:xfrm>
          <a:prstGeom prst="rect">
            <a:avLst/>
          </a:prstGeom>
          <a:noFill/>
        </p:spPr>
        <p:txBody>
          <a:bodyPr wrap="square" rtlCol="0">
            <a:spAutoFit/>
          </a:bodyPr>
          <a:lstStyle/>
          <a:p>
            <a:r>
              <a:rPr lang="en-US" dirty="0"/>
              <a:t>A = 2</a:t>
            </a:r>
          </a:p>
        </p:txBody>
      </p:sp>
      <p:sp>
        <p:nvSpPr>
          <p:cNvPr id="17" name="Rectangle 16"/>
          <p:cNvSpPr/>
          <p:nvPr/>
        </p:nvSpPr>
        <p:spPr>
          <a:xfrm>
            <a:off x="9771330" y="4319156"/>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9803213" y="4330090"/>
            <a:ext cx="1463758" cy="369332"/>
          </a:xfrm>
          <a:prstGeom prst="rect">
            <a:avLst/>
          </a:prstGeom>
          <a:noFill/>
        </p:spPr>
        <p:txBody>
          <a:bodyPr wrap="square" rtlCol="0">
            <a:spAutoFit/>
          </a:bodyPr>
          <a:lstStyle/>
          <a:p>
            <a:r>
              <a:rPr lang="en-US" dirty="0"/>
              <a:t>A = 1   25</a:t>
            </a:r>
          </a:p>
        </p:txBody>
      </p:sp>
      <p:sp>
        <p:nvSpPr>
          <p:cNvPr id="19" name="TextBox 18"/>
          <p:cNvSpPr txBox="1"/>
          <p:nvPr/>
        </p:nvSpPr>
        <p:spPr>
          <a:xfrm>
            <a:off x="9735881" y="4824845"/>
            <a:ext cx="1502733" cy="369332"/>
          </a:xfrm>
          <a:prstGeom prst="rect">
            <a:avLst/>
          </a:prstGeom>
          <a:noFill/>
        </p:spPr>
        <p:txBody>
          <a:bodyPr wrap="square" rtlCol="0">
            <a:spAutoFit/>
          </a:bodyPr>
          <a:lstStyle/>
          <a:p>
            <a:pPr algn="ctr"/>
            <a:r>
              <a:rPr lang="en-US" dirty="0"/>
              <a:t>Persist Buffer </a:t>
            </a:r>
          </a:p>
        </p:txBody>
      </p:sp>
      <p:cxnSp>
        <p:nvCxnSpPr>
          <p:cNvPr id="22" name="Straight Connector 21"/>
          <p:cNvCxnSpPr/>
          <p:nvPr/>
        </p:nvCxnSpPr>
        <p:spPr>
          <a:xfrm>
            <a:off x="10419902" y="4305282"/>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10827486" y="4330088"/>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10139925" y="1363295"/>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10193089" y="1352961"/>
            <a:ext cx="1102241" cy="369332"/>
          </a:xfrm>
          <a:prstGeom prst="rect">
            <a:avLst/>
          </a:prstGeom>
          <a:noFill/>
        </p:spPr>
        <p:txBody>
          <a:bodyPr wrap="square" rtlCol="0">
            <a:spAutoFit/>
          </a:bodyPr>
          <a:lstStyle/>
          <a:p>
            <a:r>
              <a:rPr lang="en-US" dirty="0"/>
              <a:t>ST A = 1</a:t>
            </a:r>
          </a:p>
        </p:txBody>
      </p:sp>
      <p:sp>
        <p:nvSpPr>
          <p:cNvPr id="28" name="Rectangle 27"/>
          <p:cNvSpPr/>
          <p:nvPr/>
        </p:nvSpPr>
        <p:spPr>
          <a:xfrm>
            <a:off x="10143471" y="1802774"/>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10196635" y="1792440"/>
            <a:ext cx="1102241" cy="369332"/>
          </a:xfrm>
          <a:prstGeom prst="rect">
            <a:avLst/>
          </a:prstGeom>
          <a:noFill/>
        </p:spPr>
        <p:txBody>
          <a:bodyPr wrap="square" rtlCol="0">
            <a:spAutoFit/>
          </a:bodyPr>
          <a:lstStyle/>
          <a:p>
            <a:r>
              <a:rPr lang="en-US" dirty="0"/>
              <a:t>ST B = 1</a:t>
            </a:r>
          </a:p>
        </p:txBody>
      </p:sp>
      <p:sp>
        <p:nvSpPr>
          <p:cNvPr id="30" name="Rectangle 29"/>
          <p:cNvSpPr/>
          <p:nvPr/>
        </p:nvSpPr>
        <p:spPr>
          <a:xfrm>
            <a:off x="10143471" y="2228076"/>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10196635" y="2217742"/>
            <a:ext cx="1102241" cy="369332"/>
          </a:xfrm>
          <a:prstGeom prst="rect">
            <a:avLst/>
          </a:prstGeom>
          <a:noFill/>
        </p:spPr>
        <p:txBody>
          <a:bodyPr wrap="square" rtlCol="0">
            <a:spAutoFit/>
          </a:bodyPr>
          <a:lstStyle/>
          <a:p>
            <a:r>
              <a:rPr lang="en-US" dirty="0"/>
              <a:t>OFENCE</a:t>
            </a:r>
          </a:p>
        </p:txBody>
      </p:sp>
      <p:sp>
        <p:nvSpPr>
          <p:cNvPr id="32" name="Rectangle 31"/>
          <p:cNvSpPr/>
          <p:nvPr/>
        </p:nvSpPr>
        <p:spPr>
          <a:xfrm>
            <a:off x="10147017" y="2667555"/>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10200181" y="2657221"/>
            <a:ext cx="1102241" cy="369332"/>
          </a:xfrm>
          <a:prstGeom prst="rect">
            <a:avLst/>
          </a:prstGeom>
          <a:noFill/>
        </p:spPr>
        <p:txBody>
          <a:bodyPr wrap="square" rtlCol="0">
            <a:spAutoFit/>
          </a:bodyPr>
          <a:lstStyle/>
          <a:p>
            <a:r>
              <a:rPr lang="en-US" dirty="0"/>
              <a:t>ST A = 2</a:t>
            </a:r>
          </a:p>
        </p:txBody>
      </p:sp>
      <p:sp>
        <p:nvSpPr>
          <p:cNvPr id="34" name="Rectangle 33"/>
          <p:cNvSpPr/>
          <p:nvPr/>
        </p:nvSpPr>
        <p:spPr>
          <a:xfrm>
            <a:off x="7226595" y="3681199"/>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7453418" y="3670865"/>
            <a:ext cx="928582" cy="369332"/>
          </a:xfrm>
          <a:prstGeom prst="rect">
            <a:avLst/>
          </a:prstGeom>
          <a:noFill/>
        </p:spPr>
        <p:txBody>
          <a:bodyPr wrap="square" rtlCol="0">
            <a:spAutoFit/>
          </a:bodyPr>
          <a:lstStyle/>
          <a:p>
            <a:r>
              <a:rPr lang="en-US" dirty="0"/>
              <a:t>B = 1</a:t>
            </a:r>
          </a:p>
        </p:txBody>
      </p:sp>
      <p:sp>
        <p:nvSpPr>
          <p:cNvPr id="36" name="Rectangle 35"/>
          <p:cNvSpPr/>
          <p:nvPr/>
        </p:nvSpPr>
        <p:spPr>
          <a:xfrm>
            <a:off x="9774871" y="3961196"/>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9806754" y="3972130"/>
            <a:ext cx="1463758" cy="369332"/>
          </a:xfrm>
          <a:prstGeom prst="rect">
            <a:avLst/>
          </a:prstGeom>
          <a:noFill/>
        </p:spPr>
        <p:txBody>
          <a:bodyPr wrap="square" rtlCol="0">
            <a:spAutoFit/>
          </a:bodyPr>
          <a:lstStyle/>
          <a:p>
            <a:r>
              <a:rPr lang="en-US" dirty="0"/>
              <a:t>B = 1   25</a:t>
            </a:r>
          </a:p>
        </p:txBody>
      </p:sp>
      <p:cxnSp>
        <p:nvCxnSpPr>
          <p:cNvPr id="38" name="Straight Connector 37"/>
          <p:cNvCxnSpPr/>
          <p:nvPr/>
        </p:nvCxnSpPr>
        <p:spPr>
          <a:xfrm>
            <a:off x="10423443" y="3947322"/>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10831027" y="3972128"/>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9767779" y="3613865"/>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9799662" y="3624799"/>
            <a:ext cx="1463758" cy="369332"/>
          </a:xfrm>
          <a:prstGeom prst="rect">
            <a:avLst/>
          </a:prstGeom>
          <a:noFill/>
        </p:spPr>
        <p:txBody>
          <a:bodyPr wrap="square" rtlCol="0">
            <a:spAutoFit/>
          </a:bodyPr>
          <a:lstStyle/>
          <a:p>
            <a:r>
              <a:rPr lang="en-US" dirty="0"/>
              <a:t>A = 2   26</a:t>
            </a:r>
          </a:p>
        </p:txBody>
      </p:sp>
      <p:cxnSp>
        <p:nvCxnSpPr>
          <p:cNvPr id="42" name="Straight Connector 41"/>
          <p:cNvCxnSpPr/>
          <p:nvPr/>
        </p:nvCxnSpPr>
        <p:spPr>
          <a:xfrm>
            <a:off x="10416351" y="3599991"/>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10823935" y="3624797"/>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10952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Intra-thread Dependency (Epoch) : Enforce</a:t>
            </a:r>
            <a:br>
              <a:rPr lang="en-US" b="1" dirty="0"/>
            </a:br>
            <a:r>
              <a:rPr lang="en-US" b="1" dirty="0"/>
              <a:t>EXAMPLE TO BE DROPPED</a:t>
            </a:r>
          </a:p>
        </p:txBody>
      </p:sp>
      <p:sp>
        <p:nvSpPr>
          <p:cNvPr id="3" name="Content Placeholder 2"/>
          <p:cNvSpPr>
            <a:spLocks noGrp="1"/>
          </p:cNvSpPr>
          <p:nvPr>
            <p:ph idx="1"/>
          </p:nvPr>
        </p:nvSpPr>
        <p:spPr>
          <a:xfrm>
            <a:off x="838200" y="1825625"/>
            <a:ext cx="5514474" cy="4351338"/>
          </a:xfrm>
        </p:spPr>
        <p:txBody>
          <a:bodyPr>
            <a:normAutofit/>
          </a:bodyPr>
          <a:lstStyle/>
          <a:p>
            <a:endParaRPr lang="en-US" dirty="0"/>
          </a:p>
          <a:p>
            <a:r>
              <a:rPr lang="en-US" dirty="0">
                <a:solidFill>
                  <a:schemeClr val="accent1"/>
                </a:solidFill>
              </a:rPr>
              <a:t>Drain requests for all entries in epoch sent concurrently </a:t>
            </a:r>
          </a:p>
          <a:p>
            <a:endParaRPr lang="en-US" dirty="0"/>
          </a:p>
          <a:p>
            <a:endParaRPr lang="en-US" dirty="0"/>
          </a:p>
          <a:p>
            <a:r>
              <a:rPr lang="en-US" dirty="0"/>
              <a:t>Epoch entries drained after all drain ACKs received for previous epoch </a:t>
            </a:r>
          </a:p>
          <a:p>
            <a:pPr lvl="1"/>
            <a:endParaRPr lang="en-US" dirty="0"/>
          </a:p>
          <a:p>
            <a:endParaRPr lang="en-US" dirty="0"/>
          </a:p>
        </p:txBody>
      </p:sp>
      <p:sp>
        <p:nvSpPr>
          <p:cNvPr id="4" name="Slide Number Placeholder 3"/>
          <p:cNvSpPr>
            <a:spLocks noGrp="1"/>
          </p:cNvSpPr>
          <p:nvPr>
            <p:ph type="sldNum" sz="quarter" idx="12"/>
          </p:nvPr>
        </p:nvSpPr>
        <p:spPr>
          <a:xfrm>
            <a:off x="8748825" y="6356350"/>
            <a:ext cx="2743200" cy="365125"/>
          </a:xfrm>
        </p:spPr>
        <p:txBody>
          <a:bodyPr/>
          <a:lstStyle/>
          <a:p>
            <a:fld id="{31521B31-940A-4DBD-BBF0-52B384F93C7D}" type="slidenum">
              <a:rPr lang="en-US" smtClean="0"/>
              <a:t>49</a:t>
            </a:fld>
            <a:endParaRPr lang="en-US"/>
          </a:p>
        </p:txBody>
      </p:sp>
      <p:sp>
        <p:nvSpPr>
          <p:cNvPr id="11" name="Rectangle 10"/>
          <p:cNvSpPr/>
          <p:nvPr/>
        </p:nvSpPr>
        <p:spPr>
          <a:xfrm>
            <a:off x="8562758" y="1938668"/>
            <a:ext cx="1463744" cy="1442486"/>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591115" y="2990087"/>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8622998" y="3001021"/>
            <a:ext cx="1463758" cy="369332"/>
          </a:xfrm>
          <a:prstGeom prst="rect">
            <a:avLst/>
          </a:prstGeom>
          <a:noFill/>
        </p:spPr>
        <p:txBody>
          <a:bodyPr wrap="square" rtlCol="0">
            <a:spAutoFit/>
          </a:bodyPr>
          <a:lstStyle/>
          <a:p>
            <a:r>
              <a:rPr lang="en-US" dirty="0"/>
              <a:t>A = 1   25</a:t>
            </a:r>
          </a:p>
        </p:txBody>
      </p:sp>
      <p:sp>
        <p:nvSpPr>
          <p:cNvPr id="14" name="TextBox 13"/>
          <p:cNvSpPr txBox="1"/>
          <p:nvPr/>
        </p:nvSpPr>
        <p:spPr>
          <a:xfrm>
            <a:off x="8548575" y="1519896"/>
            <a:ext cx="1502733" cy="369332"/>
          </a:xfrm>
          <a:prstGeom prst="rect">
            <a:avLst/>
          </a:prstGeom>
          <a:noFill/>
        </p:spPr>
        <p:txBody>
          <a:bodyPr wrap="square" rtlCol="0">
            <a:spAutoFit/>
          </a:bodyPr>
          <a:lstStyle/>
          <a:p>
            <a:pPr algn="ctr"/>
            <a:r>
              <a:rPr lang="en-US" dirty="0"/>
              <a:t>Persist Buffer </a:t>
            </a:r>
          </a:p>
        </p:txBody>
      </p:sp>
      <p:cxnSp>
        <p:nvCxnSpPr>
          <p:cNvPr id="15" name="Straight Connector 14"/>
          <p:cNvCxnSpPr/>
          <p:nvPr/>
        </p:nvCxnSpPr>
        <p:spPr>
          <a:xfrm>
            <a:off x="9239687" y="2976213"/>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9647271" y="3001019"/>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8594656" y="2632127"/>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8626539" y="2643061"/>
            <a:ext cx="1463758" cy="369332"/>
          </a:xfrm>
          <a:prstGeom prst="rect">
            <a:avLst/>
          </a:prstGeom>
          <a:noFill/>
        </p:spPr>
        <p:txBody>
          <a:bodyPr wrap="square" rtlCol="0">
            <a:spAutoFit/>
          </a:bodyPr>
          <a:lstStyle/>
          <a:p>
            <a:r>
              <a:rPr lang="en-US" dirty="0"/>
              <a:t>B = 1   25</a:t>
            </a:r>
          </a:p>
        </p:txBody>
      </p:sp>
      <p:cxnSp>
        <p:nvCxnSpPr>
          <p:cNvPr id="19" name="Straight Connector 18"/>
          <p:cNvCxnSpPr/>
          <p:nvPr/>
        </p:nvCxnSpPr>
        <p:spPr>
          <a:xfrm>
            <a:off x="9243228" y="2618253"/>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9650812" y="2643059"/>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8587564" y="2284796"/>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8619447" y="2295730"/>
            <a:ext cx="1463758" cy="369332"/>
          </a:xfrm>
          <a:prstGeom prst="rect">
            <a:avLst/>
          </a:prstGeom>
          <a:noFill/>
        </p:spPr>
        <p:txBody>
          <a:bodyPr wrap="square" rtlCol="0">
            <a:spAutoFit/>
          </a:bodyPr>
          <a:lstStyle/>
          <a:p>
            <a:r>
              <a:rPr lang="en-US" dirty="0"/>
              <a:t>A = 2   26</a:t>
            </a:r>
          </a:p>
        </p:txBody>
      </p:sp>
      <p:cxnSp>
        <p:nvCxnSpPr>
          <p:cNvPr id="23" name="Straight Connector 22"/>
          <p:cNvCxnSpPr/>
          <p:nvPr/>
        </p:nvCxnSpPr>
        <p:spPr>
          <a:xfrm>
            <a:off x="9236136" y="2270922"/>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9643720" y="2295728"/>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7006865" y="5105250"/>
            <a:ext cx="2158409" cy="108806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Rounded Corners 26"/>
          <p:cNvSpPr/>
          <p:nvPr/>
        </p:nvSpPr>
        <p:spPr>
          <a:xfrm>
            <a:off x="7382540" y="4375709"/>
            <a:ext cx="1531086"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p:cNvSpPr txBox="1"/>
          <p:nvPr/>
        </p:nvSpPr>
        <p:spPr>
          <a:xfrm>
            <a:off x="7442792" y="4372842"/>
            <a:ext cx="1733110" cy="369332"/>
          </a:xfrm>
          <a:prstGeom prst="rect">
            <a:avLst/>
          </a:prstGeom>
          <a:noFill/>
        </p:spPr>
        <p:txBody>
          <a:bodyPr wrap="square" rtlCol="0">
            <a:spAutoFit/>
          </a:bodyPr>
          <a:lstStyle/>
          <a:p>
            <a:r>
              <a:rPr lang="en-US" dirty="0"/>
              <a:t>PM Controller</a:t>
            </a:r>
          </a:p>
        </p:txBody>
      </p:sp>
      <p:sp>
        <p:nvSpPr>
          <p:cNvPr id="29" name="TextBox 28"/>
          <p:cNvSpPr txBox="1"/>
          <p:nvPr/>
        </p:nvSpPr>
        <p:spPr>
          <a:xfrm>
            <a:off x="7552659" y="6183922"/>
            <a:ext cx="1733110" cy="369332"/>
          </a:xfrm>
          <a:prstGeom prst="rect">
            <a:avLst/>
          </a:prstGeom>
          <a:noFill/>
        </p:spPr>
        <p:txBody>
          <a:bodyPr wrap="square" rtlCol="0">
            <a:spAutoFit/>
          </a:bodyPr>
          <a:lstStyle/>
          <a:p>
            <a:r>
              <a:rPr lang="en-US" dirty="0"/>
              <a:t>PM Region</a:t>
            </a:r>
          </a:p>
        </p:txBody>
      </p:sp>
      <p:sp>
        <p:nvSpPr>
          <p:cNvPr id="30" name="Rectangle 29"/>
          <p:cNvSpPr/>
          <p:nvPr/>
        </p:nvSpPr>
        <p:spPr>
          <a:xfrm>
            <a:off x="9551597" y="5087528"/>
            <a:ext cx="2158409" cy="108806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Rounded Corners 30"/>
          <p:cNvSpPr/>
          <p:nvPr/>
        </p:nvSpPr>
        <p:spPr>
          <a:xfrm>
            <a:off x="9927272" y="4357987"/>
            <a:ext cx="1531086"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p:cNvSpPr txBox="1"/>
          <p:nvPr/>
        </p:nvSpPr>
        <p:spPr>
          <a:xfrm>
            <a:off x="9987524" y="4355120"/>
            <a:ext cx="1733110" cy="369332"/>
          </a:xfrm>
          <a:prstGeom prst="rect">
            <a:avLst/>
          </a:prstGeom>
          <a:noFill/>
        </p:spPr>
        <p:txBody>
          <a:bodyPr wrap="square" rtlCol="0">
            <a:spAutoFit/>
          </a:bodyPr>
          <a:lstStyle/>
          <a:p>
            <a:r>
              <a:rPr lang="en-US" dirty="0"/>
              <a:t>PM Controller</a:t>
            </a:r>
          </a:p>
        </p:txBody>
      </p:sp>
      <p:sp>
        <p:nvSpPr>
          <p:cNvPr id="33" name="TextBox 32"/>
          <p:cNvSpPr txBox="1"/>
          <p:nvPr/>
        </p:nvSpPr>
        <p:spPr>
          <a:xfrm>
            <a:off x="10097391" y="6166200"/>
            <a:ext cx="1733110" cy="369332"/>
          </a:xfrm>
          <a:prstGeom prst="rect">
            <a:avLst/>
          </a:prstGeom>
          <a:noFill/>
        </p:spPr>
        <p:txBody>
          <a:bodyPr wrap="square" rtlCol="0">
            <a:spAutoFit/>
          </a:bodyPr>
          <a:lstStyle/>
          <a:p>
            <a:r>
              <a:rPr lang="en-US" dirty="0"/>
              <a:t>PM Region</a:t>
            </a:r>
          </a:p>
        </p:txBody>
      </p:sp>
      <p:sp>
        <p:nvSpPr>
          <p:cNvPr id="34" name="Rectangle 33"/>
          <p:cNvSpPr/>
          <p:nvPr/>
        </p:nvSpPr>
        <p:spPr>
          <a:xfrm>
            <a:off x="7577473" y="3617400"/>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7630637" y="3607066"/>
            <a:ext cx="1102241" cy="369332"/>
          </a:xfrm>
          <a:prstGeom prst="rect">
            <a:avLst/>
          </a:prstGeom>
          <a:noFill/>
        </p:spPr>
        <p:txBody>
          <a:bodyPr wrap="square" rtlCol="0">
            <a:spAutoFit/>
          </a:bodyPr>
          <a:lstStyle/>
          <a:p>
            <a:r>
              <a:rPr lang="en-US" dirty="0"/>
              <a:t>ST A = 1</a:t>
            </a:r>
          </a:p>
        </p:txBody>
      </p:sp>
      <p:sp>
        <p:nvSpPr>
          <p:cNvPr id="36" name="Rectangle 35"/>
          <p:cNvSpPr/>
          <p:nvPr/>
        </p:nvSpPr>
        <p:spPr>
          <a:xfrm>
            <a:off x="10122204" y="3599680"/>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10175368" y="3589346"/>
            <a:ext cx="1102241" cy="369332"/>
          </a:xfrm>
          <a:prstGeom prst="rect">
            <a:avLst/>
          </a:prstGeom>
          <a:noFill/>
        </p:spPr>
        <p:txBody>
          <a:bodyPr wrap="square" rtlCol="0">
            <a:spAutoFit/>
          </a:bodyPr>
          <a:lstStyle/>
          <a:p>
            <a:r>
              <a:rPr lang="en-US" dirty="0"/>
              <a:t>ST B = 1</a:t>
            </a:r>
          </a:p>
        </p:txBody>
      </p:sp>
      <p:cxnSp>
        <p:nvCxnSpPr>
          <p:cNvPr id="39" name="Straight Arrow Connector 38"/>
          <p:cNvCxnSpPr>
            <a:stCxn id="11" idx="2"/>
            <a:endCxn id="28" idx="0"/>
          </p:cNvCxnSpPr>
          <p:nvPr/>
        </p:nvCxnSpPr>
        <p:spPr>
          <a:xfrm flipH="1">
            <a:off x="8309347" y="3381154"/>
            <a:ext cx="985283" cy="99168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11" idx="2"/>
          </p:cNvCxnSpPr>
          <p:nvPr/>
        </p:nvCxnSpPr>
        <p:spPr>
          <a:xfrm>
            <a:off x="9294630" y="3381154"/>
            <a:ext cx="1220970" cy="97396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5567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7461867" y="4917722"/>
            <a:ext cx="1190846" cy="850605"/>
          </a:xfrm>
          <a:prstGeom prst="rect">
            <a:avLst/>
          </a:prstGeom>
          <a:solidFill>
            <a:schemeClr val="accent5">
              <a:lumMod val="40000"/>
              <a:lumOff val="6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p>
        </p:txBody>
      </p:sp>
      <p:sp>
        <p:nvSpPr>
          <p:cNvPr id="30" name="Rectangle 29"/>
          <p:cNvSpPr/>
          <p:nvPr/>
        </p:nvSpPr>
        <p:spPr>
          <a:xfrm>
            <a:off x="4109465" y="4917723"/>
            <a:ext cx="1190846" cy="850605"/>
          </a:xfrm>
          <a:prstGeom prst="rect">
            <a:avLst/>
          </a:prstGeom>
          <a:solidFill>
            <a:schemeClr val="accent5">
              <a:lumMod val="40000"/>
              <a:lumOff val="6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p>
        </p:txBody>
      </p:sp>
      <p:sp>
        <p:nvSpPr>
          <p:cNvPr id="2" name="Title 1"/>
          <p:cNvSpPr>
            <a:spLocks noGrp="1"/>
          </p:cNvSpPr>
          <p:nvPr>
            <p:ph type="title"/>
          </p:nvPr>
        </p:nvSpPr>
        <p:spPr/>
        <p:txBody>
          <a:bodyPr/>
          <a:lstStyle/>
          <a:p>
            <a:pPr algn="ctr"/>
            <a:r>
              <a:rPr lang="en-US" b="1" dirty="0"/>
              <a:t>Base System</a:t>
            </a:r>
          </a:p>
        </p:txBody>
      </p:sp>
      <p:sp>
        <p:nvSpPr>
          <p:cNvPr id="3" name="Slide Number Placeholder 2"/>
          <p:cNvSpPr>
            <a:spLocks noGrp="1"/>
          </p:cNvSpPr>
          <p:nvPr>
            <p:ph type="sldNum" sz="quarter" idx="12"/>
          </p:nvPr>
        </p:nvSpPr>
        <p:spPr/>
        <p:txBody>
          <a:bodyPr/>
          <a:lstStyle/>
          <a:p>
            <a:fld id="{31521B31-940A-4DBD-BBF0-52B384F93C7D}" type="slidenum">
              <a:rPr lang="en-US" smtClean="0"/>
              <a:t>5</a:t>
            </a:fld>
            <a:endParaRPr lang="en-US" dirty="0"/>
          </a:p>
        </p:txBody>
      </p:sp>
      <p:sp>
        <p:nvSpPr>
          <p:cNvPr id="8" name="Oval 7"/>
          <p:cNvSpPr/>
          <p:nvPr/>
        </p:nvSpPr>
        <p:spPr>
          <a:xfrm>
            <a:off x="4700947" y="1366338"/>
            <a:ext cx="893135" cy="893135"/>
          </a:xfrm>
          <a:prstGeom prst="ellipse">
            <a:avLst/>
          </a:prstGeom>
          <a:solidFill>
            <a:schemeClr val="accent2">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9" name="Rectangle 8"/>
          <p:cNvSpPr/>
          <p:nvPr/>
        </p:nvSpPr>
        <p:spPr>
          <a:xfrm>
            <a:off x="4456395" y="3634740"/>
            <a:ext cx="3522921" cy="51490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Shared LLC</a:t>
            </a:r>
          </a:p>
        </p:txBody>
      </p:sp>
      <p:sp>
        <p:nvSpPr>
          <p:cNvPr id="10" name="Oval 9"/>
          <p:cNvSpPr/>
          <p:nvPr/>
        </p:nvSpPr>
        <p:spPr>
          <a:xfrm>
            <a:off x="6862900" y="1366337"/>
            <a:ext cx="893135" cy="893135"/>
          </a:xfrm>
          <a:prstGeom prst="ellipse">
            <a:avLst/>
          </a:prstGeom>
          <a:solidFill>
            <a:schemeClr val="accent2">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1" name="Rectangle 10"/>
          <p:cNvSpPr/>
          <p:nvPr/>
        </p:nvSpPr>
        <p:spPr>
          <a:xfrm>
            <a:off x="3957065" y="4765323"/>
            <a:ext cx="1190846" cy="850605"/>
          </a:xfrm>
          <a:prstGeom prst="rect">
            <a:avLst/>
          </a:prstGeom>
          <a:solidFill>
            <a:schemeClr val="accent5">
              <a:lumMod val="40000"/>
              <a:lumOff val="6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DRAM Controller</a:t>
            </a:r>
          </a:p>
        </p:txBody>
      </p:sp>
      <p:cxnSp>
        <p:nvCxnSpPr>
          <p:cNvPr id="14" name="Straight Arrow Connector 13"/>
          <p:cNvCxnSpPr/>
          <p:nvPr/>
        </p:nvCxnSpPr>
        <p:spPr>
          <a:xfrm flipH="1">
            <a:off x="5147514" y="2280739"/>
            <a:ext cx="1" cy="43242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7309467" y="2280738"/>
            <a:ext cx="1" cy="43242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7309467" y="4765322"/>
            <a:ext cx="1190846" cy="850605"/>
          </a:xfrm>
          <a:prstGeom prst="rect">
            <a:avLst/>
          </a:prstGeom>
          <a:solidFill>
            <a:schemeClr val="accent5">
              <a:lumMod val="40000"/>
              <a:lumOff val="6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PM Controller</a:t>
            </a:r>
          </a:p>
        </p:txBody>
      </p:sp>
      <p:sp>
        <p:nvSpPr>
          <p:cNvPr id="24" name="Rectangle 23"/>
          <p:cNvSpPr/>
          <p:nvPr/>
        </p:nvSpPr>
        <p:spPr>
          <a:xfrm>
            <a:off x="5894802" y="6048503"/>
            <a:ext cx="3481955" cy="38419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Persistent</a:t>
            </a:r>
          </a:p>
        </p:txBody>
      </p:sp>
      <p:cxnSp>
        <p:nvCxnSpPr>
          <p:cNvPr id="26" name="Connector: Elbow 25"/>
          <p:cNvCxnSpPr>
            <a:stCxn id="9" idx="2"/>
            <a:endCxn id="11" idx="0"/>
          </p:cNvCxnSpPr>
          <p:nvPr/>
        </p:nvCxnSpPr>
        <p:spPr>
          <a:xfrm rot="5400000">
            <a:off x="5077335" y="3624801"/>
            <a:ext cx="615675" cy="1665368"/>
          </a:xfrm>
          <a:prstGeom prst="bentConnector3">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8" name="Connector: Elbow 27"/>
          <p:cNvCxnSpPr>
            <a:stCxn id="9" idx="2"/>
            <a:endCxn id="22" idx="0"/>
          </p:cNvCxnSpPr>
          <p:nvPr/>
        </p:nvCxnSpPr>
        <p:spPr>
          <a:xfrm rot="16200000" flipH="1">
            <a:off x="6753536" y="3613968"/>
            <a:ext cx="615674" cy="1687034"/>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7926562" y="5619469"/>
            <a:ext cx="0" cy="42903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4562545" y="2735695"/>
            <a:ext cx="1169937" cy="51490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Private L1</a:t>
            </a:r>
          </a:p>
        </p:txBody>
      </p:sp>
      <p:sp>
        <p:nvSpPr>
          <p:cNvPr id="20" name="Rectangle 19"/>
          <p:cNvSpPr/>
          <p:nvPr/>
        </p:nvSpPr>
        <p:spPr>
          <a:xfrm>
            <a:off x="6724498" y="2745776"/>
            <a:ext cx="1169937" cy="51490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Private L1</a:t>
            </a:r>
          </a:p>
        </p:txBody>
      </p:sp>
      <p:cxnSp>
        <p:nvCxnSpPr>
          <p:cNvPr id="21" name="Straight Arrow Connector 20"/>
          <p:cNvCxnSpPr/>
          <p:nvPr/>
        </p:nvCxnSpPr>
        <p:spPr>
          <a:xfrm flipH="1">
            <a:off x="5147513" y="3277024"/>
            <a:ext cx="1" cy="34001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7311593" y="3277024"/>
            <a:ext cx="1" cy="34001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3208305" y="6048503"/>
            <a:ext cx="3009551" cy="384195"/>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Volatile</a:t>
            </a:r>
          </a:p>
        </p:txBody>
      </p:sp>
      <p:cxnSp>
        <p:nvCxnSpPr>
          <p:cNvPr id="27" name="Straight Arrow Connector 26"/>
          <p:cNvCxnSpPr/>
          <p:nvPr/>
        </p:nvCxnSpPr>
        <p:spPr>
          <a:xfrm>
            <a:off x="4554369" y="5605614"/>
            <a:ext cx="0" cy="42903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4784034" y="1626704"/>
            <a:ext cx="967409" cy="369332"/>
          </a:xfrm>
          <a:prstGeom prst="rect">
            <a:avLst/>
          </a:prstGeom>
          <a:noFill/>
        </p:spPr>
        <p:txBody>
          <a:bodyPr wrap="square" rtlCol="0">
            <a:spAutoFit/>
          </a:bodyPr>
          <a:lstStyle/>
          <a:p>
            <a:r>
              <a:rPr lang="en-US" dirty="0"/>
              <a:t>CPU 0</a:t>
            </a:r>
          </a:p>
        </p:txBody>
      </p:sp>
      <p:sp>
        <p:nvSpPr>
          <p:cNvPr id="29" name="TextBox 28"/>
          <p:cNvSpPr txBox="1"/>
          <p:nvPr/>
        </p:nvSpPr>
        <p:spPr>
          <a:xfrm>
            <a:off x="6924260" y="1626704"/>
            <a:ext cx="967409" cy="369332"/>
          </a:xfrm>
          <a:prstGeom prst="rect">
            <a:avLst/>
          </a:prstGeom>
          <a:noFill/>
        </p:spPr>
        <p:txBody>
          <a:bodyPr wrap="square" rtlCol="0">
            <a:spAutoFit/>
          </a:bodyPr>
          <a:lstStyle/>
          <a:p>
            <a:r>
              <a:rPr lang="en-US" dirty="0"/>
              <a:t>CPU 1</a:t>
            </a:r>
          </a:p>
        </p:txBody>
      </p:sp>
    </p:spTree>
    <p:extLst>
      <p:ext uri="{BB962C8B-B14F-4D97-AF65-F5344CB8AC3E}">
        <p14:creationId xmlns:p14="http://schemas.microsoft.com/office/powerpoint/2010/main" val="3422094240"/>
      </p:ext>
    </p:extLst>
  </p:cSld>
  <p:clrMapOvr>
    <a:masterClrMapping/>
  </p:clrMapOvr>
  <mc:AlternateContent xmlns:mc="http://schemas.openxmlformats.org/markup-compatibility/2006" xmlns:p14="http://schemas.microsoft.com/office/powerpoint/2010/main">
    <mc:Choice Requires="p14">
      <p:transition spd="slow" p14:dur="2000" advTm="234"/>
    </mc:Choice>
    <mc:Fallback xmlns="">
      <p:transition spd="slow" advTm="234"/>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Intra-thread Dependency (Epoch) : Enforce</a:t>
            </a:r>
          </a:p>
        </p:txBody>
      </p:sp>
      <p:sp>
        <p:nvSpPr>
          <p:cNvPr id="3" name="Content Placeholder 2"/>
          <p:cNvSpPr>
            <a:spLocks noGrp="1"/>
          </p:cNvSpPr>
          <p:nvPr>
            <p:ph idx="1"/>
          </p:nvPr>
        </p:nvSpPr>
        <p:spPr>
          <a:xfrm>
            <a:off x="838200" y="1825625"/>
            <a:ext cx="5514474" cy="4351338"/>
          </a:xfrm>
        </p:spPr>
        <p:txBody>
          <a:bodyPr>
            <a:normAutofit/>
          </a:bodyPr>
          <a:lstStyle/>
          <a:p>
            <a:endParaRPr lang="en-US" dirty="0"/>
          </a:p>
          <a:p>
            <a:r>
              <a:rPr lang="en-US" dirty="0"/>
              <a:t>Drain requests for all entries in epoch sent concurrently </a:t>
            </a:r>
          </a:p>
          <a:p>
            <a:endParaRPr lang="en-US" dirty="0"/>
          </a:p>
          <a:p>
            <a:endParaRPr lang="en-US" dirty="0"/>
          </a:p>
          <a:p>
            <a:r>
              <a:rPr lang="en-US" dirty="0">
                <a:solidFill>
                  <a:schemeClr val="accent1"/>
                </a:solidFill>
              </a:rPr>
              <a:t>Epoch entries drained after all drain ACKs received for previous epoch </a:t>
            </a:r>
          </a:p>
          <a:p>
            <a:pPr lvl="1"/>
            <a:endParaRPr lang="en-US" dirty="0"/>
          </a:p>
          <a:p>
            <a:endParaRPr lang="en-US" dirty="0"/>
          </a:p>
        </p:txBody>
      </p:sp>
      <p:sp>
        <p:nvSpPr>
          <p:cNvPr id="4" name="Slide Number Placeholder 3"/>
          <p:cNvSpPr>
            <a:spLocks noGrp="1"/>
          </p:cNvSpPr>
          <p:nvPr>
            <p:ph type="sldNum" sz="quarter" idx="12"/>
          </p:nvPr>
        </p:nvSpPr>
        <p:spPr>
          <a:xfrm>
            <a:off x="8748825" y="6356350"/>
            <a:ext cx="2743200" cy="365125"/>
          </a:xfrm>
        </p:spPr>
        <p:txBody>
          <a:bodyPr/>
          <a:lstStyle/>
          <a:p>
            <a:fld id="{31521B31-940A-4DBD-BBF0-52B384F93C7D}" type="slidenum">
              <a:rPr lang="en-US" smtClean="0"/>
              <a:t>50</a:t>
            </a:fld>
            <a:endParaRPr lang="en-US"/>
          </a:p>
        </p:txBody>
      </p:sp>
      <p:sp>
        <p:nvSpPr>
          <p:cNvPr id="11" name="Rectangle 10"/>
          <p:cNvSpPr/>
          <p:nvPr/>
        </p:nvSpPr>
        <p:spPr>
          <a:xfrm>
            <a:off x="8562758" y="1938668"/>
            <a:ext cx="1463744" cy="1442486"/>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591115" y="2990087"/>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8622998" y="3001021"/>
            <a:ext cx="1463758" cy="369332"/>
          </a:xfrm>
          <a:prstGeom prst="rect">
            <a:avLst/>
          </a:prstGeom>
          <a:noFill/>
        </p:spPr>
        <p:txBody>
          <a:bodyPr wrap="square" rtlCol="0">
            <a:spAutoFit/>
          </a:bodyPr>
          <a:lstStyle/>
          <a:p>
            <a:r>
              <a:rPr lang="en-US" dirty="0"/>
              <a:t>A = 1   25</a:t>
            </a:r>
          </a:p>
        </p:txBody>
      </p:sp>
      <p:sp>
        <p:nvSpPr>
          <p:cNvPr id="14" name="TextBox 13"/>
          <p:cNvSpPr txBox="1"/>
          <p:nvPr/>
        </p:nvSpPr>
        <p:spPr>
          <a:xfrm>
            <a:off x="8548575" y="1519896"/>
            <a:ext cx="1502733" cy="369332"/>
          </a:xfrm>
          <a:prstGeom prst="rect">
            <a:avLst/>
          </a:prstGeom>
          <a:noFill/>
        </p:spPr>
        <p:txBody>
          <a:bodyPr wrap="square" rtlCol="0">
            <a:spAutoFit/>
          </a:bodyPr>
          <a:lstStyle/>
          <a:p>
            <a:pPr algn="ctr"/>
            <a:r>
              <a:rPr lang="en-US" dirty="0"/>
              <a:t>Persist Buffer </a:t>
            </a:r>
          </a:p>
        </p:txBody>
      </p:sp>
      <p:cxnSp>
        <p:nvCxnSpPr>
          <p:cNvPr id="15" name="Straight Connector 14"/>
          <p:cNvCxnSpPr/>
          <p:nvPr/>
        </p:nvCxnSpPr>
        <p:spPr>
          <a:xfrm>
            <a:off x="9239687" y="2976213"/>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9647271" y="3001019"/>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8594656" y="2632127"/>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8626539" y="2643061"/>
            <a:ext cx="1463758" cy="369332"/>
          </a:xfrm>
          <a:prstGeom prst="rect">
            <a:avLst/>
          </a:prstGeom>
          <a:noFill/>
        </p:spPr>
        <p:txBody>
          <a:bodyPr wrap="square" rtlCol="0">
            <a:spAutoFit/>
          </a:bodyPr>
          <a:lstStyle/>
          <a:p>
            <a:r>
              <a:rPr lang="en-US" dirty="0"/>
              <a:t>B = 1   25</a:t>
            </a:r>
          </a:p>
        </p:txBody>
      </p:sp>
      <p:cxnSp>
        <p:nvCxnSpPr>
          <p:cNvPr id="19" name="Straight Connector 18"/>
          <p:cNvCxnSpPr/>
          <p:nvPr/>
        </p:nvCxnSpPr>
        <p:spPr>
          <a:xfrm>
            <a:off x="9243228" y="2618253"/>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9650812" y="2643059"/>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8587564" y="2284796"/>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8619447" y="2295730"/>
            <a:ext cx="1463758" cy="369332"/>
          </a:xfrm>
          <a:prstGeom prst="rect">
            <a:avLst/>
          </a:prstGeom>
          <a:noFill/>
        </p:spPr>
        <p:txBody>
          <a:bodyPr wrap="square" rtlCol="0">
            <a:spAutoFit/>
          </a:bodyPr>
          <a:lstStyle/>
          <a:p>
            <a:r>
              <a:rPr lang="en-US" dirty="0"/>
              <a:t>A = 2   26</a:t>
            </a:r>
          </a:p>
        </p:txBody>
      </p:sp>
      <p:cxnSp>
        <p:nvCxnSpPr>
          <p:cNvPr id="23" name="Straight Connector 22"/>
          <p:cNvCxnSpPr/>
          <p:nvPr/>
        </p:nvCxnSpPr>
        <p:spPr>
          <a:xfrm>
            <a:off x="9236136" y="2270922"/>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9643720" y="2295728"/>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7006865" y="5105250"/>
            <a:ext cx="2158409" cy="108806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Rounded Corners 26"/>
          <p:cNvSpPr/>
          <p:nvPr/>
        </p:nvSpPr>
        <p:spPr>
          <a:xfrm>
            <a:off x="7382540" y="4375709"/>
            <a:ext cx="1531086"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p:cNvSpPr txBox="1"/>
          <p:nvPr/>
        </p:nvSpPr>
        <p:spPr>
          <a:xfrm>
            <a:off x="7442792" y="4372842"/>
            <a:ext cx="1733110" cy="369332"/>
          </a:xfrm>
          <a:prstGeom prst="rect">
            <a:avLst/>
          </a:prstGeom>
          <a:noFill/>
        </p:spPr>
        <p:txBody>
          <a:bodyPr wrap="square" rtlCol="0">
            <a:spAutoFit/>
          </a:bodyPr>
          <a:lstStyle/>
          <a:p>
            <a:r>
              <a:rPr lang="en-US" dirty="0"/>
              <a:t>PM Controller</a:t>
            </a:r>
          </a:p>
        </p:txBody>
      </p:sp>
      <p:sp>
        <p:nvSpPr>
          <p:cNvPr id="29" name="TextBox 28"/>
          <p:cNvSpPr txBox="1"/>
          <p:nvPr/>
        </p:nvSpPr>
        <p:spPr>
          <a:xfrm>
            <a:off x="7552659" y="6183922"/>
            <a:ext cx="1733110" cy="369332"/>
          </a:xfrm>
          <a:prstGeom prst="rect">
            <a:avLst/>
          </a:prstGeom>
          <a:noFill/>
        </p:spPr>
        <p:txBody>
          <a:bodyPr wrap="square" rtlCol="0">
            <a:spAutoFit/>
          </a:bodyPr>
          <a:lstStyle/>
          <a:p>
            <a:r>
              <a:rPr lang="en-US" dirty="0"/>
              <a:t>PM Region</a:t>
            </a:r>
          </a:p>
        </p:txBody>
      </p:sp>
      <p:sp>
        <p:nvSpPr>
          <p:cNvPr id="30" name="Rectangle 29"/>
          <p:cNvSpPr/>
          <p:nvPr/>
        </p:nvSpPr>
        <p:spPr>
          <a:xfrm>
            <a:off x="9551597" y="5087528"/>
            <a:ext cx="2158409" cy="108806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Rounded Corners 30"/>
          <p:cNvSpPr/>
          <p:nvPr/>
        </p:nvSpPr>
        <p:spPr>
          <a:xfrm>
            <a:off x="9927272" y="4357987"/>
            <a:ext cx="1531086"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p:cNvSpPr txBox="1"/>
          <p:nvPr/>
        </p:nvSpPr>
        <p:spPr>
          <a:xfrm>
            <a:off x="9987524" y="4355120"/>
            <a:ext cx="1733110" cy="369332"/>
          </a:xfrm>
          <a:prstGeom prst="rect">
            <a:avLst/>
          </a:prstGeom>
          <a:noFill/>
        </p:spPr>
        <p:txBody>
          <a:bodyPr wrap="square" rtlCol="0">
            <a:spAutoFit/>
          </a:bodyPr>
          <a:lstStyle/>
          <a:p>
            <a:r>
              <a:rPr lang="en-US" dirty="0"/>
              <a:t>PM Controller</a:t>
            </a:r>
          </a:p>
        </p:txBody>
      </p:sp>
      <p:sp>
        <p:nvSpPr>
          <p:cNvPr id="33" name="TextBox 32"/>
          <p:cNvSpPr txBox="1"/>
          <p:nvPr/>
        </p:nvSpPr>
        <p:spPr>
          <a:xfrm>
            <a:off x="10097391" y="6166200"/>
            <a:ext cx="1733110" cy="369332"/>
          </a:xfrm>
          <a:prstGeom prst="rect">
            <a:avLst/>
          </a:prstGeom>
          <a:noFill/>
        </p:spPr>
        <p:txBody>
          <a:bodyPr wrap="square" rtlCol="0">
            <a:spAutoFit/>
          </a:bodyPr>
          <a:lstStyle/>
          <a:p>
            <a:r>
              <a:rPr lang="en-US" dirty="0"/>
              <a:t>PM Region</a:t>
            </a:r>
          </a:p>
        </p:txBody>
      </p:sp>
      <p:sp>
        <p:nvSpPr>
          <p:cNvPr id="34" name="Rectangle 33"/>
          <p:cNvSpPr/>
          <p:nvPr/>
        </p:nvSpPr>
        <p:spPr>
          <a:xfrm>
            <a:off x="7577473" y="3617400"/>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7822026" y="3607066"/>
            <a:ext cx="1102241" cy="369332"/>
          </a:xfrm>
          <a:prstGeom prst="rect">
            <a:avLst/>
          </a:prstGeom>
          <a:noFill/>
        </p:spPr>
        <p:txBody>
          <a:bodyPr wrap="square" rtlCol="0">
            <a:spAutoFit/>
          </a:bodyPr>
          <a:lstStyle/>
          <a:p>
            <a:r>
              <a:rPr lang="en-US" dirty="0"/>
              <a:t>ACK</a:t>
            </a:r>
          </a:p>
        </p:txBody>
      </p:sp>
      <p:sp>
        <p:nvSpPr>
          <p:cNvPr id="36" name="Rectangle 35"/>
          <p:cNvSpPr/>
          <p:nvPr/>
        </p:nvSpPr>
        <p:spPr>
          <a:xfrm>
            <a:off x="10122204" y="3599680"/>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10398656" y="3589346"/>
            <a:ext cx="1102241" cy="369332"/>
          </a:xfrm>
          <a:prstGeom prst="rect">
            <a:avLst/>
          </a:prstGeom>
          <a:noFill/>
        </p:spPr>
        <p:txBody>
          <a:bodyPr wrap="square" rtlCol="0">
            <a:spAutoFit/>
          </a:bodyPr>
          <a:lstStyle/>
          <a:p>
            <a:r>
              <a:rPr lang="en-US" dirty="0"/>
              <a:t>ACK</a:t>
            </a:r>
          </a:p>
        </p:txBody>
      </p:sp>
      <p:cxnSp>
        <p:nvCxnSpPr>
          <p:cNvPr id="39" name="Straight Arrow Connector 38"/>
          <p:cNvCxnSpPr>
            <a:stCxn id="28" idx="0"/>
            <a:endCxn id="13" idx="2"/>
          </p:cNvCxnSpPr>
          <p:nvPr/>
        </p:nvCxnSpPr>
        <p:spPr>
          <a:xfrm flipV="1">
            <a:off x="8309347" y="3370353"/>
            <a:ext cx="1045530" cy="100248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endCxn id="13" idx="2"/>
          </p:cNvCxnSpPr>
          <p:nvPr/>
        </p:nvCxnSpPr>
        <p:spPr>
          <a:xfrm flipH="1" flipV="1">
            <a:off x="9354877" y="3370353"/>
            <a:ext cx="1160724" cy="98476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7035208" y="5137857"/>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7099005" y="5127523"/>
            <a:ext cx="1102241" cy="369332"/>
          </a:xfrm>
          <a:prstGeom prst="rect">
            <a:avLst/>
          </a:prstGeom>
          <a:noFill/>
        </p:spPr>
        <p:txBody>
          <a:bodyPr wrap="square" rtlCol="0">
            <a:spAutoFit/>
          </a:bodyPr>
          <a:lstStyle/>
          <a:p>
            <a:r>
              <a:rPr lang="en-US" dirty="0"/>
              <a:t>   A = 1</a:t>
            </a:r>
          </a:p>
        </p:txBody>
      </p:sp>
      <p:sp>
        <p:nvSpPr>
          <p:cNvPr id="43" name="Rectangle 42"/>
          <p:cNvSpPr/>
          <p:nvPr/>
        </p:nvSpPr>
        <p:spPr>
          <a:xfrm>
            <a:off x="9590570" y="5120135"/>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a:off x="9654367" y="5109801"/>
            <a:ext cx="1102241" cy="369332"/>
          </a:xfrm>
          <a:prstGeom prst="rect">
            <a:avLst/>
          </a:prstGeom>
          <a:noFill/>
        </p:spPr>
        <p:txBody>
          <a:bodyPr wrap="square" rtlCol="0">
            <a:spAutoFit/>
          </a:bodyPr>
          <a:lstStyle/>
          <a:p>
            <a:r>
              <a:rPr lang="en-US" dirty="0"/>
              <a:t>   B = 1</a:t>
            </a:r>
          </a:p>
        </p:txBody>
      </p:sp>
    </p:spTree>
    <p:extLst>
      <p:ext uri="{BB962C8B-B14F-4D97-AF65-F5344CB8AC3E}">
        <p14:creationId xmlns:p14="http://schemas.microsoft.com/office/powerpoint/2010/main" val="42945756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Intra-thread Dependency (Epoch) : Enforce</a:t>
            </a:r>
          </a:p>
        </p:txBody>
      </p:sp>
      <p:sp>
        <p:nvSpPr>
          <p:cNvPr id="3" name="Content Placeholder 2"/>
          <p:cNvSpPr>
            <a:spLocks noGrp="1"/>
          </p:cNvSpPr>
          <p:nvPr>
            <p:ph idx="1"/>
          </p:nvPr>
        </p:nvSpPr>
        <p:spPr>
          <a:xfrm>
            <a:off x="838200" y="1825625"/>
            <a:ext cx="5514474" cy="4351338"/>
          </a:xfrm>
        </p:spPr>
        <p:txBody>
          <a:bodyPr>
            <a:normAutofit/>
          </a:bodyPr>
          <a:lstStyle/>
          <a:p>
            <a:endParaRPr lang="en-US" dirty="0"/>
          </a:p>
          <a:p>
            <a:r>
              <a:rPr lang="en-US" dirty="0"/>
              <a:t>Drain requests for all entries in epoch sent concurrently </a:t>
            </a:r>
          </a:p>
          <a:p>
            <a:endParaRPr lang="en-US" dirty="0"/>
          </a:p>
          <a:p>
            <a:endParaRPr lang="en-US" dirty="0"/>
          </a:p>
          <a:p>
            <a:r>
              <a:rPr lang="en-US" dirty="0">
                <a:solidFill>
                  <a:schemeClr val="accent1"/>
                </a:solidFill>
              </a:rPr>
              <a:t>Epoch entries drained after all drain ACKs received for previous epoch </a:t>
            </a:r>
          </a:p>
          <a:p>
            <a:pPr lvl="1"/>
            <a:endParaRPr lang="en-US" dirty="0"/>
          </a:p>
          <a:p>
            <a:endParaRPr lang="en-US" dirty="0"/>
          </a:p>
        </p:txBody>
      </p:sp>
      <p:sp>
        <p:nvSpPr>
          <p:cNvPr id="4" name="Slide Number Placeholder 3"/>
          <p:cNvSpPr>
            <a:spLocks noGrp="1"/>
          </p:cNvSpPr>
          <p:nvPr>
            <p:ph type="sldNum" sz="quarter" idx="12"/>
          </p:nvPr>
        </p:nvSpPr>
        <p:spPr>
          <a:xfrm>
            <a:off x="8748825" y="6356350"/>
            <a:ext cx="2743200" cy="365125"/>
          </a:xfrm>
        </p:spPr>
        <p:txBody>
          <a:bodyPr/>
          <a:lstStyle/>
          <a:p>
            <a:fld id="{31521B31-940A-4DBD-BBF0-52B384F93C7D}" type="slidenum">
              <a:rPr lang="en-US" smtClean="0"/>
              <a:t>51</a:t>
            </a:fld>
            <a:endParaRPr lang="en-US"/>
          </a:p>
        </p:txBody>
      </p:sp>
      <p:sp>
        <p:nvSpPr>
          <p:cNvPr id="11" name="Rectangle 10"/>
          <p:cNvSpPr/>
          <p:nvPr/>
        </p:nvSpPr>
        <p:spPr>
          <a:xfrm>
            <a:off x="8562758" y="1938668"/>
            <a:ext cx="1463744" cy="1442486"/>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8548575" y="1519896"/>
            <a:ext cx="1502733" cy="369332"/>
          </a:xfrm>
          <a:prstGeom prst="rect">
            <a:avLst/>
          </a:prstGeom>
          <a:noFill/>
        </p:spPr>
        <p:txBody>
          <a:bodyPr wrap="square" rtlCol="0">
            <a:spAutoFit/>
          </a:bodyPr>
          <a:lstStyle/>
          <a:p>
            <a:pPr algn="ctr"/>
            <a:r>
              <a:rPr lang="en-US" dirty="0"/>
              <a:t>Persist Buffer </a:t>
            </a:r>
          </a:p>
        </p:txBody>
      </p:sp>
      <p:sp>
        <p:nvSpPr>
          <p:cNvPr id="21" name="Rectangle 20"/>
          <p:cNvSpPr/>
          <p:nvPr/>
        </p:nvSpPr>
        <p:spPr>
          <a:xfrm>
            <a:off x="8587564" y="2284796"/>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8619447" y="2295730"/>
            <a:ext cx="1463758" cy="369332"/>
          </a:xfrm>
          <a:prstGeom prst="rect">
            <a:avLst/>
          </a:prstGeom>
          <a:noFill/>
        </p:spPr>
        <p:txBody>
          <a:bodyPr wrap="square" rtlCol="0">
            <a:spAutoFit/>
          </a:bodyPr>
          <a:lstStyle/>
          <a:p>
            <a:r>
              <a:rPr lang="en-US" dirty="0"/>
              <a:t>A = 2   26</a:t>
            </a:r>
          </a:p>
        </p:txBody>
      </p:sp>
      <p:cxnSp>
        <p:nvCxnSpPr>
          <p:cNvPr id="23" name="Straight Connector 22"/>
          <p:cNvCxnSpPr/>
          <p:nvPr/>
        </p:nvCxnSpPr>
        <p:spPr>
          <a:xfrm>
            <a:off x="9236136" y="2270922"/>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9643720" y="2295728"/>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7006865" y="5105250"/>
            <a:ext cx="2158409" cy="108806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Rounded Corners 26"/>
          <p:cNvSpPr/>
          <p:nvPr/>
        </p:nvSpPr>
        <p:spPr>
          <a:xfrm>
            <a:off x="7382540" y="4375709"/>
            <a:ext cx="1531086"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p:cNvSpPr txBox="1"/>
          <p:nvPr/>
        </p:nvSpPr>
        <p:spPr>
          <a:xfrm>
            <a:off x="7442792" y="4372842"/>
            <a:ext cx="1733110" cy="369332"/>
          </a:xfrm>
          <a:prstGeom prst="rect">
            <a:avLst/>
          </a:prstGeom>
          <a:noFill/>
        </p:spPr>
        <p:txBody>
          <a:bodyPr wrap="square" rtlCol="0">
            <a:spAutoFit/>
          </a:bodyPr>
          <a:lstStyle/>
          <a:p>
            <a:r>
              <a:rPr lang="en-US" dirty="0"/>
              <a:t>PM Controller</a:t>
            </a:r>
          </a:p>
        </p:txBody>
      </p:sp>
      <p:sp>
        <p:nvSpPr>
          <p:cNvPr id="29" name="TextBox 28"/>
          <p:cNvSpPr txBox="1"/>
          <p:nvPr/>
        </p:nvSpPr>
        <p:spPr>
          <a:xfrm>
            <a:off x="7552659" y="6183922"/>
            <a:ext cx="1733110" cy="369332"/>
          </a:xfrm>
          <a:prstGeom prst="rect">
            <a:avLst/>
          </a:prstGeom>
          <a:noFill/>
        </p:spPr>
        <p:txBody>
          <a:bodyPr wrap="square" rtlCol="0">
            <a:spAutoFit/>
          </a:bodyPr>
          <a:lstStyle/>
          <a:p>
            <a:r>
              <a:rPr lang="en-US" dirty="0"/>
              <a:t>PM Region</a:t>
            </a:r>
          </a:p>
        </p:txBody>
      </p:sp>
      <p:sp>
        <p:nvSpPr>
          <p:cNvPr id="30" name="Rectangle 29"/>
          <p:cNvSpPr/>
          <p:nvPr/>
        </p:nvSpPr>
        <p:spPr>
          <a:xfrm>
            <a:off x="9551597" y="5087528"/>
            <a:ext cx="2158409" cy="108806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Rounded Corners 30"/>
          <p:cNvSpPr/>
          <p:nvPr/>
        </p:nvSpPr>
        <p:spPr>
          <a:xfrm>
            <a:off x="9927272" y="4357987"/>
            <a:ext cx="1531086"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p:cNvSpPr txBox="1"/>
          <p:nvPr/>
        </p:nvSpPr>
        <p:spPr>
          <a:xfrm>
            <a:off x="9987524" y="4355120"/>
            <a:ext cx="1733110" cy="369332"/>
          </a:xfrm>
          <a:prstGeom prst="rect">
            <a:avLst/>
          </a:prstGeom>
          <a:noFill/>
        </p:spPr>
        <p:txBody>
          <a:bodyPr wrap="square" rtlCol="0">
            <a:spAutoFit/>
          </a:bodyPr>
          <a:lstStyle/>
          <a:p>
            <a:r>
              <a:rPr lang="en-US" dirty="0"/>
              <a:t>PM Controller</a:t>
            </a:r>
          </a:p>
        </p:txBody>
      </p:sp>
      <p:sp>
        <p:nvSpPr>
          <p:cNvPr id="33" name="TextBox 32"/>
          <p:cNvSpPr txBox="1"/>
          <p:nvPr/>
        </p:nvSpPr>
        <p:spPr>
          <a:xfrm>
            <a:off x="10097391" y="6166200"/>
            <a:ext cx="1733110" cy="369332"/>
          </a:xfrm>
          <a:prstGeom prst="rect">
            <a:avLst/>
          </a:prstGeom>
          <a:noFill/>
        </p:spPr>
        <p:txBody>
          <a:bodyPr wrap="square" rtlCol="0">
            <a:spAutoFit/>
          </a:bodyPr>
          <a:lstStyle/>
          <a:p>
            <a:r>
              <a:rPr lang="en-US" dirty="0"/>
              <a:t>PM Region</a:t>
            </a:r>
          </a:p>
        </p:txBody>
      </p:sp>
      <p:sp>
        <p:nvSpPr>
          <p:cNvPr id="41" name="Rectangle 40"/>
          <p:cNvSpPr/>
          <p:nvPr/>
        </p:nvSpPr>
        <p:spPr>
          <a:xfrm>
            <a:off x="7035208" y="5137857"/>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7099005" y="5127523"/>
            <a:ext cx="1102241" cy="369332"/>
          </a:xfrm>
          <a:prstGeom prst="rect">
            <a:avLst/>
          </a:prstGeom>
          <a:noFill/>
        </p:spPr>
        <p:txBody>
          <a:bodyPr wrap="square" rtlCol="0">
            <a:spAutoFit/>
          </a:bodyPr>
          <a:lstStyle/>
          <a:p>
            <a:r>
              <a:rPr lang="en-US" dirty="0"/>
              <a:t>   A = 1</a:t>
            </a:r>
          </a:p>
        </p:txBody>
      </p:sp>
      <p:sp>
        <p:nvSpPr>
          <p:cNvPr id="43" name="Rectangle 42"/>
          <p:cNvSpPr/>
          <p:nvPr/>
        </p:nvSpPr>
        <p:spPr>
          <a:xfrm>
            <a:off x="9590570" y="5120135"/>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a:off x="9654367" y="5109801"/>
            <a:ext cx="1102241" cy="369332"/>
          </a:xfrm>
          <a:prstGeom prst="rect">
            <a:avLst/>
          </a:prstGeom>
          <a:noFill/>
        </p:spPr>
        <p:txBody>
          <a:bodyPr wrap="square" rtlCol="0">
            <a:spAutoFit/>
          </a:bodyPr>
          <a:lstStyle/>
          <a:p>
            <a:r>
              <a:rPr lang="en-US" dirty="0"/>
              <a:t>   B = 1</a:t>
            </a:r>
          </a:p>
        </p:txBody>
      </p:sp>
      <p:sp>
        <p:nvSpPr>
          <p:cNvPr id="45" name="Rectangle 44"/>
          <p:cNvSpPr/>
          <p:nvPr/>
        </p:nvSpPr>
        <p:spPr>
          <a:xfrm>
            <a:off x="7577473" y="3617400"/>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7630637" y="3607066"/>
            <a:ext cx="1102241" cy="369332"/>
          </a:xfrm>
          <a:prstGeom prst="rect">
            <a:avLst/>
          </a:prstGeom>
          <a:noFill/>
        </p:spPr>
        <p:txBody>
          <a:bodyPr wrap="square" rtlCol="0">
            <a:spAutoFit/>
          </a:bodyPr>
          <a:lstStyle/>
          <a:p>
            <a:r>
              <a:rPr lang="en-US" dirty="0"/>
              <a:t>ST A = 2</a:t>
            </a:r>
          </a:p>
        </p:txBody>
      </p:sp>
      <p:cxnSp>
        <p:nvCxnSpPr>
          <p:cNvPr id="47" name="Straight Arrow Connector 46"/>
          <p:cNvCxnSpPr/>
          <p:nvPr/>
        </p:nvCxnSpPr>
        <p:spPr>
          <a:xfrm flipH="1">
            <a:off x="8309347" y="3381154"/>
            <a:ext cx="985283" cy="99168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640160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Inter-thread Dependency : </a:t>
            </a:r>
            <a:br>
              <a:rPr lang="en-US" b="1" dirty="0"/>
            </a:br>
            <a:r>
              <a:rPr lang="en-US" b="1" dirty="0"/>
              <a:t>EXAMPLE TO BE DROPPED</a:t>
            </a:r>
          </a:p>
        </p:txBody>
      </p:sp>
      <p:sp>
        <p:nvSpPr>
          <p:cNvPr id="3" name="Content Placeholder 2"/>
          <p:cNvSpPr>
            <a:spLocks noGrp="1"/>
          </p:cNvSpPr>
          <p:nvPr>
            <p:ph idx="1"/>
          </p:nvPr>
        </p:nvSpPr>
        <p:spPr>
          <a:xfrm>
            <a:off x="838200" y="1825625"/>
            <a:ext cx="6152147" cy="4351338"/>
          </a:xfrm>
        </p:spPr>
        <p:txBody>
          <a:bodyPr>
            <a:noAutofit/>
          </a:bodyPr>
          <a:lstStyle/>
          <a:p>
            <a:r>
              <a:rPr lang="en-US" dirty="0"/>
              <a:t>Global TS register stored at LLC</a:t>
            </a:r>
          </a:p>
          <a:p>
            <a:endParaRPr lang="en-US" dirty="0"/>
          </a:p>
          <a:p>
            <a:r>
              <a:rPr lang="en-US" dirty="0"/>
              <a:t>Records &lt;Thread </a:t>
            </a:r>
            <a:r>
              <a:rPr lang="en-US" dirty="0" err="1"/>
              <a:t>ID:Flushed</a:t>
            </a:r>
            <a:r>
              <a:rPr lang="en-US" dirty="0"/>
              <a:t> Epoch TS&gt;</a:t>
            </a:r>
          </a:p>
          <a:p>
            <a:endParaRPr lang="en-US" dirty="0"/>
          </a:p>
          <a:p>
            <a:r>
              <a:rPr lang="en-US" dirty="0"/>
              <a:t>PBs check this before flushing epoch</a:t>
            </a:r>
          </a:p>
          <a:p>
            <a:endParaRPr lang="en-US" dirty="0"/>
          </a:p>
          <a:p>
            <a:r>
              <a:rPr lang="en-US" dirty="0"/>
              <a:t>PBs update this on DFENCEs</a:t>
            </a:r>
          </a:p>
          <a:p>
            <a:endParaRPr lang="en-US" dirty="0"/>
          </a:p>
        </p:txBody>
      </p:sp>
      <p:sp>
        <p:nvSpPr>
          <p:cNvPr id="4" name="Slide Number Placeholder 3"/>
          <p:cNvSpPr>
            <a:spLocks noGrp="1"/>
          </p:cNvSpPr>
          <p:nvPr>
            <p:ph type="sldNum" sz="quarter" idx="12"/>
          </p:nvPr>
        </p:nvSpPr>
        <p:spPr>
          <a:xfrm>
            <a:off x="8780723" y="6356350"/>
            <a:ext cx="2743200" cy="365125"/>
          </a:xfrm>
        </p:spPr>
        <p:txBody>
          <a:bodyPr/>
          <a:lstStyle/>
          <a:p>
            <a:fld id="{31521B31-940A-4DBD-BBF0-52B384F93C7D}" type="slidenum">
              <a:rPr lang="en-US" smtClean="0"/>
              <a:t>52</a:t>
            </a:fld>
            <a:endParaRPr lang="en-US" dirty="0"/>
          </a:p>
        </p:txBody>
      </p:sp>
      <p:sp>
        <p:nvSpPr>
          <p:cNvPr id="8" name="TextBox 7"/>
          <p:cNvSpPr txBox="1"/>
          <p:nvPr/>
        </p:nvSpPr>
        <p:spPr>
          <a:xfrm>
            <a:off x="10471871" y="1519783"/>
            <a:ext cx="1599658" cy="369332"/>
          </a:xfrm>
          <a:prstGeom prst="rect">
            <a:avLst/>
          </a:prstGeom>
          <a:noFill/>
        </p:spPr>
        <p:txBody>
          <a:bodyPr wrap="square" rtlCol="0">
            <a:spAutoFit/>
          </a:bodyPr>
          <a:lstStyle/>
          <a:p>
            <a:pPr algn="ctr"/>
            <a:r>
              <a:rPr lang="en-US" dirty="0"/>
              <a:t>Persist Buffer 1</a:t>
            </a:r>
          </a:p>
        </p:txBody>
      </p:sp>
      <p:sp>
        <p:nvSpPr>
          <p:cNvPr id="19" name="Rectangle 18"/>
          <p:cNvSpPr/>
          <p:nvPr/>
        </p:nvSpPr>
        <p:spPr>
          <a:xfrm>
            <a:off x="8814407" y="5105250"/>
            <a:ext cx="2158409" cy="108806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Rounded Corners 19"/>
          <p:cNvSpPr/>
          <p:nvPr/>
        </p:nvSpPr>
        <p:spPr>
          <a:xfrm>
            <a:off x="9126286" y="4609629"/>
            <a:ext cx="1531086"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p:cNvSpPr txBox="1"/>
          <p:nvPr/>
        </p:nvSpPr>
        <p:spPr>
          <a:xfrm>
            <a:off x="9186538" y="4606762"/>
            <a:ext cx="1733110" cy="369332"/>
          </a:xfrm>
          <a:prstGeom prst="rect">
            <a:avLst/>
          </a:prstGeom>
          <a:noFill/>
        </p:spPr>
        <p:txBody>
          <a:bodyPr wrap="square" rtlCol="0">
            <a:spAutoFit/>
          </a:bodyPr>
          <a:lstStyle/>
          <a:p>
            <a:r>
              <a:rPr lang="en-US" dirty="0"/>
              <a:t>PM Controller</a:t>
            </a:r>
          </a:p>
        </p:txBody>
      </p:sp>
      <p:sp>
        <p:nvSpPr>
          <p:cNvPr id="22" name="TextBox 21"/>
          <p:cNvSpPr txBox="1"/>
          <p:nvPr/>
        </p:nvSpPr>
        <p:spPr>
          <a:xfrm>
            <a:off x="9360201" y="6183922"/>
            <a:ext cx="1733110" cy="369332"/>
          </a:xfrm>
          <a:prstGeom prst="rect">
            <a:avLst/>
          </a:prstGeom>
          <a:noFill/>
        </p:spPr>
        <p:txBody>
          <a:bodyPr wrap="square" rtlCol="0">
            <a:spAutoFit/>
          </a:bodyPr>
          <a:lstStyle/>
          <a:p>
            <a:r>
              <a:rPr lang="en-US" dirty="0"/>
              <a:t>PM Region</a:t>
            </a:r>
          </a:p>
        </p:txBody>
      </p:sp>
      <p:sp>
        <p:nvSpPr>
          <p:cNvPr id="33" name="Rectangle 32"/>
          <p:cNvSpPr/>
          <p:nvPr/>
        </p:nvSpPr>
        <p:spPr>
          <a:xfrm>
            <a:off x="10380930" y="1872774"/>
            <a:ext cx="1786275" cy="1061807"/>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0409288" y="2554148"/>
            <a:ext cx="1726024"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10441171" y="2554449"/>
            <a:ext cx="1722499" cy="369332"/>
          </a:xfrm>
          <a:prstGeom prst="rect">
            <a:avLst/>
          </a:prstGeom>
          <a:noFill/>
        </p:spPr>
        <p:txBody>
          <a:bodyPr wrap="square" rtlCol="0">
            <a:spAutoFit/>
          </a:bodyPr>
          <a:lstStyle/>
          <a:p>
            <a:r>
              <a:rPr lang="en-US" dirty="0"/>
              <a:t>A = 4   14    0:25</a:t>
            </a:r>
          </a:p>
        </p:txBody>
      </p:sp>
      <p:cxnSp>
        <p:nvCxnSpPr>
          <p:cNvPr id="36" name="Straight Connector 35"/>
          <p:cNvCxnSpPr/>
          <p:nvPr/>
        </p:nvCxnSpPr>
        <p:spPr>
          <a:xfrm>
            <a:off x="11057860" y="2529641"/>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1465444" y="2554447"/>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9221980" y="3589056"/>
            <a:ext cx="1353892"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9243241" y="3589357"/>
            <a:ext cx="1722499" cy="369332"/>
          </a:xfrm>
          <a:prstGeom prst="rect">
            <a:avLst/>
          </a:prstGeom>
          <a:noFill/>
        </p:spPr>
        <p:txBody>
          <a:bodyPr wrap="square" rtlCol="0">
            <a:spAutoFit/>
          </a:bodyPr>
          <a:lstStyle/>
          <a:p>
            <a:r>
              <a:rPr lang="en-US" dirty="0"/>
              <a:t>0:24     1:14</a:t>
            </a:r>
          </a:p>
        </p:txBody>
      </p:sp>
      <p:cxnSp>
        <p:nvCxnSpPr>
          <p:cNvPr id="42" name="Straight Connector 41"/>
          <p:cNvCxnSpPr/>
          <p:nvPr/>
        </p:nvCxnSpPr>
        <p:spPr>
          <a:xfrm>
            <a:off x="9863472" y="3589355"/>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7839738" y="1502173"/>
            <a:ext cx="1626798" cy="369332"/>
          </a:xfrm>
          <a:prstGeom prst="rect">
            <a:avLst/>
          </a:prstGeom>
          <a:noFill/>
        </p:spPr>
        <p:txBody>
          <a:bodyPr wrap="square" rtlCol="0">
            <a:spAutoFit/>
          </a:bodyPr>
          <a:lstStyle/>
          <a:p>
            <a:pPr algn="ctr"/>
            <a:r>
              <a:rPr lang="en-US" dirty="0"/>
              <a:t>Persist Buffer 0 </a:t>
            </a:r>
          </a:p>
        </p:txBody>
      </p:sp>
      <p:sp>
        <p:nvSpPr>
          <p:cNvPr id="44" name="Rectangle 43"/>
          <p:cNvSpPr/>
          <p:nvPr/>
        </p:nvSpPr>
        <p:spPr>
          <a:xfrm>
            <a:off x="7747593" y="1876317"/>
            <a:ext cx="1786275" cy="1061807"/>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7775951" y="2557691"/>
            <a:ext cx="1726024"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7807834" y="2557992"/>
            <a:ext cx="1722499" cy="369332"/>
          </a:xfrm>
          <a:prstGeom prst="rect">
            <a:avLst/>
          </a:prstGeom>
          <a:noFill/>
        </p:spPr>
        <p:txBody>
          <a:bodyPr wrap="square" rtlCol="0">
            <a:spAutoFit/>
          </a:bodyPr>
          <a:lstStyle/>
          <a:p>
            <a:r>
              <a:rPr lang="en-US" dirty="0"/>
              <a:t>C = 2   24       -</a:t>
            </a:r>
          </a:p>
        </p:txBody>
      </p:sp>
      <p:cxnSp>
        <p:nvCxnSpPr>
          <p:cNvPr id="47" name="Straight Connector 46"/>
          <p:cNvCxnSpPr/>
          <p:nvPr/>
        </p:nvCxnSpPr>
        <p:spPr>
          <a:xfrm>
            <a:off x="8424523" y="2533184"/>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8832107" y="2557990"/>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9129822" y="3898048"/>
            <a:ext cx="1502733" cy="369332"/>
          </a:xfrm>
          <a:prstGeom prst="rect">
            <a:avLst/>
          </a:prstGeom>
          <a:noFill/>
        </p:spPr>
        <p:txBody>
          <a:bodyPr wrap="square" rtlCol="0">
            <a:spAutoFit/>
          </a:bodyPr>
          <a:lstStyle/>
          <a:p>
            <a:pPr algn="ctr"/>
            <a:r>
              <a:rPr lang="en-US" dirty="0"/>
              <a:t>Global TS</a:t>
            </a:r>
          </a:p>
        </p:txBody>
      </p:sp>
    </p:spTree>
    <p:extLst>
      <p:ext uri="{BB962C8B-B14F-4D97-AF65-F5344CB8AC3E}">
        <p14:creationId xmlns:p14="http://schemas.microsoft.com/office/powerpoint/2010/main" val="3630689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Inter-thread Dependency : Enforce</a:t>
            </a:r>
          </a:p>
        </p:txBody>
      </p:sp>
      <p:sp>
        <p:nvSpPr>
          <p:cNvPr id="3" name="Content Placeholder 2"/>
          <p:cNvSpPr>
            <a:spLocks noGrp="1"/>
          </p:cNvSpPr>
          <p:nvPr>
            <p:ph idx="1"/>
          </p:nvPr>
        </p:nvSpPr>
        <p:spPr>
          <a:xfrm>
            <a:off x="838200" y="1825625"/>
            <a:ext cx="6152147" cy="4351338"/>
          </a:xfrm>
        </p:spPr>
        <p:txBody>
          <a:bodyPr>
            <a:noAutofit/>
          </a:bodyPr>
          <a:lstStyle/>
          <a:p>
            <a:r>
              <a:rPr lang="en-US" dirty="0"/>
              <a:t>Global TS register stored at LLC</a:t>
            </a:r>
          </a:p>
          <a:p>
            <a:endParaRPr lang="en-US" dirty="0"/>
          </a:p>
          <a:p>
            <a:r>
              <a:rPr lang="en-US" dirty="0"/>
              <a:t>Records &lt;Thread </a:t>
            </a:r>
            <a:r>
              <a:rPr lang="en-US" dirty="0" err="1"/>
              <a:t>ID:Flushed</a:t>
            </a:r>
            <a:r>
              <a:rPr lang="en-US" dirty="0"/>
              <a:t> Epoch TS&gt;</a:t>
            </a:r>
          </a:p>
          <a:p>
            <a:endParaRPr lang="en-US" dirty="0"/>
          </a:p>
          <a:p>
            <a:r>
              <a:rPr lang="en-US" dirty="0">
                <a:solidFill>
                  <a:schemeClr val="accent1"/>
                </a:solidFill>
              </a:rPr>
              <a:t>PBs check this before flushing epoch</a:t>
            </a:r>
          </a:p>
          <a:p>
            <a:endParaRPr lang="en-US" dirty="0"/>
          </a:p>
          <a:p>
            <a:r>
              <a:rPr lang="en-US" dirty="0"/>
              <a:t>PBs update this on DFENCEs</a:t>
            </a:r>
          </a:p>
          <a:p>
            <a:endParaRPr lang="en-US" dirty="0"/>
          </a:p>
        </p:txBody>
      </p:sp>
      <p:sp>
        <p:nvSpPr>
          <p:cNvPr id="4" name="Slide Number Placeholder 3"/>
          <p:cNvSpPr>
            <a:spLocks noGrp="1"/>
          </p:cNvSpPr>
          <p:nvPr>
            <p:ph type="sldNum" sz="quarter" idx="12"/>
          </p:nvPr>
        </p:nvSpPr>
        <p:spPr>
          <a:xfrm>
            <a:off x="8780723" y="6356350"/>
            <a:ext cx="2743200" cy="365125"/>
          </a:xfrm>
        </p:spPr>
        <p:txBody>
          <a:bodyPr/>
          <a:lstStyle/>
          <a:p>
            <a:fld id="{31521B31-940A-4DBD-BBF0-52B384F93C7D}" type="slidenum">
              <a:rPr lang="en-US" smtClean="0"/>
              <a:t>53</a:t>
            </a:fld>
            <a:endParaRPr lang="en-US" dirty="0"/>
          </a:p>
        </p:txBody>
      </p:sp>
      <p:sp>
        <p:nvSpPr>
          <p:cNvPr id="8" name="TextBox 7"/>
          <p:cNvSpPr txBox="1"/>
          <p:nvPr/>
        </p:nvSpPr>
        <p:spPr>
          <a:xfrm>
            <a:off x="10471871" y="1519783"/>
            <a:ext cx="1599658" cy="369332"/>
          </a:xfrm>
          <a:prstGeom prst="rect">
            <a:avLst/>
          </a:prstGeom>
          <a:noFill/>
        </p:spPr>
        <p:txBody>
          <a:bodyPr wrap="square" rtlCol="0">
            <a:spAutoFit/>
          </a:bodyPr>
          <a:lstStyle/>
          <a:p>
            <a:pPr algn="ctr"/>
            <a:r>
              <a:rPr lang="en-US" dirty="0"/>
              <a:t>Persist Buffer 1</a:t>
            </a:r>
          </a:p>
        </p:txBody>
      </p:sp>
      <p:sp>
        <p:nvSpPr>
          <p:cNvPr id="19" name="Rectangle 18"/>
          <p:cNvSpPr/>
          <p:nvPr/>
        </p:nvSpPr>
        <p:spPr>
          <a:xfrm>
            <a:off x="8814407" y="5105250"/>
            <a:ext cx="2158409" cy="108806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Rounded Corners 19"/>
          <p:cNvSpPr/>
          <p:nvPr/>
        </p:nvSpPr>
        <p:spPr>
          <a:xfrm>
            <a:off x="9126286" y="4609629"/>
            <a:ext cx="1531086"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p:cNvSpPr txBox="1"/>
          <p:nvPr/>
        </p:nvSpPr>
        <p:spPr>
          <a:xfrm>
            <a:off x="9186538" y="4606762"/>
            <a:ext cx="1733110" cy="369332"/>
          </a:xfrm>
          <a:prstGeom prst="rect">
            <a:avLst/>
          </a:prstGeom>
          <a:noFill/>
        </p:spPr>
        <p:txBody>
          <a:bodyPr wrap="square" rtlCol="0">
            <a:spAutoFit/>
          </a:bodyPr>
          <a:lstStyle/>
          <a:p>
            <a:r>
              <a:rPr lang="en-US" dirty="0"/>
              <a:t>PM Controller</a:t>
            </a:r>
          </a:p>
        </p:txBody>
      </p:sp>
      <p:sp>
        <p:nvSpPr>
          <p:cNvPr id="22" name="TextBox 21"/>
          <p:cNvSpPr txBox="1"/>
          <p:nvPr/>
        </p:nvSpPr>
        <p:spPr>
          <a:xfrm>
            <a:off x="9360201" y="6183922"/>
            <a:ext cx="1733110" cy="369332"/>
          </a:xfrm>
          <a:prstGeom prst="rect">
            <a:avLst/>
          </a:prstGeom>
          <a:noFill/>
        </p:spPr>
        <p:txBody>
          <a:bodyPr wrap="square" rtlCol="0">
            <a:spAutoFit/>
          </a:bodyPr>
          <a:lstStyle/>
          <a:p>
            <a:r>
              <a:rPr lang="en-US" dirty="0"/>
              <a:t>PM Region</a:t>
            </a:r>
          </a:p>
        </p:txBody>
      </p:sp>
      <p:sp>
        <p:nvSpPr>
          <p:cNvPr id="33" name="Rectangle 32"/>
          <p:cNvSpPr/>
          <p:nvPr/>
        </p:nvSpPr>
        <p:spPr>
          <a:xfrm>
            <a:off x="10380930" y="1872774"/>
            <a:ext cx="1786275" cy="1061807"/>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0409288" y="2554148"/>
            <a:ext cx="1726024"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10441171" y="2554449"/>
            <a:ext cx="1722499" cy="369332"/>
          </a:xfrm>
          <a:prstGeom prst="rect">
            <a:avLst/>
          </a:prstGeom>
          <a:noFill/>
        </p:spPr>
        <p:txBody>
          <a:bodyPr wrap="square" rtlCol="0">
            <a:spAutoFit/>
          </a:bodyPr>
          <a:lstStyle/>
          <a:p>
            <a:r>
              <a:rPr lang="en-US" dirty="0"/>
              <a:t>A = 4   14    0:25</a:t>
            </a:r>
          </a:p>
        </p:txBody>
      </p:sp>
      <p:cxnSp>
        <p:nvCxnSpPr>
          <p:cNvPr id="36" name="Straight Connector 35"/>
          <p:cNvCxnSpPr/>
          <p:nvPr/>
        </p:nvCxnSpPr>
        <p:spPr>
          <a:xfrm>
            <a:off x="11057860" y="2529641"/>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1465444" y="2554447"/>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9221980" y="3589056"/>
            <a:ext cx="1353892"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9243241" y="3589357"/>
            <a:ext cx="1722499" cy="369332"/>
          </a:xfrm>
          <a:prstGeom prst="rect">
            <a:avLst/>
          </a:prstGeom>
          <a:noFill/>
        </p:spPr>
        <p:txBody>
          <a:bodyPr wrap="square" rtlCol="0">
            <a:spAutoFit/>
          </a:bodyPr>
          <a:lstStyle/>
          <a:p>
            <a:r>
              <a:rPr lang="en-US" dirty="0"/>
              <a:t>0:24     1:14</a:t>
            </a:r>
          </a:p>
        </p:txBody>
      </p:sp>
      <p:cxnSp>
        <p:nvCxnSpPr>
          <p:cNvPr id="42" name="Straight Connector 41"/>
          <p:cNvCxnSpPr/>
          <p:nvPr/>
        </p:nvCxnSpPr>
        <p:spPr>
          <a:xfrm>
            <a:off x="9863472" y="3589355"/>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7839738" y="1502173"/>
            <a:ext cx="1626798" cy="369332"/>
          </a:xfrm>
          <a:prstGeom prst="rect">
            <a:avLst/>
          </a:prstGeom>
          <a:noFill/>
        </p:spPr>
        <p:txBody>
          <a:bodyPr wrap="square" rtlCol="0">
            <a:spAutoFit/>
          </a:bodyPr>
          <a:lstStyle/>
          <a:p>
            <a:pPr algn="ctr"/>
            <a:r>
              <a:rPr lang="en-US" dirty="0"/>
              <a:t>Persist Buffer 0 </a:t>
            </a:r>
          </a:p>
        </p:txBody>
      </p:sp>
      <p:sp>
        <p:nvSpPr>
          <p:cNvPr id="44" name="Rectangle 43"/>
          <p:cNvSpPr/>
          <p:nvPr/>
        </p:nvSpPr>
        <p:spPr>
          <a:xfrm>
            <a:off x="7747593" y="1876317"/>
            <a:ext cx="1786275" cy="1061807"/>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7775951" y="2557691"/>
            <a:ext cx="1726024"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7807834" y="2557992"/>
            <a:ext cx="1722499" cy="369332"/>
          </a:xfrm>
          <a:prstGeom prst="rect">
            <a:avLst/>
          </a:prstGeom>
          <a:noFill/>
        </p:spPr>
        <p:txBody>
          <a:bodyPr wrap="square" rtlCol="0">
            <a:spAutoFit/>
          </a:bodyPr>
          <a:lstStyle/>
          <a:p>
            <a:r>
              <a:rPr lang="en-US" dirty="0"/>
              <a:t>C = 2   24       -</a:t>
            </a:r>
          </a:p>
        </p:txBody>
      </p:sp>
      <p:cxnSp>
        <p:nvCxnSpPr>
          <p:cNvPr id="47" name="Straight Connector 46"/>
          <p:cNvCxnSpPr/>
          <p:nvPr/>
        </p:nvCxnSpPr>
        <p:spPr>
          <a:xfrm>
            <a:off x="8424523" y="2533184"/>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8832107" y="2557990"/>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9129822" y="3898048"/>
            <a:ext cx="1502733" cy="369332"/>
          </a:xfrm>
          <a:prstGeom prst="rect">
            <a:avLst/>
          </a:prstGeom>
          <a:noFill/>
        </p:spPr>
        <p:txBody>
          <a:bodyPr wrap="square" rtlCol="0">
            <a:spAutoFit/>
          </a:bodyPr>
          <a:lstStyle/>
          <a:p>
            <a:pPr algn="ctr"/>
            <a:r>
              <a:rPr lang="en-US" dirty="0"/>
              <a:t>Global TS</a:t>
            </a:r>
          </a:p>
        </p:txBody>
      </p:sp>
      <p:cxnSp>
        <p:nvCxnSpPr>
          <p:cNvPr id="50" name="Straight Arrow Connector 49"/>
          <p:cNvCxnSpPr/>
          <p:nvPr/>
        </p:nvCxnSpPr>
        <p:spPr>
          <a:xfrm flipH="1">
            <a:off x="9863473" y="2967787"/>
            <a:ext cx="513922" cy="627856"/>
          </a:xfrm>
          <a:prstGeom prst="straightConnector1">
            <a:avLst/>
          </a:prstGeom>
          <a:ln w="38100">
            <a:solidFill>
              <a:srgbClr val="00B0F0"/>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9979241" y="3209700"/>
            <a:ext cx="2381690" cy="369332"/>
          </a:xfrm>
          <a:prstGeom prst="rect">
            <a:avLst/>
          </a:prstGeom>
          <a:noFill/>
        </p:spPr>
        <p:txBody>
          <a:bodyPr wrap="square" rtlCol="0">
            <a:spAutoFit/>
          </a:bodyPr>
          <a:lstStyle/>
          <a:p>
            <a:pPr algn="ctr"/>
            <a:r>
              <a:rPr lang="en-US" dirty="0"/>
              <a:t>Flush Stalled (24 &lt; 25)</a:t>
            </a:r>
          </a:p>
        </p:txBody>
      </p:sp>
    </p:spTree>
    <p:extLst>
      <p:ext uri="{BB962C8B-B14F-4D97-AF65-F5344CB8AC3E}">
        <p14:creationId xmlns:p14="http://schemas.microsoft.com/office/powerpoint/2010/main" val="1072881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Inter-thread Dependency : Enforce</a:t>
            </a:r>
          </a:p>
        </p:txBody>
      </p:sp>
      <p:sp>
        <p:nvSpPr>
          <p:cNvPr id="3" name="Content Placeholder 2"/>
          <p:cNvSpPr>
            <a:spLocks noGrp="1"/>
          </p:cNvSpPr>
          <p:nvPr>
            <p:ph idx="1"/>
          </p:nvPr>
        </p:nvSpPr>
        <p:spPr>
          <a:xfrm>
            <a:off x="838200" y="1825625"/>
            <a:ext cx="6152147" cy="4351338"/>
          </a:xfrm>
        </p:spPr>
        <p:txBody>
          <a:bodyPr>
            <a:noAutofit/>
          </a:bodyPr>
          <a:lstStyle/>
          <a:p>
            <a:r>
              <a:rPr lang="en-US" dirty="0"/>
              <a:t>Global TS register stored at LLC</a:t>
            </a:r>
          </a:p>
          <a:p>
            <a:endParaRPr lang="en-US" dirty="0"/>
          </a:p>
          <a:p>
            <a:r>
              <a:rPr lang="en-US" dirty="0"/>
              <a:t>Records &lt;Thread </a:t>
            </a:r>
            <a:r>
              <a:rPr lang="en-US" dirty="0" err="1"/>
              <a:t>ID:Flushed</a:t>
            </a:r>
            <a:r>
              <a:rPr lang="en-US" dirty="0"/>
              <a:t> Epoch TS&gt;</a:t>
            </a:r>
          </a:p>
          <a:p>
            <a:endParaRPr lang="en-US" dirty="0"/>
          </a:p>
          <a:p>
            <a:r>
              <a:rPr lang="en-US" dirty="0"/>
              <a:t>PBs check this before flushing epoch</a:t>
            </a:r>
          </a:p>
          <a:p>
            <a:endParaRPr lang="en-US" dirty="0"/>
          </a:p>
          <a:p>
            <a:r>
              <a:rPr lang="en-US" dirty="0">
                <a:solidFill>
                  <a:schemeClr val="accent1"/>
                </a:solidFill>
              </a:rPr>
              <a:t>PBs update this on DFENCEs</a:t>
            </a:r>
          </a:p>
          <a:p>
            <a:endParaRPr lang="en-US" dirty="0"/>
          </a:p>
        </p:txBody>
      </p:sp>
      <p:sp>
        <p:nvSpPr>
          <p:cNvPr id="4" name="Slide Number Placeholder 3"/>
          <p:cNvSpPr>
            <a:spLocks noGrp="1"/>
          </p:cNvSpPr>
          <p:nvPr>
            <p:ph type="sldNum" sz="quarter" idx="12"/>
          </p:nvPr>
        </p:nvSpPr>
        <p:spPr>
          <a:xfrm>
            <a:off x="8780723" y="6356350"/>
            <a:ext cx="2743200" cy="365125"/>
          </a:xfrm>
        </p:spPr>
        <p:txBody>
          <a:bodyPr/>
          <a:lstStyle/>
          <a:p>
            <a:fld id="{31521B31-940A-4DBD-BBF0-52B384F93C7D}" type="slidenum">
              <a:rPr lang="en-US" smtClean="0"/>
              <a:t>54</a:t>
            </a:fld>
            <a:endParaRPr lang="en-US" dirty="0"/>
          </a:p>
        </p:txBody>
      </p:sp>
      <p:sp>
        <p:nvSpPr>
          <p:cNvPr id="8" name="TextBox 7"/>
          <p:cNvSpPr txBox="1"/>
          <p:nvPr/>
        </p:nvSpPr>
        <p:spPr>
          <a:xfrm>
            <a:off x="10471871" y="1519783"/>
            <a:ext cx="1599658" cy="369332"/>
          </a:xfrm>
          <a:prstGeom prst="rect">
            <a:avLst/>
          </a:prstGeom>
          <a:noFill/>
        </p:spPr>
        <p:txBody>
          <a:bodyPr wrap="square" rtlCol="0">
            <a:spAutoFit/>
          </a:bodyPr>
          <a:lstStyle/>
          <a:p>
            <a:pPr algn="ctr"/>
            <a:r>
              <a:rPr lang="en-US" dirty="0"/>
              <a:t>Persist Buffer 1</a:t>
            </a:r>
          </a:p>
        </p:txBody>
      </p:sp>
      <p:sp>
        <p:nvSpPr>
          <p:cNvPr id="19" name="Rectangle 18"/>
          <p:cNvSpPr/>
          <p:nvPr/>
        </p:nvSpPr>
        <p:spPr>
          <a:xfrm>
            <a:off x="8814407" y="5105250"/>
            <a:ext cx="2158409" cy="108806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Rounded Corners 19"/>
          <p:cNvSpPr/>
          <p:nvPr/>
        </p:nvSpPr>
        <p:spPr>
          <a:xfrm>
            <a:off x="9126286" y="4609629"/>
            <a:ext cx="1531086"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p:cNvSpPr txBox="1"/>
          <p:nvPr/>
        </p:nvSpPr>
        <p:spPr>
          <a:xfrm>
            <a:off x="9186538" y="4606762"/>
            <a:ext cx="1733110" cy="369332"/>
          </a:xfrm>
          <a:prstGeom prst="rect">
            <a:avLst/>
          </a:prstGeom>
          <a:noFill/>
        </p:spPr>
        <p:txBody>
          <a:bodyPr wrap="square" rtlCol="0">
            <a:spAutoFit/>
          </a:bodyPr>
          <a:lstStyle/>
          <a:p>
            <a:r>
              <a:rPr lang="en-US" dirty="0"/>
              <a:t>PM Controller</a:t>
            </a:r>
          </a:p>
        </p:txBody>
      </p:sp>
      <p:sp>
        <p:nvSpPr>
          <p:cNvPr id="22" name="TextBox 21"/>
          <p:cNvSpPr txBox="1"/>
          <p:nvPr/>
        </p:nvSpPr>
        <p:spPr>
          <a:xfrm>
            <a:off x="9360201" y="6183922"/>
            <a:ext cx="1733110" cy="369332"/>
          </a:xfrm>
          <a:prstGeom prst="rect">
            <a:avLst/>
          </a:prstGeom>
          <a:noFill/>
        </p:spPr>
        <p:txBody>
          <a:bodyPr wrap="square" rtlCol="0">
            <a:spAutoFit/>
          </a:bodyPr>
          <a:lstStyle/>
          <a:p>
            <a:r>
              <a:rPr lang="en-US" dirty="0"/>
              <a:t>PM Region</a:t>
            </a:r>
          </a:p>
        </p:txBody>
      </p:sp>
      <p:sp>
        <p:nvSpPr>
          <p:cNvPr id="33" name="Rectangle 32"/>
          <p:cNvSpPr/>
          <p:nvPr/>
        </p:nvSpPr>
        <p:spPr>
          <a:xfrm>
            <a:off x="10380930" y="1872774"/>
            <a:ext cx="1786275" cy="1061807"/>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0409288" y="2554148"/>
            <a:ext cx="1726024"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10441171" y="2554449"/>
            <a:ext cx="1722499" cy="369332"/>
          </a:xfrm>
          <a:prstGeom prst="rect">
            <a:avLst/>
          </a:prstGeom>
          <a:noFill/>
        </p:spPr>
        <p:txBody>
          <a:bodyPr wrap="square" rtlCol="0">
            <a:spAutoFit/>
          </a:bodyPr>
          <a:lstStyle/>
          <a:p>
            <a:r>
              <a:rPr lang="en-US" dirty="0"/>
              <a:t>A = 4   14    0:25</a:t>
            </a:r>
          </a:p>
        </p:txBody>
      </p:sp>
      <p:cxnSp>
        <p:nvCxnSpPr>
          <p:cNvPr id="36" name="Straight Connector 35"/>
          <p:cNvCxnSpPr/>
          <p:nvPr/>
        </p:nvCxnSpPr>
        <p:spPr>
          <a:xfrm>
            <a:off x="11057860" y="2529641"/>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1465444" y="2554447"/>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9221980" y="3589056"/>
            <a:ext cx="1353892"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9243241" y="3589357"/>
            <a:ext cx="1722499" cy="369332"/>
          </a:xfrm>
          <a:prstGeom prst="rect">
            <a:avLst/>
          </a:prstGeom>
          <a:noFill/>
        </p:spPr>
        <p:txBody>
          <a:bodyPr wrap="square" rtlCol="0">
            <a:spAutoFit/>
          </a:bodyPr>
          <a:lstStyle/>
          <a:p>
            <a:r>
              <a:rPr lang="en-US" dirty="0"/>
              <a:t>0:24     1:14</a:t>
            </a:r>
          </a:p>
        </p:txBody>
      </p:sp>
      <p:cxnSp>
        <p:nvCxnSpPr>
          <p:cNvPr id="42" name="Straight Connector 41"/>
          <p:cNvCxnSpPr/>
          <p:nvPr/>
        </p:nvCxnSpPr>
        <p:spPr>
          <a:xfrm>
            <a:off x="9863472" y="3589355"/>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7839738" y="1502173"/>
            <a:ext cx="1626798" cy="369332"/>
          </a:xfrm>
          <a:prstGeom prst="rect">
            <a:avLst/>
          </a:prstGeom>
          <a:noFill/>
        </p:spPr>
        <p:txBody>
          <a:bodyPr wrap="square" rtlCol="0">
            <a:spAutoFit/>
          </a:bodyPr>
          <a:lstStyle/>
          <a:p>
            <a:pPr algn="ctr"/>
            <a:r>
              <a:rPr lang="en-US" dirty="0"/>
              <a:t>Persist Buffer 0 </a:t>
            </a:r>
          </a:p>
        </p:txBody>
      </p:sp>
      <p:sp>
        <p:nvSpPr>
          <p:cNvPr id="44" name="Rectangle 43"/>
          <p:cNvSpPr/>
          <p:nvPr/>
        </p:nvSpPr>
        <p:spPr>
          <a:xfrm>
            <a:off x="7747593" y="1876317"/>
            <a:ext cx="1786275" cy="1061807"/>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7775951" y="2557691"/>
            <a:ext cx="1726024"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7807834" y="2557992"/>
            <a:ext cx="1722499" cy="369332"/>
          </a:xfrm>
          <a:prstGeom prst="rect">
            <a:avLst/>
          </a:prstGeom>
          <a:noFill/>
        </p:spPr>
        <p:txBody>
          <a:bodyPr wrap="square" rtlCol="0">
            <a:spAutoFit/>
          </a:bodyPr>
          <a:lstStyle/>
          <a:p>
            <a:r>
              <a:rPr lang="en-US" dirty="0"/>
              <a:t>C = 2   24       -</a:t>
            </a:r>
          </a:p>
        </p:txBody>
      </p:sp>
      <p:cxnSp>
        <p:nvCxnSpPr>
          <p:cNvPr id="47" name="Straight Connector 46"/>
          <p:cNvCxnSpPr/>
          <p:nvPr/>
        </p:nvCxnSpPr>
        <p:spPr>
          <a:xfrm>
            <a:off x="8424523" y="2533184"/>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8832107" y="2557990"/>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6464597" y="1887832"/>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6517761" y="1877498"/>
            <a:ext cx="1102241" cy="369332"/>
          </a:xfrm>
          <a:prstGeom prst="rect">
            <a:avLst/>
          </a:prstGeom>
          <a:noFill/>
        </p:spPr>
        <p:txBody>
          <a:bodyPr wrap="square" rtlCol="0">
            <a:spAutoFit/>
          </a:bodyPr>
          <a:lstStyle/>
          <a:p>
            <a:r>
              <a:rPr lang="en-US" dirty="0"/>
              <a:t>DFENCE</a:t>
            </a:r>
          </a:p>
        </p:txBody>
      </p:sp>
      <p:cxnSp>
        <p:nvCxnSpPr>
          <p:cNvPr id="29" name="Straight Arrow Connector 28"/>
          <p:cNvCxnSpPr>
            <a:stCxn id="44" idx="2"/>
          </p:cNvCxnSpPr>
          <p:nvPr/>
        </p:nvCxnSpPr>
        <p:spPr>
          <a:xfrm>
            <a:off x="8640731" y="2938124"/>
            <a:ext cx="719470" cy="1668638"/>
          </a:xfrm>
          <a:prstGeom prst="straightConnector1">
            <a:avLst/>
          </a:prstGeom>
          <a:ln w="38100">
            <a:solidFill>
              <a:srgbClr val="00B0F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9129822" y="3898048"/>
            <a:ext cx="1502733" cy="369332"/>
          </a:xfrm>
          <a:prstGeom prst="rect">
            <a:avLst/>
          </a:prstGeom>
          <a:noFill/>
        </p:spPr>
        <p:txBody>
          <a:bodyPr wrap="square" rtlCol="0">
            <a:spAutoFit/>
          </a:bodyPr>
          <a:lstStyle/>
          <a:p>
            <a:pPr algn="ctr"/>
            <a:r>
              <a:rPr lang="en-US" dirty="0"/>
              <a:t>Global TS</a:t>
            </a:r>
          </a:p>
        </p:txBody>
      </p:sp>
      <p:sp>
        <p:nvSpPr>
          <p:cNvPr id="38" name="Rectangle 37"/>
          <p:cNvSpPr/>
          <p:nvPr/>
        </p:nvSpPr>
        <p:spPr>
          <a:xfrm>
            <a:off x="7882274" y="3479190"/>
            <a:ext cx="907314" cy="278928"/>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8038219" y="3436954"/>
            <a:ext cx="928582" cy="369332"/>
          </a:xfrm>
          <a:prstGeom prst="rect">
            <a:avLst/>
          </a:prstGeom>
          <a:noFill/>
        </p:spPr>
        <p:txBody>
          <a:bodyPr wrap="square" rtlCol="0">
            <a:spAutoFit/>
          </a:bodyPr>
          <a:lstStyle/>
          <a:p>
            <a:r>
              <a:rPr lang="en-US" dirty="0"/>
              <a:t>C = 1</a:t>
            </a:r>
          </a:p>
        </p:txBody>
      </p:sp>
    </p:spTree>
    <p:extLst>
      <p:ext uri="{BB962C8B-B14F-4D97-AF65-F5344CB8AC3E}">
        <p14:creationId xmlns:p14="http://schemas.microsoft.com/office/powerpoint/2010/main" val="52489868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Inter-thread Dependency : Enforce</a:t>
            </a:r>
          </a:p>
        </p:txBody>
      </p:sp>
      <p:sp>
        <p:nvSpPr>
          <p:cNvPr id="3" name="Content Placeholder 2"/>
          <p:cNvSpPr>
            <a:spLocks noGrp="1"/>
          </p:cNvSpPr>
          <p:nvPr>
            <p:ph idx="1"/>
          </p:nvPr>
        </p:nvSpPr>
        <p:spPr>
          <a:xfrm>
            <a:off x="838200" y="1825625"/>
            <a:ext cx="6152147" cy="4351338"/>
          </a:xfrm>
        </p:spPr>
        <p:txBody>
          <a:bodyPr>
            <a:noAutofit/>
          </a:bodyPr>
          <a:lstStyle/>
          <a:p>
            <a:r>
              <a:rPr lang="en-US" dirty="0"/>
              <a:t>Global TS register stored at LLC</a:t>
            </a:r>
          </a:p>
          <a:p>
            <a:endParaRPr lang="en-US" dirty="0"/>
          </a:p>
          <a:p>
            <a:r>
              <a:rPr lang="en-US" dirty="0"/>
              <a:t>Records &lt;Thread </a:t>
            </a:r>
            <a:r>
              <a:rPr lang="en-US" dirty="0" err="1"/>
              <a:t>ID:Flushed</a:t>
            </a:r>
            <a:r>
              <a:rPr lang="en-US" dirty="0"/>
              <a:t> Epoch TS&gt;</a:t>
            </a:r>
          </a:p>
          <a:p>
            <a:endParaRPr lang="en-US" dirty="0"/>
          </a:p>
          <a:p>
            <a:r>
              <a:rPr lang="en-US" dirty="0"/>
              <a:t>PBs check this before flushing epoch</a:t>
            </a:r>
          </a:p>
          <a:p>
            <a:endParaRPr lang="en-US" dirty="0"/>
          </a:p>
          <a:p>
            <a:r>
              <a:rPr lang="en-US" dirty="0">
                <a:solidFill>
                  <a:schemeClr val="accent1"/>
                </a:solidFill>
              </a:rPr>
              <a:t>PBs update this on DFENCEs</a:t>
            </a:r>
          </a:p>
          <a:p>
            <a:endParaRPr lang="en-US" dirty="0"/>
          </a:p>
        </p:txBody>
      </p:sp>
      <p:sp>
        <p:nvSpPr>
          <p:cNvPr id="4" name="Slide Number Placeholder 3"/>
          <p:cNvSpPr>
            <a:spLocks noGrp="1"/>
          </p:cNvSpPr>
          <p:nvPr>
            <p:ph type="sldNum" sz="quarter" idx="12"/>
          </p:nvPr>
        </p:nvSpPr>
        <p:spPr>
          <a:xfrm>
            <a:off x="8780723" y="6356350"/>
            <a:ext cx="2743200" cy="365125"/>
          </a:xfrm>
        </p:spPr>
        <p:txBody>
          <a:bodyPr/>
          <a:lstStyle/>
          <a:p>
            <a:fld id="{31521B31-940A-4DBD-BBF0-52B384F93C7D}" type="slidenum">
              <a:rPr lang="en-US" smtClean="0"/>
              <a:t>55</a:t>
            </a:fld>
            <a:endParaRPr lang="en-US" dirty="0"/>
          </a:p>
        </p:txBody>
      </p:sp>
      <p:sp>
        <p:nvSpPr>
          <p:cNvPr id="8" name="TextBox 7"/>
          <p:cNvSpPr txBox="1"/>
          <p:nvPr/>
        </p:nvSpPr>
        <p:spPr>
          <a:xfrm>
            <a:off x="10471871" y="1519783"/>
            <a:ext cx="1599658" cy="369332"/>
          </a:xfrm>
          <a:prstGeom prst="rect">
            <a:avLst/>
          </a:prstGeom>
          <a:noFill/>
        </p:spPr>
        <p:txBody>
          <a:bodyPr wrap="square" rtlCol="0">
            <a:spAutoFit/>
          </a:bodyPr>
          <a:lstStyle/>
          <a:p>
            <a:pPr algn="ctr"/>
            <a:r>
              <a:rPr lang="en-US" dirty="0"/>
              <a:t>Persist Buffer 1</a:t>
            </a:r>
          </a:p>
        </p:txBody>
      </p:sp>
      <p:sp>
        <p:nvSpPr>
          <p:cNvPr id="19" name="Rectangle 18"/>
          <p:cNvSpPr/>
          <p:nvPr/>
        </p:nvSpPr>
        <p:spPr>
          <a:xfrm>
            <a:off x="8814407" y="5105250"/>
            <a:ext cx="2158409" cy="108806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Rounded Corners 19"/>
          <p:cNvSpPr/>
          <p:nvPr/>
        </p:nvSpPr>
        <p:spPr>
          <a:xfrm>
            <a:off x="9126286" y="4609629"/>
            <a:ext cx="1531086"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p:cNvSpPr txBox="1"/>
          <p:nvPr/>
        </p:nvSpPr>
        <p:spPr>
          <a:xfrm>
            <a:off x="9186538" y="4606762"/>
            <a:ext cx="1733110" cy="369332"/>
          </a:xfrm>
          <a:prstGeom prst="rect">
            <a:avLst/>
          </a:prstGeom>
          <a:noFill/>
        </p:spPr>
        <p:txBody>
          <a:bodyPr wrap="square" rtlCol="0">
            <a:spAutoFit/>
          </a:bodyPr>
          <a:lstStyle/>
          <a:p>
            <a:r>
              <a:rPr lang="en-US" dirty="0"/>
              <a:t>PM Controller</a:t>
            </a:r>
          </a:p>
        </p:txBody>
      </p:sp>
      <p:sp>
        <p:nvSpPr>
          <p:cNvPr id="22" name="TextBox 21"/>
          <p:cNvSpPr txBox="1"/>
          <p:nvPr/>
        </p:nvSpPr>
        <p:spPr>
          <a:xfrm>
            <a:off x="9360201" y="6183922"/>
            <a:ext cx="1733110" cy="369332"/>
          </a:xfrm>
          <a:prstGeom prst="rect">
            <a:avLst/>
          </a:prstGeom>
          <a:noFill/>
        </p:spPr>
        <p:txBody>
          <a:bodyPr wrap="square" rtlCol="0">
            <a:spAutoFit/>
          </a:bodyPr>
          <a:lstStyle/>
          <a:p>
            <a:r>
              <a:rPr lang="en-US" dirty="0"/>
              <a:t>PM Region</a:t>
            </a:r>
          </a:p>
        </p:txBody>
      </p:sp>
      <p:sp>
        <p:nvSpPr>
          <p:cNvPr id="33" name="Rectangle 32"/>
          <p:cNvSpPr/>
          <p:nvPr/>
        </p:nvSpPr>
        <p:spPr>
          <a:xfrm>
            <a:off x="10380930" y="1872774"/>
            <a:ext cx="1786275" cy="1061807"/>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0409288" y="2554148"/>
            <a:ext cx="1726024"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10441171" y="2554449"/>
            <a:ext cx="1722499" cy="369332"/>
          </a:xfrm>
          <a:prstGeom prst="rect">
            <a:avLst/>
          </a:prstGeom>
          <a:noFill/>
        </p:spPr>
        <p:txBody>
          <a:bodyPr wrap="square" rtlCol="0">
            <a:spAutoFit/>
          </a:bodyPr>
          <a:lstStyle/>
          <a:p>
            <a:r>
              <a:rPr lang="en-US" dirty="0"/>
              <a:t>A = 4   14    0:25</a:t>
            </a:r>
          </a:p>
        </p:txBody>
      </p:sp>
      <p:cxnSp>
        <p:nvCxnSpPr>
          <p:cNvPr id="36" name="Straight Connector 35"/>
          <p:cNvCxnSpPr/>
          <p:nvPr/>
        </p:nvCxnSpPr>
        <p:spPr>
          <a:xfrm>
            <a:off x="11057860" y="2529641"/>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1465444" y="2554447"/>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9221980" y="3589056"/>
            <a:ext cx="1353892"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9243241" y="3589357"/>
            <a:ext cx="1722499" cy="369332"/>
          </a:xfrm>
          <a:prstGeom prst="rect">
            <a:avLst/>
          </a:prstGeom>
          <a:noFill/>
        </p:spPr>
        <p:txBody>
          <a:bodyPr wrap="square" rtlCol="0">
            <a:spAutoFit/>
          </a:bodyPr>
          <a:lstStyle/>
          <a:p>
            <a:r>
              <a:rPr lang="en-US" dirty="0"/>
              <a:t>0:24     1:14</a:t>
            </a:r>
          </a:p>
        </p:txBody>
      </p:sp>
      <p:cxnSp>
        <p:nvCxnSpPr>
          <p:cNvPr id="42" name="Straight Connector 41"/>
          <p:cNvCxnSpPr/>
          <p:nvPr/>
        </p:nvCxnSpPr>
        <p:spPr>
          <a:xfrm>
            <a:off x="9863472" y="3589355"/>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7839738" y="1502173"/>
            <a:ext cx="1626798" cy="369332"/>
          </a:xfrm>
          <a:prstGeom prst="rect">
            <a:avLst/>
          </a:prstGeom>
          <a:noFill/>
        </p:spPr>
        <p:txBody>
          <a:bodyPr wrap="square" rtlCol="0">
            <a:spAutoFit/>
          </a:bodyPr>
          <a:lstStyle/>
          <a:p>
            <a:pPr algn="ctr"/>
            <a:r>
              <a:rPr lang="en-US" dirty="0"/>
              <a:t>Persist Buffer 0 </a:t>
            </a:r>
          </a:p>
        </p:txBody>
      </p:sp>
      <p:sp>
        <p:nvSpPr>
          <p:cNvPr id="44" name="Rectangle 43"/>
          <p:cNvSpPr/>
          <p:nvPr/>
        </p:nvSpPr>
        <p:spPr>
          <a:xfrm>
            <a:off x="7747593" y="1876317"/>
            <a:ext cx="1786275" cy="1061807"/>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7775951" y="2557691"/>
            <a:ext cx="1726024"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7807834" y="2557992"/>
            <a:ext cx="1722499" cy="369332"/>
          </a:xfrm>
          <a:prstGeom prst="rect">
            <a:avLst/>
          </a:prstGeom>
          <a:noFill/>
        </p:spPr>
        <p:txBody>
          <a:bodyPr wrap="square" rtlCol="0">
            <a:spAutoFit/>
          </a:bodyPr>
          <a:lstStyle/>
          <a:p>
            <a:r>
              <a:rPr lang="en-US" dirty="0"/>
              <a:t>C = 2   24       -</a:t>
            </a:r>
          </a:p>
        </p:txBody>
      </p:sp>
      <p:cxnSp>
        <p:nvCxnSpPr>
          <p:cNvPr id="47" name="Straight Connector 46"/>
          <p:cNvCxnSpPr/>
          <p:nvPr/>
        </p:nvCxnSpPr>
        <p:spPr>
          <a:xfrm>
            <a:off x="8424523" y="2533184"/>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8832107" y="2557990"/>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6464597" y="1887832"/>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6517761" y="1877498"/>
            <a:ext cx="1102241" cy="369332"/>
          </a:xfrm>
          <a:prstGeom prst="rect">
            <a:avLst/>
          </a:prstGeom>
          <a:noFill/>
        </p:spPr>
        <p:txBody>
          <a:bodyPr wrap="square" rtlCol="0">
            <a:spAutoFit/>
          </a:bodyPr>
          <a:lstStyle/>
          <a:p>
            <a:r>
              <a:rPr lang="en-US" dirty="0"/>
              <a:t>DFENCE</a:t>
            </a:r>
          </a:p>
        </p:txBody>
      </p:sp>
      <p:cxnSp>
        <p:nvCxnSpPr>
          <p:cNvPr id="29" name="Straight Arrow Connector 28"/>
          <p:cNvCxnSpPr>
            <a:stCxn id="44" idx="2"/>
          </p:cNvCxnSpPr>
          <p:nvPr/>
        </p:nvCxnSpPr>
        <p:spPr>
          <a:xfrm>
            <a:off x="8640731" y="2938124"/>
            <a:ext cx="719470" cy="1668638"/>
          </a:xfrm>
          <a:prstGeom prst="straightConnector1">
            <a:avLst/>
          </a:prstGeom>
          <a:ln w="38100">
            <a:solidFill>
              <a:srgbClr val="00B0F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9129822" y="3898048"/>
            <a:ext cx="1502733" cy="369332"/>
          </a:xfrm>
          <a:prstGeom prst="rect">
            <a:avLst/>
          </a:prstGeom>
          <a:noFill/>
        </p:spPr>
        <p:txBody>
          <a:bodyPr wrap="square" rtlCol="0">
            <a:spAutoFit/>
          </a:bodyPr>
          <a:lstStyle/>
          <a:p>
            <a:pPr algn="ctr"/>
            <a:r>
              <a:rPr lang="en-US" dirty="0"/>
              <a:t>Global TS</a:t>
            </a:r>
          </a:p>
        </p:txBody>
      </p:sp>
      <p:sp>
        <p:nvSpPr>
          <p:cNvPr id="38" name="Rectangle 37"/>
          <p:cNvSpPr/>
          <p:nvPr/>
        </p:nvSpPr>
        <p:spPr>
          <a:xfrm>
            <a:off x="7882274" y="3479190"/>
            <a:ext cx="907314" cy="278928"/>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8038219" y="3436954"/>
            <a:ext cx="928582" cy="369332"/>
          </a:xfrm>
          <a:prstGeom prst="rect">
            <a:avLst/>
          </a:prstGeom>
          <a:noFill/>
        </p:spPr>
        <p:txBody>
          <a:bodyPr wrap="square" rtlCol="0">
            <a:spAutoFit/>
          </a:bodyPr>
          <a:lstStyle/>
          <a:p>
            <a:r>
              <a:rPr lang="en-US" dirty="0"/>
              <a:t>ACK</a:t>
            </a:r>
          </a:p>
        </p:txBody>
      </p:sp>
    </p:spTree>
    <p:extLst>
      <p:ext uri="{BB962C8B-B14F-4D97-AF65-F5344CB8AC3E}">
        <p14:creationId xmlns:p14="http://schemas.microsoft.com/office/powerpoint/2010/main" val="829346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Inter-thread Dependency : Enforce</a:t>
            </a:r>
          </a:p>
        </p:txBody>
      </p:sp>
      <p:sp>
        <p:nvSpPr>
          <p:cNvPr id="3" name="Content Placeholder 2"/>
          <p:cNvSpPr>
            <a:spLocks noGrp="1"/>
          </p:cNvSpPr>
          <p:nvPr>
            <p:ph idx="1"/>
          </p:nvPr>
        </p:nvSpPr>
        <p:spPr>
          <a:xfrm>
            <a:off x="838200" y="1825625"/>
            <a:ext cx="6152147" cy="4351338"/>
          </a:xfrm>
        </p:spPr>
        <p:txBody>
          <a:bodyPr>
            <a:noAutofit/>
          </a:bodyPr>
          <a:lstStyle/>
          <a:p>
            <a:r>
              <a:rPr lang="en-US" dirty="0"/>
              <a:t>Global TS register stored at LLC</a:t>
            </a:r>
          </a:p>
          <a:p>
            <a:endParaRPr lang="en-US" dirty="0"/>
          </a:p>
          <a:p>
            <a:r>
              <a:rPr lang="en-US" dirty="0"/>
              <a:t>Records &lt;Thread </a:t>
            </a:r>
            <a:r>
              <a:rPr lang="en-US" dirty="0" err="1"/>
              <a:t>ID:Flushed</a:t>
            </a:r>
            <a:r>
              <a:rPr lang="en-US" dirty="0"/>
              <a:t> Epoch TS&gt;</a:t>
            </a:r>
          </a:p>
          <a:p>
            <a:endParaRPr lang="en-US" dirty="0"/>
          </a:p>
          <a:p>
            <a:r>
              <a:rPr lang="en-US" dirty="0"/>
              <a:t>PBs check this before flushing epoch</a:t>
            </a:r>
          </a:p>
          <a:p>
            <a:endParaRPr lang="en-US" dirty="0"/>
          </a:p>
          <a:p>
            <a:r>
              <a:rPr lang="en-US" dirty="0">
                <a:solidFill>
                  <a:schemeClr val="accent1"/>
                </a:solidFill>
              </a:rPr>
              <a:t>PBs update this on DFENCEs</a:t>
            </a:r>
          </a:p>
          <a:p>
            <a:endParaRPr lang="en-US" dirty="0"/>
          </a:p>
        </p:txBody>
      </p:sp>
      <p:sp>
        <p:nvSpPr>
          <p:cNvPr id="4" name="Slide Number Placeholder 3"/>
          <p:cNvSpPr>
            <a:spLocks noGrp="1"/>
          </p:cNvSpPr>
          <p:nvPr>
            <p:ph type="sldNum" sz="quarter" idx="12"/>
          </p:nvPr>
        </p:nvSpPr>
        <p:spPr>
          <a:xfrm>
            <a:off x="8780723" y="6356350"/>
            <a:ext cx="2743200" cy="365125"/>
          </a:xfrm>
        </p:spPr>
        <p:txBody>
          <a:bodyPr/>
          <a:lstStyle/>
          <a:p>
            <a:fld id="{31521B31-940A-4DBD-BBF0-52B384F93C7D}" type="slidenum">
              <a:rPr lang="en-US" smtClean="0"/>
              <a:t>56</a:t>
            </a:fld>
            <a:endParaRPr lang="en-US" dirty="0"/>
          </a:p>
        </p:txBody>
      </p:sp>
      <p:sp>
        <p:nvSpPr>
          <p:cNvPr id="8" name="TextBox 7"/>
          <p:cNvSpPr txBox="1"/>
          <p:nvPr/>
        </p:nvSpPr>
        <p:spPr>
          <a:xfrm>
            <a:off x="10471871" y="1519783"/>
            <a:ext cx="1599658" cy="369332"/>
          </a:xfrm>
          <a:prstGeom prst="rect">
            <a:avLst/>
          </a:prstGeom>
          <a:noFill/>
        </p:spPr>
        <p:txBody>
          <a:bodyPr wrap="square" rtlCol="0">
            <a:spAutoFit/>
          </a:bodyPr>
          <a:lstStyle/>
          <a:p>
            <a:pPr algn="ctr"/>
            <a:r>
              <a:rPr lang="en-US" dirty="0"/>
              <a:t>Persist Buffer 1</a:t>
            </a:r>
          </a:p>
        </p:txBody>
      </p:sp>
      <p:sp>
        <p:nvSpPr>
          <p:cNvPr id="19" name="Rectangle 18"/>
          <p:cNvSpPr/>
          <p:nvPr/>
        </p:nvSpPr>
        <p:spPr>
          <a:xfrm>
            <a:off x="8814407" y="5105250"/>
            <a:ext cx="2158409" cy="108806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Rounded Corners 19"/>
          <p:cNvSpPr/>
          <p:nvPr/>
        </p:nvSpPr>
        <p:spPr>
          <a:xfrm>
            <a:off x="9126286" y="4609629"/>
            <a:ext cx="1531086"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p:cNvSpPr txBox="1"/>
          <p:nvPr/>
        </p:nvSpPr>
        <p:spPr>
          <a:xfrm>
            <a:off x="9186538" y="4606762"/>
            <a:ext cx="1733110" cy="369332"/>
          </a:xfrm>
          <a:prstGeom prst="rect">
            <a:avLst/>
          </a:prstGeom>
          <a:noFill/>
        </p:spPr>
        <p:txBody>
          <a:bodyPr wrap="square" rtlCol="0">
            <a:spAutoFit/>
          </a:bodyPr>
          <a:lstStyle/>
          <a:p>
            <a:r>
              <a:rPr lang="en-US" dirty="0"/>
              <a:t>PM Controller</a:t>
            </a:r>
          </a:p>
        </p:txBody>
      </p:sp>
      <p:sp>
        <p:nvSpPr>
          <p:cNvPr id="22" name="TextBox 21"/>
          <p:cNvSpPr txBox="1"/>
          <p:nvPr/>
        </p:nvSpPr>
        <p:spPr>
          <a:xfrm>
            <a:off x="9360201" y="6183922"/>
            <a:ext cx="1733110" cy="369332"/>
          </a:xfrm>
          <a:prstGeom prst="rect">
            <a:avLst/>
          </a:prstGeom>
          <a:noFill/>
        </p:spPr>
        <p:txBody>
          <a:bodyPr wrap="square" rtlCol="0">
            <a:spAutoFit/>
          </a:bodyPr>
          <a:lstStyle/>
          <a:p>
            <a:r>
              <a:rPr lang="en-US" dirty="0"/>
              <a:t>PM Region</a:t>
            </a:r>
          </a:p>
        </p:txBody>
      </p:sp>
      <p:sp>
        <p:nvSpPr>
          <p:cNvPr id="33" name="Rectangle 32"/>
          <p:cNvSpPr/>
          <p:nvPr/>
        </p:nvSpPr>
        <p:spPr>
          <a:xfrm>
            <a:off x="10380930" y="1872774"/>
            <a:ext cx="1786275" cy="1061807"/>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0409288" y="2554148"/>
            <a:ext cx="1726024"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10441171" y="2554449"/>
            <a:ext cx="1722499" cy="369332"/>
          </a:xfrm>
          <a:prstGeom prst="rect">
            <a:avLst/>
          </a:prstGeom>
          <a:noFill/>
        </p:spPr>
        <p:txBody>
          <a:bodyPr wrap="square" rtlCol="0">
            <a:spAutoFit/>
          </a:bodyPr>
          <a:lstStyle/>
          <a:p>
            <a:r>
              <a:rPr lang="en-US" dirty="0"/>
              <a:t>A = 4   14    0:25</a:t>
            </a:r>
          </a:p>
        </p:txBody>
      </p:sp>
      <p:cxnSp>
        <p:nvCxnSpPr>
          <p:cNvPr id="36" name="Straight Connector 35"/>
          <p:cNvCxnSpPr/>
          <p:nvPr/>
        </p:nvCxnSpPr>
        <p:spPr>
          <a:xfrm>
            <a:off x="11057860" y="2529641"/>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1465444" y="2554447"/>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9221980" y="3589056"/>
            <a:ext cx="1353892"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9243241" y="3589357"/>
            <a:ext cx="1722499" cy="369332"/>
          </a:xfrm>
          <a:prstGeom prst="rect">
            <a:avLst/>
          </a:prstGeom>
          <a:noFill/>
        </p:spPr>
        <p:txBody>
          <a:bodyPr wrap="square" rtlCol="0">
            <a:spAutoFit/>
          </a:bodyPr>
          <a:lstStyle/>
          <a:p>
            <a:r>
              <a:rPr lang="en-US" dirty="0">
                <a:solidFill>
                  <a:srgbClr val="FF0000"/>
                </a:solidFill>
              </a:rPr>
              <a:t>0:25</a:t>
            </a:r>
            <a:r>
              <a:rPr lang="en-US" dirty="0"/>
              <a:t>     1:14</a:t>
            </a:r>
          </a:p>
        </p:txBody>
      </p:sp>
      <p:cxnSp>
        <p:nvCxnSpPr>
          <p:cNvPr id="42" name="Straight Connector 41"/>
          <p:cNvCxnSpPr/>
          <p:nvPr/>
        </p:nvCxnSpPr>
        <p:spPr>
          <a:xfrm>
            <a:off x="9863472" y="3589355"/>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7839738" y="1502173"/>
            <a:ext cx="1626798" cy="369332"/>
          </a:xfrm>
          <a:prstGeom prst="rect">
            <a:avLst/>
          </a:prstGeom>
          <a:noFill/>
        </p:spPr>
        <p:txBody>
          <a:bodyPr wrap="square" rtlCol="0">
            <a:spAutoFit/>
          </a:bodyPr>
          <a:lstStyle/>
          <a:p>
            <a:pPr algn="ctr"/>
            <a:r>
              <a:rPr lang="en-US" dirty="0"/>
              <a:t>Persist Buffer 0 </a:t>
            </a:r>
          </a:p>
        </p:txBody>
      </p:sp>
      <p:sp>
        <p:nvSpPr>
          <p:cNvPr id="44" name="Rectangle 43"/>
          <p:cNvSpPr/>
          <p:nvPr/>
        </p:nvSpPr>
        <p:spPr>
          <a:xfrm>
            <a:off x="7747593" y="1876317"/>
            <a:ext cx="1786275" cy="1061807"/>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9129822" y="3898048"/>
            <a:ext cx="1502733" cy="369332"/>
          </a:xfrm>
          <a:prstGeom prst="rect">
            <a:avLst/>
          </a:prstGeom>
          <a:noFill/>
        </p:spPr>
        <p:txBody>
          <a:bodyPr wrap="square" rtlCol="0">
            <a:spAutoFit/>
          </a:bodyPr>
          <a:lstStyle/>
          <a:p>
            <a:pPr algn="ctr"/>
            <a:r>
              <a:rPr lang="en-US" dirty="0"/>
              <a:t>Global TS</a:t>
            </a:r>
          </a:p>
        </p:txBody>
      </p:sp>
      <p:cxnSp>
        <p:nvCxnSpPr>
          <p:cNvPr id="30" name="Straight Arrow Connector 29"/>
          <p:cNvCxnSpPr/>
          <p:nvPr/>
        </p:nvCxnSpPr>
        <p:spPr>
          <a:xfrm>
            <a:off x="9530333" y="2923781"/>
            <a:ext cx="333140" cy="671862"/>
          </a:xfrm>
          <a:prstGeom prst="straightConnector1">
            <a:avLst/>
          </a:prstGeom>
          <a:ln w="38100">
            <a:solidFill>
              <a:srgbClr val="00B0F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565673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Intra-thread Dependency (Epoch) : Track</a:t>
            </a:r>
            <a:br>
              <a:rPr lang="en-US" b="1" dirty="0"/>
            </a:br>
            <a:r>
              <a:rPr lang="en-US" b="1" dirty="0"/>
              <a:t>ANIMATION WIP</a:t>
            </a:r>
          </a:p>
        </p:txBody>
      </p:sp>
      <p:sp>
        <p:nvSpPr>
          <p:cNvPr id="3" name="Content Placeholder 2"/>
          <p:cNvSpPr>
            <a:spLocks noGrp="1"/>
          </p:cNvSpPr>
          <p:nvPr>
            <p:ph idx="1"/>
          </p:nvPr>
        </p:nvSpPr>
        <p:spPr>
          <a:xfrm>
            <a:off x="838200" y="1825625"/>
            <a:ext cx="4573772" cy="4351338"/>
          </a:xfrm>
        </p:spPr>
        <p:txBody>
          <a:bodyPr>
            <a:normAutofit fontScale="92500" lnSpcReduction="10000"/>
          </a:bodyPr>
          <a:lstStyle/>
          <a:p>
            <a:r>
              <a:rPr lang="en-US" dirty="0"/>
              <a:t>Local timestamp (TS) register maintained at L1 cache</a:t>
            </a:r>
          </a:p>
          <a:p>
            <a:pPr lvl="1"/>
            <a:endParaRPr lang="en-US" dirty="0"/>
          </a:p>
          <a:p>
            <a:r>
              <a:rPr lang="en-US" dirty="0"/>
              <a:t>Indicates epoch TS of current (incomplete) epoch</a:t>
            </a:r>
          </a:p>
          <a:p>
            <a:endParaRPr lang="en-US" dirty="0"/>
          </a:p>
          <a:p>
            <a:r>
              <a:rPr lang="en-US" dirty="0"/>
              <a:t>Local TS copied as part of PB entry for incoming PM stores</a:t>
            </a:r>
          </a:p>
          <a:p>
            <a:endParaRPr lang="en-US" dirty="0"/>
          </a:p>
          <a:p>
            <a:r>
              <a:rPr lang="en-US" dirty="0"/>
              <a:t>Local TS incremented on encountering persist barrier</a:t>
            </a:r>
          </a:p>
        </p:txBody>
      </p:sp>
      <p:sp>
        <p:nvSpPr>
          <p:cNvPr id="4" name="Slide Number Placeholder 3"/>
          <p:cNvSpPr>
            <a:spLocks noGrp="1"/>
          </p:cNvSpPr>
          <p:nvPr>
            <p:ph type="sldNum" sz="quarter" idx="12"/>
          </p:nvPr>
        </p:nvSpPr>
        <p:spPr/>
        <p:txBody>
          <a:bodyPr/>
          <a:lstStyle/>
          <a:p>
            <a:fld id="{31521B31-940A-4DBD-BBF0-52B384F93C7D}" type="slidenum">
              <a:rPr lang="en-US" smtClean="0"/>
              <a:t>57</a:t>
            </a:fld>
            <a:endParaRPr lang="en-US" dirty="0"/>
          </a:p>
        </p:txBody>
      </p:sp>
      <p:sp>
        <p:nvSpPr>
          <p:cNvPr id="6" name="Oval 5"/>
          <p:cNvSpPr/>
          <p:nvPr/>
        </p:nvSpPr>
        <p:spPr>
          <a:xfrm>
            <a:off x="8931357" y="1825625"/>
            <a:ext cx="797442" cy="797442"/>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8984521" y="2061798"/>
            <a:ext cx="797442" cy="369332"/>
          </a:xfrm>
          <a:prstGeom prst="rect">
            <a:avLst/>
          </a:prstGeom>
          <a:noFill/>
        </p:spPr>
        <p:txBody>
          <a:bodyPr wrap="square" rtlCol="0">
            <a:spAutoFit/>
          </a:bodyPr>
          <a:lstStyle/>
          <a:p>
            <a:r>
              <a:rPr lang="en-US" dirty="0"/>
              <a:t>CPU 1</a:t>
            </a:r>
          </a:p>
        </p:txBody>
      </p:sp>
      <p:sp>
        <p:nvSpPr>
          <p:cNvPr id="8" name="Rectangle 7"/>
          <p:cNvSpPr/>
          <p:nvPr/>
        </p:nvSpPr>
        <p:spPr>
          <a:xfrm>
            <a:off x="7187610" y="3264195"/>
            <a:ext cx="2158409" cy="144602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742973" y="3267737"/>
            <a:ext cx="1463744" cy="1442486"/>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p:cNvSpPr/>
          <p:nvPr/>
        </p:nvSpPr>
        <p:spPr>
          <a:xfrm>
            <a:off x="8825030" y="2802240"/>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7857460" y="2788361"/>
            <a:ext cx="928582" cy="369332"/>
          </a:xfrm>
          <a:prstGeom prst="rect">
            <a:avLst/>
          </a:prstGeom>
          <a:noFill/>
        </p:spPr>
        <p:txBody>
          <a:bodyPr wrap="square" rtlCol="0">
            <a:spAutoFit/>
          </a:bodyPr>
          <a:lstStyle/>
          <a:p>
            <a:r>
              <a:rPr lang="en-US" dirty="0"/>
              <a:t>Local TS</a:t>
            </a:r>
          </a:p>
        </p:txBody>
      </p:sp>
      <p:sp>
        <p:nvSpPr>
          <p:cNvPr id="14" name="TextBox 13"/>
          <p:cNvSpPr txBox="1"/>
          <p:nvPr/>
        </p:nvSpPr>
        <p:spPr>
          <a:xfrm>
            <a:off x="7772405" y="4870919"/>
            <a:ext cx="1173122" cy="369332"/>
          </a:xfrm>
          <a:prstGeom prst="rect">
            <a:avLst/>
          </a:prstGeom>
          <a:noFill/>
        </p:spPr>
        <p:txBody>
          <a:bodyPr wrap="square" rtlCol="0">
            <a:spAutoFit/>
          </a:bodyPr>
          <a:lstStyle/>
          <a:p>
            <a:pPr algn="ctr"/>
            <a:r>
              <a:rPr lang="en-US" dirty="0"/>
              <a:t>L1 Cache</a:t>
            </a:r>
          </a:p>
        </p:txBody>
      </p:sp>
      <p:sp>
        <p:nvSpPr>
          <p:cNvPr id="13" name="TextBox 12"/>
          <p:cNvSpPr txBox="1"/>
          <p:nvPr/>
        </p:nvSpPr>
        <p:spPr>
          <a:xfrm>
            <a:off x="9115651" y="2802539"/>
            <a:ext cx="928582" cy="369332"/>
          </a:xfrm>
          <a:prstGeom prst="rect">
            <a:avLst/>
          </a:prstGeom>
          <a:noFill/>
        </p:spPr>
        <p:txBody>
          <a:bodyPr wrap="square" rtlCol="0">
            <a:spAutoFit/>
          </a:bodyPr>
          <a:lstStyle/>
          <a:p>
            <a:r>
              <a:rPr lang="en-US" dirty="0"/>
              <a:t>26</a:t>
            </a:r>
          </a:p>
        </p:txBody>
      </p:sp>
      <p:sp>
        <p:nvSpPr>
          <p:cNvPr id="17" name="Rectangle 16"/>
          <p:cNvSpPr/>
          <p:nvPr/>
        </p:nvSpPr>
        <p:spPr>
          <a:xfrm>
            <a:off x="9771330" y="4319156"/>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9803213" y="4330090"/>
            <a:ext cx="1463758" cy="369332"/>
          </a:xfrm>
          <a:prstGeom prst="rect">
            <a:avLst/>
          </a:prstGeom>
          <a:noFill/>
        </p:spPr>
        <p:txBody>
          <a:bodyPr wrap="square" rtlCol="0">
            <a:spAutoFit/>
          </a:bodyPr>
          <a:lstStyle/>
          <a:p>
            <a:r>
              <a:rPr lang="en-US" dirty="0"/>
              <a:t>A = 1   25</a:t>
            </a:r>
          </a:p>
        </p:txBody>
      </p:sp>
      <p:sp>
        <p:nvSpPr>
          <p:cNvPr id="19" name="TextBox 18"/>
          <p:cNvSpPr txBox="1"/>
          <p:nvPr/>
        </p:nvSpPr>
        <p:spPr>
          <a:xfrm>
            <a:off x="9735881" y="4824845"/>
            <a:ext cx="1502733" cy="369332"/>
          </a:xfrm>
          <a:prstGeom prst="rect">
            <a:avLst/>
          </a:prstGeom>
          <a:noFill/>
        </p:spPr>
        <p:txBody>
          <a:bodyPr wrap="square" rtlCol="0">
            <a:spAutoFit/>
          </a:bodyPr>
          <a:lstStyle/>
          <a:p>
            <a:pPr algn="ctr"/>
            <a:r>
              <a:rPr lang="en-US" dirty="0"/>
              <a:t>Persist Buffer </a:t>
            </a:r>
          </a:p>
        </p:txBody>
      </p:sp>
      <p:cxnSp>
        <p:nvCxnSpPr>
          <p:cNvPr id="22" name="Straight Connector 21"/>
          <p:cNvCxnSpPr/>
          <p:nvPr/>
        </p:nvCxnSpPr>
        <p:spPr>
          <a:xfrm>
            <a:off x="10419902" y="4305282"/>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10827486" y="4330088"/>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10143471" y="1802774"/>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10196635" y="1792440"/>
            <a:ext cx="1102241" cy="369332"/>
          </a:xfrm>
          <a:prstGeom prst="rect">
            <a:avLst/>
          </a:prstGeom>
          <a:noFill/>
        </p:spPr>
        <p:txBody>
          <a:bodyPr wrap="square" rtlCol="0">
            <a:spAutoFit/>
          </a:bodyPr>
          <a:lstStyle/>
          <a:p>
            <a:r>
              <a:rPr lang="en-US" dirty="0"/>
              <a:t>ST B = 1</a:t>
            </a:r>
          </a:p>
        </p:txBody>
      </p:sp>
      <p:sp>
        <p:nvSpPr>
          <p:cNvPr id="30" name="Rectangle 29"/>
          <p:cNvSpPr/>
          <p:nvPr/>
        </p:nvSpPr>
        <p:spPr>
          <a:xfrm>
            <a:off x="10143471" y="2228076"/>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10196635" y="2217742"/>
            <a:ext cx="1102241" cy="369332"/>
          </a:xfrm>
          <a:prstGeom prst="rect">
            <a:avLst/>
          </a:prstGeom>
          <a:noFill/>
        </p:spPr>
        <p:txBody>
          <a:bodyPr wrap="square" rtlCol="0">
            <a:spAutoFit/>
          </a:bodyPr>
          <a:lstStyle/>
          <a:p>
            <a:r>
              <a:rPr lang="en-US" dirty="0"/>
              <a:t>OFENCE</a:t>
            </a:r>
          </a:p>
        </p:txBody>
      </p:sp>
      <p:sp>
        <p:nvSpPr>
          <p:cNvPr id="32" name="Rectangle 31"/>
          <p:cNvSpPr/>
          <p:nvPr/>
        </p:nvSpPr>
        <p:spPr>
          <a:xfrm>
            <a:off x="10147017" y="2667555"/>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10200181" y="2657221"/>
            <a:ext cx="1102241" cy="369332"/>
          </a:xfrm>
          <a:prstGeom prst="rect">
            <a:avLst/>
          </a:prstGeom>
          <a:noFill/>
        </p:spPr>
        <p:txBody>
          <a:bodyPr wrap="square" rtlCol="0">
            <a:spAutoFit/>
          </a:bodyPr>
          <a:lstStyle/>
          <a:p>
            <a:r>
              <a:rPr lang="en-US" dirty="0"/>
              <a:t>ST A = 2</a:t>
            </a:r>
          </a:p>
        </p:txBody>
      </p:sp>
      <p:sp>
        <p:nvSpPr>
          <p:cNvPr id="36" name="Rectangle 35"/>
          <p:cNvSpPr/>
          <p:nvPr/>
        </p:nvSpPr>
        <p:spPr>
          <a:xfrm>
            <a:off x="9774871" y="3961196"/>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9806754" y="3972130"/>
            <a:ext cx="1463758" cy="369332"/>
          </a:xfrm>
          <a:prstGeom prst="rect">
            <a:avLst/>
          </a:prstGeom>
          <a:noFill/>
        </p:spPr>
        <p:txBody>
          <a:bodyPr wrap="square" rtlCol="0">
            <a:spAutoFit/>
          </a:bodyPr>
          <a:lstStyle/>
          <a:p>
            <a:r>
              <a:rPr lang="en-US" dirty="0"/>
              <a:t>B = 1   25</a:t>
            </a:r>
          </a:p>
        </p:txBody>
      </p:sp>
      <p:cxnSp>
        <p:nvCxnSpPr>
          <p:cNvPr id="38" name="Straight Connector 37"/>
          <p:cNvCxnSpPr/>
          <p:nvPr/>
        </p:nvCxnSpPr>
        <p:spPr>
          <a:xfrm>
            <a:off x="10423443" y="3947322"/>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10831027" y="3972128"/>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9767779" y="3613865"/>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9799662" y="3624799"/>
            <a:ext cx="1463758" cy="369332"/>
          </a:xfrm>
          <a:prstGeom prst="rect">
            <a:avLst/>
          </a:prstGeom>
          <a:noFill/>
        </p:spPr>
        <p:txBody>
          <a:bodyPr wrap="square" rtlCol="0">
            <a:spAutoFit/>
          </a:bodyPr>
          <a:lstStyle/>
          <a:p>
            <a:r>
              <a:rPr lang="en-US" dirty="0"/>
              <a:t>A = 2   26</a:t>
            </a:r>
          </a:p>
        </p:txBody>
      </p:sp>
      <p:cxnSp>
        <p:nvCxnSpPr>
          <p:cNvPr id="42" name="Straight Connector 41"/>
          <p:cNvCxnSpPr/>
          <p:nvPr/>
        </p:nvCxnSpPr>
        <p:spPr>
          <a:xfrm>
            <a:off x="10416351" y="3599991"/>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10823935" y="3624797"/>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4" name="Arrow: Left 43"/>
          <p:cNvSpPr/>
          <p:nvPr/>
        </p:nvSpPr>
        <p:spPr>
          <a:xfrm>
            <a:off x="5231219" y="1915941"/>
            <a:ext cx="1084521" cy="47541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p:cNvSpPr/>
          <p:nvPr/>
        </p:nvSpPr>
        <p:spPr>
          <a:xfrm>
            <a:off x="10139925" y="1363295"/>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10193089" y="1352961"/>
            <a:ext cx="1102241" cy="369332"/>
          </a:xfrm>
          <a:prstGeom prst="rect">
            <a:avLst/>
          </a:prstGeom>
          <a:noFill/>
        </p:spPr>
        <p:txBody>
          <a:bodyPr wrap="square" rtlCol="0">
            <a:spAutoFit/>
          </a:bodyPr>
          <a:lstStyle/>
          <a:p>
            <a:r>
              <a:rPr lang="en-US" dirty="0"/>
              <a:t>ST A = 1</a:t>
            </a:r>
          </a:p>
        </p:txBody>
      </p:sp>
      <p:sp>
        <p:nvSpPr>
          <p:cNvPr id="45" name="Rectangle 44"/>
          <p:cNvSpPr/>
          <p:nvPr/>
        </p:nvSpPr>
        <p:spPr>
          <a:xfrm>
            <a:off x="10132838" y="1366837"/>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10186002" y="1356503"/>
            <a:ext cx="1102241" cy="369332"/>
          </a:xfrm>
          <a:prstGeom prst="rect">
            <a:avLst/>
          </a:prstGeom>
          <a:noFill/>
        </p:spPr>
        <p:txBody>
          <a:bodyPr wrap="square" rtlCol="0">
            <a:spAutoFit/>
          </a:bodyPr>
          <a:lstStyle/>
          <a:p>
            <a:r>
              <a:rPr lang="en-US" dirty="0"/>
              <a:t>ST A = 1</a:t>
            </a:r>
          </a:p>
        </p:txBody>
      </p:sp>
      <p:sp>
        <p:nvSpPr>
          <p:cNvPr id="47" name="TextBox 46"/>
          <p:cNvSpPr txBox="1"/>
          <p:nvPr/>
        </p:nvSpPr>
        <p:spPr>
          <a:xfrm>
            <a:off x="10189544" y="1360045"/>
            <a:ext cx="981723" cy="369332"/>
          </a:xfrm>
          <a:prstGeom prst="rect">
            <a:avLst/>
          </a:prstGeom>
          <a:noFill/>
        </p:spPr>
        <p:txBody>
          <a:bodyPr wrap="square" rtlCol="0">
            <a:spAutoFit/>
          </a:bodyPr>
          <a:lstStyle/>
          <a:p>
            <a:r>
              <a:rPr lang="en-US" dirty="0"/>
              <a:t>ST A = 1</a:t>
            </a:r>
          </a:p>
        </p:txBody>
      </p:sp>
    </p:spTree>
    <p:extLst>
      <p:ext uri="{BB962C8B-B14F-4D97-AF65-F5344CB8AC3E}">
        <p14:creationId xmlns:p14="http://schemas.microsoft.com/office/powerpoint/2010/main" val="2873186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500"/>
                                        <p:tgtEl>
                                          <p:spTgt spid="4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3" nodeType="clickEffect">
                                  <p:stCondLst>
                                    <p:cond delay="0"/>
                                  </p:stCondLst>
                                  <p:childTnLst>
                                    <p:animMotion origin="layout" path="M 2.5E-6 0.00162 L 0.00013 0.15023 " pathEditMode="relative" rAng="0" ptsTypes="AA">
                                      <p:cBhvr>
                                        <p:cTn id="14" dur="500" fill="hold"/>
                                        <p:tgtEl>
                                          <p:spTgt spid="44"/>
                                        </p:tgtEl>
                                        <p:attrNameLst>
                                          <p:attrName>ppt_x</p:attrName>
                                          <p:attrName>ppt_y</p:attrName>
                                        </p:attrNameLst>
                                      </p:cBhvr>
                                      <p:rCtr x="0" y="7431"/>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0.00013 0.14861 L 0.00299 0.33727 " pathEditMode="relative" rAng="0" ptsTypes="AA">
                                      <p:cBhvr>
                                        <p:cTn id="18" dur="500" fill="hold"/>
                                        <p:tgtEl>
                                          <p:spTgt spid="44"/>
                                        </p:tgtEl>
                                        <p:attrNameLst>
                                          <p:attrName>ppt_x</p:attrName>
                                          <p:attrName>ppt_y</p:attrName>
                                        </p:attrNameLst>
                                      </p:cBhvr>
                                      <p:rCtr x="143" y="9421"/>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2" nodeType="clickEffect">
                                  <p:stCondLst>
                                    <p:cond delay="0"/>
                                  </p:stCondLst>
                                  <p:childTnLst>
                                    <p:animMotion origin="layout" path="M 0.00299 0.33727 L 0.00299 0.50625 " pathEditMode="relative" rAng="0" ptsTypes="AA">
                                      <p:cBhvr>
                                        <p:cTn id="22" dur="500" fill="hold"/>
                                        <p:tgtEl>
                                          <p:spTgt spid="44"/>
                                        </p:tgtEl>
                                        <p:attrNameLst>
                                          <p:attrName>ppt_x</p:attrName>
                                          <p:attrName>ppt_y</p:attrName>
                                        </p:attrNameLst>
                                      </p:cBhvr>
                                      <p:rCtr x="0" y="844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44" grpId="0" animBg="1"/>
      <p:bldP spid="44" grpId="1" animBg="1"/>
      <p:bldP spid="44" grpId="2" animBg="1"/>
      <p:bldP spid="44" grpId="3"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Inter-thread Dependency : Enforce</a:t>
            </a:r>
          </a:p>
        </p:txBody>
      </p:sp>
      <p:sp>
        <p:nvSpPr>
          <p:cNvPr id="3" name="Content Placeholder 2"/>
          <p:cNvSpPr>
            <a:spLocks noGrp="1"/>
          </p:cNvSpPr>
          <p:nvPr>
            <p:ph idx="1"/>
          </p:nvPr>
        </p:nvSpPr>
        <p:spPr>
          <a:xfrm>
            <a:off x="838200" y="1825625"/>
            <a:ext cx="6152147" cy="4351338"/>
          </a:xfrm>
        </p:spPr>
        <p:txBody>
          <a:bodyPr>
            <a:noAutofit/>
          </a:bodyPr>
          <a:lstStyle/>
          <a:p>
            <a:r>
              <a:rPr lang="en-US" dirty="0"/>
              <a:t>Global TS register stored at LLC</a:t>
            </a:r>
          </a:p>
          <a:p>
            <a:endParaRPr lang="en-US" dirty="0"/>
          </a:p>
          <a:p>
            <a:r>
              <a:rPr lang="en-US" dirty="0"/>
              <a:t>Records &lt;Thread </a:t>
            </a:r>
            <a:r>
              <a:rPr lang="en-US" dirty="0" err="1"/>
              <a:t>ID:Flushed</a:t>
            </a:r>
            <a:r>
              <a:rPr lang="en-US" dirty="0"/>
              <a:t> Epoch TS&gt;</a:t>
            </a:r>
          </a:p>
          <a:p>
            <a:endParaRPr lang="en-US" dirty="0"/>
          </a:p>
          <a:p>
            <a:r>
              <a:rPr lang="en-US" dirty="0">
                <a:solidFill>
                  <a:schemeClr val="accent1"/>
                </a:solidFill>
              </a:rPr>
              <a:t>PBs check this before flushing epoch</a:t>
            </a:r>
          </a:p>
          <a:p>
            <a:endParaRPr lang="en-US" dirty="0"/>
          </a:p>
          <a:p>
            <a:r>
              <a:rPr lang="en-US" dirty="0"/>
              <a:t>PBs update this on DFENCEs</a:t>
            </a:r>
          </a:p>
          <a:p>
            <a:endParaRPr lang="en-US" dirty="0"/>
          </a:p>
        </p:txBody>
      </p:sp>
      <p:sp>
        <p:nvSpPr>
          <p:cNvPr id="4" name="Slide Number Placeholder 3"/>
          <p:cNvSpPr>
            <a:spLocks noGrp="1"/>
          </p:cNvSpPr>
          <p:nvPr>
            <p:ph type="sldNum" sz="quarter" idx="12"/>
          </p:nvPr>
        </p:nvSpPr>
        <p:spPr>
          <a:xfrm>
            <a:off x="8780723" y="6356350"/>
            <a:ext cx="2743200" cy="365125"/>
          </a:xfrm>
        </p:spPr>
        <p:txBody>
          <a:bodyPr/>
          <a:lstStyle/>
          <a:p>
            <a:fld id="{31521B31-940A-4DBD-BBF0-52B384F93C7D}" type="slidenum">
              <a:rPr lang="en-US" smtClean="0"/>
              <a:t>58</a:t>
            </a:fld>
            <a:endParaRPr lang="en-US" dirty="0"/>
          </a:p>
        </p:txBody>
      </p:sp>
      <p:sp>
        <p:nvSpPr>
          <p:cNvPr id="8" name="TextBox 7"/>
          <p:cNvSpPr txBox="1"/>
          <p:nvPr/>
        </p:nvSpPr>
        <p:spPr>
          <a:xfrm>
            <a:off x="10471871" y="1519783"/>
            <a:ext cx="1599658" cy="369332"/>
          </a:xfrm>
          <a:prstGeom prst="rect">
            <a:avLst/>
          </a:prstGeom>
          <a:noFill/>
        </p:spPr>
        <p:txBody>
          <a:bodyPr wrap="square" rtlCol="0">
            <a:spAutoFit/>
          </a:bodyPr>
          <a:lstStyle/>
          <a:p>
            <a:pPr algn="ctr"/>
            <a:r>
              <a:rPr lang="en-US" dirty="0"/>
              <a:t>Persist Buffer 1</a:t>
            </a:r>
          </a:p>
        </p:txBody>
      </p:sp>
      <p:sp>
        <p:nvSpPr>
          <p:cNvPr id="19" name="Rectangle 18"/>
          <p:cNvSpPr/>
          <p:nvPr/>
        </p:nvSpPr>
        <p:spPr>
          <a:xfrm>
            <a:off x="8814407" y="5105250"/>
            <a:ext cx="2158409" cy="108806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Rounded Corners 19"/>
          <p:cNvSpPr/>
          <p:nvPr/>
        </p:nvSpPr>
        <p:spPr>
          <a:xfrm>
            <a:off x="9126286" y="4609629"/>
            <a:ext cx="1531086"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p:cNvSpPr txBox="1"/>
          <p:nvPr/>
        </p:nvSpPr>
        <p:spPr>
          <a:xfrm>
            <a:off x="9186538" y="4606762"/>
            <a:ext cx="1733110" cy="369332"/>
          </a:xfrm>
          <a:prstGeom prst="rect">
            <a:avLst/>
          </a:prstGeom>
          <a:noFill/>
        </p:spPr>
        <p:txBody>
          <a:bodyPr wrap="square" rtlCol="0">
            <a:spAutoFit/>
          </a:bodyPr>
          <a:lstStyle/>
          <a:p>
            <a:r>
              <a:rPr lang="en-US" dirty="0"/>
              <a:t>PM Controller</a:t>
            </a:r>
          </a:p>
        </p:txBody>
      </p:sp>
      <p:sp>
        <p:nvSpPr>
          <p:cNvPr id="22" name="TextBox 21"/>
          <p:cNvSpPr txBox="1"/>
          <p:nvPr/>
        </p:nvSpPr>
        <p:spPr>
          <a:xfrm>
            <a:off x="9360201" y="6183922"/>
            <a:ext cx="1733110" cy="369332"/>
          </a:xfrm>
          <a:prstGeom prst="rect">
            <a:avLst/>
          </a:prstGeom>
          <a:noFill/>
        </p:spPr>
        <p:txBody>
          <a:bodyPr wrap="square" rtlCol="0">
            <a:spAutoFit/>
          </a:bodyPr>
          <a:lstStyle/>
          <a:p>
            <a:r>
              <a:rPr lang="en-US" dirty="0"/>
              <a:t>PM Region</a:t>
            </a:r>
          </a:p>
        </p:txBody>
      </p:sp>
      <p:sp>
        <p:nvSpPr>
          <p:cNvPr id="33" name="Rectangle 32"/>
          <p:cNvSpPr/>
          <p:nvPr/>
        </p:nvSpPr>
        <p:spPr>
          <a:xfrm>
            <a:off x="10380930" y="1872774"/>
            <a:ext cx="1786275" cy="1061807"/>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0409288" y="2554148"/>
            <a:ext cx="1726024"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10441171" y="2554449"/>
            <a:ext cx="1722499" cy="369332"/>
          </a:xfrm>
          <a:prstGeom prst="rect">
            <a:avLst/>
          </a:prstGeom>
          <a:noFill/>
        </p:spPr>
        <p:txBody>
          <a:bodyPr wrap="square" rtlCol="0">
            <a:spAutoFit/>
          </a:bodyPr>
          <a:lstStyle/>
          <a:p>
            <a:r>
              <a:rPr lang="en-US" dirty="0"/>
              <a:t>A = 4   14    0:25</a:t>
            </a:r>
          </a:p>
        </p:txBody>
      </p:sp>
      <p:cxnSp>
        <p:nvCxnSpPr>
          <p:cNvPr id="36" name="Straight Connector 35"/>
          <p:cNvCxnSpPr/>
          <p:nvPr/>
        </p:nvCxnSpPr>
        <p:spPr>
          <a:xfrm>
            <a:off x="11057860" y="2529641"/>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1465444" y="2554447"/>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9221980" y="3589056"/>
            <a:ext cx="1353892"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9243241" y="3589357"/>
            <a:ext cx="1722499" cy="369332"/>
          </a:xfrm>
          <a:prstGeom prst="rect">
            <a:avLst/>
          </a:prstGeom>
          <a:noFill/>
        </p:spPr>
        <p:txBody>
          <a:bodyPr wrap="square" rtlCol="0">
            <a:spAutoFit/>
          </a:bodyPr>
          <a:lstStyle/>
          <a:p>
            <a:r>
              <a:rPr lang="en-US" dirty="0"/>
              <a:t>0:25     1:14</a:t>
            </a:r>
          </a:p>
        </p:txBody>
      </p:sp>
      <p:cxnSp>
        <p:nvCxnSpPr>
          <p:cNvPr id="42" name="Straight Connector 41"/>
          <p:cNvCxnSpPr/>
          <p:nvPr/>
        </p:nvCxnSpPr>
        <p:spPr>
          <a:xfrm>
            <a:off x="9863472" y="3589355"/>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7839738" y="1502173"/>
            <a:ext cx="1626798" cy="369332"/>
          </a:xfrm>
          <a:prstGeom prst="rect">
            <a:avLst/>
          </a:prstGeom>
          <a:noFill/>
        </p:spPr>
        <p:txBody>
          <a:bodyPr wrap="square" rtlCol="0">
            <a:spAutoFit/>
          </a:bodyPr>
          <a:lstStyle/>
          <a:p>
            <a:pPr algn="ctr"/>
            <a:r>
              <a:rPr lang="en-US" dirty="0"/>
              <a:t>Persist Buffer 0 </a:t>
            </a:r>
          </a:p>
        </p:txBody>
      </p:sp>
      <p:sp>
        <p:nvSpPr>
          <p:cNvPr id="44" name="Rectangle 43"/>
          <p:cNvSpPr/>
          <p:nvPr/>
        </p:nvSpPr>
        <p:spPr>
          <a:xfrm>
            <a:off x="7747593" y="1876317"/>
            <a:ext cx="1786275" cy="1061807"/>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9129822" y="3898048"/>
            <a:ext cx="1502733" cy="369332"/>
          </a:xfrm>
          <a:prstGeom prst="rect">
            <a:avLst/>
          </a:prstGeom>
          <a:noFill/>
        </p:spPr>
        <p:txBody>
          <a:bodyPr wrap="square" rtlCol="0">
            <a:spAutoFit/>
          </a:bodyPr>
          <a:lstStyle/>
          <a:p>
            <a:pPr algn="ctr"/>
            <a:r>
              <a:rPr lang="en-US" dirty="0"/>
              <a:t>Global TS</a:t>
            </a:r>
          </a:p>
        </p:txBody>
      </p:sp>
      <p:cxnSp>
        <p:nvCxnSpPr>
          <p:cNvPr id="50" name="Straight Arrow Connector 49"/>
          <p:cNvCxnSpPr/>
          <p:nvPr/>
        </p:nvCxnSpPr>
        <p:spPr>
          <a:xfrm flipH="1">
            <a:off x="9863473" y="2967787"/>
            <a:ext cx="513922" cy="627856"/>
          </a:xfrm>
          <a:prstGeom prst="straightConnector1">
            <a:avLst/>
          </a:prstGeom>
          <a:ln w="38100">
            <a:solidFill>
              <a:srgbClr val="00B0F0"/>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9479506" y="3135271"/>
            <a:ext cx="2381690" cy="369332"/>
          </a:xfrm>
          <a:prstGeom prst="rect">
            <a:avLst/>
          </a:prstGeom>
          <a:noFill/>
        </p:spPr>
        <p:txBody>
          <a:bodyPr wrap="square" rtlCol="0">
            <a:spAutoFit/>
          </a:bodyPr>
          <a:lstStyle/>
          <a:p>
            <a:pPr algn="ctr"/>
            <a:r>
              <a:rPr lang="en-US" dirty="0"/>
              <a:t>Flush OK</a:t>
            </a:r>
          </a:p>
        </p:txBody>
      </p:sp>
    </p:spTree>
    <p:extLst>
      <p:ext uri="{BB962C8B-B14F-4D97-AF65-F5344CB8AC3E}">
        <p14:creationId xmlns:p14="http://schemas.microsoft.com/office/powerpoint/2010/main" val="337453129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p:cNvSpPr/>
          <p:nvPr/>
        </p:nvSpPr>
        <p:spPr>
          <a:xfrm>
            <a:off x="3051840" y="4350309"/>
            <a:ext cx="1531086"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p:cNvSpPr txBox="1"/>
          <p:nvPr/>
        </p:nvSpPr>
        <p:spPr>
          <a:xfrm>
            <a:off x="3112092" y="4347442"/>
            <a:ext cx="1733110" cy="369332"/>
          </a:xfrm>
          <a:prstGeom prst="rect">
            <a:avLst/>
          </a:prstGeom>
          <a:noFill/>
        </p:spPr>
        <p:txBody>
          <a:bodyPr wrap="square" rtlCol="0">
            <a:spAutoFit/>
          </a:bodyPr>
          <a:lstStyle/>
          <a:p>
            <a:r>
              <a:rPr lang="en-US"/>
              <a:t>PM Controller</a:t>
            </a:r>
            <a:endParaRPr lang="en-US" dirty="0"/>
          </a:p>
        </p:txBody>
      </p:sp>
      <p:sp>
        <p:nvSpPr>
          <p:cNvPr id="24" name="TextBox 23"/>
          <p:cNvSpPr txBox="1"/>
          <p:nvPr/>
        </p:nvSpPr>
        <p:spPr>
          <a:xfrm>
            <a:off x="7874592" y="4372842"/>
            <a:ext cx="1733110" cy="369332"/>
          </a:xfrm>
          <a:prstGeom prst="rect">
            <a:avLst/>
          </a:prstGeom>
          <a:noFill/>
        </p:spPr>
        <p:txBody>
          <a:bodyPr wrap="square" rtlCol="0">
            <a:spAutoFit/>
          </a:bodyPr>
          <a:lstStyle/>
          <a:p>
            <a:r>
              <a:rPr lang="en-US" dirty="0"/>
              <a:t>PM Controller</a:t>
            </a:r>
          </a:p>
        </p:txBody>
      </p:sp>
      <p:sp>
        <p:nvSpPr>
          <p:cNvPr id="15" name="Rectangle 14"/>
          <p:cNvSpPr/>
          <p:nvPr/>
        </p:nvSpPr>
        <p:spPr>
          <a:xfrm>
            <a:off x="7527565" y="5105250"/>
            <a:ext cx="2158409" cy="108806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b="1" dirty="0"/>
              <a:t>Draining writes to multiple PM Controllers</a:t>
            </a:r>
          </a:p>
        </p:txBody>
      </p:sp>
      <p:sp>
        <p:nvSpPr>
          <p:cNvPr id="4" name="Slide Number Placeholder 3"/>
          <p:cNvSpPr>
            <a:spLocks noGrp="1"/>
          </p:cNvSpPr>
          <p:nvPr>
            <p:ph type="sldNum" sz="quarter" idx="12"/>
          </p:nvPr>
        </p:nvSpPr>
        <p:spPr/>
        <p:txBody>
          <a:bodyPr/>
          <a:lstStyle/>
          <a:p>
            <a:fld id="{31521B31-940A-4DBD-BBF0-52B384F93C7D}" type="slidenum">
              <a:rPr lang="en-US" smtClean="0"/>
              <a:t>59</a:t>
            </a:fld>
            <a:endParaRPr lang="en-US"/>
          </a:p>
        </p:txBody>
      </p:sp>
      <p:sp>
        <p:nvSpPr>
          <p:cNvPr id="5" name="Rectangle 4"/>
          <p:cNvSpPr/>
          <p:nvPr/>
        </p:nvSpPr>
        <p:spPr>
          <a:xfrm>
            <a:off x="5375058" y="2230768"/>
            <a:ext cx="1463744" cy="1442486"/>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360875" y="1811996"/>
            <a:ext cx="1502733" cy="369332"/>
          </a:xfrm>
          <a:prstGeom prst="rect">
            <a:avLst/>
          </a:prstGeom>
          <a:noFill/>
        </p:spPr>
        <p:txBody>
          <a:bodyPr wrap="square" rtlCol="0">
            <a:spAutoFit/>
          </a:bodyPr>
          <a:lstStyle/>
          <a:p>
            <a:pPr algn="ctr"/>
            <a:r>
              <a:rPr lang="en-US" dirty="0"/>
              <a:t>Persist Buffer </a:t>
            </a:r>
          </a:p>
        </p:txBody>
      </p:sp>
      <p:sp>
        <p:nvSpPr>
          <p:cNvPr id="7" name="Rectangle 6"/>
          <p:cNvSpPr/>
          <p:nvPr/>
        </p:nvSpPr>
        <p:spPr>
          <a:xfrm>
            <a:off x="2765065" y="5105250"/>
            <a:ext cx="2158409" cy="108806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310859" y="6183922"/>
            <a:ext cx="1733110" cy="369332"/>
          </a:xfrm>
          <a:prstGeom prst="rect">
            <a:avLst/>
          </a:prstGeom>
          <a:noFill/>
        </p:spPr>
        <p:txBody>
          <a:bodyPr wrap="square" rtlCol="0">
            <a:spAutoFit/>
          </a:bodyPr>
          <a:lstStyle/>
          <a:p>
            <a:r>
              <a:rPr lang="en-US" dirty="0"/>
              <a:t>PM Region</a:t>
            </a:r>
          </a:p>
        </p:txBody>
      </p:sp>
      <p:sp>
        <p:nvSpPr>
          <p:cNvPr id="18" name="Rectangle 17"/>
          <p:cNvSpPr/>
          <p:nvPr/>
        </p:nvSpPr>
        <p:spPr>
          <a:xfrm>
            <a:off x="5384800" y="3073400"/>
            <a:ext cx="1409700" cy="279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a:t>B = 2</a:t>
            </a:r>
          </a:p>
        </p:txBody>
      </p:sp>
      <p:sp>
        <p:nvSpPr>
          <p:cNvPr id="25" name="TextBox 24"/>
          <p:cNvSpPr txBox="1"/>
          <p:nvPr/>
        </p:nvSpPr>
        <p:spPr>
          <a:xfrm>
            <a:off x="6965173" y="2840329"/>
            <a:ext cx="3717758" cy="461665"/>
          </a:xfrm>
          <a:prstGeom prst="rect">
            <a:avLst/>
          </a:prstGeom>
          <a:noFill/>
        </p:spPr>
        <p:txBody>
          <a:bodyPr wrap="square" rtlCol="0">
            <a:spAutoFit/>
          </a:bodyPr>
          <a:lstStyle/>
          <a:p>
            <a:r>
              <a:rPr lang="en-US" sz="2400" dirty="0">
                <a:solidFill>
                  <a:srgbClr val="92D050"/>
                </a:solidFill>
              </a:rPr>
              <a:t>OFENCE</a:t>
            </a:r>
          </a:p>
        </p:txBody>
      </p:sp>
      <p:sp>
        <p:nvSpPr>
          <p:cNvPr id="17" name="TextBox 16"/>
          <p:cNvSpPr txBox="1"/>
          <p:nvPr/>
        </p:nvSpPr>
        <p:spPr>
          <a:xfrm>
            <a:off x="8073359" y="6183922"/>
            <a:ext cx="1733110" cy="369332"/>
          </a:xfrm>
          <a:prstGeom prst="rect">
            <a:avLst/>
          </a:prstGeom>
          <a:noFill/>
        </p:spPr>
        <p:txBody>
          <a:bodyPr wrap="square" rtlCol="0">
            <a:spAutoFit/>
          </a:bodyPr>
          <a:lstStyle/>
          <a:p>
            <a:r>
              <a:rPr lang="en-US" dirty="0"/>
              <a:t>PM Region</a:t>
            </a:r>
          </a:p>
        </p:txBody>
      </p:sp>
      <p:sp>
        <p:nvSpPr>
          <p:cNvPr id="23" name="Rectangle: Rounded Corners 22"/>
          <p:cNvSpPr/>
          <p:nvPr/>
        </p:nvSpPr>
        <p:spPr>
          <a:xfrm>
            <a:off x="7814340" y="4375709"/>
            <a:ext cx="1531086"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5384800" y="3352800"/>
            <a:ext cx="1409700" cy="279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a:t>A = 1</a:t>
            </a:r>
          </a:p>
        </p:txBody>
      </p:sp>
      <p:sp>
        <p:nvSpPr>
          <p:cNvPr id="19" name="Rectangle 18"/>
          <p:cNvSpPr/>
          <p:nvPr/>
        </p:nvSpPr>
        <p:spPr>
          <a:xfrm>
            <a:off x="5384800" y="2743200"/>
            <a:ext cx="1409700" cy="2794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A = 3</a:t>
            </a:r>
          </a:p>
        </p:txBody>
      </p:sp>
      <p:cxnSp>
        <p:nvCxnSpPr>
          <p:cNvPr id="22" name="Straight Connector 21"/>
          <p:cNvCxnSpPr/>
          <p:nvPr/>
        </p:nvCxnSpPr>
        <p:spPr>
          <a:xfrm flipH="1">
            <a:off x="5375058" y="3040911"/>
            <a:ext cx="1463744" cy="0"/>
          </a:xfrm>
          <a:prstGeom prst="line">
            <a:avLst/>
          </a:prstGeom>
          <a:ln w="571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7853622" y="4357252"/>
            <a:ext cx="1733110" cy="369332"/>
          </a:xfrm>
          <a:prstGeom prst="rect">
            <a:avLst/>
          </a:prstGeom>
          <a:noFill/>
        </p:spPr>
        <p:txBody>
          <a:bodyPr wrap="square" rtlCol="0">
            <a:spAutoFit/>
          </a:bodyPr>
          <a:lstStyle/>
          <a:p>
            <a:r>
              <a:rPr lang="en-US"/>
              <a:t>PM Controller</a:t>
            </a:r>
            <a:endParaRPr lang="en-US" dirty="0"/>
          </a:p>
        </p:txBody>
      </p:sp>
    </p:spTree>
    <p:extLst>
      <p:ext uri="{BB962C8B-B14F-4D97-AF65-F5344CB8AC3E}">
        <p14:creationId xmlns:p14="http://schemas.microsoft.com/office/powerpoint/2010/main" val="89848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8.33333E-7 1.48148E-6 L -0.21406 0.3 " pathEditMode="relative" rAng="0" ptsTypes="AA">
                                      <p:cBhvr>
                                        <p:cTn id="6" dur="2000" fill="hold"/>
                                        <p:tgtEl>
                                          <p:spTgt spid="18"/>
                                        </p:tgtEl>
                                        <p:attrNameLst>
                                          <p:attrName>ppt_x</p:attrName>
                                          <p:attrName>ppt_y</p:attrName>
                                        </p:attrNameLst>
                                      </p:cBhvr>
                                      <p:rCtr x="-10703" y="15000"/>
                                    </p:animMotion>
                                  </p:childTnLst>
                                </p:cTn>
                              </p:par>
                              <p:par>
                                <p:cTn id="7" presetID="42" presetClass="path" presetSubtype="0" accel="50000" decel="50000" fill="hold" grpId="0" nodeType="withEffect">
                                  <p:stCondLst>
                                    <p:cond delay="0"/>
                                  </p:stCondLst>
                                  <p:childTnLst>
                                    <p:animMotion origin="layout" path="M 8.33333E-7 7.40741E-7 L 0.17552 0.25926 " pathEditMode="relative" rAng="0" ptsTypes="AA">
                                      <p:cBhvr>
                                        <p:cTn id="8" dur="2000" fill="hold"/>
                                        <p:tgtEl>
                                          <p:spTgt spid="16"/>
                                        </p:tgtEl>
                                        <p:attrNameLst>
                                          <p:attrName>ppt_x</p:attrName>
                                          <p:attrName>ppt_y</p:attrName>
                                        </p:attrNameLst>
                                      </p:cBhvr>
                                      <p:rCtr x="8776" y="12963"/>
                                    </p:animMotion>
                                  </p:childTnLst>
                                </p:cTn>
                              </p:par>
                            </p:childTnLst>
                          </p:cTn>
                        </p:par>
                      </p:childTnLst>
                    </p:cTn>
                  </p:par>
                  <p:par>
                    <p:cTn id="9" fill="hold">
                      <p:stCondLst>
                        <p:cond delay="indefinite"/>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25"/>
                                        </p:tgtEl>
                                      </p:cBhvr>
                                    </p:animEffect>
                                    <p:set>
                                      <p:cBhvr>
                                        <p:cTn id="13" dur="1" fill="hold">
                                          <p:stCondLst>
                                            <p:cond delay="499"/>
                                          </p:stCondLst>
                                        </p:cTn>
                                        <p:tgtEl>
                                          <p:spTgt spid="25"/>
                                        </p:tgtEl>
                                        <p:attrNameLst>
                                          <p:attrName>style.visibility</p:attrName>
                                        </p:attrNameLst>
                                      </p:cBhvr>
                                      <p:to>
                                        <p:strVal val="hidden"/>
                                      </p:to>
                                    </p:set>
                                  </p:childTnLst>
                                </p:cTn>
                              </p:par>
                              <p:par>
                                <p:cTn id="14" presetID="10" presetClass="exit" presetSubtype="0" fill="hold" nodeType="withEffect">
                                  <p:stCondLst>
                                    <p:cond delay="0"/>
                                  </p:stCondLst>
                                  <p:childTnLst>
                                    <p:animEffect transition="out" filter="fade">
                                      <p:cBhvr>
                                        <p:cTn id="15" dur="500"/>
                                        <p:tgtEl>
                                          <p:spTgt spid="22"/>
                                        </p:tgtEl>
                                      </p:cBhvr>
                                    </p:animEffect>
                                    <p:set>
                                      <p:cBhvr>
                                        <p:cTn id="16" dur="1" fill="hold">
                                          <p:stCondLst>
                                            <p:cond delay="499"/>
                                          </p:stCondLst>
                                        </p:cTn>
                                        <p:tgtEl>
                                          <p:spTgt spid="2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42" presetClass="path" presetSubtype="0" accel="50000" decel="50000" fill="hold" grpId="0" nodeType="clickEffect">
                                  <p:stCondLst>
                                    <p:cond delay="0"/>
                                  </p:stCondLst>
                                  <p:childTnLst>
                                    <p:animMotion origin="layout" path="M 8.33333E-7 -3.7037E-7 L 0.1776 0.35 " pathEditMode="relative" rAng="0" ptsTypes="AA">
                                      <p:cBhvr>
                                        <p:cTn id="20" dur="2000" fill="hold"/>
                                        <p:tgtEl>
                                          <p:spTgt spid="19"/>
                                        </p:tgtEl>
                                        <p:attrNameLst>
                                          <p:attrName>ppt_x</p:attrName>
                                          <p:attrName>ppt_y</p:attrName>
                                        </p:attrNameLst>
                                      </p:cBhvr>
                                      <p:rCtr x="8880" y="175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5" grpId="0"/>
      <p:bldP spid="16" grpId="0" animBg="1"/>
      <p:bldP spid="1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Box 34"/>
          <p:cNvSpPr txBox="1"/>
          <p:nvPr/>
        </p:nvSpPr>
        <p:spPr>
          <a:xfrm>
            <a:off x="8013010" y="1610044"/>
            <a:ext cx="1299557" cy="369332"/>
          </a:xfrm>
          <a:prstGeom prst="rect">
            <a:avLst/>
          </a:prstGeom>
          <a:noFill/>
        </p:spPr>
        <p:txBody>
          <a:bodyPr wrap="square" rtlCol="0">
            <a:spAutoFit/>
          </a:bodyPr>
          <a:lstStyle/>
          <a:p>
            <a:r>
              <a:rPr lang="en-US" dirty="0"/>
              <a:t>1. Flush A</a:t>
            </a:r>
          </a:p>
        </p:txBody>
      </p:sp>
      <p:sp>
        <p:nvSpPr>
          <p:cNvPr id="2" name="Title 1"/>
          <p:cNvSpPr>
            <a:spLocks noGrp="1"/>
          </p:cNvSpPr>
          <p:nvPr>
            <p:ph type="title"/>
          </p:nvPr>
        </p:nvSpPr>
        <p:spPr/>
        <p:txBody>
          <a:bodyPr/>
          <a:lstStyle/>
          <a:p>
            <a:pPr algn="ctr"/>
            <a:r>
              <a:rPr lang="en-US" b="1" dirty="0"/>
              <a:t>Base System: Flush</a:t>
            </a:r>
          </a:p>
        </p:txBody>
      </p:sp>
      <p:sp>
        <p:nvSpPr>
          <p:cNvPr id="3" name="Slide Number Placeholder 2"/>
          <p:cNvSpPr>
            <a:spLocks noGrp="1"/>
          </p:cNvSpPr>
          <p:nvPr>
            <p:ph type="sldNum" sz="quarter" idx="12"/>
          </p:nvPr>
        </p:nvSpPr>
        <p:spPr/>
        <p:txBody>
          <a:bodyPr/>
          <a:lstStyle/>
          <a:p>
            <a:fld id="{31521B31-940A-4DBD-BBF0-52B384F93C7D}" type="slidenum">
              <a:rPr lang="en-US" smtClean="0"/>
              <a:t>6</a:t>
            </a:fld>
            <a:endParaRPr lang="en-US" dirty="0"/>
          </a:p>
        </p:txBody>
      </p:sp>
      <p:sp>
        <p:nvSpPr>
          <p:cNvPr id="8" name="Oval 7"/>
          <p:cNvSpPr/>
          <p:nvPr/>
        </p:nvSpPr>
        <p:spPr>
          <a:xfrm>
            <a:off x="4700947" y="1366338"/>
            <a:ext cx="893135" cy="893135"/>
          </a:xfrm>
          <a:prstGeom prst="ellipse">
            <a:avLst/>
          </a:prstGeom>
          <a:solidFill>
            <a:schemeClr val="accent2">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9" name="Rectangle 8"/>
          <p:cNvSpPr/>
          <p:nvPr/>
        </p:nvSpPr>
        <p:spPr>
          <a:xfrm>
            <a:off x="4456395" y="3634740"/>
            <a:ext cx="3522921" cy="51490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6862900" y="1366337"/>
            <a:ext cx="893135" cy="893135"/>
          </a:xfrm>
          <a:prstGeom prst="ellipse">
            <a:avLst/>
          </a:prstGeom>
          <a:solidFill>
            <a:schemeClr val="accent2">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1" name="Rectangle 10"/>
          <p:cNvSpPr/>
          <p:nvPr/>
        </p:nvSpPr>
        <p:spPr>
          <a:xfrm>
            <a:off x="3957065" y="4765323"/>
            <a:ext cx="1190846" cy="850605"/>
          </a:xfrm>
          <a:prstGeom prst="rect">
            <a:avLst/>
          </a:prstGeom>
          <a:solidFill>
            <a:schemeClr val="accent5">
              <a:lumMod val="40000"/>
              <a:lumOff val="6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DRAM Controller</a:t>
            </a:r>
          </a:p>
        </p:txBody>
      </p:sp>
      <p:cxnSp>
        <p:nvCxnSpPr>
          <p:cNvPr id="14" name="Straight Arrow Connector 13"/>
          <p:cNvCxnSpPr/>
          <p:nvPr/>
        </p:nvCxnSpPr>
        <p:spPr>
          <a:xfrm flipH="1">
            <a:off x="5147514" y="2280739"/>
            <a:ext cx="1" cy="43242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7309467" y="2280738"/>
            <a:ext cx="1" cy="43242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7309467" y="4765322"/>
            <a:ext cx="1190846" cy="850605"/>
          </a:xfrm>
          <a:prstGeom prst="rect">
            <a:avLst/>
          </a:prstGeom>
          <a:solidFill>
            <a:schemeClr val="accent5">
              <a:lumMod val="40000"/>
              <a:lumOff val="6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PM Controller</a:t>
            </a:r>
          </a:p>
        </p:txBody>
      </p:sp>
      <p:sp>
        <p:nvSpPr>
          <p:cNvPr id="24" name="Rectangle 23"/>
          <p:cNvSpPr/>
          <p:nvPr/>
        </p:nvSpPr>
        <p:spPr>
          <a:xfrm>
            <a:off x="5894802" y="6048503"/>
            <a:ext cx="3481955" cy="38419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Persistent</a:t>
            </a:r>
          </a:p>
        </p:txBody>
      </p:sp>
      <p:cxnSp>
        <p:nvCxnSpPr>
          <p:cNvPr id="26" name="Connector: Elbow 25"/>
          <p:cNvCxnSpPr>
            <a:stCxn id="9" idx="2"/>
            <a:endCxn id="11" idx="0"/>
          </p:cNvCxnSpPr>
          <p:nvPr/>
        </p:nvCxnSpPr>
        <p:spPr>
          <a:xfrm rot="5400000">
            <a:off x="5077335" y="3624801"/>
            <a:ext cx="615675" cy="1665368"/>
          </a:xfrm>
          <a:prstGeom prst="bentConnector3">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8" name="Connector: Elbow 27"/>
          <p:cNvCxnSpPr>
            <a:stCxn id="9" idx="2"/>
            <a:endCxn id="22" idx="0"/>
          </p:cNvCxnSpPr>
          <p:nvPr/>
        </p:nvCxnSpPr>
        <p:spPr>
          <a:xfrm rot="16200000" flipH="1">
            <a:off x="6753536" y="3613968"/>
            <a:ext cx="615674" cy="1687034"/>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7926562" y="5619469"/>
            <a:ext cx="0" cy="42903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4562545" y="2735695"/>
            <a:ext cx="1169937" cy="51490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20" name="Rectangle 19"/>
          <p:cNvSpPr/>
          <p:nvPr/>
        </p:nvSpPr>
        <p:spPr>
          <a:xfrm>
            <a:off x="6724498" y="2745776"/>
            <a:ext cx="1169937" cy="51490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cxnSp>
        <p:nvCxnSpPr>
          <p:cNvPr id="21" name="Straight Arrow Connector 20"/>
          <p:cNvCxnSpPr/>
          <p:nvPr/>
        </p:nvCxnSpPr>
        <p:spPr>
          <a:xfrm flipH="1">
            <a:off x="5147513" y="3277024"/>
            <a:ext cx="1" cy="34001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7311593" y="3277024"/>
            <a:ext cx="1" cy="34001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3208305" y="6048503"/>
            <a:ext cx="3009551" cy="384195"/>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Volatile</a:t>
            </a:r>
          </a:p>
        </p:txBody>
      </p:sp>
      <p:cxnSp>
        <p:nvCxnSpPr>
          <p:cNvPr id="27" name="Straight Arrow Connector 26"/>
          <p:cNvCxnSpPr/>
          <p:nvPr/>
        </p:nvCxnSpPr>
        <p:spPr>
          <a:xfrm>
            <a:off x="4554369" y="5605614"/>
            <a:ext cx="0" cy="42903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6732964" y="2745776"/>
            <a:ext cx="484137" cy="27328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400" dirty="0"/>
              <a:t>A=1</a:t>
            </a:r>
          </a:p>
        </p:txBody>
      </p:sp>
      <p:sp>
        <p:nvSpPr>
          <p:cNvPr id="5" name="TextBox 4"/>
          <p:cNvSpPr txBox="1"/>
          <p:nvPr/>
        </p:nvSpPr>
        <p:spPr>
          <a:xfrm>
            <a:off x="8009463" y="1607607"/>
            <a:ext cx="1299557" cy="369332"/>
          </a:xfrm>
          <a:prstGeom prst="rect">
            <a:avLst/>
          </a:prstGeom>
          <a:noFill/>
        </p:spPr>
        <p:txBody>
          <a:bodyPr wrap="square" rtlCol="0">
            <a:spAutoFit/>
          </a:bodyPr>
          <a:lstStyle/>
          <a:p>
            <a:r>
              <a:rPr lang="en-US" dirty="0"/>
              <a:t>1. Flush A</a:t>
            </a:r>
          </a:p>
        </p:txBody>
      </p:sp>
      <p:sp>
        <p:nvSpPr>
          <p:cNvPr id="30" name="TextBox 29"/>
          <p:cNvSpPr txBox="1"/>
          <p:nvPr/>
        </p:nvSpPr>
        <p:spPr>
          <a:xfrm>
            <a:off x="8038187" y="2808483"/>
            <a:ext cx="1455717" cy="369332"/>
          </a:xfrm>
          <a:prstGeom prst="rect">
            <a:avLst/>
          </a:prstGeom>
          <a:noFill/>
        </p:spPr>
        <p:txBody>
          <a:bodyPr wrap="square" rtlCol="0">
            <a:spAutoFit/>
          </a:bodyPr>
          <a:lstStyle/>
          <a:p>
            <a:r>
              <a:rPr lang="en-US" dirty="0" err="1"/>
              <a:t>Writeback</a:t>
            </a:r>
            <a:r>
              <a:rPr lang="en-US" dirty="0"/>
              <a:t> A</a:t>
            </a:r>
          </a:p>
        </p:txBody>
      </p:sp>
      <p:sp>
        <p:nvSpPr>
          <p:cNvPr id="32" name="TextBox 31"/>
          <p:cNvSpPr txBox="1"/>
          <p:nvPr/>
        </p:nvSpPr>
        <p:spPr>
          <a:xfrm>
            <a:off x="8659242" y="4854252"/>
            <a:ext cx="1455717" cy="646331"/>
          </a:xfrm>
          <a:prstGeom prst="rect">
            <a:avLst/>
          </a:prstGeom>
          <a:noFill/>
        </p:spPr>
        <p:txBody>
          <a:bodyPr wrap="square" rtlCol="0">
            <a:spAutoFit/>
          </a:bodyPr>
          <a:lstStyle/>
          <a:p>
            <a:pPr algn="ctr"/>
            <a:r>
              <a:rPr lang="en-US" dirty="0"/>
              <a:t>Long Latency PM Write</a:t>
            </a:r>
          </a:p>
        </p:txBody>
      </p:sp>
      <p:sp>
        <p:nvSpPr>
          <p:cNvPr id="18" name="Arrow: Up 17"/>
          <p:cNvSpPr/>
          <p:nvPr/>
        </p:nvSpPr>
        <p:spPr>
          <a:xfrm>
            <a:off x="7288977" y="2463800"/>
            <a:ext cx="677334" cy="3623855"/>
          </a:xfrm>
          <a:prstGeom prst="up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3" name="TextBox 32"/>
          <p:cNvSpPr txBox="1"/>
          <p:nvPr/>
        </p:nvSpPr>
        <p:spPr>
          <a:xfrm>
            <a:off x="8200051" y="3477400"/>
            <a:ext cx="1455717" cy="369332"/>
          </a:xfrm>
          <a:prstGeom prst="rect">
            <a:avLst/>
          </a:prstGeom>
          <a:noFill/>
        </p:spPr>
        <p:txBody>
          <a:bodyPr wrap="square" rtlCol="0">
            <a:spAutoFit/>
          </a:bodyPr>
          <a:lstStyle/>
          <a:p>
            <a:pPr algn="ctr"/>
            <a:r>
              <a:rPr lang="en-US" dirty="0"/>
              <a:t>Flush ACK</a:t>
            </a:r>
          </a:p>
        </p:txBody>
      </p:sp>
      <p:sp>
        <p:nvSpPr>
          <p:cNvPr id="6" name="Rectangle 5"/>
          <p:cNvSpPr/>
          <p:nvPr/>
        </p:nvSpPr>
        <p:spPr>
          <a:xfrm>
            <a:off x="8027554" y="1924982"/>
            <a:ext cx="1082348" cy="369332"/>
          </a:xfrm>
          <a:prstGeom prst="rect">
            <a:avLst/>
          </a:prstGeom>
        </p:spPr>
        <p:txBody>
          <a:bodyPr wrap="none">
            <a:spAutoFit/>
          </a:bodyPr>
          <a:lstStyle/>
          <a:p>
            <a:r>
              <a:rPr lang="en-US" dirty="0"/>
              <a:t>2. Flush B</a:t>
            </a:r>
          </a:p>
        </p:txBody>
      </p:sp>
      <p:sp>
        <p:nvSpPr>
          <p:cNvPr id="29" name="Arrow: Left 28"/>
          <p:cNvSpPr/>
          <p:nvPr/>
        </p:nvSpPr>
        <p:spPr>
          <a:xfrm>
            <a:off x="9207641" y="1617135"/>
            <a:ext cx="694553" cy="32663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4784034" y="1630017"/>
            <a:ext cx="967409" cy="369332"/>
          </a:xfrm>
          <a:prstGeom prst="rect">
            <a:avLst/>
          </a:prstGeom>
          <a:noFill/>
        </p:spPr>
        <p:txBody>
          <a:bodyPr wrap="square" rtlCol="0">
            <a:spAutoFit/>
          </a:bodyPr>
          <a:lstStyle/>
          <a:p>
            <a:r>
              <a:rPr lang="en-US" dirty="0"/>
              <a:t>CPU 0</a:t>
            </a:r>
          </a:p>
        </p:txBody>
      </p:sp>
      <p:sp>
        <p:nvSpPr>
          <p:cNvPr id="37" name="TextBox 36"/>
          <p:cNvSpPr txBox="1"/>
          <p:nvPr/>
        </p:nvSpPr>
        <p:spPr>
          <a:xfrm>
            <a:off x="6924260" y="1626704"/>
            <a:ext cx="967409" cy="369332"/>
          </a:xfrm>
          <a:prstGeom prst="rect">
            <a:avLst/>
          </a:prstGeom>
          <a:noFill/>
        </p:spPr>
        <p:txBody>
          <a:bodyPr wrap="square" rtlCol="0">
            <a:spAutoFit/>
          </a:bodyPr>
          <a:lstStyle/>
          <a:p>
            <a:r>
              <a:rPr lang="en-US" dirty="0"/>
              <a:t>CPU 1</a:t>
            </a:r>
          </a:p>
        </p:txBody>
      </p:sp>
    </p:spTree>
    <p:custDataLst>
      <p:tags r:id="rId1"/>
    </p:custDataLst>
    <p:extLst>
      <p:ext uri="{BB962C8B-B14F-4D97-AF65-F5344CB8AC3E}">
        <p14:creationId xmlns:p14="http://schemas.microsoft.com/office/powerpoint/2010/main" val="282709845"/>
      </p:ext>
    </p:extLst>
  </p:cSld>
  <p:clrMapOvr>
    <a:masterClrMapping/>
  </p:clrMapOvr>
  <mc:AlternateContent xmlns:mc="http://schemas.openxmlformats.org/markup-compatibility/2006" xmlns:p14="http://schemas.microsoft.com/office/powerpoint/2010/main">
    <mc:Choice Requires="p14">
      <p:transition spd="slow" p14:dur="2000" advTm="1794"/>
    </mc:Choice>
    <mc:Fallback xmlns="">
      <p:transition spd="slow" advTm="179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3.75E-6 -2.59259E-6 L 0.00299 0.17616 " pathEditMode="relative" rAng="0" ptsTypes="AA">
                                      <p:cBhvr>
                                        <p:cTn id="6" dur="500" fill="hold"/>
                                        <p:tgtEl>
                                          <p:spTgt spid="5"/>
                                        </p:tgtEl>
                                        <p:attrNameLst>
                                          <p:attrName>ppt_x</p:attrName>
                                          <p:attrName>ppt_y</p:attrName>
                                        </p:attrNameLst>
                                      </p:cBhvr>
                                      <p:rCtr x="143" y="8796"/>
                                    </p:animMotion>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par>
                                <p:cTn id="11" presetID="22" presetClass="entr" presetSubtype="1" fill="hold" nodeType="withEffect">
                                  <p:stCondLst>
                                    <p:cond delay="0"/>
                                  </p:stCondLst>
                                  <p:childTnLst>
                                    <p:set>
                                      <p:cBhvr>
                                        <p:cTn id="12" dur="1" fill="hold">
                                          <p:stCondLst>
                                            <p:cond delay="0"/>
                                          </p:stCondLst>
                                        </p:cTn>
                                        <p:tgtEl>
                                          <p:spTgt spid="30">
                                            <p:txEl>
                                              <p:pRg st="0" end="0"/>
                                            </p:txEl>
                                          </p:spTgt>
                                        </p:tgtEl>
                                        <p:attrNameLst>
                                          <p:attrName>style.visibility</p:attrName>
                                        </p:attrNameLst>
                                      </p:cBhvr>
                                      <p:to>
                                        <p:strVal val="visible"/>
                                      </p:to>
                                    </p:set>
                                    <p:animEffect transition="in" filter="wipe(up)">
                                      <p:cBhvr>
                                        <p:cTn id="13" dur="500"/>
                                        <p:tgtEl>
                                          <p:spTgt spid="30">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path" presetSubtype="0" accel="50000" decel="50000" fill="hold" grpId="0" nodeType="clickEffect">
                                  <p:stCondLst>
                                    <p:cond delay="0"/>
                                  </p:stCondLst>
                                  <p:childTnLst>
                                    <p:animMotion origin="layout" path="M 4.79167E-6 -3.7037E-7 L -0.00066 0.1287 " pathEditMode="relative" rAng="0" ptsTypes="AA">
                                      <p:cBhvr>
                                        <p:cTn id="17" dur="500" fill="hold"/>
                                        <p:tgtEl>
                                          <p:spTgt spid="4"/>
                                        </p:tgtEl>
                                        <p:attrNameLst>
                                          <p:attrName>ppt_x</p:attrName>
                                          <p:attrName>ppt_y</p:attrName>
                                        </p:attrNameLst>
                                      </p:cBhvr>
                                      <p:rCtr x="-39" y="6435"/>
                                    </p:animMotion>
                                  </p:childTnLst>
                                </p:cTn>
                              </p:par>
                            </p:childTnLst>
                          </p:cTn>
                        </p:par>
                      </p:childTnLst>
                    </p:cTn>
                  </p:par>
                  <p:par>
                    <p:cTn id="18" fill="hold">
                      <p:stCondLst>
                        <p:cond delay="indefinite"/>
                      </p:stCondLst>
                      <p:childTnLst>
                        <p:par>
                          <p:cTn id="19" fill="hold">
                            <p:stCondLst>
                              <p:cond delay="0"/>
                            </p:stCondLst>
                            <p:childTnLst>
                              <p:par>
                                <p:cTn id="20" presetID="42" presetClass="path" presetSubtype="0" accel="50000" decel="50000" fill="hold" grpId="0" nodeType="clickEffect">
                                  <p:stCondLst>
                                    <p:cond delay="0"/>
                                  </p:stCondLst>
                                  <p:childTnLst>
                                    <p:animMotion origin="layout" path="M -4.375E-6 -1.11111E-6 L -0.00039 0.1294 " pathEditMode="relative" rAng="0" ptsTypes="AA">
                                      <p:cBhvr>
                                        <p:cTn id="21" dur="500" fill="hold"/>
                                        <p:tgtEl>
                                          <p:spTgt spid="30">
                                            <p:txEl>
                                              <p:pRg st="0" end="0"/>
                                            </p:txEl>
                                          </p:spTgt>
                                        </p:tgtEl>
                                        <p:attrNameLst>
                                          <p:attrName>ppt_x</p:attrName>
                                          <p:attrName>ppt_y</p:attrName>
                                        </p:attrNameLst>
                                      </p:cBhvr>
                                      <p:rCtr x="-26" y="6458"/>
                                    </p:animMotion>
                                  </p:childTnLst>
                                </p:cTn>
                              </p:par>
                            </p:childTnLst>
                          </p:cTn>
                        </p:par>
                      </p:childTnLst>
                    </p:cTn>
                  </p:par>
                  <p:par>
                    <p:cTn id="22" fill="hold">
                      <p:stCondLst>
                        <p:cond delay="indefinite"/>
                      </p:stCondLst>
                      <p:childTnLst>
                        <p:par>
                          <p:cTn id="23" fill="hold">
                            <p:stCondLst>
                              <p:cond delay="0"/>
                            </p:stCondLst>
                            <p:childTnLst>
                              <p:par>
                                <p:cTn id="24" presetID="42" presetClass="path" presetSubtype="0" accel="50000" decel="50000" fill="hold" grpId="1" nodeType="clickEffect">
                                  <p:stCondLst>
                                    <p:cond delay="0"/>
                                  </p:stCondLst>
                                  <p:childTnLst>
                                    <p:animMotion origin="layout" path="M -0.00066 0.1287 L 0.04726 0.2956 " pathEditMode="relative" rAng="0" ptsTypes="AA">
                                      <p:cBhvr>
                                        <p:cTn id="25" dur="500" fill="hold"/>
                                        <p:tgtEl>
                                          <p:spTgt spid="4"/>
                                        </p:tgtEl>
                                        <p:attrNameLst>
                                          <p:attrName>ppt_x</p:attrName>
                                          <p:attrName>ppt_y</p:attrName>
                                        </p:attrNameLst>
                                      </p:cBhvr>
                                      <p:rCtr x="2396" y="8333"/>
                                    </p:animMotion>
                                  </p:childTnLst>
                                </p:cTn>
                              </p:par>
                              <p:par>
                                <p:cTn id="26" presetID="1" presetClass="exit" presetSubtype="0" fill="hold" grpId="1" nodeType="withEffect">
                                  <p:stCondLst>
                                    <p:cond delay="0"/>
                                  </p:stCondLst>
                                  <p:childTnLst>
                                    <p:set>
                                      <p:cBhvr>
                                        <p:cTn id="27" dur="1" fill="hold">
                                          <p:stCondLst>
                                            <p:cond delay="0"/>
                                          </p:stCondLst>
                                        </p:cTn>
                                        <p:tgtEl>
                                          <p:spTgt spid="30">
                                            <p:txEl>
                                              <p:pRg st="0" end="0"/>
                                            </p:txEl>
                                          </p:spTgt>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32"/>
                                        </p:tgtEl>
                                        <p:attrNameLst>
                                          <p:attrName>style.visibility</p:attrName>
                                        </p:attrNameLst>
                                      </p:cBhvr>
                                      <p:to>
                                        <p:strVal val="visible"/>
                                      </p:to>
                                    </p:set>
                                    <p:animEffect transition="in" filter="wipe(up)">
                                      <p:cBhvr>
                                        <p:cTn id="32" dur="500"/>
                                        <p:tgtEl>
                                          <p:spTgt spid="32"/>
                                        </p:tgtEl>
                                      </p:cBhvr>
                                    </p:animEffect>
                                  </p:childTnLst>
                                </p:cTn>
                              </p:par>
                            </p:childTnLst>
                          </p:cTn>
                        </p:par>
                      </p:childTnLst>
                    </p:cTn>
                  </p:par>
                  <p:par>
                    <p:cTn id="33" fill="hold">
                      <p:stCondLst>
                        <p:cond delay="indefinite"/>
                      </p:stCondLst>
                      <p:childTnLst>
                        <p:par>
                          <p:cTn id="34" fill="hold">
                            <p:stCondLst>
                              <p:cond delay="0"/>
                            </p:stCondLst>
                            <p:childTnLst>
                              <p:par>
                                <p:cTn id="35" presetID="42" presetClass="path" presetSubtype="0" accel="50000" decel="50000" fill="hold" grpId="2" nodeType="clickEffect">
                                  <p:stCondLst>
                                    <p:cond delay="0"/>
                                  </p:stCondLst>
                                  <p:childTnLst>
                                    <p:animMotion origin="layout" path="M 0.04726 0.2956 L -0.04037 0.48079 " pathEditMode="relative" rAng="0" ptsTypes="AA">
                                      <p:cBhvr>
                                        <p:cTn id="36" dur="500" fill="hold"/>
                                        <p:tgtEl>
                                          <p:spTgt spid="4"/>
                                        </p:tgtEl>
                                        <p:attrNameLst>
                                          <p:attrName>ppt_x</p:attrName>
                                          <p:attrName>ppt_y</p:attrName>
                                        </p:attrNameLst>
                                      </p:cBhvr>
                                      <p:rCtr x="-4388" y="9259"/>
                                    </p:animMotion>
                                  </p:childTnLst>
                                </p:cTn>
                              </p:par>
                              <p:par>
                                <p:cTn id="37" presetID="1" presetClass="exit" presetSubtype="0" fill="hold" grpId="1" nodeType="withEffect">
                                  <p:stCondLst>
                                    <p:cond delay="0"/>
                                  </p:stCondLst>
                                  <p:childTnLst>
                                    <p:set>
                                      <p:cBhvr>
                                        <p:cTn id="38" dur="1" fill="hold">
                                          <p:stCondLst>
                                            <p:cond delay="0"/>
                                          </p:stCondLst>
                                        </p:cTn>
                                        <p:tgtEl>
                                          <p:spTgt spid="32"/>
                                        </p:tgtEl>
                                        <p:attrNameLst>
                                          <p:attrName>style.visibility</p:attrName>
                                        </p:attrNameLst>
                                      </p:cBhvr>
                                      <p:to>
                                        <p:strVal val="hidden"/>
                                      </p:to>
                                    </p:set>
                                  </p:childTnLst>
                                </p:cTn>
                              </p:par>
                              <p:par>
                                <p:cTn id="39" presetID="22" presetClass="entr" presetSubtype="4" fill="hold" grpId="0" nodeType="with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wipe(down)">
                                      <p:cBhvr>
                                        <p:cTn id="41" dur="500"/>
                                        <p:tgtEl>
                                          <p:spTgt spid="18"/>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33"/>
                                        </p:tgtEl>
                                        <p:attrNameLst>
                                          <p:attrName>style.visibility</p:attrName>
                                        </p:attrNameLst>
                                      </p:cBhvr>
                                      <p:to>
                                        <p:strVal val="visible"/>
                                      </p:to>
                                    </p:set>
                                    <p:animEffect transition="in" filter="wipe(down)">
                                      <p:cBhvr>
                                        <p:cTn id="44" dur="500"/>
                                        <p:tgtEl>
                                          <p:spTgt spid="33"/>
                                        </p:tgtEl>
                                      </p:cBhvr>
                                    </p:animEffect>
                                  </p:childTnLst>
                                </p:cTn>
                              </p:par>
                            </p:childTnLst>
                          </p:cTn>
                        </p:par>
                      </p:childTnLst>
                    </p:cTn>
                  </p:par>
                  <p:par>
                    <p:cTn id="45" fill="hold">
                      <p:stCondLst>
                        <p:cond delay="indefinite"/>
                      </p:stCondLst>
                      <p:childTnLst>
                        <p:par>
                          <p:cTn id="46" fill="hold">
                            <p:stCondLst>
                              <p:cond delay="0"/>
                            </p:stCondLst>
                            <p:childTnLst>
                              <p:par>
                                <p:cTn id="47" presetID="1" presetClass="exit" presetSubtype="0" fill="hold" grpId="1" nodeType="clickEffect">
                                  <p:stCondLst>
                                    <p:cond delay="0"/>
                                  </p:stCondLst>
                                  <p:childTnLst>
                                    <p:set>
                                      <p:cBhvr>
                                        <p:cTn id="48" dur="1" fill="hold">
                                          <p:stCondLst>
                                            <p:cond delay="0"/>
                                          </p:stCondLst>
                                        </p:cTn>
                                        <p:tgtEl>
                                          <p:spTgt spid="33"/>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18"/>
                                        </p:tgtEl>
                                        <p:attrNameLst>
                                          <p:attrName>style.visibility</p:attrName>
                                        </p:attrNameLst>
                                      </p:cBhvr>
                                      <p:to>
                                        <p:strVal val="hidden"/>
                                      </p:to>
                                    </p:set>
                                  </p:childTnLst>
                                </p:cTn>
                              </p:par>
                              <p:par>
                                <p:cTn id="51" presetID="42" presetClass="path" presetSubtype="0" accel="50000" decel="50000" fill="hold" grpId="0" nodeType="withEffect">
                                  <p:stCondLst>
                                    <p:cond delay="0"/>
                                  </p:stCondLst>
                                  <p:childTnLst>
                                    <p:animMotion origin="layout" path="M -3.95833E-6 -7.40741E-7 L 0.00209 0.0537 " pathEditMode="relative" rAng="0" ptsTypes="AA">
                                      <p:cBhvr>
                                        <p:cTn id="52" dur="500" fill="hold"/>
                                        <p:tgtEl>
                                          <p:spTgt spid="29"/>
                                        </p:tgtEl>
                                        <p:attrNameLst>
                                          <p:attrName>ppt_x</p:attrName>
                                          <p:attrName>ppt_y</p:attrName>
                                        </p:attrNameLst>
                                      </p:cBhvr>
                                      <p:rCtr x="104" y="2685"/>
                                    </p:animMotion>
                                  </p:childTnLst>
                                </p:cTn>
                              </p:par>
                              <p:par>
                                <p:cTn id="53" presetID="22" presetClass="exit" presetSubtype="4" fill="hold" grpId="0" nodeType="withEffect">
                                  <p:stCondLst>
                                    <p:cond delay="0"/>
                                  </p:stCondLst>
                                  <p:childTnLst>
                                    <p:animEffect transition="out" filter="wipe(down)">
                                      <p:cBhvr>
                                        <p:cTn id="54" dur="500"/>
                                        <p:tgtEl>
                                          <p:spTgt spid="35"/>
                                        </p:tgtEl>
                                      </p:cBhvr>
                                    </p:animEffect>
                                    <p:set>
                                      <p:cBhvr>
                                        <p:cTn id="55" dur="1" fill="hold">
                                          <p:stCondLst>
                                            <p:cond delay="499"/>
                                          </p:stCondLst>
                                        </p:cTn>
                                        <p:tgtEl>
                                          <p:spTgt spid="3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4" grpId="0" animBg="1"/>
      <p:bldP spid="4" grpId="1" animBg="1"/>
      <p:bldP spid="4" grpId="2" animBg="1"/>
      <p:bldP spid="5" grpId="0"/>
      <p:bldP spid="5" grpId="1"/>
      <p:bldP spid="30" grpId="0" build="allAtOnce"/>
      <p:bldP spid="30" grpId="1" build="allAtOnce"/>
      <p:bldP spid="32" grpId="0"/>
      <p:bldP spid="32" grpId="1"/>
      <p:bldP spid="18" grpId="0" animBg="1"/>
      <p:bldP spid="18" grpId="1" animBg="1"/>
      <p:bldP spid="33" grpId="0"/>
      <p:bldP spid="33" grpId="1"/>
      <p:bldP spid="29"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Loose Ends</a:t>
            </a:r>
          </a:p>
        </p:txBody>
      </p:sp>
      <p:sp>
        <p:nvSpPr>
          <p:cNvPr id="3" name="Content Placeholder 2"/>
          <p:cNvSpPr>
            <a:spLocks noGrp="1"/>
          </p:cNvSpPr>
          <p:nvPr>
            <p:ph idx="1"/>
          </p:nvPr>
        </p:nvSpPr>
        <p:spPr/>
        <p:txBody>
          <a:bodyPr/>
          <a:lstStyle/>
          <a:p>
            <a:r>
              <a:rPr lang="en-US" dirty="0"/>
              <a:t>PM addresses identified based on higher order address bits</a:t>
            </a:r>
          </a:p>
          <a:p>
            <a:endParaRPr lang="en-US" dirty="0"/>
          </a:p>
          <a:p>
            <a:r>
              <a:rPr lang="en-US" dirty="0"/>
              <a:t>PBs flushed on context switches using durable persist barriers</a:t>
            </a:r>
          </a:p>
          <a:p>
            <a:endParaRPr lang="en-US" dirty="0"/>
          </a:p>
          <a:p>
            <a:r>
              <a:rPr lang="en-US" dirty="0"/>
              <a:t>LLC misses to PM stalled if address present in PB</a:t>
            </a:r>
          </a:p>
          <a:p>
            <a:pPr lvl="1"/>
            <a:r>
              <a:rPr lang="en-US" dirty="0"/>
              <a:t>Tracked using counting bloom filters at the PM Controller</a:t>
            </a:r>
          </a:p>
          <a:p>
            <a:pPr lvl="1"/>
            <a:r>
              <a:rPr lang="en-US" dirty="0"/>
              <a:t>Rare as updates stay longer in the cache than in PBs</a:t>
            </a:r>
          </a:p>
          <a:p>
            <a:endParaRPr lang="en-US" dirty="0"/>
          </a:p>
        </p:txBody>
      </p:sp>
      <p:sp>
        <p:nvSpPr>
          <p:cNvPr id="4" name="Slide Number Placeholder 3"/>
          <p:cNvSpPr>
            <a:spLocks noGrp="1"/>
          </p:cNvSpPr>
          <p:nvPr>
            <p:ph type="sldNum" sz="quarter" idx="12"/>
          </p:nvPr>
        </p:nvSpPr>
        <p:spPr/>
        <p:txBody>
          <a:bodyPr/>
          <a:lstStyle/>
          <a:p>
            <a:fld id="{31521B31-940A-4DBD-BBF0-52B384F93C7D}" type="slidenum">
              <a:rPr lang="en-US" smtClean="0"/>
              <a:t>60</a:t>
            </a:fld>
            <a:endParaRPr lang="en-US"/>
          </a:p>
        </p:txBody>
      </p:sp>
    </p:spTree>
    <p:extLst>
      <p:ext uri="{BB962C8B-B14F-4D97-AF65-F5344CB8AC3E}">
        <p14:creationId xmlns:p14="http://schemas.microsoft.com/office/powerpoint/2010/main" val="220044632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Reorder within an Epoch</a:t>
            </a:r>
          </a:p>
        </p:txBody>
      </p:sp>
      <p:sp>
        <p:nvSpPr>
          <p:cNvPr id="4" name="Slide Number Placeholder 3"/>
          <p:cNvSpPr>
            <a:spLocks noGrp="1"/>
          </p:cNvSpPr>
          <p:nvPr>
            <p:ph type="sldNum" sz="quarter" idx="12"/>
          </p:nvPr>
        </p:nvSpPr>
        <p:spPr/>
        <p:txBody>
          <a:bodyPr/>
          <a:lstStyle/>
          <a:p>
            <a:fld id="{31521B31-940A-4DBD-BBF0-52B384F93C7D}" type="slidenum">
              <a:rPr lang="en-US" smtClean="0"/>
              <a:t>61</a:t>
            </a:fld>
            <a:endParaRPr lang="en-US"/>
          </a:p>
        </p:txBody>
      </p:sp>
      <p:sp>
        <p:nvSpPr>
          <p:cNvPr id="7" name="Arrow: Right 6"/>
          <p:cNvSpPr/>
          <p:nvPr/>
        </p:nvSpPr>
        <p:spPr>
          <a:xfrm>
            <a:off x="3429000" y="3657600"/>
            <a:ext cx="7435516" cy="6617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Rounded Corners 7"/>
          <p:cNvSpPr/>
          <p:nvPr/>
        </p:nvSpPr>
        <p:spPr>
          <a:xfrm>
            <a:off x="3525252" y="2971800"/>
            <a:ext cx="1203158" cy="67376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ST A=1</a:t>
            </a:r>
          </a:p>
        </p:txBody>
      </p:sp>
      <p:sp>
        <p:nvSpPr>
          <p:cNvPr id="9" name="TextBox 8"/>
          <p:cNvSpPr txBox="1"/>
          <p:nvPr/>
        </p:nvSpPr>
        <p:spPr>
          <a:xfrm>
            <a:off x="397041" y="3077852"/>
            <a:ext cx="3717758" cy="461665"/>
          </a:xfrm>
          <a:prstGeom prst="rect">
            <a:avLst/>
          </a:prstGeom>
          <a:noFill/>
        </p:spPr>
        <p:txBody>
          <a:bodyPr wrap="square" rtlCol="0">
            <a:spAutoFit/>
          </a:bodyPr>
          <a:lstStyle/>
          <a:p>
            <a:r>
              <a:rPr lang="en-US" sz="2400" dirty="0"/>
              <a:t>Global Visibility</a:t>
            </a:r>
          </a:p>
        </p:txBody>
      </p:sp>
      <p:sp>
        <p:nvSpPr>
          <p:cNvPr id="11" name="TextBox 10"/>
          <p:cNvSpPr txBox="1"/>
          <p:nvPr/>
        </p:nvSpPr>
        <p:spPr>
          <a:xfrm>
            <a:off x="360945" y="4445444"/>
            <a:ext cx="3717758" cy="461665"/>
          </a:xfrm>
          <a:prstGeom prst="rect">
            <a:avLst/>
          </a:prstGeom>
          <a:noFill/>
        </p:spPr>
        <p:txBody>
          <a:bodyPr wrap="square" rtlCol="0">
            <a:spAutoFit/>
          </a:bodyPr>
          <a:lstStyle/>
          <a:p>
            <a:r>
              <a:rPr lang="en-US" sz="2400" dirty="0"/>
              <a:t>Persistence Order</a:t>
            </a:r>
          </a:p>
        </p:txBody>
      </p:sp>
      <p:sp>
        <p:nvSpPr>
          <p:cNvPr id="12" name="TextBox 11"/>
          <p:cNvSpPr txBox="1"/>
          <p:nvPr/>
        </p:nvSpPr>
        <p:spPr>
          <a:xfrm>
            <a:off x="11032958" y="3768622"/>
            <a:ext cx="3717758" cy="461665"/>
          </a:xfrm>
          <a:prstGeom prst="rect">
            <a:avLst/>
          </a:prstGeom>
          <a:noFill/>
        </p:spPr>
        <p:txBody>
          <a:bodyPr wrap="square" rtlCol="0">
            <a:spAutoFit/>
          </a:bodyPr>
          <a:lstStyle/>
          <a:p>
            <a:r>
              <a:rPr lang="en-US" sz="2400" dirty="0"/>
              <a:t>Time</a:t>
            </a:r>
          </a:p>
        </p:txBody>
      </p:sp>
      <p:sp>
        <p:nvSpPr>
          <p:cNvPr id="13" name="Rectangle: Rounded Corners 12"/>
          <p:cNvSpPr/>
          <p:nvPr/>
        </p:nvSpPr>
        <p:spPr>
          <a:xfrm>
            <a:off x="5181602" y="2979817"/>
            <a:ext cx="1203158" cy="67376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ST B=2</a:t>
            </a:r>
          </a:p>
        </p:txBody>
      </p:sp>
      <p:sp>
        <p:nvSpPr>
          <p:cNvPr id="15" name="TextBox 14"/>
          <p:cNvSpPr txBox="1"/>
          <p:nvPr/>
        </p:nvSpPr>
        <p:spPr>
          <a:xfrm>
            <a:off x="3429000" y="2412101"/>
            <a:ext cx="3717758" cy="461665"/>
          </a:xfrm>
          <a:prstGeom prst="rect">
            <a:avLst/>
          </a:prstGeom>
          <a:noFill/>
        </p:spPr>
        <p:txBody>
          <a:bodyPr wrap="square" rtlCol="0">
            <a:spAutoFit/>
          </a:bodyPr>
          <a:lstStyle/>
          <a:p>
            <a:r>
              <a:rPr lang="en-US" sz="2400" dirty="0"/>
              <a:t>Epoch 1</a:t>
            </a:r>
          </a:p>
        </p:txBody>
      </p:sp>
      <p:sp>
        <p:nvSpPr>
          <p:cNvPr id="16" name="TextBox 15"/>
          <p:cNvSpPr txBox="1"/>
          <p:nvPr/>
        </p:nvSpPr>
        <p:spPr>
          <a:xfrm>
            <a:off x="5181602" y="2421927"/>
            <a:ext cx="3717758" cy="461665"/>
          </a:xfrm>
          <a:prstGeom prst="rect">
            <a:avLst/>
          </a:prstGeom>
          <a:noFill/>
        </p:spPr>
        <p:txBody>
          <a:bodyPr wrap="square" rtlCol="0">
            <a:spAutoFit/>
          </a:bodyPr>
          <a:lstStyle/>
          <a:p>
            <a:r>
              <a:rPr lang="en-US" sz="2400" dirty="0"/>
              <a:t>Epoch 1</a:t>
            </a:r>
          </a:p>
        </p:txBody>
      </p:sp>
      <p:sp>
        <p:nvSpPr>
          <p:cNvPr id="17" name="Rectangle: Rounded Corners 16"/>
          <p:cNvSpPr/>
          <p:nvPr/>
        </p:nvSpPr>
        <p:spPr>
          <a:xfrm>
            <a:off x="6849983" y="2987837"/>
            <a:ext cx="1203158" cy="67376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ST C=3</a:t>
            </a:r>
          </a:p>
        </p:txBody>
      </p:sp>
      <p:sp>
        <p:nvSpPr>
          <p:cNvPr id="18" name="TextBox 17"/>
          <p:cNvSpPr txBox="1"/>
          <p:nvPr/>
        </p:nvSpPr>
        <p:spPr>
          <a:xfrm>
            <a:off x="6849983" y="2429947"/>
            <a:ext cx="3717758" cy="461665"/>
          </a:xfrm>
          <a:prstGeom prst="rect">
            <a:avLst/>
          </a:prstGeom>
          <a:noFill/>
        </p:spPr>
        <p:txBody>
          <a:bodyPr wrap="square" rtlCol="0">
            <a:spAutoFit/>
          </a:bodyPr>
          <a:lstStyle/>
          <a:p>
            <a:r>
              <a:rPr lang="en-US" sz="2400" dirty="0"/>
              <a:t>Epoch 2</a:t>
            </a:r>
          </a:p>
        </p:txBody>
      </p:sp>
      <p:cxnSp>
        <p:nvCxnSpPr>
          <p:cNvPr id="19" name="Straight Connector 18"/>
          <p:cNvCxnSpPr/>
          <p:nvPr/>
        </p:nvCxnSpPr>
        <p:spPr>
          <a:xfrm flipV="1">
            <a:off x="6608576" y="2649687"/>
            <a:ext cx="8795" cy="1118935"/>
          </a:xfrm>
          <a:prstGeom prst="line">
            <a:avLst/>
          </a:prstGeom>
          <a:ln w="571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101573" y="1938629"/>
            <a:ext cx="3717758" cy="461665"/>
          </a:xfrm>
          <a:prstGeom prst="rect">
            <a:avLst/>
          </a:prstGeom>
          <a:noFill/>
        </p:spPr>
        <p:txBody>
          <a:bodyPr wrap="square" rtlCol="0">
            <a:spAutoFit/>
          </a:bodyPr>
          <a:lstStyle/>
          <a:p>
            <a:r>
              <a:rPr lang="en-US" sz="2400" dirty="0">
                <a:solidFill>
                  <a:srgbClr val="92D050"/>
                </a:solidFill>
              </a:rPr>
              <a:t>OFENCE</a:t>
            </a:r>
          </a:p>
        </p:txBody>
      </p:sp>
      <p:sp>
        <p:nvSpPr>
          <p:cNvPr id="22" name="Rectangle: Rounded Corners 21"/>
          <p:cNvSpPr/>
          <p:nvPr/>
        </p:nvSpPr>
        <p:spPr>
          <a:xfrm>
            <a:off x="3521538" y="2968085"/>
            <a:ext cx="1203158" cy="67376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ST A=1</a:t>
            </a:r>
          </a:p>
        </p:txBody>
      </p:sp>
      <p:sp>
        <p:nvSpPr>
          <p:cNvPr id="23" name="Rectangle: Rounded Corners 22"/>
          <p:cNvSpPr/>
          <p:nvPr/>
        </p:nvSpPr>
        <p:spPr>
          <a:xfrm>
            <a:off x="5177888" y="2976102"/>
            <a:ext cx="1203158" cy="67376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ST B=2</a:t>
            </a:r>
          </a:p>
        </p:txBody>
      </p:sp>
      <p:sp>
        <p:nvSpPr>
          <p:cNvPr id="24" name="Rectangle: Rounded Corners 23"/>
          <p:cNvSpPr/>
          <p:nvPr/>
        </p:nvSpPr>
        <p:spPr>
          <a:xfrm>
            <a:off x="6846269" y="2984122"/>
            <a:ext cx="1203158" cy="67376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ST C=3</a:t>
            </a:r>
          </a:p>
        </p:txBody>
      </p:sp>
    </p:spTree>
    <p:extLst>
      <p:ext uri="{BB962C8B-B14F-4D97-AF65-F5344CB8AC3E}">
        <p14:creationId xmlns:p14="http://schemas.microsoft.com/office/powerpoint/2010/main" val="2786289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1.04167E-6 -4.44444E-6 L 0.1125 0.20903 " pathEditMode="relative" rAng="0" ptsTypes="AA">
                                      <p:cBhvr>
                                        <p:cTn id="6" dur="500" fill="hold"/>
                                        <p:tgtEl>
                                          <p:spTgt spid="22"/>
                                        </p:tgtEl>
                                        <p:attrNameLst>
                                          <p:attrName>ppt_x</p:attrName>
                                          <p:attrName>ppt_y</p:attrName>
                                        </p:attrNameLst>
                                      </p:cBhvr>
                                      <p:rCtr x="5625" y="10440"/>
                                    </p:animMotion>
                                  </p:childTnLst>
                                </p:cTn>
                              </p:par>
                              <p:par>
                                <p:cTn id="7" presetID="42" presetClass="path" presetSubtype="0" accel="50000" decel="50000" fill="hold" grpId="0" nodeType="withEffect">
                                  <p:stCondLst>
                                    <p:cond delay="0"/>
                                  </p:stCondLst>
                                  <p:childTnLst>
                                    <p:animMotion origin="layout" path="M 1.45833E-6 -1.85185E-6 L 0.11914 0.20625 " pathEditMode="relative" rAng="0" ptsTypes="AA">
                                      <p:cBhvr>
                                        <p:cTn id="8" dur="500" fill="hold"/>
                                        <p:tgtEl>
                                          <p:spTgt spid="23"/>
                                        </p:tgtEl>
                                        <p:attrNameLst>
                                          <p:attrName>ppt_x</p:attrName>
                                          <p:attrName>ppt_y</p:attrName>
                                        </p:attrNameLst>
                                      </p:cBhvr>
                                      <p:rCtr x="5951" y="10301"/>
                                    </p:animMotion>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grpId="0" nodeType="clickEffect">
                                  <p:stCondLst>
                                    <p:cond delay="0"/>
                                  </p:stCondLst>
                                  <p:childTnLst>
                                    <p:animMotion origin="layout" path="M 2.5E-6 7.40741E-7 L 0.1181 0.20347 " pathEditMode="relative" rAng="0" ptsTypes="AA">
                                      <p:cBhvr>
                                        <p:cTn id="12" dur="500" fill="hold"/>
                                        <p:tgtEl>
                                          <p:spTgt spid="24"/>
                                        </p:tgtEl>
                                        <p:attrNameLst>
                                          <p:attrName>ppt_x</p:attrName>
                                          <p:attrName>ppt_y</p:attrName>
                                        </p:attrNameLst>
                                      </p:cBhvr>
                                      <p:rCtr x="5898" y="1016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Inter-thread Dependency : Track</a:t>
            </a:r>
            <a:br>
              <a:rPr lang="en-US" b="1" dirty="0"/>
            </a:br>
            <a:r>
              <a:rPr lang="en-US" b="1" dirty="0"/>
              <a:t>ANIMATION PENDING</a:t>
            </a:r>
          </a:p>
        </p:txBody>
      </p:sp>
      <p:sp>
        <p:nvSpPr>
          <p:cNvPr id="3" name="Content Placeholder 2"/>
          <p:cNvSpPr>
            <a:spLocks noGrp="1"/>
          </p:cNvSpPr>
          <p:nvPr>
            <p:ph idx="1"/>
          </p:nvPr>
        </p:nvSpPr>
        <p:spPr>
          <a:xfrm>
            <a:off x="838200" y="1825625"/>
            <a:ext cx="5349949" cy="4351338"/>
          </a:xfrm>
        </p:spPr>
        <p:txBody>
          <a:bodyPr>
            <a:normAutofit lnSpcReduction="10000"/>
          </a:bodyPr>
          <a:lstStyle/>
          <a:p>
            <a:r>
              <a:rPr lang="en-US" dirty="0">
                <a:solidFill>
                  <a:schemeClr val="accent1"/>
                </a:solidFill>
              </a:rPr>
              <a:t>Identified using coherence activity</a:t>
            </a:r>
          </a:p>
          <a:p>
            <a:endParaRPr lang="en-US" dirty="0"/>
          </a:p>
          <a:p>
            <a:r>
              <a:rPr lang="en-US" dirty="0"/>
              <a:t>Loss of exclusive permissions signals inter-thread conflict</a:t>
            </a:r>
          </a:p>
          <a:p>
            <a:endParaRPr lang="en-US" dirty="0"/>
          </a:p>
          <a:p>
            <a:r>
              <a:rPr lang="en-US" dirty="0"/>
              <a:t>Local TS, Thread ID sent as part of coherence response (pessimistic)</a:t>
            </a:r>
          </a:p>
          <a:p>
            <a:endParaRPr lang="en-US" dirty="0"/>
          </a:p>
          <a:p>
            <a:r>
              <a:rPr lang="en-US" dirty="0"/>
              <a:t>Recorded in next epoch entry</a:t>
            </a:r>
          </a:p>
        </p:txBody>
      </p:sp>
      <p:sp>
        <p:nvSpPr>
          <p:cNvPr id="4" name="Slide Number Placeholder 3"/>
          <p:cNvSpPr>
            <a:spLocks noGrp="1"/>
          </p:cNvSpPr>
          <p:nvPr>
            <p:ph type="sldNum" sz="quarter" idx="12"/>
          </p:nvPr>
        </p:nvSpPr>
        <p:spPr/>
        <p:txBody>
          <a:bodyPr/>
          <a:lstStyle/>
          <a:p>
            <a:fld id="{31521B31-940A-4DBD-BBF0-52B384F93C7D}" type="slidenum">
              <a:rPr lang="en-US" smtClean="0"/>
              <a:t>62</a:t>
            </a:fld>
            <a:endParaRPr lang="en-US" dirty="0"/>
          </a:p>
        </p:txBody>
      </p:sp>
      <p:sp>
        <p:nvSpPr>
          <p:cNvPr id="20" name="Rectangle 19"/>
          <p:cNvSpPr/>
          <p:nvPr/>
        </p:nvSpPr>
        <p:spPr>
          <a:xfrm>
            <a:off x="9742972" y="4977488"/>
            <a:ext cx="1786275" cy="1061807"/>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9863472" y="6153918"/>
            <a:ext cx="1502733" cy="369332"/>
          </a:xfrm>
          <a:prstGeom prst="rect">
            <a:avLst/>
          </a:prstGeom>
          <a:noFill/>
        </p:spPr>
        <p:txBody>
          <a:bodyPr wrap="square" rtlCol="0">
            <a:spAutoFit/>
          </a:bodyPr>
          <a:lstStyle/>
          <a:p>
            <a:pPr algn="ctr"/>
            <a:r>
              <a:rPr lang="en-US" dirty="0"/>
              <a:t>Persist Buffer </a:t>
            </a:r>
          </a:p>
        </p:txBody>
      </p:sp>
      <p:sp>
        <p:nvSpPr>
          <p:cNvPr id="36" name="Rectangle 35"/>
          <p:cNvSpPr/>
          <p:nvPr/>
        </p:nvSpPr>
        <p:spPr>
          <a:xfrm>
            <a:off x="7173440" y="5552534"/>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7191162" y="5552832"/>
            <a:ext cx="1222744" cy="369332"/>
          </a:xfrm>
          <a:prstGeom prst="rect">
            <a:avLst/>
          </a:prstGeom>
          <a:noFill/>
        </p:spPr>
        <p:txBody>
          <a:bodyPr wrap="square" rtlCol="0">
            <a:spAutoFit/>
          </a:bodyPr>
          <a:lstStyle/>
          <a:p>
            <a:r>
              <a:rPr lang="en-US" dirty="0"/>
              <a:t>Directory</a:t>
            </a:r>
          </a:p>
        </p:txBody>
      </p:sp>
      <p:sp>
        <p:nvSpPr>
          <p:cNvPr id="38" name="Rectangle 37"/>
          <p:cNvSpPr/>
          <p:nvPr/>
        </p:nvSpPr>
        <p:spPr>
          <a:xfrm>
            <a:off x="6124359" y="2838891"/>
            <a:ext cx="2158409" cy="144602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Rounded Corners 38"/>
          <p:cNvSpPr/>
          <p:nvPr/>
        </p:nvSpPr>
        <p:spPr>
          <a:xfrm>
            <a:off x="7198251" y="2376936"/>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6230681" y="2363057"/>
            <a:ext cx="928582" cy="369332"/>
          </a:xfrm>
          <a:prstGeom prst="rect">
            <a:avLst/>
          </a:prstGeom>
          <a:noFill/>
        </p:spPr>
        <p:txBody>
          <a:bodyPr wrap="square" rtlCol="0">
            <a:spAutoFit/>
          </a:bodyPr>
          <a:lstStyle/>
          <a:p>
            <a:r>
              <a:rPr lang="en-US" dirty="0"/>
              <a:t>Local TS</a:t>
            </a:r>
          </a:p>
        </p:txBody>
      </p:sp>
      <p:sp>
        <p:nvSpPr>
          <p:cNvPr id="41" name="TextBox 40"/>
          <p:cNvSpPr txBox="1"/>
          <p:nvPr/>
        </p:nvSpPr>
        <p:spPr>
          <a:xfrm>
            <a:off x="6709154" y="4445615"/>
            <a:ext cx="1173122" cy="369332"/>
          </a:xfrm>
          <a:prstGeom prst="rect">
            <a:avLst/>
          </a:prstGeom>
          <a:noFill/>
        </p:spPr>
        <p:txBody>
          <a:bodyPr wrap="square" rtlCol="0">
            <a:spAutoFit/>
          </a:bodyPr>
          <a:lstStyle/>
          <a:p>
            <a:pPr algn="ctr"/>
            <a:r>
              <a:rPr lang="en-US" dirty="0"/>
              <a:t>L1 Cache </a:t>
            </a:r>
          </a:p>
        </p:txBody>
      </p:sp>
      <p:sp>
        <p:nvSpPr>
          <p:cNvPr id="42" name="TextBox 41"/>
          <p:cNvSpPr txBox="1"/>
          <p:nvPr/>
        </p:nvSpPr>
        <p:spPr>
          <a:xfrm>
            <a:off x="7488872" y="2377235"/>
            <a:ext cx="928582" cy="369332"/>
          </a:xfrm>
          <a:prstGeom prst="rect">
            <a:avLst/>
          </a:prstGeom>
          <a:noFill/>
        </p:spPr>
        <p:txBody>
          <a:bodyPr wrap="square" rtlCol="0">
            <a:spAutoFit/>
          </a:bodyPr>
          <a:lstStyle/>
          <a:p>
            <a:r>
              <a:rPr lang="en-US" dirty="0"/>
              <a:t>25</a:t>
            </a:r>
          </a:p>
        </p:txBody>
      </p:sp>
      <p:sp>
        <p:nvSpPr>
          <p:cNvPr id="43" name="Rectangle 42"/>
          <p:cNvSpPr/>
          <p:nvPr/>
        </p:nvSpPr>
        <p:spPr>
          <a:xfrm>
            <a:off x="6170434" y="2890846"/>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a:off x="6397257" y="2880512"/>
            <a:ext cx="928582" cy="369332"/>
          </a:xfrm>
          <a:prstGeom prst="rect">
            <a:avLst/>
          </a:prstGeom>
          <a:noFill/>
        </p:spPr>
        <p:txBody>
          <a:bodyPr wrap="square" rtlCol="0">
            <a:spAutoFit/>
          </a:bodyPr>
          <a:lstStyle/>
          <a:p>
            <a:r>
              <a:rPr lang="en-US" dirty="0"/>
              <a:t>A = 1</a:t>
            </a:r>
          </a:p>
        </p:txBody>
      </p:sp>
      <p:sp>
        <p:nvSpPr>
          <p:cNvPr id="45" name="Rectangle 44"/>
          <p:cNvSpPr/>
          <p:nvPr/>
        </p:nvSpPr>
        <p:spPr>
          <a:xfrm>
            <a:off x="9370839" y="2842435"/>
            <a:ext cx="2158409" cy="144602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Rounded Corners 45"/>
          <p:cNvSpPr/>
          <p:nvPr/>
        </p:nvSpPr>
        <p:spPr>
          <a:xfrm>
            <a:off x="10444731" y="2380480"/>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p:cNvSpPr txBox="1"/>
          <p:nvPr/>
        </p:nvSpPr>
        <p:spPr>
          <a:xfrm>
            <a:off x="9477161" y="2377234"/>
            <a:ext cx="928582" cy="369332"/>
          </a:xfrm>
          <a:prstGeom prst="rect">
            <a:avLst/>
          </a:prstGeom>
          <a:noFill/>
        </p:spPr>
        <p:txBody>
          <a:bodyPr wrap="square" rtlCol="0">
            <a:spAutoFit/>
          </a:bodyPr>
          <a:lstStyle/>
          <a:p>
            <a:r>
              <a:rPr lang="en-US" dirty="0"/>
              <a:t>Local TS</a:t>
            </a:r>
          </a:p>
        </p:txBody>
      </p:sp>
      <p:sp>
        <p:nvSpPr>
          <p:cNvPr id="48" name="TextBox 47"/>
          <p:cNvSpPr txBox="1"/>
          <p:nvPr/>
        </p:nvSpPr>
        <p:spPr>
          <a:xfrm>
            <a:off x="9955634" y="4449159"/>
            <a:ext cx="1173122" cy="369332"/>
          </a:xfrm>
          <a:prstGeom prst="rect">
            <a:avLst/>
          </a:prstGeom>
          <a:noFill/>
        </p:spPr>
        <p:txBody>
          <a:bodyPr wrap="square" rtlCol="0">
            <a:spAutoFit/>
          </a:bodyPr>
          <a:lstStyle/>
          <a:p>
            <a:pPr algn="ctr"/>
            <a:r>
              <a:rPr lang="en-US" dirty="0"/>
              <a:t>L1 Cache </a:t>
            </a:r>
          </a:p>
        </p:txBody>
      </p:sp>
      <p:sp>
        <p:nvSpPr>
          <p:cNvPr id="49" name="TextBox 48"/>
          <p:cNvSpPr txBox="1"/>
          <p:nvPr/>
        </p:nvSpPr>
        <p:spPr>
          <a:xfrm>
            <a:off x="10735352" y="2380779"/>
            <a:ext cx="928582" cy="369332"/>
          </a:xfrm>
          <a:prstGeom prst="rect">
            <a:avLst/>
          </a:prstGeom>
          <a:noFill/>
        </p:spPr>
        <p:txBody>
          <a:bodyPr wrap="square" rtlCol="0">
            <a:spAutoFit/>
          </a:bodyPr>
          <a:lstStyle/>
          <a:p>
            <a:r>
              <a:rPr lang="en-US" dirty="0"/>
              <a:t>14</a:t>
            </a:r>
          </a:p>
        </p:txBody>
      </p:sp>
      <p:sp>
        <p:nvSpPr>
          <p:cNvPr id="50" name="Rectangle 49"/>
          <p:cNvSpPr/>
          <p:nvPr/>
        </p:nvSpPr>
        <p:spPr>
          <a:xfrm>
            <a:off x="10990532" y="1703547"/>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p:cNvSpPr txBox="1"/>
          <p:nvPr/>
        </p:nvSpPr>
        <p:spPr>
          <a:xfrm>
            <a:off x="11043696" y="1693213"/>
            <a:ext cx="1102241" cy="369332"/>
          </a:xfrm>
          <a:prstGeom prst="rect">
            <a:avLst/>
          </a:prstGeom>
          <a:noFill/>
        </p:spPr>
        <p:txBody>
          <a:bodyPr wrap="square" rtlCol="0">
            <a:spAutoFit/>
          </a:bodyPr>
          <a:lstStyle/>
          <a:p>
            <a:r>
              <a:rPr lang="en-US" dirty="0"/>
              <a:t>ST A = 4</a:t>
            </a:r>
          </a:p>
        </p:txBody>
      </p:sp>
      <p:sp>
        <p:nvSpPr>
          <p:cNvPr id="52" name="Oval 51"/>
          <p:cNvSpPr/>
          <p:nvPr/>
        </p:nvSpPr>
        <p:spPr>
          <a:xfrm>
            <a:off x="10058417" y="1432222"/>
            <a:ext cx="797442" cy="797442"/>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p:cNvSpPr txBox="1"/>
          <p:nvPr/>
        </p:nvSpPr>
        <p:spPr>
          <a:xfrm>
            <a:off x="10111581" y="1668395"/>
            <a:ext cx="797442" cy="369332"/>
          </a:xfrm>
          <a:prstGeom prst="rect">
            <a:avLst/>
          </a:prstGeom>
          <a:noFill/>
        </p:spPr>
        <p:txBody>
          <a:bodyPr wrap="square" rtlCol="0">
            <a:spAutoFit/>
          </a:bodyPr>
          <a:lstStyle/>
          <a:p>
            <a:r>
              <a:rPr lang="en-US" dirty="0"/>
              <a:t>CPU 1</a:t>
            </a:r>
          </a:p>
        </p:txBody>
      </p:sp>
      <p:sp>
        <p:nvSpPr>
          <p:cNvPr id="54" name="Oval 53"/>
          <p:cNvSpPr/>
          <p:nvPr/>
        </p:nvSpPr>
        <p:spPr>
          <a:xfrm>
            <a:off x="6702064" y="1457024"/>
            <a:ext cx="797442" cy="797442"/>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6755228" y="1693197"/>
            <a:ext cx="797442" cy="369332"/>
          </a:xfrm>
          <a:prstGeom prst="rect">
            <a:avLst/>
          </a:prstGeom>
          <a:noFill/>
        </p:spPr>
        <p:txBody>
          <a:bodyPr wrap="square" rtlCol="0">
            <a:spAutoFit/>
          </a:bodyPr>
          <a:lstStyle/>
          <a:p>
            <a:r>
              <a:rPr lang="en-US" dirty="0"/>
              <a:t>CPU 0</a:t>
            </a:r>
          </a:p>
        </p:txBody>
      </p:sp>
      <p:cxnSp>
        <p:nvCxnSpPr>
          <p:cNvPr id="33" name="Straight Arrow Connector 32"/>
          <p:cNvCxnSpPr/>
          <p:nvPr/>
        </p:nvCxnSpPr>
        <p:spPr>
          <a:xfrm flipH="1">
            <a:off x="8250874" y="4284919"/>
            <a:ext cx="1119965" cy="1267615"/>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34" name="Oval 33"/>
          <p:cNvSpPr/>
          <p:nvPr/>
        </p:nvSpPr>
        <p:spPr>
          <a:xfrm>
            <a:off x="8856918" y="4860526"/>
            <a:ext cx="328160" cy="328160"/>
          </a:xfrm>
          <a:prstGeom prst="ellipse">
            <a:avLst/>
          </a:prstGeom>
          <a:solidFill>
            <a:schemeClr val="bg1"/>
          </a:solid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1</a:t>
            </a:r>
            <a:endParaRPr lang="en-US" dirty="0"/>
          </a:p>
        </p:txBody>
      </p:sp>
    </p:spTree>
    <p:extLst>
      <p:ext uri="{BB962C8B-B14F-4D97-AF65-F5344CB8AC3E}">
        <p14:creationId xmlns:p14="http://schemas.microsoft.com/office/powerpoint/2010/main" val="89348673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Inter-thread Dependency : Track</a:t>
            </a:r>
          </a:p>
        </p:txBody>
      </p:sp>
      <p:sp>
        <p:nvSpPr>
          <p:cNvPr id="3" name="Content Placeholder 2"/>
          <p:cNvSpPr>
            <a:spLocks noGrp="1"/>
          </p:cNvSpPr>
          <p:nvPr>
            <p:ph idx="1"/>
          </p:nvPr>
        </p:nvSpPr>
        <p:spPr>
          <a:xfrm>
            <a:off x="838200" y="1825625"/>
            <a:ext cx="5349949" cy="4351338"/>
          </a:xfrm>
        </p:spPr>
        <p:txBody>
          <a:bodyPr>
            <a:normAutofit lnSpcReduction="10000"/>
          </a:bodyPr>
          <a:lstStyle/>
          <a:p>
            <a:r>
              <a:rPr lang="en-US" dirty="0"/>
              <a:t>Identified using coherence activity</a:t>
            </a:r>
          </a:p>
          <a:p>
            <a:endParaRPr lang="en-US" dirty="0"/>
          </a:p>
          <a:p>
            <a:r>
              <a:rPr lang="en-US" dirty="0">
                <a:solidFill>
                  <a:schemeClr val="accent1"/>
                </a:solidFill>
              </a:rPr>
              <a:t>Loss of exclusive permissions signals inter-thread conflict</a:t>
            </a:r>
          </a:p>
          <a:p>
            <a:endParaRPr lang="en-US" dirty="0"/>
          </a:p>
          <a:p>
            <a:r>
              <a:rPr lang="en-US" dirty="0"/>
              <a:t>Local TS, Thread ID sent as part of coherence response (pessimistic)</a:t>
            </a:r>
          </a:p>
          <a:p>
            <a:endParaRPr lang="en-US" dirty="0"/>
          </a:p>
          <a:p>
            <a:r>
              <a:rPr lang="en-US" dirty="0"/>
              <a:t>Recorded in next epoch entry</a:t>
            </a:r>
          </a:p>
        </p:txBody>
      </p:sp>
      <p:sp>
        <p:nvSpPr>
          <p:cNvPr id="4" name="Slide Number Placeholder 3"/>
          <p:cNvSpPr>
            <a:spLocks noGrp="1"/>
          </p:cNvSpPr>
          <p:nvPr>
            <p:ph type="sldNum" sz="quarter" idx="12"/>
          </p:nvPr>
        </p:nvSpPr>
        <p:spPr/>
        <p:txBody>
          <a:bodyPr/>
          <a:lstStyle/>
          <a:p>
            <a:fld id="{31521B31-940A-4DBD-BBF0-52B384F93C7D}" type="slidenum">
              <a:rPr lang="en-US" smtClean="0"/>
              <a:t>63</a:t>
            </a:fld>
            <a:endParaRPr lang="en-US" dirty="0"/>
          </a:p>
        </p:txBody>
      </p:sp>
      <p:sp>
        <p:nvSpPr>
          <p:cNvPr id="5" name="Rectangle 4"/>
          <p:cNvSpPr/>
          <p:nvPr/>
        </p:nvSpPr>
        <p:spPr>
          <a:xfrm>
            <a:off x="6124359" y="2838891"/>
            <a:ext cx="2158409" cy="144602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p:cNvSpPr/>
          <p:nvPr/>
        </p:nvSpPr>
        <p:spPr>
          <a:xfrm>
            <a:off x="7198251" y="2376936"/>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6230681" y="2363057"/>
            <a:ext cx="928582" cy="369332"/>
          </a:xfrm>
          <a:prstGeom prst="rect">
            <a:avLst/>
          </a:prstGeom>
          <a:noFill/>
        </p:spPr>
        <p:txBody>
          <a:bodyPr wrap="square" rtlCol="0">
            <a:spAutoFit/>
          </a:bodyPr>
          <a:lstStyle/>
          <a:p>
            <a:r>
              <a:rPr lang="en-US" dirty="0"/>
              <a:t>Local TS</a:t>
            </a:r>
          </a:p>
        </p:txBody>
      </p:sp>
      <p:sp>
        <p:nvSpPr>
          <p:cNvPr id="8" name="TextBox 7"/>
          <p:cNvSpPr txBox="1"/>
          <p:nvPr/>
        </p:nvSpPr>
        <p:spPr>
          <a:xfrm>
            <a:off x="6709154" y="4445615"/>
            <a:ext cx="1173122" cy="369332"/>
          </a:xfrm>
          <a:prstGeom prst="rect">
            <a:avLst/>
          </a:prstGeom>
          <a:noFill/>
        </p:spPr>
        <p:txBody>
          <a:bodyPr wrap="square" rtlCol="0">
            <a:spAutoFit/>
          </a:bodyPr>
          <a:lstStyle/>
          <a:p>
            <a:pPr algn="ctr"/>
            <a:r>
              <a:rPr lang="en-US" dirty="0"/>
              <a:t>L1 Cache </a:t>
            </a:r>
          </a:p>
        </p:txBody>
      </p:sp>
      <p:sp>
        <p:nvSpPr>
          <p:cNvPr id="9" name="TextBox 8"/>
          <p:cNvSpPr txBox="1"/>
          <p:nvPr/>
        </p:nvSpPr>
        <p:spPr>
          <a:xfrm>
            <a:off x="7488872" y="2377235"/>
            <a:ext cx="928582" cy="369332"/>
          </a:xfrm>
          <a:prstGeom prst="rect">
            <a:avLst/>
          </a:prstGeom>
          <a:noFill/>
        </p:spPr>
        <p:txBody>
          <a:bodyPr wrap="square" rtlCol="0">
            <a:spAutoFit/>
          </a:bodyPr>
          <a:lstStyle/>
          <a:p>
            <a:r>
              <a:rPr lang="en-US" dirty="0"/>
              <a:t>25</a:t>
            </a:r>
          </a:p>
        </p:txBody>
      </p:sp>
      <p:sp>
        <p:nvSpPr>
          <p:cNvPr id="13" name="Rectangle 12"/>
          <p:cNvSpPr/>
          <p:nvPr/>
        </p:nvSpPr>
        <p:spPr>
          <a:xfrm>
            <a:off x="9370839" y="2842435"/>
            <a:ext cx="2158409" cy="144602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Rounded Corners 13"/>
          <p:cNvSpPr/>
          <p:nvPr/>
        </p:nvSpPr>
        <p:spPr>
          <a:xfrm>
            <a:off x="10444731" y="2380480"/>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9477161" y="2377234"/>
            <a:ext cx="928582" cy="369332"/>
          </a:xfrm>
          <a:prstGeom prst="rect">
            <a:avLst/>
          </a:prstGeom>
          <a:noFill/>
        </p:spPr>
        <p:txBody>
          <a:bodyPr wrap="square" rtlCol="0">
            <a:spAutoFit/>
          </a:bodyPr>
          <a:lstStyle/>
          <a:p>
            <a:r>
              <a:rPr lang="en-US" dirty="0"/>
              <a:t>Local TS</a:t>
            </a:r>
          </a:p>
        </p:txBody>
      </p:sp>
      <p:sp>
        <p:nvSpPr>
          <p:cNvPr id="16" name="TextBox 15"/>
          <p:cNvSpPr txBox="1"/>
          <p:nvPr/>
        </p:nvSpPr>
        <p:spPr>
          <a:xfrm>
            <a:off x="9955634" y="4449159"/>
            <a:ext cx="1173122" cy="369332"/>
          </a:xfrm>
          <a:prstGeom prst="rect">
            <a:avLst/>
          </a:prstGeom>
          <a:noFill/>
        </p:spPr>
        <p:txBody>
          <a:bodyPr wrap="square" rtlCol="0">
            <a:spAutoFit/>
          </a:bodyPr>
          <a:lstStyle/>
          <a:p>
            <a:pPr algn="ctr"/>
            <a:r>
              <a:rPr lang="en-US" dirty="0"/>
              <a:t>L1 Cache </a:t>
            </a:r>
          </a:p>
        </p:txBody>
      </p:sp>
      <p:sp>
        <p:nvSpPr>
          <p:cNvPr id="17" name="TextBox 16"/>
          <p:cNvSpPr txBox="1"/>
          <p:nvPr/>
        </p:nvSpPr>
        <p:spPr>
          <a:xfrm>
            <a:off x="10735352" y="2380779"/>
            <a:ext cx="928582" cy="369332"/>
          </a:xfrm>
          <a:prstGeom prst="rect">
            <a:avLst/>
          </a:prstGeom>
          <a:noFill/>
        </p:spPr>
        <p:txBody>
          <a:bodyPr wrap="square" rtlCol="0">
            <a:spAutoFit/>
          </a:bodyPr>
          <a:lstStyle/>
          <a:p>
            <a:r>
              <a:rPr lang="en-US" dirty="0"/>
              <a:t>14</a:t>
            </a:r>
          </a:p>
        </p:txBody>
      </p:sp>
      <p:sp>
        <p:nvSpPr>
          <p:cNvPr id="20" name="Rectangle 19"/>
          <p:cNvSpPr/>
          <p:nvPr/>
        </p:nvSpPr>
        <p:spPr>
          <a:xfrm>
            <a:off x="9742972" y="4988119"/>
            <a:ext cx="1786275" cy="1061807"/>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9863472" y="6164549"/>
            <a:ext cx="1502733" cy="369332"/>
          </a:xfrm>
          <a:prstGeom prst="rect">
            <a:avLst/>
          </a:prstGeom>
          <a:noFill/>
        </p:spPr>
        <p:txBody>
          <a:bodyPr wrap="square" rtlCol="0">
            <a:spAutoFit/>
          </a:bodyPr>
          <a:lstStyle/>
          <a:p>
            <a:pPr algn="ctr"/>
            <a:r>
              <a:rPr lang="en-US" dirty="0"/>
              <a:t>Persist Buffer </a:t>
            </a:r>
          </a:p>
        </p:txBody>
      </p:sp>
      <p:sp>
        <p:nvSpPr>
          <p:cNvPr id="26" name="Rectangle 25"/>
          <p:cNvSpPr/>
          <p:nvPr/>
        </p:nvSpPr>
        <p:spPr>
          <a:xfrm>
            <a:off x="10990532" y="1703547"/>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11043696" y="1693213"/>
            <a:ext cx="1102241" cy="369332"/>
          </a:xfrm>
          <a:prstGeom prst="rect">
            <a:avLst/>
          </a:prstGeom>
          <a:noFill/>
        </p:spPr>
        <p:txBody>
          <a:bodyPr wrap="square" rtlCol="0">
            <a:spAutoFit/>
          </a:bodyPr>
          <a:lstStyle/>
          <a:p>
            <a:r>
              <a:rPr lang="en-US" dirty="0"/>
              <a:t>ST A = 4</a:t>
            </a:r>
          </a:p>
        </p:txBody>
      </p:sp>
      <p:sp>
        <p:nvSpPr>
          <p:cNvPr id="33" name="Oval 32"/>
          <p:cNvSpPr/>
          <p:nvPr/>
        </p:nvSpPr>
        <p:spPr>
          <a:xfrm>
            <a:off x="10058417" y="1432222"/>
            <a:ext cx="797442" cy="797442"/>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10111581" y="1668395"/>
            <a:ext cx="797442" cy="369332"/>
          </a:xfrm>
          <a:prstGeom prst="rect">
            <a:avLst/>
          </a:prstGeom>
          <a:noFill/>
        </p:spPr>
        <p:txBody>
          <a:bodyPr wrap="square" rtlCol="0">
            <a:spAutoFit/>
          </a:bodyPr>
          <a:lstStyle/>
          <a:p>
            <a:r>
              <a:rPr lang="en-US" dirty="0"/>
              <a:t>CPU 1</a:t>
            </a:r>
          </a:p>
        </p:txBody>
      </p:sp>
      <p:sp>
        <p:nvSpPr>
          <p:cNvPr id="30" name="Oval 29"/>
          <p:cNvSpPr/>
          <p:nvPr/>
        </p:nvSpPr>
        <p:spPr>
          <a:xfrm>
            <a:off x="6702064" y="1457024"/>
            <a:ext cx="797442" cy="797442"/>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6755228" y="1693197"/>
            <a:ext cx="797442" cy="369332"/>
          </a:xfrm>
          <a:prstGeom prst="rect">
            <a:avLst/>
          </a:prstGeom>
          <a:noFill/>
        </p:spPr>
        <p:txBody>
          <a:bodyPr wrap="square" rtlCol="0">
            <a:spAutoFit/>
          </a:bodyPr>
          <a:lstStyle/>
          <a:p>
            <a:r>
              <a:rPr lang="en-US" dirty="0"/>
              <a:t>CPU 0</a:t>
            </a:r>
          </a:p>
        </p:txBody>
      </p:sp>
      <p:sp>
        <p:nvSpPr>
          <p:cNvPr id="32" name="Rectangle 31"/>
          <p:cNvSpPr/>
          <p:nvPr/>
        </p:nvSpPr>
        <p:spPr>
          <a:xfrm>
            <a:off x="7173440" y="5552534"/>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7191162" y="5552832"/>
            <a:ext cx="1222744" cy="369332"/>
          </a:xfrm>
          <a:prstGeom prst="rect">
            <a:avLst/>
          </a:prstGeom>
          <a:noFill/>
        </p:spPr>
        <p:txBody>
          <a:bodyPr wrap="square" rtlCol="0">
            <a:spAutoFit/>
          </a:bodyPr>
          <a:lstStyle/>
          <a:p>
            <a:r>
              <a:rPr lang="en-US" dirty="0"/>
              <a:t>Directory</a:t>
            </a:r>
          </a:p>
        </p:txBody>
      </p:sp>
      <p:cxnSp>
        <p:nvCxnSpPr>
          <p:cNvPr id="28" name="Straight Arrow Connector 27"/>
          <p:cNvCxnSpPr/>
          <p:nvPr/>
        </p:nvCxnSpPr>
        <p:spPr>
          <a:xfrm flipH="1">
            <a:off x="8250874" y="4284919"/>
            <a:ext cx="1119965" cy="1267615"/>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flipV="1">
            <a:off x="7552670" y="4284919"/>
            <a:ext cx="730098" cy="1267615"/>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44" name="Oval 43"/>
          <p:cNvSpPr/>
          <p:nvPr/>
        </p:nvSpPr>
        <p:spPr>
          <a:xfrm>
            <a:off x="8856918" y="4860526"/>
            <a:ext cx="328160" cy="328160"/>
          </a:xfrm>
          <a:prstGeom prst="ellipse">
            <a:avLst/>
          </a:prstGeom>
          <a:solidFill>
            <a:schemeClr val="bg1"/>
          </a:solid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1</a:t>
            </a:r>
            <a:endParaRPr lang="en-US" dirty="0"/>
          </a:p>
        </p:txBody>
      </p:sp>
      <p:sp>
        <p:nvSpPr>
          <p:cNvPr id="45" name="Oval 44"/>
          <p:cNvSpPr/>
          <p:nvPr/>
        </p:nvSpPr>
        <p:spPr>
          <a:xfrm>
            <a:off x="7520763" y="4874702"/>
            <a:ext cx="328160" cy="328160"/>
          </a:xfrm>
          <a:prstGeom prst="ellipse">
            <a:avLst/>
          </a:prstGeom>
          <a:solidFill>
            <a:schemeClr val="bg1"/>
          </a:solid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2</a:t>
            </a:r>
            <a:endParaRPr lang="en-US" dirty="0"/>
          </a:p>
        </p:txBody>
      </p:sp>
      <p:sp>
        <p:nvSpPr>
          <p:cNvPr id="51" name="Rectangle 50"/>
          <p:cNvSpPr/>
          <p:nvPr/>
        </p:nvSpPr>
        <p:spPr>
          <a:xfrm>
            <a:off x="6170434" y="2890846"/>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6397257" y="2880512"/>
            <a:ext cx="928582" cy="369332"/>
          </a:xfrm>
          <a:prstGeom prst="rect">
            <a:avLst/>
          </a:prstGeom>
          <a:noFill/>
        </p:spPr>
        <p:txBody>
          <a:bodyPr wrap="square" rtlCol="0">
            <a:spAutoFit/>
          </a:bodyPr>
          <a:lstStyle/>
          <a:p>
            <a:r>
              <a:rPr lang="en-US" dirty="0"/>
              <a:t>A = 1</a:t>
            </a:r>
          </a:p>
        </p:txBody>
      </p:sp>
    </p:spTree>
    <p:extLst>
      <p:ext uri="{BB962C8B-B14F-4D97-AF65-F5344CB8AC3E}">
        <p14:creationId xmlns:p14="http://schemas.microsoft.com/office/powerpoint/2010/main" val="398843671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Inter-thread Dependency : Track</a:t>
            </a:r>
          </a:p>
        </p:txBody>
      </p:sp>
      <p:sp>
        <p:nvSpPr>
          <p:cNvPr id="3" name="Content Placeholder 2"/>
          <p:cNvSpPr>
            <a:spLocks noGrp="1"/>
          </p:cNvSpPr>
          <p:nvPr>
            <p:ph idx="1"/>
          </p:nvPr>
        </p:nvSpPr>
        <p:spPr>
          <a:xfrm>
            <a:off x="838200" y="1825625"/>
            <a:ext cx="5349949" cy="4351338"/>
          </a:xfrm>
        </p:spPr>
        <p:txBody>
          <a:bodyPr>
            <a:normAutofit lnSpcReduction="10000"/>
          </a:bodyPr>
          <a:lstStyle/>
          <a:p>
            <a:r>
              <a:rPr lang="en-US" dirty="0"/>
              <a:t>Identified using coherence activity</a:t>
            </a:r>
          </a:p>
          <a:p>
            <a:endParaRPr lang="en-US" dirty="0"/>
          </a:p>
          <a:p>
            <a:r>
              <a:rPr lang="en-US" dirty="0"/>
              <a:t>Loss of exclusive permissions signals inter-thread conflict</a:t>
            </a:r>
          </a:p>
          <a:p>
            <a:endParaRPr lang="en-US" dirty="0"/>
          </a:p>
          <a:p>
            <a:r>
              <a:rPr lang="en-US" dirty="0">
                <a:solidFill>
                  <a:schemeClr val="accent1"/>
                </a:solidFill>
              </a:rPr>
              <a:t>Local TS, Thread ID sent as part of coherence response (pessimistic)</a:t>
            </a:r>
          </a:p>
          <a:p>
            <a:endParaRPr lang="en-US" dirty="0"/>
          </a:p>
          <a:p>
            <a:r>
              <a:rPr lang="en-US" dirty="0"/>
              <a:t>Recorded in next epoch entry</a:t>
            </a:r>
          </a:p>
        </p:txBody>
      </p:sp>
      <p:sp>
        <p:nvSpPr>
          <p:cNvPr id="4" name="Slide Number Placeholder 3"/>
          <p:cNvSpPr>
            <a:spLocks noGrp="1"/>
          </p:cNvSpPr>
          <p:nvPr>
            <p:ph type="sldNum" sz="quarter" idx="12"/>
          </p:nvPr>
        </p:nvSpPr>
        <p:spPr/>
        <p:txBody>
          <a:bodyPr/>
          <a:lstStyle/>
          <a:p>
            <a:fld id="{31521B31-940A-4DBD-BBF0-52B384F93C7D}" type="slidenum">
              <a:rPr lang="en-US" smtClean="0"/>
              <a:t>64</a:t>
            </a:fld>
            <a:endParaRPr lang="en-US" dirty="0"/>
          </a:p>
        </p:txBody>
      </p:sp>
      <p:sp>
        <p:nvSpPr>
          <p:cNvPr id="5" name="Rectangle 4"/>
          <p:cNvSpPr/>
          <p:nvPr/>
        </p:nvSpPr>
        <p:spPr>
          <a:xfrm>
            <a:off x="6124359" y="2838891"/>
            <a:ext cx="2158409" cy="144602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p:cNvSpPr/>
          <p:nvPr/>
        </p:nvSpPr>
        <p:spPr>
          <a:xfrm>
            <a:off x="7198251" y="2376936"/>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6230681" y="2363057"/>
            <a:ext cx="928582" cy="369332"/>
          </a:xfrm>
          <a:prstGeom prst="rect">
            <a:avLst/>
          </a:prstGeom>
          <a:noFill/>
        </p:spPr>
        <p:txBody>
          <a:bodyPr wrap="square" rtlCol="0">
            <a:spAutoFit/>
          </a:bodyPr>
          <a:lstStyle/>
          <a:p>
            <a:r>
              <a:rPr lang="en-US" dirty="0"/>
              <a:t>Local TS</a:t>
            </a:r>
          </a:p>
        </p:txBody>
      </p:sp>
      <p:sp>
        <p:nvSpPr>
          <p:cNvPr id="8" name="TextBox 7"/>
          <p:cNvSpPr txBox="1"/>
          <p:nvPr/>
        </p:nvSpPr>
        <p:spPr>
          <a:xfrm>
            <a:off x="6709154" y="4445615"/>
            <a:ext cx="1173122" cy="369332"/>
          </a:xfrm>
          <a:prstGeom prst="rect">
            <a:avLst/>
          </a:prstGeom>
          <a:noFill/>
        </p:spPr>
        <p:txBody>
          <a:bodyPr wrap="square" rtlCol="0">
            <a:spAutoFit/>
          </a:bodyPr>
          <a:lstStyle/>
          <a:p>
            <a:pPr algn="ctr"/>
            <a:r>
              <a:rPr lang="en-US" dirty="0"/>
              <a:t>L1 Cache </a:t>
            </a:r>
          </a:p>
        </p:txBody>
      </p:sp>
      <p:sp>
        <p:nvSpPr>
          <p:cNvPr id="9" name="TextBox 8"/>
          <p:cNvSpPr txBox="1"/>
          <p:nvPr/>
        </p:nvSpPr>
        <p:spPr>
          <a:xfrm>
            <a:off x="7488872" y="2377235"/>
            <a:ext cx="928582" cy="369332"/>
          </a:xfrm>
          <a:prstGeom prst="rect">
            <a:avLst/>
          </a:prstGeom>
          <a:noFill/>
        </p:spPr>
        <p:txBody>
          <a:bodyPr wrap="square" rtlCol="0">
            <a:spAutoFit/>
          </a:bodyPr>
          <a:lstStyle/>
          <a:p>
            <a:r>
              <a:rPr lang="en-US" dirty="0"/>
              <a:t>25</a:t>
            </a:r>
          </a:p>
        </p:txBody>
      </p:sp>
      <p:sp>
        <p:nvSpPr>
          <p:cNvPr id="13" name="Rectangle 12"/>
          <p:cNvSpPr/>
          <p:nvPr/>
        </p:nvSpPr>
        <p:spPr>
          <a:xfrm>
            <a:off x="9370839" y="2842435"/>
            <a:ext cx="2158409" cy="144602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Rounded Corners 13"/>
          <p:cNvSpPr/>
          <p:nvPr/>
        </p:nvSpPr>
        <p:spPr>
          <a:xfrm>
            <a:off x="10444731" y="2380480"/>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9477161" y="2377234"/>
            <a:ext cx="928582" cy="369332"/>
          </a:xfrm>
          <a:prstGeom prst="rect">
            <a:avLst/>
          </a:prstGeom>
          <a:noFill/>
        </p:spPr>
        <p:txBody>
          <a:bodyPr wrap="square" rtlCol="0">
            <a:spAutoFit/>
          </a:bodyPr>
          <a:lstStyle/>
          <a:p>
            <a:r>
              <a:rPr lang="en-US" dirty="0"/>
              <a:t>Local TS</a:t>
            </a:r>
          </a:p>
        </p:txBody>
      </p:sp>
      <p:sp>
        <p:nvSpPr>
          <p:cNvPr id="16" name="TextBox 15"/>
          <p:cNvSpPr txBox="1"/>
          <p:nvPr/>
        </p:nvSpPr>
        <p:spPr>
          <a:xfrm>
            <a:off x="9955634" y="4449159"/>
            <a:ext cx="1173122" cy="369332"/>
          </a:xfrm>
          <a:prstGeom prst="rect">
            <a:avLst/>
          </a:prstGeom>
          <a:noFill/>
        </p:spPr>
        <p:txBody>
          <a:bodyPr wrap="square" rtlCol="0">
            <a:spAutoFit/>
          </a:bodyPr>
          <a:lstStyle/>
          <a:p>
            <a:pPr algn="ctr"/>
            <a:r>
              <a:rPr lang="en-US" dirty="0"/>
              <a:t>L1 Cache </a:t>
            </a:r>
          </a:p>
        </p:txBody>
      </p:sp>
      <p:sp>
        <p:nvSpPr>
          <p:cNvPr id="17" name="TextBox 16"/>
          <p:cNvSpPr txBox="1"/>
          <p:nvPr/>
        </p:nvSpPr>
        <p:spPr>
          <a:xfrm>
            <a:off x="10735352" y="2380779"/>
            <a:ext cx="928582" cy="369332"/>
          </a:xfrm>
          <a:prstGeom prst="rect">
            <a:avLst/>
          </a:prstGeom>
          <a:noFill/>
        </p:spPr>
        <p:txBody>
          <a:bodyPr wrap="square" rtlCol="0">
            <a:spAutoFit/>
          </a:bodyPr>
          <a:lstStyle/>
          <a:p>
            <a:r>
              <a:rPr lang="en-US" dirty="0"/>
              <a:t>14</a:t>
            </a:r>
          </a:p>
        </p:txBody>
      </p:sp>
      <p:sp>
        <p:nvSpPr>
          <p:cNvPr id="20" name="Rectangle 19"/>
          <p:cNvSpPr/>
          <p:nvPr/>
        </p:nvSpPr>
        <p:spPr>
          <a:xfrm>
            <a:off x="9742972" y="4988119"/>
            <a:ext cx="1786275" cy="1061807"/>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9863472" y="6164549"/>
            <a:ext cx="1502733" cy="369332"/>
          </a:xfrm>
          <a:prstGeom prst="rect">
            <a:avLst/>
          </a:prstGeom>
          <a:noFill/>
        </p:spPr>
        <p:txBody>
          <a:bodyPr wrap="square" rtlCol="0">
            <a:spAutoFit/>
          </a:bodyPr>
          <a:lstStyle/>
          <a:p>
            <a:pPr algn="ctr"/>
            <a:r>
              <a:rPr lang="en-US" dirty="0"/>
              <a:t>Persist Buffer </a:t>
            </a:r>
          </a:p>
        </p:txBody>
      </p:sp>
      <p:sp>
        <p:nvSpPr>
          <p:cNvPr id="26" name="Rectangle 25"/>
          <p:cNvSpPr/>
          <p:nvPr/>
        </p:nvSpPr>
        <p:spPr>
          <a:xfrm>
            <a:off x="10990532" y="1703547"/>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11043696" y="1693213"/>
            <a:ext cx="1102241" cy="369332"/>
          </a:xfrm>
          <a:prstGeom prst="rect">
            <a:avLst/>
          </a:prstGeom>
          <a:noFill/>
        </p:spPr>
        <p:txBody>
          <a:bodyPr wrap="square" rtlCol="0">
            <a:spAutoFit/>
          </a:bodyPr>
          <a:lstStyle/>
          <a:p>
            <a:r>
              <a:rPr lang="en-US" dirty="0"/>
              <a:t>ST A = 4</a:t>
            </a:r>
          </a:p>
        </p:txBody>
      </p:sp>
      <p:sp>
        <p:nvSpPr>
          <p:cNvPr id="33" name="Oval 32"/>
          <p:cNvSpPr/>
          <p:nvPr/>
        </p:nvSpPr>
        <p:spPr>
          <a:xfrm>
            <a:off x="10058417" y="1432222"/>
            <a:ext cx="797442" cy="797442"/>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10111581" y="1668395"/>
            <a:ext cx="797442" cy="369332"/>
          </a:xfrm>
          <a:prstGeom prst="rect">
            <a:avLst/>
          </a:prstGeom>
          <a:noFill/>
        </p:spPr>
        <p:txBody>
          <a:bodyPr wrap="square" rtlCol="0">
            <a:spAutoFit/>
          </a:bodyPr>
          <a:lstStyle/>
          <a:p>
            <a:r>
              <a:rPr lang="en-US" dirty="0"/>
              <a:t>CPU 1</a:t>
            </a:r>
          </a:p>
        </p:txBody>
      </p:sp>
      <p:sp>
        <p:nvSpPr>
          <p:cNvPr id="30" name="Oval 29"/>
          <p:cNvSpPr/>
          <p:nvPr/>
        </p:nvSpPr>
        <p:spPr>
          <a:xfrm>
            <a:off x="6702064" y="1457024"/>
            <a:ext cx="797442" cy="797442"/>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6755228" y="1693197"/>
            <a:ext cx="797442" cy="369332"/>
          </a:xfrm>
          <a:prstGeom prst="rect">
            <a:avLst/>
          </a:prstGeom>
          <a:noFill/>
        </p:spPr>
        <p:txBody>
          <a:bodyPr wrap="square" rtlCol="0">
            <a:spAutoFit/>
          </a:bodyPr>
          <a:lstStyle/>
          <a:p>
            <a:r>
              <a:rPr lang="en-US" dirty="0"/>
              <a:t>CPU 0</a:t>
            </a:r>
          </a:p>
        </p:txBody>
      </p:sp>
      <p:sp>
        <p:nvSpPr>
          <p:cNvPr id="32" name="Rectangle 31"/>
          <p:cNvSpPr/>
          <p:nvPr/>
        </p:nvSpPr>
        <p:spPr>
          <a:xfrm>
            <a:off x="7173440" y="5552534"/>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7191162" y="5552832"/>
            <a:ext cx="1222744" cy="369332"/>
          </a:xfrm>
          <a:prstGeom prst="rect">
            <a:avLst/>
          </a:prstGeom>
          <a:noFill/>
        </p:spPr>
        <p:txBody>
          <a:bodyPr wrap="square" rtlCol="0">
            <a:spAutoFit/>
          </a:bodyPr>
          <a:lstStyle/>
          <a:p>
            <a:r>
              <a:rPr lang="en-US" dirty="0"/>
              <a:t>Directory</a:t>
            </a:r>
          </a:p>
        </p:txBody>
      </p:sp>
      <p:cxnSp>
        <p:nvCxnSpPr>
          <p:cNvPr id="28" name="Straight Arrow Connector 27"/>
          <p:cNvCxnSpPr/>
          <p:nvPr/>
        </p:nvCxnSpPr>
        <p:spPr>
          <a:xfrm flipH="1">
            <a:off x="8250874" y="4284919"/>
            <a:ext cx="1119965" cy="1267615"/>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flipV="1">
            <a:off x="7552670" y="4284919"/>
            <a:ext cx="730098" cy="1267615"/>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5" idx="3"/>
            <a:endCxn id="13" idx="1"/>
          </p:cNvCxnSpPr>
          <p:nvPr/>
        </p:nvCxnSpPr>
        <p:spPr>
          <a:xfrm>
            <a:off x="8282768" y="3561905"/>
            <a:ext cx="1088071" cy="3544"/>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44" name="Oval 43"/>
          <p:cNvSpPr/>
          <p:nvPr/>
        </p:nvSpPr>
        <p:spPr>
          <a:xfrm>
            <a:off x="8856918" y="4860526"/>
            <a:ext cx="328160" cy="328160"/>
          </a:xfrm>
          <a:prstGeom prst="ellipse">
            <a:avLst/>
          </a:prstGeom>
          <a:solidFill>
            <a:schemeClr val="bg1"/>
          </a:solid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1</a:t>
            </a:r>
            <a:endParaRPr lang="en-US" dirty="0"/>
          </a:p>
        </p:txBody>
      </p:sp>
      <p:sp>
        <p:nvSpPr>
          <p:cNvPr id="45" name="Oval 44"/>
          <p:cNvSpPr/>
          <p:nvPr/>
        </p:nvSpPr>
        <p:spPr>
          <a:xfrm>
            <a:off x="7520763" y="4874702"/>
            <a:ext cx="328160" cy="328160"/>
          </a:xfrm>
          <a:prstGeom prst="ellipse">
            <a:avLst/>
          </a:prstGeom>
          <a:solidFill>
            <a:schemeClr val="bg1"/>
          </a:solid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2</a:t>
            </a:r>
            <a:endParaRPr lang="en-US" dirty="0"/>
          </a:p>
        </p:txBody>
      </p:sp>
      <p:sp>
        <p:nvSpPr>
          <p:cNvPr id="46" name="Oval 45"/>
          <p:cNvSpPr/>
          <p:nvPr/>
        </p:nvSpPr>
        <p:spPr>
          <a:xfrm>
            <a:off x="8618741" y="3718931"/>
            <a:ext cx="328160" cy="328160"/>
          </a:xfrm>
          <a:prstGeom prst="ellipse">
            <a:avLst/>
          </a:prstGeom>
          <a:solidFill>
            <a:schemeClr val="bg1"/>
          </a:solid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3</a:t>
            </a:r>
            <a:endParaRPr lang="en-US" dirty="0"/>
          </a:p>
        </p:txBody>
      </p:sp>
      <p:sp>
        <p:nvSpPr>
          <p:cNvPr id="47" name="Rectangle 46"/>
          <p:cNvSpPr/>
          <p:nvPr/>
        </p:nvSpPr>
        <p:spPr>
          <a:xfrm>
            <a:off x="8371374" y="3181476"/>
            <a:ext cx="907314" cy="278928"/>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p:cNvSpPr txBox="1"/>
          <p:nvPr/>
        </p:nvSpPr>
        <p:spPr>
          <a:xfrm>
            <a:off x="8527319" y="3139240"/>
            <a:ext cx="928582" cy="369332"/>
          </a:xfrm>
          <a:prstGeom prst="rect">
            <a:avLst/>
          </a:prstGeom>
          <a:noFill/>
        </p:spPr>
        <p:txBody>
          <a:bodyPr wrap="square" rtlCol="0">
            <a:spAutoFit/>
          </a:bodyPr>
          <a:lstStyle/>
          <a:p>
            <a:r>
              <a:rPr lang="en-US" dirty="0"/>
              <a:t>A = 1</a:t>
            </a:r>
          </a:p>
        </p:txBody>
      </p:sp>
      <p:sp>
        <p:nvSpPr>
          <p:cNvPr id="49" name="Rectangle: Rounded Corners 48"/>
          <p:cNvSpPr/>
          <p:nvPr/>
        </p:nvSpPr>
        <p:spPr>
          <a:xfrm>
            <a:off x="8484792" y="2809878"/>
            <a:ext cx="691112" cy="260347"/>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a:off x="8566306" y="2763555"/>
            <a:ext cx="928582" cy="369332"/>
          </a:xfrm>
          <a:prstGeom prst="rect">
            <a:avLst/>
          </a:prstGeom>
          <a:noFill/>
        </p:spPr>
        <p:txBody>
          <a:bodyPr wrap="square" rtlCol="0">
            <a:spAutoFit/>
          </a:bodyPr>
          <a:lstStyle/>
          <a:p>
            <a:r>
              <a:rPr lang="en-US" dirty="0"/>
              <a:t>0:25</a:t>
            </a:r>
          </a:p>
        </p:txBody>
      </p:sp>
    </p:spTree>
    <p:extLst>
      <p:ext uri="{BB962C8B-B14F-4D97-AF65-F5344CB8AC3E}">
        <p14:creationId xmlns:p14="http://schemas.microsoft.com/office/powerpoint/2010/main" val="7610792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Inter-thread Dependency : Track</a:t>
            </a:r>
          </a:p>
        </p:txBody>
      </p:sp>
      <p:sp>
        <p:nvSpPr>
          <p:cNvPr id="3" name="Content Placeholder 2"/>
          <p:cNvSpPr>
            <a:spLocks noGrp="1"/>
          </p:cNvSpPr>
          <p:nvPr>
            <p:ph idx="1"/>
          </p:nvPr>
        </p:nvSpPr>
        <p:spPr>
          <a:xfrm>
            <a:off x="838200" y="1825625"/>
            <a:ext cx="5349949" cy="4351338"/>
          </a:xfrm>
        </p:spPr>
        <p:txBody>
          <a:bodyPr>
            <a:normAutofit lnSpcReduction="10000"/>
          </a:bodyPr>
          <a:lstStyle/>
          <a:p>
            <a:r>
              <a:rPr lang="en-US" dirty="0"/>
              <a:t>Identified using coherence activity</a:t>
            </a:r>
          </a:p>
          <a:p>
            <a:endParaRPr lang="en-US" dirty="0"/>
          </a:p>
          <a:p>
            <a:r>
              <a:rPr lang="en-US" dirty="0"/>
              <a:t>Loss of exclusive permissions signals inter-thread conflict</a:t>
            </a:r>
          </a:p>
          <a:p>
            <a:endParaRPr lang="en-US" dirty="0"/>
          </a:p>
          <a:p>
            <a:r>
              <a:rPr lang="en-US" dirty="0"/>
              <a:t>Local TS, Thread ID sent as part of coherence response (pessimistic)</a:t>
            </a:r>
          </a:p>
          <a:p>
            <a:endParaRPr lang="en-US" dirty="0"/>
          </a:p>
          <a:p>
            <a:r>
              <a:rPr lang="en-US" dirty="0">
                <a:solidFill>
                  <a:schemeClr val="accent1"/>
                </a:solidFill>
              </a:rPr>
              <a:t>Recorded in next epoch entry</a:t>
            </a:r>
          </a:p>
        </p:txBody>
      </p:sp>
      <p:sp>
        <p:nvSpPr>
          <p:cNvPr id="4" name="Slide Number Placeholder 3"/>
          <p:cNvSpPr>
            <a:spLocks noGrp="1"/>
          </p:cNvSpPr>
          <p:nvPr>
            <p:ph type="sldNum" sz="quarter" idx="12"/>
          </p:nvPr>
        </p:nvSpPr>
        <p:spPr/>
        <p:txBody>
          <a:bodyPr/>
          <a:lstStyle/>
          <a:p>
            <a:fld id="{31521B31-940A-4DBD-BBF0-52B384F93C7D}" type="slidenum">
              <a:rPr lang="en-US" smtClean="0"/>
              <a:t>65</a:t>
            </a:fld>
            <a:endParaRPr lang="en-US" dirty="0"/>
          </a:p>
        </p:txBody>
      </p:sp>
      <p:sp>
        <p:nvSpPr>
          <p:cNvPr id="20" name="Rectangle 19"/>
          <p:cNvSpPr/>
          <p:nvPr/>
        </p:nvSpPr>
        <p:spPr>
          <a:xfrm>
            <a:off x="9742972" y="4977488"/>
            <a:ext cx="1786275" cy="1061807"/>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9771330" y="5658862"/>
            <a:ext cx="1726024"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9803213" y="5659163"/>
            <a:ext cx="1722499" cy="369332"/>
          </a:xfrm>
          <a:prstGeom prst="rect">
            <a:avLst/>
          </a:prstGeom>
          <a:noFill/>
        </p:spPr>
        <p:txBody>
          <a:bodyPr wrap="square" rtlCol="0">
            <a:spAutoFit/>
          </a:bodyPr>
          <a:lstStyle/>
          <a:p>
            <a:r>
              <a:rPr lang="en-US" dirty="0"/>
              <a:t>A = 4   14    0:25</a:t>
            </a:r>
          </a:p>
        </p:txBody>
      </p:sp>
      <p:cxnSp>
        <p:nvCxnSpPr>
          <p:cNvPr id="24" name="Straight Connector 23"/>
          <p:cNvCxnSpPr/>
          <p:nvPr/>
        </p:nvCxnSpPr>
        <p:spPr>
          <a:xfrm>
            <a:off x="10419902" y="5634355"/>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10827486" y="5659161"/>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9863472" y="6153918"/>
            <a:ext cx="1502733" cy="369332"/>
          </a:xfrm>
          <a:prstGeom prst="rect">
            <a:avLst/>
          </a:prstGeom>
          <a:noFill/>
        </p:spPr>
        <p:txBody>
          <a:bodyPr wrap="square" rtlCol="0">
            <a:spAutoFit/>
          </a:bodyPr>
          <a:lstStyle/>
          <a:p>
            <a:pPr algn="ctr"/>
            <a:r>
              <a:rPr lang="en-US" dirty="0"/>
              <a:t>Persist Buffer </a:t>
            </a:r>
          </a:p>
        </p:txBody>
      </p:sp>
      <p:sp>
        <p:nvSpPr>
          <p:cNvPr id="36" name="Rectangle 35"/>
          <p:cNvSpPr/>
          <p:nvPr/>
        </p:nvSpPr>
        <p:spPr>
          <a:xfrm>
            <a:off x="7173440" y="5552534"/>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7191162" y="5552832"/>
            <a:ext cx="1222744" cy="369332"/>
          </a:xfrm>
          <a:prstGeom prst="rect">
            <a:avLst/>
          </a:prstGeom>
          <a:noFill/>
        </p:spPr>
        <p:txBody>
          <a:bodyPr wrap="square" rtlCol="0">
            <a:spAutoFit/>
          </a:bodyPr>
          <a:lstStyle/>
          <a:p>
            <a:r>
              <a:rPr lang="en-US" dirty="0"/>
              <a:t>Directory</a:t>
            </a:r>
          </a:p>
        </p:txBody>
      </p:sp>
      <p:sp>
        <p:nvSpPr>
          <p:cNvPr id="38" name="Rectangle 37"/>
          <p:cNvSpPr/>
          <p:nvPr/>
        </p:nvSpPr>
        <p:spPr>
          <a:xfrm>
            <a:off x="6124359" y="2838891"/>
            <a:ext cx="2158409" cy="144602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Rounded Corners 38"/>
          <p:cNvSpPr/>
          <p:nvPr/>
        </p:nvSpPr>
        <p:spPr>
          <a:xfrm>
            <a:off x="7198251" y="2376936"/>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6230681" y="2363057"/>
            <a:ext cx="928582" cy="369332"/>
          </a:xfrm>
          <a:prstGeom prst="rect">
            <a:avLst/>
          </a:prstGeom>
          <a:noFill/>
        </p:spPr>
        <p:txBody>
          <a:bodyPr wrap="square" rtlCol="0">
            <a:spAutoFit/>
          </a:bodyPr>
          <a:lstStyle/>
          <a:p>
            <a:r>
              <a:rPr lang="en-US" dirty="0"/>
              <a:t>Local TS</a:t>
            </a:r>
          </a:p>
        </p:txBody>
      </p:sp>
      <p:sp>
        <p:nvSpPr>
          <p:cNvPr id="41" name="TextBox 40"/>
          <p:cNvSpPr txBox="1"/>
          <p:nvPr/>
        </p:nvSpPr>
        <p:spPr>
          <a:xfrm>
            <a:off x="6709154" y="4445615"/>
            <a:ext cx="1173122" cy="369332"/>
          </a:xfrm>
          <a:prstGeom prst="rect">
            <a:avLst/>
          </a:prstGeom>
          <a:noFill/>
        </p:spPr>
        <p:txBody>
          <a:bodyPr wrap="square" rtlCol="0">
            <a:spAutoFit/>
          </a:bodyPr>
          <a:lstStyle/>
          <a:p>
            <a:pPr algn="ctr"/>
            <a:r>
              <a:rPr lang="en-US" dirty="0"/>
              <a:t>L1 Cache </a:t>
            </a:r>
          </a:p>
        </p:txBody>
      </p:sp>
      <p:sp>
        <p:nvSpPr>
          <p:cNvPr id="42" name="TextBox 41"/>
          <p:cNvSpPr txBox="1"/>
          <p:nvPr/>
        </p:nvSpPr>
        <p:spPr>
          <a:xfrm>
            <a:off x="7488872" y="2377235"/>
            <a:ext cx="928582" cy="369332"/>
          </a:xfrm>
          <a:prstGeom prst="rect">
            <a:avLst/>
          </a:prstGeom>
          <a:noFill/>
        </p:spPr>
        <p:txBody>
          <a:bodyPr wrap="square" rtlCol="0">
            <a:spAutoFit/>
          </a:bodyPr>
          <a:lstStyle/>
          <a:p>
            <a:r>
              <a:rPr lang="en-US" dirty="0"/>
              <a:t>25</a:t>
            </a:r>
          </a:p>
        </p:txBody>
      </p:sp>
      <p:sp>
        <p:nvSpPr>
          <p:cNvPr id="45" name="Rectangle 44"/>
          <p:cNvSpPr/>
          <p:nvPr/>
        </p:nvSpPr>
        <p:spPr>
          <a:xfrm>
            <a:off x="9370839" y="2842435"/>
            <a:ext cx="2158409" cy="144602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Rounded Corners 45"/>
          <p:cNvSpPr/>
          <p:nvPr/>
        </p:nvSpPr>
        <p:spPr>
          <a:xfrm>
            <a:off x="10444731" y="2380480"/>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p:cNvSpPr txBox="1"/>
          <p:nvPr/>
        </p:nvSpPr>
        <p:spPr>
          <a:xfrm>
            <a:off x="9477161" y="2377234"/>
            <a:ext cx="928582" cy="369332"/>
          </a:xfrm>
          <a:prstGeom prst="rect">
            <a:avLst/>
          </a:prstGeom>
          <a:noFill/>
        </p:spPr>
        <p:txBody>
          <a:bodyPr wrap="square" rtlCol="0">
            <a:spAutoFit/>
          </a:bodyPr>
          <a:lstStyle/>
          <a:p>
            <a:r>
              <a:rPr lang="en-US" dirty="0"/>
              <a:t>Local TS</a:t>
            </a:r>
          </a:p>
        </p:txBody>
      </p:sp>
      <p:sp>
        <p:nvSpPr>
          <p:cNvPr id="48" name="TextBox 47"/>
          <p:cNvSpPr txBox="1"/>
          <p:nvPr/>
        </p:nvSpPr>
        <p:spPr>
          <a:xfrm>
            <a:off x="9955634" y="4449159"/>
            <a:ext cx="1173122" cy="369332"/>
          </a:xfrm>
          <a:prstGeom prst="rect">
            <a:avLst/>
          </a:prstGeom>
          <a:noFill/>
        </p:spPr>
        <p:txBody>
          <a:bodyPr wrap="square" rtlCol="0">
            <a:spAutoFit/>
          </a:bodyPr>
          <a:lstStyle/>
          <a:p>
            <a:pPr algn="ctr"/>
            <a:r>
              <a:rPr lang="en-US" dirty="0"/>
              <a:t>L1 Cache </a:t>
            </a:r>
          </a:p>
        </p:txBody>
      </p:sp>
      <p:sp>
        <p:nvSpPr>
          <p:cNvPr id="49" name="TextBox 48"/>
          <p:cNvSpPr txBox="1"/>
          <p:nvPr/>
        </p:nvSpPr>
        <p:spPr>
          <a:xfrm>
            <a:off x="10735352" y="2380779"/>
            <a:ext cx="928582" cy="369332"/>
          </a:xfrm>
          <a:prstGeom prst="rect">
            <a:avLst/>
          </a:prstGeom>
          <a:noFill/>
        </p:spPr>
        <p:txBody>
          <a:bodyPr wrap="square" rtlCol="0">
            <a:spAutoFit/>
          </a:bodyPr>
          <a:lstStyle/>
          <a:p>
            <a:r>
              <a:rPr lang="en-US" dirty="0"/>
              <a:t>14</a:t>
            </a:r>
          </a:p>
        </p:txBody>
      </p:sp>
      <p:sp>
        <p:nvSpPr>
          <p:cNvPr id="50" name="Rectangle 49"/>
          <p:cNvSpPr/>
          <p:nvPr/>
        </p:nvSpPr>
        <p:spPr>
          <a:xfrm>
            <a:off x="10990532" y="1703547"/>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p:cNvSpPr txBox="1"/>
          <p:nvPr/>
        </p:nvSpPr>
        <p:spPr>
          <a:xfrm>
            <a:off x="11043696" y="1693213"/>
            <a:ext cx="1102241" cy="369332"/>
          </a:xfrm>
          <a:prstGeom prst="rect">
            <a:avLst/>
          </a:prstGeom>
          <a:noFill/>
        </p:spPr>
        <p:txBody>
          <a:bodyPr wrap="square" rtlCol="0">
            <a:spAutoFit/>
          </a:bodyPr>
          <a:lstStyle/>
          <a:p>
            <a:r>
              <a:rPr lang="en-US" dirty="0"/>
              <a:t>ST A = 4</a:t>
            </a:r>
          </a:p>
        </p:txBody>
      </p:sp>
      <p:sp>
        <p:nvSpPr>
          <p:cNvPr id="52" name="Oval 51"/>
          <p:cNvSpPr/>
          <p:nvPr/>
        </p:nvSpPr>
        <p:spPr>
          <a:xfrm>
            <a:off x="10058417" y="1432222"/>
            <a:ext cx="797442" cy="797442"/>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p:cNvSpPr txBox="1"/>
          <p:nvPr/>
        </p:nvSpPr>
        <p:spPr>
          <a:xfrm>
            <a:off x="10111581" y="1668395"/>
            <a:ext cx="797442" cy="369332"/>
          </a:xfrm>
          <a:prstGeom prst="rect">
            <a:avLst/>
          </a:prstGeom>
          <a:noFill/>
        </p:spPr>
        <p:txBody>
          <a:bodyPr wrap="square" rtlCol="0">
            <a:spAutoFit/>
          </a:bodyPr>
          <a:lstStyle/>
          <a:p>
            <a:r>
              <a:rPr lang="en-US" dirty="0"/>
              <a:t>CPU 1</a:t>
            </a:r>
          </a:p>
        </p:txBody>
      </p:sp>
      <p:sp>
        <p:nvSpPr>
          <p:cNvPr id="54" name="Oval 53"/>
          <p:cNvSpPr/>
          <p:nvPr/>
        </p:nvSpPr>
        <p:spPr>
          <a:xfrm>
            <a:off x="6702064" y="1457024"/>
            <a:ext cx="797442" cy="797442"/>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6755228" y="1693197"/>
            <a:ext cx="797442" cy="369332"/>
          </a:xfrm>
          <a:prstGeom prst="rect">
            <a:avLst/>
          </a:prstGeom>
          <a:noFill/>
        </p:spPr>
        <p:txBody>
          <a:bodyPr wrap="square" rtlCol="0">
            <a:spAutoFit/>
          </a:bodyPr>
          <a:lstStyle/>
          <a:p>
            <a:r>
              <a:rPr lang="en-US" dirty="0"/>
              <a:t>CPU 0</a:t>
            </a:r>
          </a:p>
        </p:txBody>
      </p:sp>
      <p:sp>
        <p:nvSpPr>
          <p:cNvPr id="56" name="Rectangle 55"/>
          <p:cNvSpPr/>
          <p:nvPr/>
        </p:nvSpPr>
        <p:spPr>
          <a:xfrm>
            <a:off x="9395651" y="2862491"/>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p:cNvSpPr txBox="1"/>
          <p:nvPr/>
        </p:nvSpPr>
        <p:spPr>
          <a:xfrm>
            <a:off x="9622474" y="2852157"/>
            <a:ext cx="928582" cy="369332"/>
          </a:xfrm>
          <a:prstGeom prst="rect">
            <a:avLst/>
          </a:prstGeom>
          <a:noFill/>
        </p:spPr>
        <p:txBody>
          <a:bodyPr wrap="square" rtlCol="0">
            <a:spAutoFit/>
          </a:bodyPr>
          <a:lstStyle/>
          <a:p>
            <a:r>
              <a:rPr lang="en-US" dirty="0"/>
              <a:t>A = 4</a:t>
            </a:r>
          </a:p>
        </p:txBody>
      </p:sp>
    </p:spTree>
    <p:extLst>
      <p:ext uri="{BB962C8B-B14F-4D97-AF65-F5344CB8AC3E}">
        <p14:creationId xmlns:p14="http://schemas.microsoft.com/office/powerpoint/2010/main" val="168409183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Cross Dependency : Enforce</a:t>
            </a:r>
          </a:p>
        </p:txBody>
      </p:sp>
      <p:sp>
        <p:nvSpPr>
          <p:cNvPr id="3" name="Content Placeholder 2"/>
          <p:cNvSpPr>
            <a:spLocks noGrp="1"/>
          </p:cNvSpPr>
          <p:nvPr>
            <p:ph idx="1"/>
          </p:nvPr>
        </p:nvSpPr>
        <p:spPr>
          <a:xfrm>
            <a:off x="838200" y="1825625"/>
            <a:ext cx="6152147" cy="4351338"/>
          </a:xfrm>
        </p:spPr>
        <p:txBody>
          <a:bodyPr>
            <a:noAutofit/>
          </a:bodyPr>
          <a:lstStyle/>
          <a:p>
            <a:r>
              <a:rPr lang="en-US" dirty="0"/>
              <a:t>Global TS register stored at LLC</a:t>
            </a:r>
          </a:p>
          <a:p>
            <a:endParaRPr lang="en-US" dirty="0"/>
          </a:p>
          <a:p>
            <a:r>
              <a:rPr lang="en-US" dirty="0"/>
              <a:t>Records &lt;Thread </a:t>
            </a:r>
            <a:r>
              <a:rPr lang="en-US" dirty="0" err="1"/>
              <a:t>ID:Flushed</a:t>
            </a:r>
            <a:r>
              <a:rPr lang="en-US" dirty="0"/>
              <a:t> Epoch TS&gt;</a:t>
            </a:r>
          </a:p>
          <a:p>
            <a:endParaRPr lang="en-US" dirty="0"/>
          </a:p>
          <a:p>
            <a:r>
              <a:rPr lang="en-US" dirty="0"/>
              <a:t>PBs check this before flushing epoch</a:t>
            </a:r>
          </a:p>
          <a:p>
            <a:endParaRPr lang="en-US" dirty="0"/>
          </a:p>
          <a:p>
            <a:r>
              <a:rPr lang="en-US" dirty="0"/>
              <a:t>PBs update this lazily</a:t>
            </a:r>
          </a:p>
          <a:p>
            <a:endParaRPr lang="en-US" dirty="0"/>
          </a:p>
        </p:txBody>
      </p:sp>
      <p:sp>
        <p:nvSpPr>
          <p:cNvPr id="5" name="Slide Number Placeholder 3"/>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1521B31-940A-4DBD-BBF0-52B384F93C7D}" type="slidenum">
              <a:rPr lang="en-US" smtClean="0"/>
              <a:pPr/>
              <a:t>66</a:t>
            </a:fld>
            <a:endParaRPr lang="en-US" dirty="0"/>
          </a:p>
        </p:txBody>
      </p:sp>
    </p:spTree>
    <p:extLst>
      <p:ext uri="{BB962C8B-B14F-4D97-AF65-F5344CB8AC3E}">
        <p14:creationId xmlns:p14="http://schemas.microsoft.com/office/powerpoint/2010/main" val="105369814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Key Idea 1</a:t>
            </a:r>
          </a:p>
        </p:txBody>
      </p:sp>
      <p:sp>
        <p:nvSpPr>
          <p:cNvPr id="4" name="Slide Number Placeholder 3"/>
          <p:cNvSpPr>
            <a:spLocks noGrp="1"/>
          </p:cNvSpPr>
          <p:nvPr>
            <p:ph type="sldNum" sz="quarter" idx="12"/>
          </p:nvPr>
        </p:nvSpPr>
        <p:spPr/>
        <p:txBody>
          <a:bodyPr/>
          <a:lstStyle/>
          <a:p>
            <a:fld id="{31521B31-940A-4DBD-BBF0-52B384F93C7D}" type="slidenum">
              <a:rPr lang="en-US" smtClean="0"/>
              <a:t>67</a:t>
            </a:fld>
            <a:endParaRPr lang="en-US"/>
          </a:p>
        </p:txBody>
      </p:sp>
      <p:sp>
        <p:nvSpPr>
          <p:cNvPr id="6" name="Content Placeholder 5"/>
          <p:cNvSpPr>
            <a:spLocks noGrp="1"/>
          </p:cNvSpPr>
          <p:nvPr>
            <p:ph idx="1"/>
          </p:nvPr>
        </p:nvSpPr>
        <p:spPr>
          <a:xfrm>
            <a:off x="838200" y="2713373"/>
            <a:ext cx="10515600" cy="4351338"/>
          </a:xfrm>
        </p:spPr>
        <p:txBody>
          <a:bodyPr>
            <a:normAutofit/>
          </a:bodyPr>
          <a:lstStyle/>
          <a:p>
            <a:pPr marL="0" indent="0" algn="ctr">
              <a:buNone/>
            </a:pPr>
            <a:r>
              <a:rPr lang="en-US" sz="4000" dirty="0"/>
              <a:t>Support separate hardware primitives for ordering and durability</a:t>
            </a:r>
          </a:p>
        </p:txBody>
      </p:sp>
    </p:spTree>
    <p:extLst>
      <p:ext uri="{BB962C8B-B14F-4D97-AF65-F5344CB8AC3E}">
        <p14:creationId xmlns:p14="http://schemas.microsoft.com/office/powerpoint/2010/main" val="636691706"/>
      </p:ext>
    </p:extLst>
  </p:cSld>
  <p:clrMapOvr>
    <a:masterClrMapping/>
  </p:clrMapOvr>
  <mc:AlternateContent xmlns:mc="http://schemas.openxmlformats.org/markup-compatibility/2006" xmlns:p14="http://schemas.microsoft.com/office/powerpoint/2010/main">
    <mc:Choice Requires="p14">
      <p:transition spd="slow" p14:dur="2000" advTm="163"/>
    </mc:Choice>
    <mc:Fallback xmlns="">
      <p:transition spd="slow" advTm="163"/>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Epoch Persistency </a:t>
            </a:r>
            <a:r>
              <a:rPr lang="en-US" b="1" baseline="30000" dirty="0"/>
              <a:t>[1]</a:t>
            </a:r>
            <a:r>
              <a:rPr lang="en-US" b="1" dirty="0"/>
              <a:t> </a:t>
            </a:r>
          </a:p>
        </p:txBody>
      </p:sp>
      <p:sp>
        <p:nvSpPr>
          <p:cNvPr id="3" name="Content Placeholder 2"/>
          <p:cNvSpPr>
            <a:spLocks noGrp="1"/>
          </p:cNvSpPr>
          <p:nvPr>
            <p:ph idx="1"/>
          </p:nvPr>
        </p:nvSpPr>
        <p:spPr>
          <a:xfrm>
            <a:off x="838200" y="1825625"/>
            <a:ext cx="8473068" cy="4351338"/>
          </a:xfrm>
        </p:spPr>
        <p:txBody>
          <a:bodyPr/>
          <a:lstStyle/>
          <a:p>
            <a:r>
              <a:rPr lang="en-US" dirty="0"/>
              <a:t>Stores </a:t>
            </a:r>
            <a:r>
              <a:rPr lang="en-US" dirty="0">
                <a:solidFill>
                  <a:srgbClr val="00B050"/>
                </a:solidFill>
              </a:rPr>
              <a:t>to different PM addresses </a:t>
            </a:r>
            <a:r>
              <a:rPr lang="en-US" dirty="0"/>
              <a:t>within an epoch can be reordered among themselves, but not across epoch boundaries in the same thread</a:t>
            </a:r>
          </a:p>
          <a:p>
            <a:endParaRPr lang="en-US" dirty="0"/>
          </a:p>
          <a:p>
            <a:endParaRPr lang="en-US" dirty="0"/>
          </a:p>
          <a:p>
            <a:r>
              <a:rPr lang="en-US" dirty="0"/>
              <a:t>Stores to </a:t>
            </a:r>
            <a:r>
              <a:rPr lang="en-US" dirty="0">
                <a:solidFill>
                  <a:srgbClr val="00B050"/>
                </a:solidFill>
              </a:rPr>
              <a:t>same PM address</a:t>
            </a:r>
            <a:r>
              <a:rPr lang="en-US" dirty="0"/>
              <a:t> from any thread must be persisted as observed in global memory order</a:t>
            </a:r>
          </a:p>
          <a:p>
            <a:endParaRPr lang="en-US" dirty="0"/>
          </a:p>
          <a:p>
            <a:endParaRPr lang="en-US" dirty="0"/>
          </a:p>
        </p:txBody>
      </p:sp>
      <p:sp>
        <p:nvSpPr>
          <p:cNvPr id="4" name="Slide Number Placeholder 3"/>
          <p:cNvSpPr>
            <a:spLocks noGrp="1"/>
          </p:cNvSpPr>
          <p:nvPr>
            <p:ph type="sldNum" sz="quarter" idx="12"/>
          </p:nvPr>
        </p:nvSpPr>
        <p:spPr/>
        <p:txBody>
          <a:bodyPr/>
          <a:lstStyle/>
          <a:p>
            <a:fld id="{31521B31-940A-4DBD-BBF0-52B384F93C7D}" type="slidenum">
              <a:rPr lang="en-US" smtClean="0"/>
              <a:t>68</a:t>
            </a:fld>
            <a:endParaRPr lang="en-US"/>
          </a:p>
        </p:txBody>
      </p:sp>
      <p:sp>
        <p:nvSpPr>
          <p:cNvPr id="5" name="TextBox 4"/>
          <p:cNvSpPr txBox="1"/>
          <p:nvPr/>
        </p:nvSpPr>
        <p:spPr>
          <a:xfrm>
            <a:off x="1833447" y="6409422"/>
            <a:ext cx="11686478" cy="323165"/>
          </a:xfrm>
          <a:prstGeom prst="rect">
            <a:avLst/>
          </a:prstGeom>
          <a:noFill/>
        </p:spPr>
        <p:txBody>
          <a:bodyPr wrap="square" rtlCol="0">
            <a:spAutoFit/>
          </a:bodyPr>
          <a:lstStyle/>
          <a:p>
            <a:r>
              <a:rPr lang="en-US" sz="1500" dirty="0"/>
              <a:t>[1] Steven Pelley, Peter M. Chen, and Thomas F. </a:t>
            </a:r>
            <a:r>
              <a:rPr lang="en-US" sz="1500" dirty="0" err="1"/>
              <a:t>Wenisch</a:t>
            </a:r>
            <a:r>
              <a:rPr lang="en-US" sz="1500" dirty="0"/>
              <a:t>. 2014. Memory persistency, ISCA '14.</a:t>
            </a:r>
          </a:p>
        </p:txBody>
      </p:sp>
      <p:sp>
        <p:nvSpPr>
          <p:cNvPr id="6" name="Arrow: Left 5"/>
          <p:cNvSpPr/>
          <p:nvPr/>
        </p:nvSpPr>
        <p:spPr>
          <a:xfrm>
            <a:off x="9633658" y="2062688"/>
            <a:ext cx="1084521" cy="47541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7895571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Self Dependency (Epoch) : Enforce</a:t>
            </a:r>
          </a:p>
        </p:txBody>
      </p:sp>
      <p:sp>
        <p:nvSpPr>
          <p:cNvPr id="3" name="Content Placeholder 2"/>
          <p:cNvSpPr>
            <a:spLocks noGrp="1"/>
          </p:cNvSpPr>
          <p:nvPr>
            <p:ph idx="1"/>
          </p:nvPr>
        </p:nvSpPr>
        <p:spPr>
          <a:xfrm>
            <a:off x="838200" y="1825625"/>
            <a:ext cx="10262191" cy="4351338"/>
          </a:xfrm>
        </p:spPr>
        <p:txBody>
          <a:bodyPr>
            <a:normAutofit/>
          </a:bodyPr>
          <a:lstStyle/>
          <a:p>
            <a:endParaRPr lang="en-US" dirty="0"/>
          </a:p>
          <a:p>
            <a:r>
              <a:rPr lang="en-US" dirty="0"/>
              <a:t>Drain requests for all entries in oldest epoch sent concurrently </a:t>
            </a:r>
          </a:p>
          <a:p>
            <a:endParaRPr lang="en-US" dirty="0"/>
          </a:p>
          <a:p>
            <a:endParaRPr lang="en-US" dirty="0"/>
          </a:p>
          <a:p>
            <a:r>
              <a:rPr lang="en-US" dirty="0"/>
              <a:t>Next epoch drained after all drain ACKs received for previous epoch </a:t>
            </a:r>
          </a:p>
          <a:p>
            <a:pPr lvl="1"/>
            <a:endParaRPr lang="en-US" dirty="0"/>
          </a:p>
          <a:p>
            <a:endParaRPr lang="en-US" dirty="0"/>
          </a:p>
        </p:txBody>
      </p:sp>
      <p:sp>
        <p:nvSpPr>
          <p:cNvPr id="4" name="Slide Number Placeholder 3"/>
          <p:cNvSpPr>
            <a:spLocks noGrp="1"/>
          </p:cNvSpPr>
          <p:nvPr>
            <p:ph type="sldNum" sz="quarter" idx="12"/>
          </p:nvPr>
        </p:nvSpPr>
        <p:spPr>
          <a:xfrm>
            <a:off x="8610600" y="6356350"/>
            <a:ext cx="2743200" cy="365125"/>
          </a:xfrm>
        </p:spPr>
        <p:txBody>
          <a:bodyPr/>
          <a:lstStyle/>
          <a:p>
            <a:fld id="{31521B31-940A-4DBD-BBF0-52B384F93C7D}" type="slidenum">
              <a:rPr lang="en-US" smtClean="0"/>
              <a:t>69</a:t>
            </a:fld>
            <a:endParaRPr lang="en-US" dirty="0"/>
          </a:p>
        </p:txBody>
      </p:sp>
    </p:spTree>
    <p:extLst>
      <p:ext uri="{BB962C8B-B14F-4D97-AF65-F5344CB8AC3E}">
        <p14:creationId xmlns:p14="http://schemas.microsoft.com/office/powerpoint/2010/main" val="2071407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Outline</a:t>
            </a:r>
          </a:p>
        </p:txBody>
      </p:sp>
      <p:sp>
        <p:nvSpPr>
          <p:cNvPr id="4" name="Slide Number Placeholder 3"/>
          <p:cNvSpPr>
            <a:spLocks noGrp="1"/>
          </p:cNvSpPr>
          <p:nvPr>
            <p:ph type="sldNum" sz="quarter" idx="12"/>
          </p:nvPr>
        </p:nvSpPr>
        <p:spPr/>
        <p:txBody>
          <a:bodyPr/>
          <a:lstStyle/>
          <a:p>
            <a:fld id="{31521B31-940A-4DBD-BBF0-52B384F93C7D}" type="slidenum">
              <a:rPr lang="en-US" smtClean="0"/>
              <a:t>7</a:t>
            </a:fld>
            <a:endParaRPr lang="en-US"/>
          </a:p>
        </p:txBody>
      </p:sp>
      <p:pic>
        <p:nvPicPr>
          <p:cNvPr id="6" name="Content Placeholder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32859" y="2756545"/>
            <a:ext cx="3266218" cy="1964315"/>
          </a:xfrm>
          <a:prstGeom prst="rect">
            <a:avLst/>
          </a:prstGeom>
        </p:spPr>
      </p:pic>
      <p:sp>
        <p:nvSpPr>
          <p:cNvPr id="8" name="TextBox 7"/>
          <p:cNvSpPr txBox="1"/>
          <p:nvPr/>
        </p:nvSpPr>
        <p:spPr>
          <a:xfrm>
            <a:off x="1311385" y="4802373"/>
            <a:ext cx="3352800" cy="615553"/>
          </a:xfrm>
          <a:prstGeom prst="rect">
            <a:avLst/>
          </a:prstGeom>
          <a:noFill/>
        </p:spPr>
        <p:txBody>
          <a:bodyPr wrap="square" rtlCol="0">
            <a:spAutoFit/>
          </a:bodyPr>
          <a:lstStyle/>
          <a:p>
            <a:r>
              <a:rPr lang="en-US" sz="3400" dirty="0"/>
              <a:t>Motivation</a:t>
            </a:r>
          </a:p>
        </p:txBody>
      </p:sp>
      <p:sp>
        <p:nvSpPr>
          <p:cNvPr id="9" name="TextBox 8"/>
          <p:cNvSpPr txBox="1"/>
          <p:nvPr/>
        </p:nvSpPr>
        <p:spPr>
          <a:xfrm>
            <a:off x="5254291" y="4802373"/>
            <a:ext cx="3352800" cy="615553"/>
          </a:xfrm>
          <a:prstGeom prst="rect">
            <a:avLst/>
          </a:prstGeom>
          <a:noFill/>
        </p:spPr>
        <p:txBody>
          <a:bodyPr wrap="square" rtlCol="0">
            <a:spAutoFit/>
          </a:bodyPr>
          <a:lstStyle/>
          <a:p>
            <a:r>
              <a:rPr lang="en-US" sz="3400" dirty="0"/>
              <a:t>HOPS Design</a:t>
            </a:r>
          </a:p>
        </p:txBody>
      </p:sp>
      <p:sp>
        <p:nvSpPr>
          <p:cNvPr id="10" name="TextBox 9"/>
          <p:cNvSpPr txBox="1"/>
          <p:nvPr/>
        </p:nvSpPr>
        <p:spPr>
          <a:xfrm>
            <a:off x="9197197" y="4770475"/>
            <a:ext cx="3352800" cy="615553"/>
          </a:xfrm>
          <a:prstGeom prst="rect">
            <a:avLst/>
          </a:prstGeom>
          <a:noFill/>
        </p:spPr>
        <p:txBody>
          <a:bodyPr wrap="square" rtlCol="0">
            <a:spAutoFit/>
          </a:bodyPr>
          <a:lstStyle/>
          <a:p>
            <a:r>
              <a:rPr lang="en-US" sz="3400" dirty="0"/>
              <a:t>Evaluation</a:t>
            </a:r>
          </a:p>
        </p:txBody>
      </p:sp>
      <p:grpSp>
        <p:nvGrpSpPr>
          <p:cNvPr id="3" name="Group 2"/>
          <p:cNvGrpSpPr/>
          <p:nvPr/>
        </p:nvGrpSpPr>
        <p:grpSpPr>
          <a:xfrm>
            <a:off x="1205022" y="2928364"/>
            <a:ext cx="2518545" cy="1620676"/>
            <a:chOff x="6819012" y="1218217"/>
            <a:chExt cx="3700130" cy="2209011"/>
          </a:xfrm>
        </p:grpSpPr>
        <p:sp>
          <p:nvSpPr>
            <p:cNvPr id="12" name="Rectangle: Rounded Corners 11"/>
            <p:cNvSpPr/>
            <p:nvPr/>
          </p:nvSpPr>
          <p:spPr>
            <a:xfrm>
              <a:off x="6819012" y="1218217"/>
              <a:ext cx="3700130" cy="2209011"/>
            </a:xfrm>
            <a:prstGeom prst="roundRect">
              <a:avLst/>
            </a:prstGeom>
            <a:solidFill>
              <a:schemeClr val="accent6">
                <a:lumMod val="40000"/>
                <a:lumOff val="6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3" name="TextBox 12"/>
            <p:cNvSpPr txBox="1"/>
            <p:nvPr/>
          </p:nvSpPr>
          <p:spPr>
            <a:xfrm>
              <a:off x="6999765" y="1314510"/>
              <a:ext cx="1297172" cy="419506"/>
            </a:xfrm>
            <a:prstGeom prst="rect">
              <a:avLst/>
            </a:prstGeom>
            <a:noFill/>
          </p:spPr>
          <p:txBody>
            <a:bodyPr wrap="square" rtlCol="0">
              <a:spAutoFit/>
            </a:bodyPr>
            <a:lstStyle/>
            <a:p>
              <a:r>
                <a:rPr lang="en-US" sz="1400" dirty="0"/>
                <a:t>PM</a:t>
              </a:r>
            </a:p>
          </p:txBody>
        </p:sp>
        <p:sp>
          <p:nvSpPr>
            <p:cNvPr id="14" name="Rectangle: Rounded Corners 13"/>
            <p:cNvSpPr/>
            <p:nvPr/>
          </p:nvSpPr>
          <p:spPr>
            <a:xfrm>
              <a:off x="8291624" y="1494715"/>
              <a:ext cx="912176" cy="454291"/>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HEAD</a:t>
              </a:r>
            </a:p>
          </p:txBody>
        </p:sp>
        <p:sp>
          <p:nvSpPr>
            <p:cNvPr id="15" name="Oval 14"/>
            <p:cNvSpPr/>
            <p:nvPr/>
          </p:nvSpPr>
          <p:spPr>
            <a:xfrm>
              <a:off x="7010394" y="2353340"/>
              <a:ext cx="850605" cy="829339"/>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16" name="TextBox 15"/>
            <p:cNvSpPr txBox="1"/>
            <p:nvPr/>
          </p:nvSpPr>
          <p:spPr>
            <a:xfrm>
              <a:off x="6927840" y="2568851"/>
              <a:ext cx="1046112" cy="419506"/>
            </a:xfrm>
            <a:prstGeom prst="rect">
              <a:avLst/>
            </a:prstGeom>
            <a:noFill/>
          </p:spPr>
          <p:txBody>
            <a:bodyPr wrap="square" rtlCol="0">
              <a:spAutoFit/>
            </a:bodyPr>
            <a:lstStyle/>
            <a:p>
              <a:pPr algn="ctr"/>
              <a:r>
                <a:rPr lang="en-US" sz="1400" dirty="0"/>
                <a:t>C</a:t>
              </a:r>
            </a:p>
          </p:txBody>
        </p:sp>
        <p:sp>
          <p:nvSpPr>
            <p:cNvPr id="17" name="Oval 16"/>
            <p:cNvSpPr/>
            <p:nvPr/>
          </p:nvSpPr>
          <p:spPr>
            <a:xfrm>
              <a:off x="8257968" y="2353340"/>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18" name="TextBox 17"/>
            <p:cNvSpPr txBox="1"/>
            <p:nvPr/>
          </p:nvSpPr>
          <p:spPr>
            <a:xfrm>
              <a:off x="8237899" y="2568851"/>
              <a:ext cx="1046112" cy="419506"/>
            </a:xfrm>
            <a:prstGeom prst="rect">
              <a:avLst/>
            </a:prstGeom>
            <a:noFill/>
          </p:spPr>
          <p:txBody>
            <a:bodyPr wrap="square" rtlCol="0">
              <a:spAutoFit/>
            </a:bodyPr>
            <a:lstStyle/>
            <a:p>
              <a:r>
                <a:rPr lang="en-US" sz="1200" dirty="0"/>
                <a:t>     </a:t>
              </a:r>
              <a:r>
                <a:rPr lang="en-US" sz="1400" dirty="0"/>
                <a:t>A</a:t>
              </a:r>
            </a:p>
          </p:txBody>
        </p:sp>
        <p:sp>
          <p:nvSpPr>
            <p:cNvPr id="19" name="Oval 18"/>
            <p:cNvSpPr/>
            <p:nvPr/>
          </p:nvSpPr>
          <p:spPr>
            <a:xfrm>
              <a:off x="9494898" y="2367515"/>
              <a:ext cx="850605" cy="829340"/>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0" name="TextBox 19"/>
            <p:cNvSpPr txBox="1"/>
            <p:nvPr/>
          </p:nvSpPr>
          <p:spPr>
            <a:xfrm>
              <a:off x="9438597" y="2583026"/>
              <a:ext cx="1046112" cy="419506"/>
            </a:xfrm>
            <a:prstGeom prst="rect">
              <a:avLst/>
            </a:prstGeom>
            <a:noFill/>
          </p:spPr>
          <p:txBody>
            <a:bodyPr wrap="square" rtlCol="0">
              <a:spAutoFit/>
            </a:bodyPr>
            <a:lstStyle/>
            <a:p>
              <a:r>
                <a:rPr lang="en-US" sz="1400" dirty="0"/>
                <a:t>     B</a:t>
              </a:r>
            </a:p>
          </p:txBody>
        </p:sp>
        <p:cxnSp>
          <p:nvCxnSpPr>
            <p:cNvPr id="21" name="Straight Arrow Connector 20"/>
            <p:cNvCxnSpPr/>
            <p:nvPr/>
          </p:nvCxnSpPr>
          <p:spPr>
            <a:xfrm>
              <a:off x="9129815" y="2758098"/>
              <a:ext cx="3769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4" idx="2"/>
              <a:endCxn id="15" idx="0"/>
            </p:cNvCxnSpPr>
            <p:nvPr/>
          </p:nvCxnSpPr>
          <p:spPr>
            <a:xfrm flipH="1">
              <a:off x="7435697" y="1949006"/>
              <a:ext cx="1312016" cy="40433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25" name="Chart 24">
            <a:extLst/>
          </p:cNvPr>
          <p:cNvGraphicFramePr>
            <a:graphicFrameLocks/>
          </p:cNvGraphicFramePr>
          <p:nvPr/>
        </p:nvGraphicFramePr>
        <p:xfrm>
          <a:off x="8495416" y="2553171"/>
          <a:ext cx="3104706" cy="2371062"/>
        </p:xfrm>
        <a:graphic>
          <a:graphicData uri="http://schemas.openxmlformats.org/drawingml/2006/chart">
            <c:chart xmlns:c="http://schemas.openxmlformats.org/drawingml/2006/chart" xmlns:r="http://schemas.openxmlformats.org/officeDocument/2006/relationships" r:id="rId4"/>
          </a:graphicData>
        </a:graphic>
      </p:graphicFrame>
      <p:sp>
        <p:nvSpPr>
          <p:cNvPr id="26" name="TextBox 25"/>
          <p:cNvSpPr txBox="1"/>
          <p:nvPr/>
        </p:nvSpPr>
        <p:spPr>
          <a:xfrm>
            <a:off x="1871312" y="3646967"/>
            <a:ext cx="988827" cy="553998"/>
          </a:xfrm>
          <a:prstGeom prst="rect">
            <a:avLst/>
          </a:prstGeom>
          <a:noFill/>
        </p:spPr>
        <p:txBody>
          <a:bodyPr wrap="square" rtlCol="0">
            <a:spAutoFit/>
          </a:bodyPr>
          <a:lstStyle/>
          <a:p>
            <a:r>
              <a:rPr lang="en-US" sz="3000" b="1" dirty="0">
                <a:solidFill>
                  <a:srgbClr val="FF0000"/>
                </a:solidFill>
              </a:rPr>
              <a:t>?</a:t>
            </a:r>
          </a:p>
        </p:txBody>
      </p:sp>
      <p:sp>
        <p:nvSpPr>
          <p:cNvPr id="5" name="Rectangle 4"/>
          <p:cNvSpPr/>
          <p:nvPr/>
        </p:nvSpPr>
        <p:spPr>
          <a:xfrm>
            <a:off x="4544253" y="2328530"/>
            <a:ext cx="3540642" cy="3136605"/>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9512730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Self Dependency (Epoch) : Track</a:t>
            </a:r>
          </a:p>
        </p:txBody>
      </p:sp>
      <p:sp>
        <p:nvSpPr>
          <p:cNvPr id="3" name="Content Placeholder 2"/>
          <p:cNvSpPr>
            <a:spLocks noGrp="1"/>
          </p:cNvSpPr>
          <p:nvPr>
            <p:ph idx="1"/>
          </p:nvPr>
        </p:nvSpPr>
        <p:spPr>
          <a:xfrm>
            <a:off x="838200" y="1825625"/>
            <a:ext cx="4573772" cy="4351338"/>
          </a:xfrm>
        </p:spPr>
        <p:txBody>
          <a:bodyPr>
            <a:normAutofit fontScale="92500" lnSpcReduction="10000"/>
          </a:bodyPr>
          <a:lstStyle/>
          <a:p>
            <a:r>
              <a:rPr lang="en-US" dirty="0"/>
              <a:t>Local timestamp (TS) register maintained at L1 cache</a:t>
            </a:r>
          </a:p>
          <a:p>
            <a:pPr lvl="1"/>
            <a:endParaRPr lang="en-US" dirty="0"/>
          </a:p>
          <a:p>
            <a:r>
              <a:rPr lang="en-US" dirty="0"/>
              <a:t>Indicates epoch TS of current (incomplete) epoch</a:t>
            </a:r>
          </a:p>
          <a:p>
            <a:endParaRPr lang="en-US" dirty="0"/>
          </a:p>
          <a:p>
            <a:r>
              <a:rPr lang="en-US" dirty="0"/>
              <a:t>Local TS copied as part of PB entry for incoming PM stores</a:t>
            </a:r>
          </a:p>
          <a:p>
            <a:endParaRPr lang="en-US" dirty="0"/>
          </a:p>
          <a:p>
            <a:r>
              <a:rPr lang="en-US" dirty="0"/>
              <a:t>Local TS incremented on encountering OFENCE/DFENCE</a:t>
            </a:r>
          </a:p>
        </p:txBody>
      </p:sp>
      <p:sp>
        <p:nvSpPr>
          <p:cNvPr id="4" name="Slide Number Placeholder 3"/>
          <p:cNvSpPr>
            <a:spLocks noGrp="1"/>
          </p:cNvSpPr>
          <p:nvPr>
            <p:ph type="sldNum" sz="quarter" idx="12"/>
          </p:nvPr>
        </p:nvSpPr>
        <p:spPr/>
        <p:txBody>
          <a:bodyPr/>
          <a:lstStyle/>
          <a:p>
            <a:fld id="{31521B31-940A-4DBD-BBF0-52B384F93C7D}" type="slidenum">
              <a:rPr lang="en-US" smtClean="0"/>
              <a:t>70</a:t>
            </a:fld>
            <a:endParaRPr lang="en-US" dirty="0"/>
          </a:p>
        </p:txBody>
      </p:sp>
      <p:sp>
        <p:nvSpPr>
          <p:cNvPr id="6" name="Oval 5"/>
          <p:cNvSpPr/>
          <p:nvPr/>
        </p:nvSpPr>
        <p:spPr>
          <a:xfrm>
            <a:off x="9058951" y="2463583"/>
            <a:ext cx="797442" cy="797442"/>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9112115" y="2699756"/>
            <a:ext cx="797442" cy="369332"/>
          </a:xfrm>
          <a:prstGeom prst="rect">
            <a:avLst/>
          </a:prstGeom>
          <a:noFill/>
        </p:spPr>
        <p:txBody>
          <a:bodyPr wrap="square" rtlCol="0">
            <a:spAutoFit/>
          </a:bodyPr>
          <a:lstStyle/>
          <a:p>
            <a:r>
              <a:rPr lang="en-US" dirty="0"/>
              <a:t>CPU 1</a:t>
            </a:r>
          </a:p>
        </p:txBody>
      </p:sp>
      <p:sp>
        <p:nvSpPr>
          <p:cNvPr id="8" name="Rectangle 7"/>
          <p:cNvSpPr/>
          <p:nvPr/>
        </p:nvSpPr>
        <p:spPr>
          <a:xfrm>
            <a:off x="7315204" y="3902153"/>
            <a:ext cx="2158409" cy="1446028"/>
          </a:xfrm>
          <a:prstGeom prst="rect">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0157648" y="3905695"/>
            <a:ext cx="1463744" cy="1442486"/>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p:cNvSpPr/>
          <p:nvPr/>
        </p:nvSpPr>
        <p:spPr>
          <a:xfrm>
            <a:off x="9048321" y="3440198"/>
            <a:ext cx="1052623"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8080751" y="3426319"/>
            <a:ext cx="928582" cy="369332"/>
          </a:xfrm>
          <a:prstGeom prst="rect">
            <a:avLst/>
          </a:prstGeom>
          <a:noFill/>
        </p:spPr>
        <p:txBody>
          <a:bodyPr wrap="square" rtlCol="0">
            <a:spAutoFit/>
          </a:bodyPr>
          <a:lstStyle/>
          <a:p>
            <a:r>
              <a:rPr lang="en-US" dirty="0"/>
              <a:t>Local TS</a:t>
            </a:r>
          </a:p>
        </p:txBody>
      </p:sp>
      <p:sp>
        <p:nvSpPr>
          <p:cNvPr id="14" name="TextBox 13"/>
          <p:cNvSpPr txBox="1"/>
          <p:nvPr/>
        </p:nvSpPr>
        <p:spPr>
          <a:xfrm>
            <a:off x="7899999" y="5508877"/>
            <a:ext cx="1173122" cy="369332"/>
          </a:xfrm>
          <a:prstGeom prst="rect">
            <a:avLst/>
          </a:prstGeom>
          <a:noFill/>
        </p:spPr>
        <p:txBody>
          <a:bodyPr wrap="square" rtlCol="0">
            <a:spAutoFit/>
          </a:bodyPr>
          <a:lstStyle/>
          <a:p>
            <a:pPr algn="ctr"/>
            <a:r>
              <a:rPr lang="en-US" dirty="0"/>
              <a:t>L1 Cache</a:t>
            </a:r>
          </a:p>
        </p:txBody>
      </p:sp>
      <p:sp>
        <p:nvSpPr>
          <p:cNvPr id="13" name="TextBox 12"/>
          <p:cNvSpPr txBox="1"/>
          <p:nvPr/>
        </p:nvSpPr>
        <p:spPr>
          <a:xfrm>
            <a:off x="9317676" y="3440497"/>
            <a:ext cx="928582" cy="369332"/>
          </a:xfrm>
          <a:prstGeom prst="rect">
            <a:avLst/>
          </a:prstGeom>
          <a:noFill/>
        </p:spPr>
        <p:txBody>
          <a:bodyPr wrap="square" rtlCol="0">
            <a:spAutoFit/>
          </a:bodyPr>
          <a:lstStyle/>
          <a:p>
            <a:r>
              <a:rPr lang="en-US" dirty="0"/>
              <a:t>25</a:t>
            </a:r>
          </a:p>
        </p:txBody>
      </p:sp>
      <p:sp>
        <p:nvSpPr>
          <p:cNvPr id="17" name="Rectangle 16"/>
          <p:cNvSpPr/>
          <p:nvPr/>
        </p:nvSpPr>
        <p:spPr>
          <a:xfrm>
            <a:off x="10186005" y="4957114"/>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10217888" y="4968048"/>
            <a:ext cx="1463758" cy="369332"/>
          </a:xfrm>
          <a:prstGeom prst="rect">
            <a:avLst/>
          </a:prstGeom>
          <a:noFill/>
        </p:spPr>
        <p:txBody>
          <a:bodyPr wrap="square" rtlCol="0">
            <a:spAutoFit/>
          </a:bodyPr>
          <a:lstStyle/>
          <a:p>
            <a:r>
              <a:rPr lang="en-US" dirty="0"/>
              <a:t>A = 1   25</a:t>
            </a:r>
          </a:p>
        </p:txBody>
      </p:sp>
      <p:sp>
        <p:nvSpPr>
          <p:cNvPr id="19" name="TextBox 18"/>
          <p:cNvSpPr txBox="1"/>
          <p:nvPr/>
        </p:nvSpPr>
        <p:spPr>
          <a:xfrm>
            <a:off x="10150556" y="5462803"/>
            <a:ext cx="1502733" cy="369332"/>
          </a:xfrm>
          <a:prstGeom prst="rect">
            <a:avLst/>
          </a:prstGeom>
          <a:noFill/>
        </p:spPr>
        <p:txBody>
          <a:bodyPr wrap="square" rtlCol="0">
            <a:spAutoFit/>
          </a:bodyPr>
          <a:lstStyle/>
          <a:p>
            <a:pPr algn="ctr"/>
            <a:r>
              <a:rPr lang="en-US" dirty="0"/>
              <a:t>Persist Buffer </a:t>
            </a:r>
          </a:p>
        </p:txBody>
      </p:sp>
      <p:cxnSp>
        <p:nvCxnSpPr>
          <p:cNvPr id="22" name="Straight Connector 21"/>
          <p:cNvCxnSpPr/>
          <p:nvPr/>
        </p:nvCxnSpPr>
        <p:spPr>
          <a:xfrm>
            <a:off x="10834577" y="4943240"/>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11242161" y="4968046"/>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10189546" y="4599154"/>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10221429" y="4610088"/>
            <a:ext cx="1463758" cy="369332"/>
          </a:xfrm>
          <a:prstGeom prst="rect">
            <a:avLst/>
          </a:prstGeom>
          <a:noFill/>
        </p:spPr>
        <p:txBody>
          <a:bodyPr wrap="square" rtlCol="0">
            <a:spAutoFit/>
          </a:bodyPr>
          <a:lstStyle/>
          <a:p>
            <a:r>
              <a:rPr lang="en-US" dirty="0"/>
              <a:t>B = 1   25</a:t>
            </a:r>
          </a:p>
        </p:txBody>
      </p:sp>
      <p:cxnSp>
        <p:nvCxnSpPr>
          <p:cNvPr id="38" name="Straight Connector 37"/>
          <p:cNvCxnSpPr/>
          <p:nvPr/>
        </p:nvCxnSpPr>
        <p:spPr>
          <a:xfrm>
            <a:off x="10838118" y="4585280"/>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11245702" y="4610086"/>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10182454" y="4251823"/>
            <a:ext cx="1403488"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10214337" y="4262757"/>
            <a:ext cx="1463758" cy="369332"/>
          </a:xfrm>
          <a:prstGeom prst="rect">
            <a:avLst/>
          </a:prstGeom>
          <a:noFill/>
        </p:spPr>
        <p:txBody>
          <a:bodyPr wrap="square" rtlCol="0">
            <a:spAutoFit/>
          </a:bodyPr>
          <a:lstStyle/>
          <a:p>
            <a:r>
              <a:rPr lang="en-US" dirty="0"/>
              <a:t>A = 2   26</a:t>
            </a:r>
          </a:p>
        </p:txBody>
      </p:sp>
      <p:cxnSp>
        <p:nvCxnSpPr>
          <p:cNvPr id="42" name="Straight Connector 41"/>
          <p:cNvCxnSpPr/>
          <p:nvPr/>
        </p:nvCxnSpPr>
        <p:spPr>
          <a:xfrm>
            <a:off x="10831026" y="4237949"/>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11238610" y="4262755"/>
            <a:ext cx="0" cy="36120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4" name="Arrow: Left 43"/>
          <p:cNvSpPr/>
          <p:nvPr/>
        </p:nvSpPr>
        <p:spPr>
          <a:xfrm>
            <a:off x="5326916" y="1958473"/>
            <a:ext cx="1084521" cy="47541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p:cNvSpPr/>
          <p:nvPr/>
        </p:nvSpPr>
        <p:spPr>
          <a:xfrm>
            <a:off x="7355977" y="3958164"/>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7409141" y="3947830"/>
            <a:ext cx="958685" cy="369332"/>
          </a:xfrm>
          <a:prstGeom prst="rect">
            <a:avLst/>
          </a:prstGeom>
          <a:noFill/>
        </p:spPr>
        <p:txBody>
          <a:bodyPr wrap="square" rtlCol="0">
            <a:spAutoFit/>
          </a:bodyPr>
          <a:lstStyle/>
          <a:p>
            <a:pPr algn="ctr"/>
            <a:r>
              <a:rPr lang="en-US" dirty="0"/>
              <a:t>A = 1</a:t>
            </a:r>
          </a:p>
        </p:txBody>
      </p:sp>
      <p:sp>
        <p:nvSpPr>
          <p:cNvPr id="48" name="TextBox 47"/>
          <p:cNvSpPr txBox="1"/>
          <p:nvPr/>
        </p:nvSpPr>
        <p:spPr>
          <a:xfrm>
            <a:off x="9328325" y="3443738"/>
            <a:ext cx="928582" cy="369332"/>
          </a:xfrm>
          <a:prstGeom prst="rect">
            <a:avLst/>
          </a:prstGeom>
          <a:noFill/>
        </p:spPr>
        <p:txBody>
          <a:bodyPr wrap="square" rtlCol="0">
            <a:spAutoFit/>
          </a:bodyPr>
          <a:lstStyle/>
          <a:p>
            <a:r>
              <a:rPr lang="en-US" dirty="0"/>
              <a:t>26</a:t>
            </a:r>
          </a:p>
        </p:txBody>
      </p:sp>
      <p:sp>
        <p:nvSpPr>
          <p:cNvPr id="5" name="TextBox 4"/>
          <p:cNvSpPr txBox="1"/>
          <p:nvPr/>
        </p:nvSpPr>
        <p:spPr>
          <a:xfrm>
            <a:off x="10044234" y="1499191"/>
            <a:ext cx="1320184" cy="1477328"/>
          </a:xfrm>
          <a:prstGeom prst="rect">
            <a:avLst/>
          </a:prstGeom>
          <a:noFill/>
        </p:spPr>
        <p:txBody>
          <a:bodyPr wrap="square" rtlCol="0">
            <a:spAutoFit/>
          </a:bodyPr>
          <a:lstStyle/>
          <a:p>
            <a:pPr marL="342900" indent="-342900">
              <a:buAutoNum type="arabicPeriod"/>
            </a:pPr>
            <a:r>
              <a:rPr lang="en-US" dirty="0"/>
              <a:t>ST A = 1</a:t>
            </a:r>
          </a:p>
          <a:p>
            <a:pPr marL="342900" indent="-342900">
              <a:buFontTx/>
              <a:buAutoNum type="arabicPeriod"/>
            </a:pPr>
            <a:r>
              <a:rPr lang="en-US" dirty="0"/>
              <a:t>ST B = 1</a:t>
            </a:r>
          </a:p>
          <a:p>
            <a:pPr marL="342900" indent="-342900">
              <a:buFontTx/>
              <a:buAutoNum type="arabicPeriod"/>
            </a:pPr>
            <a:r>
              <a:rPr lang="en-US" dirty="0"/>
              <a:t>OFENCE</a:t>
            </a:r>
          </a:p>
          <a:p>
            <a:pPr marL="342900" indent="-342900">
              <a:buFontTx/>
              <a:buAutoNum type="arabicPeriod"/>
            </a:pPr>
            <a:r>
              <a:rPr lang="en-US" dirty="0"/>
              <a:t>ST A = 2</a:t>
            </a:r>
          </a:p>
          <a:p>
            <a:pPr marL="342900" indent="-342900">
              <a:buAutoNum type="arabicPeriod"/>
            </a:pPr>
            <a:endParaRPr lang="en-US" dirty="0"/>
          </a:p>
        </p:txBody>
      </p:sp>
      <p:sp>
        <p:nvSpPr>
          <p:cNvPr id="12" name="Arrow: Right 11"/>
          <p:cNvSpPr/>
          <p:nvPr/>
        </p:nvSpPr>
        <p:spPr>
          <a:xfrm flipH="1">
            <a:off x="11335189" y="1573795"/>
            <a:ext cx="262278" cy="235835"/>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0" name="Rectangle 49"/>
          <p:cNvSpPr/>
          <p:nvPr/>
        </p:nvSpPr>
        <p:spPr>
          <a:xfrm>
            <a:off x="7359517" y="4376376"/>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p:cNvSpPr txBox="1"/>
          <p:nvPr/>
        </p:nvSpPr>
        <p:spPr>
          <a:xfrm>
            <a:off x="7412681" y="4366042"/>
            <a:ext cx="958685" cy="369332"/>
          </a:xfrm>
          <a:prstGeom prst="rect">
            <a:avLst/>
          </a:prstGeom>
          <a:noFill/>
        </p:spPr>
        <p:txBody>
          <a:bodyPr wrap="square" rtlCol="0">
            <a:spAutoFit/>
          </a:bodyPr>
          <a:lstStyle/>
          <a:p>
            <a:pPr algn="ctr"/>
            <a:r>
              <a:rPr lang="en-US" dirty="0"/>
              <a:t>B = 1</a:t>
            </a:r>
          </a:p>
        </p:txBody>
      </p:sp>
      <p:sp>
        <p:nvSpPr>
          <p:cNvPr id="15" name="Arrow: Bent 14"/>
          <p:cNvSpPr/>
          <p:nvPr/>
        </p:nvSpPr>
        <p:spPr>
          <a:xfrm rot="5400000" flipV="1">
            <a:off x="7926576" y="2684726"/>
            <a:ext cx="728332" cy="1026044"/>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2" name="Arrow: Bent 51"/>
          <p:cNvSpPr/>
          <p:nvPr/>
        </p:nvSpPr>
        <p:spPr>
          <a:xfrm rot="5400000">
            <a:off x="10166501" y="2723712"/>
            <a:ext cx="744275" cy="995912"/>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3" name="Rectangle 52"/>
          <p:cNvSpPr/>
          <p:nvPr/>
        </p:nvSpPr>
        <p:spPr>
          <a:xfrm>
            <a:off x="7359521" y="3940443"/>
            <a:ext cx="1052623" cy="350875"/>
          </a:xfrm>
          <a:prstGeom prst="rect">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p:cNvSpPr txBox="1"/>
          <p:nvPr/>
        </p:nvSpPr>
        <p:spPr>
          <a:xfrm>
            <a:off x="7412685" y="3930109"/>
            <a:ext cx="958685" cy="369332"/>
          </a:xfrm>
          <a:prstGeom prst="rect">
            <a:avLst/>
          </a:prstGeom>
          <a:noFill/>
        </p:spPr>
        <p:txBody>
          <a:bodyPr wrap="square" rtlCol="0">
            <a:spAutoFit/>
          </a:bodyPr>
          <a:lstStyle/>
          <a:p>
            <a:pPr algn="ctr"/>
            <a:r>
              <a:rPr lang="en-US" dirty="0"/>
              <a:t>A = 2</a:t>
            </a:r>
          </a:p>
        </p:txBody>
      </p:sp>
    </p:spTree>
    <p:extLst>
      <p:ext uri="{BB962C8B-B14F-4D97-AF65-F5344CB8AC3E}">
        <p14:creationId xmlns:p14="http://schemas.microsoft.com/office/powerpoint/2010/main" val="432265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1"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wipe(down)">
                                      <p:cBhvr>
                                        <p:cTn id="7" dur="500"/>
                                        <p:tgtEl>
                                          <p:spTgt spid="4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down)">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3" nodeType="clickEffect">
                                  <p:stCondLst>
                                    <p:cond delay="0"/>
                                  </p:stCondLst>
                                  <p:childTnLst>
                                    <p:animMotion origin="layout" path="M -2.08333E-7 0.00162 L 0.00013 0.15023 " pathEditMode="relative" rAng="0" ptsTypes="AA">
                                      <p:cBhvr>
                                        <p:cTn id="14" dur="500" fill="hold"/>
                                        <p:tgtEl>
                                          <p:spTgt spid="44"/>
                                        </p:tgtEl>
                                        <p:attrNameLst>
                                          <p:attrName>ppt_x</p:attrName>
                                          <p:attrName>ppt_y</p:attrName>
                                        </p:attrNameLst>
                                      </p:cBhvr>
                                      <p:rCtr x="0" y="7431"/>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0.00013 0.14861 L 0.003 0.33727 " pathEditMode="relative" rAng="0" ptsTypes="AA">
                                      <p:cBhvr>
                                        <p:cTn id="18" dur="500" fill="hold"/>
                                        <p:tgtEl>
                                          <p:spTgt spid="44"/>
                                        </p:tgtEl>
                                        <p:attrNameLst>
                                          <p:attrName>ppt_x</p:attrName>
                                          <p:attrName>ppt_y</p:attrName>
                                        </p:attrNameLst>
                                      </p:cBhvr>
                                      <p:rCtr x="143" y="9421"/>
                                    </p:animMotion>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52"/>
                                        </p:tgtEl>
                                        <p:attrNameLst>
                                          <p:attrName>style.visibility</p:attrName>
                                        </p:attrNameLst>
                                      </p:cBhvr>
                                      <p:to>
                                        <p:strVal val="visible"/>
                                      </p:to>
                                    </p:set>
                                    <p:animEffect transition="in" filter="wipe(down)">
                                      <p:cBhvr>
                                        <p:cTn id="23" dur="500"/>
                                        <p:tgtEl>
                                          <p:spTgt spid="52"/>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wipe(down)">
                                      <p:cBhvr>
                                        <p:cTn id="26" dur="500"/>
                                        <p:tgtEl>
                                          <p:spTgt spid="15"/>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wipe(down)">
                                      <p:cBhvr>
                                        <p:cTn id="29" dur="500"/>
                                        <p:tgtEl>
                                          <p:spTgt spid="24"/>
                                        </p:tgtEl>
                                      </p:cBhvr>
                                    </p:animEffect>
                                  </p:childTnLst>
                                </p:cTn>
                              </p:par>
                              <p:par>
                                <p:cTn id="30" presetID="22" presetClass="entr" presetSubtype="4" fill="hold" grpId="0" nodeType="with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wipe(down)">
                                      <p:cBhvr>
                                        <p:cTn id="32" dur="500"/>
                                        <p:tgtEl>
                                          <p:spTgt spid="17"/>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wipe(down)">
                                      <p:cBhvr>
                                        <p:cTn id="35" dur="500"/>
                                        <p:tgtEl>
                                          <p:spTgt spid="18"/>
                                        </p:tgtEl>
                                      </p:cBhvr>
                                    </p:animEffect>
                                  </p:childTnLst>
                                </p:cTn>
                              </p:par>
                              <p:par>
                                <p:cTn id="36" presetID="22" presetClass="entr" presetSubtype="4" fill="hold" nodeType="with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wipe(down)">
                                      <p:cBhvr>
                                        <p:cTn id="38" dur="500"/>
                                        <p:tgtEl>
                                          <p:spTgt spid="22"/>
                                        </p:tgtEl>
                                      </p:cBhvr>
                                    </p:animEffect>
                                  </p:childTnLst>
                                </p:cTn>
                              </p:par>
                              <p:par>
                                <p:cTn id="39" presetID="22" presetClass="entr" presetSubtype="4" fill="hold" nodeType="withEffect">
                                  <p:stCondLst>
                                    <p:cond delay="0"/>
                                  </p:stCondLst>
                                  <p:childTnLst>
                                    <p:set>
                                      <p:cBhvr>
                                        <p:cTn id="40" dur="1" fill="hold">
                                          <p:stCondLst>
                                            <p:cond delay="0"/>
                                          </p:stCondLst>
                                        </p:cTn>
                                        <p:tgtEl>
                                          <p:spTgt spid="23"/>
                                        </p:tgtEl>
                                        <p:attrNameLst>
                                          <p:attrName>style.visibility</p:attrName>
                                        </p:attrNameLst>
                                      </p:cBhvr>
                                      <p:to>
                                        <p:strVal val="visible"/>
                                      </p:to>
                                    </p:set>
                                    <p:animEffect transition="in" filter="wipe(down)">
                                      <p:cBhvr>
                                        <p:cTn id="41" dur="500"/>
                                        <p:tgtEl>
                                          <p:spTgt spid="23"/>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25"/>
                                        </p:tgtEl>
                                        <p:attrNameLst>
                                          <p:attrName>style.visibility</p:attrName>
                                        </p:attrNameLst>
                                      </p:cBhvr>
                                      <p:to>
                                        <p:strVal val="visible"/>
                                      </p:to>
                                    </p:set>
                                    <p:animEffect transition="in" filter="wipe(down)">
                                      <p:cBhvr>
                                        <p:cTn id="44" dur="500"/>
                                        <p:tgtEl>
                                          <p:spTgt spid="25"/>
                                        </p:tgtEl>
                                      </p:cBhvr>
                                    </p:animEffect>
                                  </p:childTnLst>
                                </p:cTn>
                              </p:par>
                            </p:childTnLst>
                          </p:cTn>
                        </p:par>
                      </p:childTnLst>
                    </p:cTn>
                  </p:par>
                  <p:par>
                    <p:cTn id="45" fill="hold">
                      <p:stCondLst>
                        <p:cond delay="indefinite"/>
                      </p:stCondLst>
                      <p:childTnLst>
                        <p:par>
                          <p:cTn id="46" fill="hold">
                            <p:stCondLst>
                              <p:cond delay="0"/>
                            </p:stCondLst>
                            <p:childTnLst>
                              <p:par>
                                <p:cTn id="47" presetID="42" presetClass="path" presetSubtype="0" accel="50000" decel="50000" fill="hold" grpId="0" nodeType="clickEffect">
                                  <p:stCondLst>
                                    <p:cond delay="0"/>
                                  </p:stCondLst>
                                  <p:childTnLst>
                                    <p:animMotion origin="layout" path="M -4.58333E-6 2.22222E-6 L -0.00195 0.03912 " pathEditMode="relative" rAng="0" ptsTypes="AA">
                                      <p:cBhvr>
                                        <p:cTn id="48" dur="500" fill="hold"/>
                                        <p:tgtEl>
                                          <p:spTgt spid="12"/>
                                        </p:tgtEl>
                                        <p:attrNameLst>
                                          <p:attrName>ppt_x</p:attrName>
                                          <p:attrName>ppt_y</p:attrName>
                                        </p:attrNameLst>
                                      </p:cBhvr>
                                      <p:rCtr x="-104" y="1944"/>
                                    </p:animMotion>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50"/>
                                        </p:tgtEl>
                                        <p:attrNameLst>
                                          <p:attrName>style.visibility</p:attrName>
                                        </p:attrNameLst>
                                      </p:cBhvr>
                                      <p:to>
                                        <p:strVal val="visible"/>
                                      </p:to>
                                    </p:set>
                                    <p:animEffect transition="in" filter="wipe(down)">
                                      <p:cBhvr>
                                        <p:cTn id="53" dur="500"/>
                                        <p:tgtEl>
                                          <p:spTgt spid="50"/>
                                        </p:tgtEl>
                                      </p:cBhvr>
                                    </p:animEffect>
                                  </p:childTnLst>
                                </p:cTn>
                              </p:par>
                              <p:par>
                                <p:cTn id="54" presetID="22" presetClass="entr" presetSubtype="4" fill="hold" grpId="0" nodeType="withEffect">
                                  <p:stCondLst>
                                    <p:cond delay="0"/>
                                  </p:stCondLst>
                                  <p:childTnLst>
                                    <p:set>
                                      <p:cBhvr>
                                        <p:cTn id="55" dur="1" fill="hold">
                                          <p:stCondLst>
                                            <p:cond delay="0"/>
                                          </p:stCondLst>
                                        </p:cTn>
                                        <p:tgtEl>
                                          <p:spTgt spid="51"/>
                                        </p:tgtEl>
                                        <p:attrNameLst>
                                          <p:attrName>style.visibility</p:attrName>
                                        </p:attrNameLst>
                                      </p:cBhvr>
                                      <p:to>
                                        <p:strVal val="visible"/>
                                      </p:to>
                                    </p:set>
                                    <p:animEffect transition="in" filter="wipe(down)">
                                      <p:cBhvr>
                                        <p:cTn id="56" dur="500"/>
                                        <p:tgtEl>
                                          <p:spTgt spid="51"/>
                                        </p:tgtEl>
                                      </p:cBhvr>
                                    </p:animEffect>
                                  </p:childTnLst>
                                </p:cTn>
                              </p:par>
                              <p:par>
                                <p:cTn id="57" presetID="22" presetClass="entr" presetSubtype="4" fill="hold" grpId="0" nodeType="withEffect">
                                  <p:stCondLst>
                                    <p:cond delay="0"/>
                                  </p:stCondLst>
                                  <p:childTnLst>
                                    <p:set>
                                      <p:cBhvr>
                                        <p:cTn id="58" dur="1" fill="hold">
                                          <p:stCondLst>
                                            <p:cond delay="0"/>
                                          </p:stCondLst>
                                        </p:cTn>
                                        <p:tgtEl>
                                          <p:spTgt spid="36"/>
                                        </p:tgtEl>
                                        <p:attrNameLst>
                                          <p:attrName>style.visibility</p:attrName>
                                        </p:attrNameLst>
                                      </p:cBhvr>
                                      <p:to>
                                        <p:strVal val="visible"/>
                                      </p:to>
                                    </p:set>
                                    <p:animEffect transition="in" filter="wipe(down)">
                                      <p:cBhvr>
                                        <p:cTn id="59" dur="500"/>
                                        <p:tgtEl>
                                          <p:spTgt spid="36"/>
                                        </p:tgtEl>
                                      </p:cBhvr>
                                    </p:animEffect>
                                  </p:childTnLst>
                                </p:cTn>
                              </p:par>
                              <p:par>
                                <p:cTn id="60" presetID="22" presetClass="entr" presetSubtype="4" fill="hold" grpId="0" nodeType="withEffect">
                                  <p:stCondLst>
                                    <p:cond delay="0"/>
                                  </p:stCondLst>
                                  <p:childTnLst>
                                    <p:set>
                                      <p:cBhvr>
                                        <p:cTn id="61" dur="1" fill="hold">
                                          <p:stCondLst>
                                            <p:cond delay="0"/>
                                          </p:stCondLst>
                                        </p:cTn>
                                        <p:tgtEl>
                                          <p:spTgt spid="37"/>
                                        </p:tgtEl>
                                        <p:attrNameLst>
                                          <p:attrName>style.visibility</p:attrName>
                                        </p:attrNameLst>
                                      </p:cBhvr>
                                      <p:to>
                                        <p:strVal val="visible"/>
                                      </p:to>
                                    </p:set>
                                    <p:animEffect transition="in" filter="wipe(down)">
                                      <p:cBhvr>
                                        <p:cTn id="62" dur="500"/>
                                        <p:tgtEl>
                                          <p:spTgt spid="37"/>
                                        </p:tgtEl>
                                      </p:cBhvr>
                                    </p:animEffect>
                                  </p:childTnLst>
                                </p:cTn>
                              </p:par>
                              <p:par>
                                <p:cTn id="63" presetID="22" presetClass="entr" presetSubtype="4" fill="hold" nodeType="withEffect">
                                  <p:stCondLst>
                                    <p:cond delay="0"/>
                                  </p:stCondLst>
                                  <p:childTnLst>
                                    <p:set>
                                      <p:cBhvr>
                                        <p:cTn id="64" dur="1" fill="hold">
                                          <p:stCondLst>
                                            <p:cond delay="0"/>
                                          </p:stCondLst>
                                        </p:cTn>
                                        <p:tgtEl>
                                          <p:spTgt spid="38"/>
                                        </p:tgtEl>
                                        <p:attrNameLst>
                                          <p:attrName>style.visibility</p:attrName>
                                        </p:attrNameLst>
                                      </p:cBhvr>
                                      <p:to>
                                        <p:strVal val="visible"/>
                                      </p:to>
                                    </p:set>
                                    <p:animEffect transition="in" filter="wipe(down)">
                                      <p:cBhvr>
                                        <p:cTn id="65" dur="500"/>
                                        <p:tgtEl>
                                          <p:spTgt spid="38"/>
                                        </p:tgtEl>
                                      </p:cBhvr>
                                    </p:animEffect>
                                  </p:childTnLst>
                                </p:cTn>
                              </p:par>
                              <p:par>
                                <p:cTn id="66" presetID="22" presetClass="entr" presetSubtype="4" fill="hold" nodeType="withEffect">
                                  <p:stCondLst>
                                    <p:cond delay="0"/>
                                  </p:stCondLst>
                                  <p:childTnLst>
                                    <p:set>
                                      <p:cBhvr>
                                        <p:cTn id="67" dur="1" fill="hold">
                                          <p:stCondLst>
                                            <p:cond delay="0"/>
                                          </p:stCondLst>
                                        </p:cTn>
                                        <p:tgtEl>
                                          <p:spTgt spid="39"/>
                                        </p:tgtEl>
                                        <p:attrNameLst>
                                          <p:attrName>style.visibility</p:attrName>
                                        </p:attrNameLst>
                                      </p:cBhvr>
                                      <p:to>
                                        <p:strVal val="visible"/>
                                      </p:to>
                                    </p:set>
                                    <p:animEffect transition="in" filter="wipe(down)">
                                      <p:cBhvr>
                                        <p:cTn id="68" dur="500"/>
                                        <p:tgtEl>
                                          <p:spTgt spid="39"/>
                                        </p:tgtEl>
                                      </p:cBhvr>
                                    </p:animEffect>
                                  </p:childTnLst>
                                </p:cTn>
                              </p:par>
                            </p:childTnLst>
                          </p:cTn>
                        </p:par>
                      </p:childTnLst>
                    </p:cTn>
                  </p:par>
                  <p:par>
                    <p:cTn id="69" fill="hold">
                      <p:stCondLst>
                        <p:cond delay="indefinite"/>
                      </p:stCondLst>
                      <p:childTnLst>
                        <p:par>
                          <p:cTn id="70" fill="hold">
                            <p:stCondLst>
                              <p:cond delay="0"/>
                            </p:stCondLst>
                            <p:childTnLst>
                              <p:par>
                                <p:cTn id="71" presetID="1" presetClass="exit" presetSubtype="0" fill="hold" grpId="1" nodeType="clickEffect">
                                  <p:stCondLst>
                                    <p:cond delay="0"/>
                                  </p:stCondLst>
                                  <p:childTnLst>
                                    <p:set>
                                      <p:cBhvr>
                                        <p:cTn id="72" dur="1" fill="hold">
                                          <p:stCondLst>
                                            <p:cond delay="0"/>
                                          </p:stCondLst>
                                        </p:cTn>
                                        <p:tgtEl>
                                          <p:spTgt spid="52"/>
                                        </p:tgtEl>
                                        <p:attrNameLst>
                                          <p:attrName>style.visibility</p:attrName>
                                        </p:attrNameLst>
                                      </p:cBhvr>
                                      <p:to>
                                        <p:strVal val="hidden"/>
                                      </p:to>
                                    </p:set>
                                  </p:childTnLst>
                                </p:cTn>
                              </p:par>
                              <p:par>
                                <p:cTn id="73" presetID="1" presetClass="exit" presetSubtype="0" fill="hold" grpId="1" nodeType="withEffect">
                                  <p:stCondLst>
                                    <p:cond delay="0"/>
                                  </p:stCondLst>
                                  <p:childTnLst>
                                    <p:set>
                                      <p:cBhvr>
                                        <p:cTn id="74" dur="1" fill="hold">
                                          <p:stCondLst>
                                            <p:cond delay="0"/>
                                          </p:stCondLst>
                                        </p:cTn>
                                        <p:tgtEl>
                                          <p:spTgt spid="15"/>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42" presetClass="path" presetSubtype="0" accel="50000" decel="50000" fill="hold" grpId="2" nodeType="clickEffect">
                                  <p:stCondLst>
                                    <p:cond delay="0"/>
                                  </p:stCondLst>
                                  <p:childTnLst>
                                    <p:animMotion origin="layout" path="M 0.003 0.33727 L 0.003 0.50625 " pathEditMode="relative" rAng="0" ptsTypes="AA">
                                      <p:cBhvr>
                                        <p:cTn id="78" dur="500" fill="hold"/>
                                        <p:tgtEl>
                                          <p:spTgt spid="44"/>
                                        </p:tgtEl>
                                        <p:attrNameLst>
                                          <p:attrName>ppt_x</p:attrName>
                                          <p:attrName>ppt_y</p:attrName>
                                        </p:attrNameLst>
                                      </p:cBhvr>
                                      <p:rCtr x="0" y="8449"/>
                                    </p:animMotion>
                                  </p:childTnLst>
                                </p:cTn>
                              </p:par>
                            </p:childTnLst>
                          </p:cTn>
                        </p:par>
                      </p:childTnLst>
                    </p:cTn>
                  </p:par>
                  <p:par>
                    <p:cTn id="79" fill="hold">
                      <p:stCondLst>
                        <p:cond delay="indefinite"/>
                      </p:stCondLst>
                      <p:childTnLst>
                        <p:par>
                          <p:cTn id="80" fill="hold">
                            <p:stCondLst>
                              <p:cond delay="0"/>
                            </p:stCondLst>
                            <p:childTnLst>
                              <p:par>
                                <p:cTn id="81" presetID="42" presetClass="path" presetSubtype="0" accel="50000" decel="50000" fill="hold" grpId="1" nodeType="clickEffect">
                                  <p:stCondLst>
                                    <p:cond delay="0"/>
                                  </p:stCondLst>
                                  <p:childTnLst>
                                    <p:animMotion origin="layout" path="M -0.00195 0.03912 L -4.58333E-6 0.08055 " pathEditMode="relative" rAng="0" ptsTypes="AA">
                                      <p:cBhvr>
                                        <p:cTn id="82" dur="500" fill="hold"/>
                                        <p:tgtEl>
                                          <p:spTgt spid="12"/>
                                        </p:tgtEl>
                                        <p:attrNameLst>
                                          <p:attrName>ppt_x</p:attrName>
                                          <p:attrName>ppt_y</p:attrName>
                                        </p:attrNameLst>
                                      </p:cBhvr>
                                      <p:rCtr x="-39" y="2060"/>
                                    </p:animMotion>
                                  </p:childTnLst>
                                </p:cTn>
                              </p:par>
                            </p:childTnLst>
                          </p:cTn>
                        </p:par>
                      </p:childTnLst>
                    </p:cTn>
                  </p:par>
                  <p:par>
                    <p:cTn id="83" fill="hold">
                      <p:stCondLst>
                        <p:cond delay="indefinite"/>
                      </p:stCondLst>
                      <p:childTnLst>
                        <p:par>
                          <p:cTn id="84" fill="hold">
                            <p:stCondLst>
                              <p:cond delay="0"/>
                            </p:stCondLst>
                            <p:childTnLst>
                              <p:par>
                                <p:cTn id="85" presetID="22" presetClass="exit" presetSubtype="4" fill="hold" grpId="1" nodeType="clickEffect">
                                  <p:stCondLst>
                                    <p:cond delay="0"/>
                                  </p:stCondLst>
                                  <p:childTnLst>
                                    <p:animEffect transition="out" filter="wipe(down)">
                                      <p:cBhvr>
                                        <p:cTn id="86" dur="500"/>
                                        <p:tgtEl>
                                          <p:spTgt spid="13"/>
                                        </p:tgtEl>
                                      </p:cBhvr>
                                    </p:animEffect>
                                    <p:set>
                                      <p:cBhvr>
                                        <p:cTn id="87" dur="1" fill="hold">
                                          <p:stCondLst>
                                            <p:cond delay="499"/>
                                          </p:stCondLst>
                                        </p:cTn>
                                        <p:tgtEl>
                                          <p:spTgt spid="13"/>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grpId="0" nodeType="clickEffect">
                                  <p:stCondLst>
                                    <p:cond delay="0"/>
                                  </p:stCondLst>
                                  <p:childTnLst>
                                    <p:set>
                                      <p:cBhvr>
                                        <p:cTn id="91" dur="1" fill="hold">
                                          <p:stCondLst>
                                            <p:cond delay="0"/>
                                          </p:stCondLst>
                                        </p:cTn>
                                        <p:tgtEl>
                                          <p:spTgt spid="48"/>
                                        </p:tgtEl>
                                        <p:attrNameLst>
                                          <p:attrName>style.visibility</p:attrName>
                                        </p:attrNameLst>
                                      </p:cBhvr>
                                      <p:to>
                                        <p:strVal val="visible"/>
                                      </p:to>
                                    </p:set>
                                    <p:animEffect transition="in" filter="wipe(down)">
                                      <p:cBhvr>
                                        <p:cTn id="92" dur="500"/>
                                        <p:tgtEl>
                                          <p:spTgt spid="48"/>
                                        </p:tgtEl>
                                      </p:cBhvr>
                                    </p:animEffect>
                                  </p:childTnLst>
                                </p:cTn>
                              </p:par>
                            </p:childTnLst>
                          </p:cTn>
                        </p:par>
                      </p:childTnLst>
                    </p:cTn>
                  </p:par>
                  <p:par>
                    <p:cTn id="93" fill="hold">
                      <p:stCondLst>
                        <p:cond delay="indefinite"/>
                      </p:stCondLst>
                      <p:childTnLst>
                        <p:par>
                          <p:cTn id="94" fill="hold">
                            <p:stCondLst>
                              <p:cond delay="0"/>
                            </p:stCondLst>
                            <p:childTnLst>
                              <p:par>
                                <p:cTn id="95" presetID="42" presetClass="path" presetSubtype="0" accel="50000" decel="50000" fill="hold" grpId="2" nodeType="clickEffect">
                                  <p:stCondLst>
                                    <p:cond delay="0"/>
                                  </p:stCondLst>
                                  <p:childTnLst>
                                    <p:animMotion origin="layout" path="M -2.70833E-6 0.08055 L -0.00117 0.12245 " pathEditMode="relative" rAng="0" ptsTypes="AA">
                                      <p:cBhvr>
                                        <p:cTn id="96" dur="500" fill="hold"/>
                                        <p:tgtEl>
                                          <p:spTgt spid="12"/>
                                        </p:tgtEl>
                                        <p:attrNameLst>
                                          <p:attrName>ppt_x</p:attrName>
                                          <p:attrName>ppt_y</p:attrName>
                                        </p:attrNameLst>
                                      </p:cBhvr>
                                      <p:rCtr x="0" y="926"/>
                                    </p:animMotion>
                                  </p:childTnLst>
                                </p:cTn>
                              </p:par>
                            </p:childTnLst>
                          </p:cTn>
                        </p:par>
                      </p:childTnLst>
                    </p:cTn>
                  </p:par>
                  <p:par>
                    <p:cTn id="97" fill="hold">
                      <p:stCondLst>
                        <p:cond delay="indefinite"/>
                      </p:stCondLst>
                      <p:childTnLst>
                        <p:par>
                          <p:cTn id="98" fill="hold">
                            <p:stCondLst>
                              <p:cond delay="0"/>
                            </p:stCondLst>
                            <p:childTnLst>
                              <p:par>
                                <p:cTn id="99" presetID="22" presetClass="entr" presetSubtype="4" fill="hold" grpId="0" nodeType="clickEffect">
                                  <p:stCondLst>
                                    <p:cond delay="0"/>
                                  </p:stCondLst>
                                  <p:childTnLst>
                                    <p:set>
                                      <p:cBhvr>
                                        <p:cTn id="100" dur="1" fill="hold">
                                          <p:stCondLst>
                                            <p:cond delay="0"/>
                                          </p:stCondLst>
                                        </p:cTn>
                                        <p:tgtEl>
                                          <p:spTgt spid="40"/>
                                        </p:tgtEl>
                                        <p:attrNameLst>
                                          <p:attrName>style.visibility</p:attrName>
                                        </p:attrNameLst>
                                      </p:cBhvr>
                                      <p:to>
                                        <p:strVal val="visible"/>
                                      </p:to>
                                    </p:set>
                                    <p:animEffect transition="in" filter="wipe(down)">
                                      <p:cBhvr>
                                        <p:cTn id="101" dur="500"/>
                                        <p:tgtEl>
                                          <p:spTgt spid="40"/>
                                        </p:tgtEl>
                                      </p:cBhvr>
                                    </p:animEffect>
                                  </p:childTnLst>
                                </p:cTn>
                              </p:par>
                              <p:par>
                                <p:cTn id="102" presetID="22" presetClass="entr" presetSubtype="4" fill="hold" grpId="0" nodeType="withEffect">
                                  <p:stCondLst>
                                    <p:cond delay="0"/>
                                  </p:stCondLst>
                                  <p:childTnLst>
                                    <p:set>
                                      <p:cBhvr>
                                        <p:cTn id="103" dur="1" fill="hold">
                                          <p:stCondLst>
                                            <p:cond delay="0"/>
                                          </p:stCondLst>
                                        </p:cTn>
                                        <p:tgtEl>
                                          <p:spTgt spid="41"/>
                                        </p:tgtEl>
                                        <p:attrNameLst>
                                          <p:attrName>style.visibility</p:attrName>
                                        </p:attrNameLst>
                                      </p:cBhvr>
                                      <p:to>
                                        <p:strVal val="visible"/>
                                      </p:to>
                                    </p:set>
                                    <p:animEffect transition="in" filter="wipe(down)">
                                      <p:cBhvr>
                                        <p:cTn id="104" dur="500"/>
                                        <p:tgtEl>
                                          <p:spTgt spid="41"/>
                                        </p:tgtEl>
                                      </p:cBhvr>
                                    </p:animEffect>
                                  </p:childTnLst>
                                </p:cTn>
                              </p:par>
                              <p:par>
                                <p:cTn id="105" presetID="22" presetClass="entr" presetSubtype="4" fill="hold" nodeType="withEffect">
                                  <p:stCondLst>
                                    <p:cond delay="0"/>
                                  </p:stCondLst>
                                  <p:childTnLst>
                                    <p:set>
                                      <p:cBhvr>
                                        <p:cTn id="106" dur="1" fill="hold">
                                          <p:stCondLst>
                                            <p:cond delay="0"/>
                                          </p:stCondLst>
                                        </p:cTn>
                                        <p:tgtEl>
                                          <p:spTgt spid="42"/>
                                        </p:tgtEl>
                                        <p:attrNameLst>
                                          <p:attrName>style.visibility</p:attrName>
                                        </p:attrNameLst>
                                      </p:cBhvr>
                                      <p:to>
                                        <p:strVal val="visible"/>
                                      </p:to>
                                    </p:set>
                                    <p:animEffect transition="in" filter="wipe(down)">
                                      <p:cBhvr>
                                        <p:cTn id="107" dur="500"/>
                                        <p:tgtEl>
                                          <p:spTgt spid="42"/>
                                        </p:tgtEl>
                                      </p:cBhvr>
                                    </p:animEffect>
                                  </p:childTnLst>
                                </p:cTn>
                              </p:par>
                              <p:par>
                                <p:cTn id="108" presetID="22" presetClass="entr" presetSubtype="4" fill="hold" nodeType="withEffect">
                                  <p:stCondLst>
                                    <p:cond delay="0"/>
                                  </p:stCondLst>
                                  <p:childTnLst>
                                    <p:set>
                                      <p:cBhvr>
                                        <p:cTn id="109" dur="1" fill="hold">
                                          <p:stCondLst>
                                            <p:cond delay="0"/>
                                          </p:stCondLst>
                                        </p:cTn>
                                        <p:tgtEl>
                                          <p:spTgt spid="43"/>
                                        </p:tgtEl>
                                        <p:attrNameLst>
                                          <p:attrName>style.visibility</p:attrName>
                                        </p:attrNameLst>
                                      </p:cBhvr>
                                      <p:to>
                                        <p:strVal val="visible"/>
                                      </p:to>
                                    </p:set>
                                    <p:animEffect transition="in" filter="wipe(down)">
                                      <p:cBhvr>
                                        <p:cTn id="110" dur="500"/>
                                        <p:tgtEl>
                                          <p:spTgt spid="43"/>
                                        </p:tgtEl>
                                      </p:cBhvr>
                                    </p:animEffect>
                                  </p:childTnLst>
                                </p:cTn>
                              </p:par>
                              <p:par>
                                <p:cTn id="111" presetID="22" presetClass="entr" presetSubtype="4" fill="hold" grpId="0" nodeType="withEffect">
                                  <p:stCondLst>
                                    <p:cond delay="0"/>
                                  </p:stCondLst>
                                  <p:childTnLst>
                                    <p:set>
                                      <p:cBhvr>
                                        <p:cTn id="112" dur="1" fill="hold">
                                          <p:stCondLst>
                                            <p:cond delay="0"/>
                                          </p:stCondLst>
                                        </p:cTn>
                                        <p:tgtEl>
                                          <p:spTgt spid="53"/>
                                        </p:tgtEl>
                                        <p:attrNameLst>
                                          <p:attrName>style.visibility</p:attrName>
                                        </p:attrNameLst>
                                      </p:cBhvr>
                                      <p:to>
                                        <p:strVal val="visible"/>
                                      </p:to>
                                    </p:set>
                                    <p:animEffect transition="in" filter="wipe(down)">
                                      <p:cBhvr>
                                        <p:cTn id="113" dur="500"/>
                                        <p:tgtEl>
                                          <p:spTgt spid="53"/>
                                        </p:tgtEl>
                                      </p:cBhvr>
                                    </p:animEffect>
                                  </p:childTnLst>
                                </p:cTn>
                              </p:par>
                              <p:par>
                                <p:cTn id="114" presetID="22" presetClass="entr" presetSubtype="4" fill="hold" grpId="0" nodeType="withEffect">
                                  <p:stCondLst>
                                    <p:cond delay="0"/>
                                  </p:stCondLst>
                                  <p:childTnLst>
                                    <p:set>
                                      <p:cBhvr>
                                        <p:cTn id="115" dur="1" fill="hold">
                                          <p:stCondLst>
                                            <p:cond delay="0"/>
                                          </p:stCondLst>
                                        </p:cTn>
                                        <p:tgtEl>
                                          <p:spTgt spid="54"/>
                                        </p:tgtEl>
                                        <p:attrNameLst>
                                          <p:attrName>style.visibility</p:attrName>
                                        </p:attrNameLst>
                                      </p:cBhvr>
                                      <p:to>
                                        <p:strVal val="visible"/>
                                      </p:to>
                                    </p:set>
                                    <p:animEffect transition="in" filter="wipe(down)">
                                      <p:cBhvr>
                                        <p:cTn id="116" dur="500"/>
                                        <p:tgtEl>
                                          <p:spTgt spid="54"/>
                                        </p:tgtEl>
                                      </p:cBhvr>
                                    </p:animEffect>
                                  </p:childTnLst>
                                </p:cTn>
                              </p:par>
                              <p:par>
                                <p:cTn id="117" presetID="1" presetClass="exit" presetSubtype="0" fill="hold" grpId="1" nodeType="withEffect">
                                  <p:stCondLst>
                                    <p:cond delay="0"/>
                                  </p:stCondLst>
                                  <p:childTnLst>
                                    <p:set>
                                      <p:cBhvr>
                                        <p:cTn id="118" dur="1" fill="hold">
                                          <p:stCondLst>
                                            <p:cond delay="0"/>
                                          </p:stCondLst>
                                        </p:cTn>
                                        <p:tgtEl>
                                          <p:spTgt spid="24"/>
                                        </p:tgtEl>
                                        <p:attrNameLst>
                                          <p:attrName>style.visibility</p:attrName>
                                        </p:attrNameLst>
                                      </p:cBhvr>
                                      <p:to>
                                        <p:strVal val="hidden"/>
                                      </p:to>
                                    </p:set>
                                  </p:childTnLst>
                                </p:cTn>
                              </p:par>
                              <p:par>
                                <p:cTn id="119" presetID="1" presetClass="exit" presetSubtype="0" fill="hold" grpId="1" nodeType="withEffect">
                                  <p:stCondLst>
                                    <p:cond delay="0"/>
                                  </p:stCondLst>
                                  <p:childTnLst>
                                    <p:set>
                                      <p:cBhvr>
                                        <p:cTn id="120" dur="1" fill="hold">
                                          <p:stCondLst>
                                            <p:cond delay="0"/>
                                          </p:stCondLst>
                                        </p:cTn>
                                        <p:tgtEl>
                                          <p:spTgt spid="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P spid="17" grpId="0" animBg="1"/>
      <p:bldP spid="18" grpId="0"/>
      <p:bldP spid="36" grpId="0" animBg="1"/>
      <p:bldP spid="37" grpId="0"/>
      <p:bldP spid="40" grpId="0" animBg="1"/>
      <p:bldP spid="41" grpId="0"/>
      <p:bldP spid="44" grpId="0" animBg="1"/>
      <p:bldP spid="44" grpId="1" animBg="1"/>
      <p:bldP spid="44" grpId="2" animBg="1"/>
      <p:bldP spid="44" grpId="3" animBg="1"/>
      <p:bldP spid="24" grpId="0" animBg="1"/>
      <p:bldP spid="24" grpId="1" animBg="1"/>
      <p:bldP spid="25" grpId="0"/>
      <p:bldP spid="25" grpId="1"/>
      <p:bldP spid="48" grpId="0"/>
      <p:bldP spid="12" grpId="0" animBg="1"/>
      <p:bldP spid="12" grpId="1" animBg="1"/>
      <p:bldP spid="12" grpId="2" animBg="1"/>
      <p:bldP spid="50" grpId="0" animBg="1"/>
      <p:bldP spid="51" grpId="0"/>
      <p:bldP spid="15" grpId="0" animBg="1"/>
      <p:bldP spid="15" grpId="1" animBg="1"/>
      <p:bldP spid="52" grpId="0" animBg="1"/>
      <p:bldP spid="52" grpId="1" animBg="1"/>
      <p:bldP spid="53" grpId="0" animBg="1"/>
      <p:bldP spid="54"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Write Ordering in HOPS</a:t>
            </a:r>
          </a:p>
        </p:txBody>
      </p:sp>
      <p:sp>
        <p:nvSpPr>
          <p:cNvPr id="3" name="Content Placeholder 2"/>
          <p:cNvSpPr>
            <a:spLocks noGrp="1"/>
          </p:cNvSpPr>
          <p:nvPr>
            <p:ph idx="1"/>
          </p:nvPr>
        </p:nvSpPr>
        <p:spPr/>
        <p:txBody>
          <a:bodyPr/>
          <a:lstStyle/>
          <a:p>
            <a:r>
              <a:rPr lang="en-US" dirty="0"/>
              <a:t>Two types of dependencies preserved</a:t>
            </a:r>
          </a:p>
          <a:p>
            <a:pPr lvl="1"/>
            <a:r>
              <a:rPr lang="en-US" dirty="0"/>
              <a:t>Cross dependencies between threads (address conflict)</a:t>
            </a:r>
          </a:p>
          <a:p>
            <a:pPr lvl="1"/>
            <a:r>
              <a:rPr lang="en-US" dirty="0"/>
              <a:t>Self dependencies within a thread (epoch)</a:t>
            </a:r>
          </a:p>
          <a:p>
            <a:endParaRPr lang="en-US" dirty="0"/>
          </a:p>
          <a:p>
            <a:r>
              <a:rPr lang="en-US" dirty="0"/>
              <a:t>Dependencies identified at the time of insertion</a:t>
            </a:r>
          </a:p>
          <a:p>
            <a:endParaRPr lang="en-US" dirty="0"/>
          </a:p>
          <a:p>
            <a:r>
              <a:rPr lang="en-US" dirty="0"/>
              <a:t>Dependencies enforced at the time of drain into PM</a:t>
            </a:r>
          </a:p>
          <a:p>
            <a:endParaRPr lang="en-US" dirty="0"/>
          </a:p>
        </p:txBody>
      </p:sp>
      <p:sp>
        <p:nvSpPr>
          <p:cNvPr id="4" name="Slide Number Placeholder 3"/>
          <p:cNvSpPr>
            <a:spLocks noGrp="1"/>
          </p:cNvSpPr>
          <p:nvPr>
            <p:ph type="sldNum" sz="quarter" idx="12"/>
          </p:nvPr>
        </p:nvSpPr>
        <p:spPr/>
        <p:txBody>
          <a:bodyPr/>
          <a:lstStyle/>
          <a:p>
            <a:fld id="{31521B31-940A-4DBD-BBF0-52B384F93C7D}" type="slidenum">
              <a:rPr lang="en-US" smtClean="0"/>
              <a:t>71</a:t>
            </a:fld>
            <a:endParaRPr lang="en-US"/>
          </a:p>
        </p:txBody>
      </p:sp>
    </p:spTree>
    <p:extLst>
      <p:ext uri="{BB962C8B-B14F-4D97-AF65-F5344CB8AC3E}">
        <p14:creationId xmlns:p14="http://schemas.microsoft.com/office/powerpoint/2010/main" val="220638165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051065" y="5105250"/>
            <a:ext cx="2158409" cy="1088068"/>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5411210" y="3764409"/>
            <a:ext cx="1409700" cy="279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a:t>A = 1</a:t>
            </a:r>
          </a:p>
        </p:txBody>
      </p:sp>
      <p:sp>
        <p:nvSpPr>
          <p:cNvPr id="30" name="Rectangle 29"/>
          <p:cNvSpPr/>
          <p:nvPr/>
        </p:nvSpPr>
        <p:spPr>
          <a:xfrm>
            <a:off x="5411210" y="3772204"/>
            <a:ext cx="1409700" cy="279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a:t>B = 1</a:t>
            </a:r>
          </a:p>
        </p:txBody>
      </p:sp>
      <p:sp>
        <p:nvSpPr>
          <p:cNvPr id="31" name="Rectangle 30"/>
          <p:cNvSpPr/>
          <p:nvPr/>
        </p:nvSpPr>
        <p:spPr>
          <a:xfrm>
            <a:off x="5407391" y="3759485"/>
            <a:ext cx="1409700" cy="279400"/>
          </a:xfrm>
          <a:prstGeom prst="rect">
            <a:avLst/>
          </a:prstGeom>
          <a:solidFill>
            <a:schemeClr val="bg1">
              <a:lumMod val="75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a:t>A = 3</a:t>
            </a:r>
          </a:p>
        </p:txBody>
      </p:sp>
      <p:sp>
        <p:nvSpPr>
          <p:cNvPr id="2" name="Title 1"/>
          <p:cNvSpPr>
            <a:spLocks noGrp="1"/>
          </p:cNvSpPr>
          <p:nvPr>
            <p:ph type="title"/>
          </p:nvPr>
        </p:nvSpPr>
        <p:spPr/>
        <p:txBody>
          <a:bodyPr/>
          <a:lstStyle/>
          <a:p>
            <a:pPr algn="ctr"/>
            <a:r>
              <a:rPr lang="en-US" b="1" dirty="0"/>
              <a:t>Draining writes to single PM Controller</a:t>
            </a:r>
          </a:p>
        </p:txBody>
      </p:sp>
      <p:sp>
        <p:nvSpPr>
          <p:cNvPr id="4" name="Slide Number Placeholder 3"/>
          <p:cNvSpPr>
            <a:spLocks noGrp="1"/>
          </p:cNvSpPr>
          <p:nvPr>
            <p:ph type="sldNum" sz="quarter" idx="12"/>
          </p:nvPr>
        </p:nvSpPr>
        <p:spPr/>
        <p:txBody>
          <a:bodyPr/>
          <a:lstStyle/>
          <a:p>
            <a:fld id="{31521B31-940A-4DBD-BBF0-52B384F93C7D}" type="slidenum">
              <a:rPr lang="en-US" smtClean="0"/>
              <a:t>72</a:t>
            </a:fld>
            <a:endParaRPr lang="en-US"/>
          </a:p>
        </p:txBody>
      </p:sp>
      <p:sp>
        <p:nvSpPr>
          <p:cNvPr id="5" name="Rectangle 4"/>
          <p:cNvSpPr/>
          <p:nvPr/>
        </p:nvSpPr>
        <p:spPr>
          <a:xfrm>
            <a:off x="5375058" y="2230768"/>
            <a:ext cx="1463744" cy="1442486"/>
          </a:xfrm>
          <a:prstGeom prst="rect">
            <a:avLst/>
          </a:prstGeom>
          <a:solidFill>
            <a:schemeClr val="bg1"/>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360875" y="1811996"/>
            <a:ext cx="1502733" cy="369332"/>
          </a:xfrm>
          <a:prstGeom prst="rect">
            <a:avLst/>
          </a:prstGeom>
          <a:noFill/>
        </p:spPr>
        <p:txBody>
          <a:bodyPr wrap="square" rtlCol="0">
            <a:spAutoFit/>
          </a:bodyPr>
          <a:lstStyle/>
          <a:p>
            <a:pPr algn="ctr"/>
            <a:r>
              <a:rPr lang="en-US" dirty="0"/>
              <a:t>Persist Buffer </a:t>
            </a:r>
          </a:p>
        </p:txBody>
      </p:sp>
      <p:sp>
        <p:nvSpPr>
          <p:cNvPr id="8" name="TextBox 7"/>
          <p:cNvSpPr txBox="1"/>
          <p:nvPr/>
        </p:nvSpPr>
        <p:spPr>
          <a:xfrm>
            <a:off x="5596859" y="6183922"/>
            <a:ext cx="1733110" cy="369332"/>
          </a:xfrm>
          <a:prstGeom prst="rect">
            <a:avLst/>
          </a:prstGeom>
          <a:noFill/>
        </p:spPr>
        <p:txBody>
          <a:bodyPr wrap="square" rtlCol="0">
            <a:spAutoFit/>
          </a:bodyPr>
          <a:lstStyle/>
          <a:p>
            <a:r>
              <a:rPr lang="en-US" dirty="0"/>
              <a:t>PM Region</a:t>
            </a:r>
          </a:p>
        </p:txBody>
      </p:sp>
      <p:sp>
        <p:nvSpPr>
          <p:cNvPr id="16" name="Rectangle 15"/>
          <p:cNvSpPr/>
          <p:nvPr/>
        </p:nvSpPr>
        <p:spPr>
          <a:xfrm>
            <a:off x="5406066" y="3363433"/>
            <a:ext cx="1409700" cy="26936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en-US" dirty="0"/>
              <a:t>A = 1    25    </a:t>
            </a:r>
          </a:p>
        </p:txBody>
      </p:sp>
      <p:sp>
        <p:nvSpPr>
          <p:cNvPr id="18" name="Rectangle 17"/>
          <p:cNvSpPr/>
          <p:nvPr/>
        </p:nvSpPr>
        <p:spPr>
          <a:xfrm>
            <a:off x="5406066" y="3084033"/>
            <a:ext cx="1409700" cy="279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en-US" dirty="0"/>
              <a:t>B = 1    25                   </a:t>
            </a:r>
          </a:p>
        </p:txBody>
      </p:sp>
      <p:sp>
        <p:nvSpPr>
          <p:cNvPr id="19" name="Rectangle 18"/>
          <p:cNvSpPr/>
          <p:nvPr/>
        </p:nvSpPr>
        <p:spPr>
          <a:xfrm>
            <a:off x="5395433" y="2796365"/>
            <a:ext cx="1409700" cy="279400"/>
          </a:xfrm>
          <a:prstGeom prst="rect">
            <a:avLst/>
          </a:prstGeom>
          <a:ln>
            <a:solidFill>
              <a:schemeClr val="tx2">
                <a:lumMod val="75000"/>
              </a:schemeClr>
            </a:solidFill>
          </a:ln>
        </p:spPr>
        <p:style>
          <a:lnRef idx="1">
            <a:schemeClr val="accent3"/>
          </a:lnRef>
          <a:fillRef idx="2">
            <a:schemeClr val="accent3"/>
          </a:fillRef>
          <a:effectRef idx="1">
            <a:schemeClr val="accent3"/>
          </a:effectRef>
          <a:fontRef idx="minor">
            <a:schemeClr val="dk1"/>
          </a:fontRef>
        </p:style>
        <p:txBody>
          <a:bodyPr rtlCol="0" anchor="ctr"/>
          <a:lstStyle/>
          <a:p>
            <a:r>
              <a:rPr lang="en-US" dirty="0"/>
              <a:t>A = 2    26</a:t>
            </a:r>
          </a:p>
        </p:txBody>
      </p:sp>
      <p:sp>
        <p:nvSpPr>
          <p:cNvPr id="20" name="Rectangle: Rounded Corners 19"/>
          <p:cNvSpPr/>
          <p:nvPr/>
        </p:nvSpPr>
        <p:spPr>
          <a:xfrm>
            <a:off x="5337840" y="4375709"/>
            <a:ext cx="1531086" cy="350875"/>
          </a:xfrm>
          <a:prstGeom prst="roundRect">
            <a:avLst/>
          </a:prstGeom>
          <a:solidFill>
            <a:schemeClr val="bg1"/>
          </a:solidFill>
          <a:ln w="5715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p:cNvSpPr txBox="1"/>
          <p:nvPr/>
        </p:nvSpPr>
        <p:spPr>
          <a:xfrm>
            <a:off x="5398092" y="4372842"/>
            <a:ext cx="1733110" cy="369332"/>
          </a:xfrm>
          <a:prstGeom prst="rect">
            <a:avLst/>
          </a:prstGeom>
          <a:noFill/>
        </p:spPr>
        <p:txBody>
          <a:bodyPr wrap="square" rtlCol="0">
            <a:spAutoFit/>
          </a:bodyPr>
          <a:lstStyle/>
          <a:p>
            <a:r>
              <a:rPr lang="en-US" dirty="0"/>
              <a:t>PM Controller</a:t>
            </a:r>
          </a:p>
        </p:txBody>
      </p:sp>
      <p:cxnSp>
        <p:nvCxnSpPr>
          <p:cNvPr id="9" name="Straight Connector 8"/>
          <p:cNvCxnSpPr/>
          <p:nvPr/>
        </p:nvCxnSpPr>
        <p:spPr>
          <a:xfrm>
            <a:off x="6068591" y="3084033"/>
            <a:ext cx="0" cy="279400"/>
          </a:xfrm>
          <a:prstGeom prst="line">
            <a:avLst/>
          </a:prstGeom>
          <a:ln w="2857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6483269" y="3084033"/>
            <a:ext cx="0" cy="279400"/>
          </a:xfrm>
          <a:prstGeom prst="line">
            <a:avLst/>
          </a:prstGeom>
          <a:ln w="2857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071619" y="3353912"/>
            <a:ext cx="0" cy="279400"/>
          </a:xfrm>
          <a:prstGeom prst="line">
            <a:avLst/>
          </a:prstGeom>
          <a:ln w="2857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6486286" y="3364544"/>
            <a:ext cx="0" cy="279400"/>
          </a:xfrm>
          <a:prstGeom prst="line">
            <a:avLst/>
          </a:prstGeom>
          <a:ln w="2857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6072135" y="2800245"/>
            <a:ext cx="0" cy="279400"/>
          </a:xfrm>
          <a:prstGeom prst="line">
            <a:avLst/>
          </a:prstGeom>
          <a:ln w="2857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6486813" y="2800245"/>
            <a:ext cx="0" cy="279400"/>
          </a:xfrm>
          <a:prstGeom prst="line">
            <a:avLst/>
          </a:prstGeom>
          <a:ln w="2857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1" name="Arrow: Up 10"/>
          <p:cNvSpPr/>
          <p:nvPr/>
        </p:nvSpPr>
        <p:spPr>
          <a:xfrm>
            <a:off x="5837046" y="3624185"/>
            <a:ext cx="501805" cy="83924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6338851" y="3947570"/>
            <a:ext cx="1126273" cy="369332"/>
          </a:xfrm>
          <a:prstGeom prst="rect">
            <a:avLst/>
          </a:prstGeom>
          <a:noFill/>
        </p:spPr>
        <p:txBody>
          <a:bodyPr wrap="square" rtlCol="0">
            <a:spAutoFit/>
          </a:bodyPr>
          <a:lstStyle/>
          <a:p>
            <a:r>
              <a:rPr lang="en-US" dirty="0"/>
              <a:t>ACK  (A)</a:t>
            </a:r>
          </a:p>
        </p:txBody>
      </p:sp>
      <p:sp>
        <p:nvSpPr>
          <p:cNvPr id="32" name="Arrow: Up 31"/>
          <p:cNvSpPr/>
          <p:nvPr/>
        </p:nvSpPr>
        <p:spPr>
          <a:xfrm>
            <a:off x="5837046" y="3631980"/>
            <a:ext cx="501805" cy="83924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6338851" y="3955365"/>
            <a:ext cx="1126273" cy="369332"/>
          </a:xfrm>
          <a:prstGeom prst="rect">
            <a:avLst/>
          </a:prstGeom>
          <a:noFill/>
        </p:spPr>
        <p:txBody>
          <a:bodyPr wrap="square" rtlCol="0">
            <a:spAutoFit/>
          </a:bodyPr>
          <a:lstStyle/>
          <a:p>
            <a:r>
              <a:rPr lang="en-US" dirty="0"/>
              <a:t>ACK  (B)</a:t>
            </a:r>
          </a:p>
        </p:txBody>
      </p:sp>
    </p:spTree>
    <p:extLst>
      <p:ext uri="{BB962C8B-B14F-4D97-AF65-F5344CB8AC3E}">
        <p14:creationId xmlns:p14="http://schemas.microsoft.com/office/powerpoint/2010/main" val="959744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2.70833E-6 -2.96296E-6 L -0.02695 0.19838 " pathEditMode="relative" rAng="0" ptsTypes="AA">
                                      <p:cBhvr>
                                        <p:cTn id="6" dur="500" fill="hold"/>
                                        <p:tgtEl>
                                          <p:spTgt spid="29"/>
                                        </p:tgtEl>
                                        <p:attrNameLst>
                                          <p:attrName>ppt_x</p:attrName>
                                          <p:attrName>ppt_y</p:attrName>
                                        </p:attrNameLst>
                                      </p:cBhvr>
                                      <p:rCtr x="-1354" y="9907"/>
                                    </p:animMotion>
                                  </p:childTnLst>
                                </p:cTn>
                              </p:par>
                              <p:par>
                                <p:cTn id="7" presetID="1" presetClass="entr" presetSubtype="0" fill="hold" grpId="1"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42" presetClass="path" presetSubtype="0" accel="50000" decel="50000" fill="hold" grpId="0" nodeType="withEffect">
                                  <p:stCondLst>
                                    <p:cond delay="0"/>
                                  </p:stCondLst>
                                  <p:childTnLst>
                                    <p:animMotion origin="layout" path="M -2.70833E-6 -3.7037E-7 L -0.02695 0.2456 " pathEditMode="relative" rAng="0" ptsTypes="AA">
                                      <p:cBhvr>
                                        <p:cTn id="12" dur="500" fill="hold"/>
                                        <p:tgtEl>
                                          <p:spTgt spid="30"/>
                                        </p:tgtEl>
                                        <p:attrNameLst>
                                          <p:attrName>ppt_x</p:attrName>
                                          <p:attrName>ppt_y</p:attrName>
                                        </p:attrNameLst>
                                      </p:cBhvr>
                                      <p:rCtr x="-1354" y="12269"/>
                                    </p:animMotion>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wipe(down)">
                                      <p:cBhvr>
                                        <p:cTn id="20" dur="5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11"/>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12"/>
                                        </p:tgtEl>
                                        <p:attrNameLst>
                                          <p:attrName>style.visibility</p:attrName>
                                        </p:attrNameLst>
                                      </p:cBhvr>
                                      <p:to>
                                        <p:strVal val="hidden"/>
                                      </p:to>
                                    </p:set>
                                  </p:childTnLst>
                                </p:cTn>
                              </p:par>
                              <p:par>
                                <p:cTn id="27" presetID="22" presetClass="exit" presetSubtype="4" fill="hold" grpId="0" nodeType="withEffect">
                                  <p:stCondLst>
                                    <p:cond delay="0"/>
                                  </p:stCondLst>
                                  <p:childTnLst>
                                    <p:animEffect transition="out" filter="wipe(down)">
                                      <p:cBhvr>
                                        <p:cTn id="28" dur="500"/>
                                        <p:tgtEl>
                                          <p:spTgt spid="16"/>
                                        </p:tgtEl>
                                      </p:cBhvr>
                                    </p:animEffect>
                                    <p:set>
                                      <p:cBhvr>
                                        <p:cTn id="29" dur="1" fill="hold">
                                          <p:stCondLst>
                                            <p:cond delay="499"/>
                                          </p:stCondLst>
                                        </p:cTn>
                                        <p:tgtEl>
                                          <p:spTgt spid="16"/>
                                        </p:tgtEl>
                                        <p:attrNameLst>
                                          <p:attrName>style.visibility</p:attrName>
                                        </p:attrNameLst>
                                      </p:cBhvr>
                                      <p:to>
                                        <p:strVal val="hidden"/>
                                      </p:to>
                                    </p:set>
                                  </p:childTnLst>
                                </p:cTn>
                              </p:par>
                              <p:par>
                                <p:cTn id="30" presetID="22" presetClass="exit" presetSubtype="4" fill="hold" nodeType="withEffect">
                                  <p:stCondLst>
                                    <p:cond delay="0"/>
                                  </p:stCondLst>
                                  <p:childTnLst>
                                    <p:animEffect transition="out" filter="wipe(down)">
                                      <p:cBhvr>
                                        <p:cTn id="31" dur="500"/>
                                        <p:tgtEl>
                                          <p:spTgt spid="24"/>
                                        </p:tgtEl>
                                      </p:cBhvr>
                                    </p:animEffect>
                                    <p:set>
                                      <p:cBhvr>
                                        <p:cTn id="32" dur="1" fill="hold">
                                          <p:stCondLst>
                                            <p:cond delay="499"/>
                                          </p:stCondLst>
                                        </p:cTn>
                                        <p:tgtEl>
                                          <p:spTgt spid="24"/>
                                        </p:tgtEl>
                                        <p:attrNameLst>
                                          <p:attrName>style.visibility</p:attrName>
                                        </p:attrNameLst>
                                      </p:cBhvr>
                                      <p:to>
                                        <p:strVal val="hidden"/>
                                      </p:to>
                                    </p:set>
                                  </p:childTnLst>
                                </p:cTn>
                              </p:par>
                              <p:par>
                                <p:cTn id="33" presetID="22" presetClass="exit" presetSubtype="4" fill="hold" nodeType="withEffect">
                                  <p:stCondLst>
                                    <p:cond delay="0"/>
                                  </p:stCondLst>
                                  <p:childTnLst>
                                    <p:animEffect transition="out" filter="wipe(down)">
                                      <p:cBhvr>
                                        <p:cTn id="34" dur="500"/>
                                        <p:tgtEl>
                                          <p:spTgt spid="26"/>
                                        </p:tgtEl>
                                      </p:cBhvr>
                                    </p:animEffect>
                                    <p:set>
                                      <p:cBhvr>
                                        <p:cTn id="35" dur="1" fill="hold">
                                          <p:stCondLst>
                                            <p:cond delay="499"/>
                                          </p:stCondLst>
                                        </p:cTn>
                                        <p:tgtEl>
                                          <p:spTgt spid="26"/>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wipe(down)">
                                      <p:cBhvr>
                                        <p:cTn id="40" dur="500"/>
                                        <p:tgtEl>
                                          <p:spTgt spid="32"/>
                                        </p:tgtEl>
                                      </p:cBhvr>
                                    </p:animEffect>
                                  </p:childTnLst>
                                </p:cTn>
                              </p:par>
                              <p:par>
                                <p:cTn id="41" presetID="22" presetClass="entr" presetSubtype="4" fill="hold" grpId="0" nodeType="withEffect">
                                  <p:stCondLst>
                                    <p:cond delay="0"/>
                                  </p:stCondLst>
                                  <p:childTnLst>
                                    <p:set>
                                      <p:cBhvr>
                                        <p:cTn id="42" dur="1" fill="hold">
                                          <p:stCondLst>
                                            <p:cond delay="0"/>
                                          </p:stCondLst>
                                        </p:cTn>
                                        <p:tgtEl>
                                          <p:spTgt spid="33"/>
                                        </p:tgtEl>
                                        <p:attrNameLst>
                                          <p:attrName>style.visibility</p:attrName>
                                        </p:attrNameLst>
                                      </p:cBhvr>
                                      <p:to>
                                        <p:strVal val="visible"/>
                                      </p:to>
                                    </p:set>
                                    <p:animEffect transition="in" filter="wipe(down)">
                                      <p:cBhvr>
                                        <p:cTn id="43" dur="500"/>
                                        <p:tgtEl>
                                          <p:spTgt spid="33"/>
                                        </p:tgtEl>
                                      </p:cBhvr>
                                    </p:animEffect>
                                  </p:childTnLst>
                                </p:cTn>
                              </p:par>
                            </p:childTnLst>
                          </p:cTn>
                        </p:par>
                      </p:childTnLst>
                    </p:cTn>
                  </p:par>
                  <p:par>
                    <p:cTn id="44" fill="hold">
                      <p:stCondLst>
                        <p:cond delay="indefinite"/>
                      </p:stCondLst>
                      <p:childTnLst>
                        <p:par>
                          <p:cTn id="45" fill="hold">
                            <p:stCondLst>
                              <p:cond delay="0"/>
                            </p:stCondLst>
                            <p:childTnLst>
                              <p:par>
                                <p:cTn id="46" presetID="1" presetClass="exit" presetSubtype="0" fill="hold" grpId="1" nodeType="clickEffect">
                                  <p:stCondLst>
                                    <p:cond delay="0"/>
                                  </p:stCondLst>
                                  <p:childTnLst>
                                    <p:set>
                                      <p:cBhvr>
                                        <p:cTn id="47" dur="1" fill="hold">
                                          <p:stCondLst>
                                            <p:cond delay="0"/>
                                          </p:stCondLst>
                                        </p:cTn>
                                        <p:tgtEl>
                                          <p:spTgt spid="32"/>
                                        </p:tgtEl>
                                        <p:attrNameLst>
                                          <p:attrName>style.visibility</p:attrName>
                                        </p:attrNameLst>
                                      </p:cBhvr>
                                      <p:to>
                                        <p:strVal val="hidden"/>
                                      </p:to>
                                    </p:set>
                                  </p:childTnLst>
                                </p:cTn>
                              </p:par>
                              <p:par>
                                <p:cTn id="48" presetID="1" presetClass="exit" presetSubtype="0" fill="hold" grpId="1" nodeType="withEffect">
                                  <p:stCondLst>
                                    <p:cond delay="0"/>
                                  </p:stCondLst>
                                  <p:childTnLst>
                                    <p:set>
                                      <p:cBhvr>
                                        <p:cTn id="49" dur="1" fill="hold">
                                          <p:stCondLst>
                                            <p:cond delay="0"/>
                                          </p:stCondLst>
                                        </p:cTn>
                                        <p:tgtEl>
                                          <p:spTgt spid="33"/>
                                        </p:tgtEl>
                                        <p:attrNameLst>
                                          <p:attrName>style.visibility</p:attrName>
                                        </p:attrNameLst>
                                      </p:cBhvr>
                                      <p:to>
                                        <p:strVal val="hidden"/>
                                      </p:to>
                                    </p:set>
                                  </p:childTnLst>
                                </p:cTn>
                              </p:par>
                              <p:par>
                                <p:cTn id="50" presetID="22" presetClass="exit" presetSubtype="4" fill="hold" grpId="0" nodeType="withEffect">
                                  <p:stCondLst>
                                    <p:cond delay="0"/>
                                  </p:stCondLst>
                                  <p:childTnLst>
                                    <p:animEffect transition="out" filter="wipe(down)">
                                      <p:cBhvr>
                                        <p:cTn id="51" dur="500"/>
                                        <p:tgtEl>
                                          <p:spTgt spid="18"/>
                                        </p:tgtEl>
                                      </p:cBhvr>
                                    </p:animEffect>
                                    <p:set>
                                      <p:cBhvr>
                                        <p:cTn id="52" dur="1" fill="hold">
                                          <p:stCondLst>
                                            <p:cond delay="499"/>
                                          </p:stCondLst>
                                        </p:cTn>
                                        <p:tgtEl>
                                          <p:spTgt spid="18"/>
                                        </p:tgtEl>
                                        <p:attrNameLst>
                                          <p:attrName>style.visibility</p:attrName>
                                        </p:attrNameLst>
                                      </p:cBhvr>
                                      <p:to>
                                        <p:strVal val="hidden"/>
                                      </p:to>
                                    </p:set>
                                  </p:childTnLst>
                                </p:cTn>
                              </p:par>
                              <p:par>
                                <p:cTn id="53" presetID="22" presetClass="exit" presetSubtype="4" fill="hold" nodeType="withEffect">
                                  <p:stCondLst>
                                    <p:cond delay="0"/>
                                  </p:stCondLst>
                                  <p:childTnLst>
                                    <p:animEffect transition="out" filter="wipe(down)">
                                      <p:cBhvr>
                                        <p:cTn id="54" dur="500"/>
                                        <p:tgtEl>
                                          <p:spTgt spid="9"/>
                                        </p:tgtEl>
                                      </p:cBhvr>
                                    </p:animEffect>
                                    <p:set>
                                      <p:cBhvr>
                                        <p:cTn id="55" dur="1" fill="hold">
                                          <p:stCondLst>
                                            <p:cond delay="499"/>
                                          </p:stCondLst>
                                        </p:cTn>
                                        <p:tgtEl>
                                          <p:spTgt spid="9"/>
                                        </p:tgtEl>
                                        <p:attrNameLst>
                                          <p:attrName>style.visibility</p:attrName>
                                        </p:attrNameLst>
                                      </p:cBhvr>
                                      <p:to>
                                        <p:strVal val="hidden"/>
                                      </p:to>
                                    </p:set>
                                  </p:childTnLst>
                                </p:cTn>
                              </p:par>
                              <p:par>
                                <p:cTn id="56" presetID="22" presetClass="exit" presetSubtype="4" fill="hold" nodeType="withEffect">
                                  <p:stCondLst>
                                    <p:cond delay="0"/>
                                  </p:stCondLst>
                                  <p:childTnLst>
                                    <p:animEffect transition="out" filter="wipe(down)">
                                      <p:cBhvr>
                                        <p:cTn id="57" dur="500"/>
                                        <p:tgtEl>
                                          <p:spTgt spid="23"/>
                                        </p:tgtEl>
                                      </p:cBhvr>
                                    </p:animEffect>
                                    <p:set>
                                      <p:cBhvr>
                                        <p:cTn id="58" dur="1" fill="hold">
                                          <p:stCondLst>
                                            <p:cond delay="499"/>
                                          </p:stCondLst>
                                        </p:cTn>
                                        <p:tgtEl>
                                          <p:spTgt spid="23"/>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1" nodeType="clickEffect">
                                  <p:stCondLst>
                                    <p:cond delay="0"/>
                                  </p:stCondLst>
                                  <p:childTnLst>
                                    <p:set>
                                      <p:cBhvr>
                                        <p:cTn id="62" dur="1" fill="hold">
                                          <p:stCondLst>
                                            <p:cond delay="0"/>
                                          </p:stCondLst>
                                        </p:cTn>
                                        <p:tgtEl>
                                          <p:spTgt spid="31"/>
                                        </p:tgtEl>
                                        <p:attrNameLst>
                                          <p:attrName>style.visibility</p:attrName>
                                        </p:attrNameLst>
                                      </p:cBhvr>
                                      <p:to>
                                        <p:strVal val="visible"/>
                                      </p:to>
                                    </p:set>
                                  </p:childTnLst>
                                </p:cTn>
                              </p:par>
                              <p:par>
                                <p:cTn id="63" presetID="42" presetClass="path" presetSubtype="0" accel="50000" decel="50000" fill="hold" grpId="0" nodeType="withEffect">
                                  <p:stCondLst>
                                    <p:cond delay="0"/>
                                  </p:stCondLst>
                                  <p:childTnLst>
                                    <p:animMotion origin="layout" path="M -2.08333E-6 1.48148E-6 L -0.02695 0.19838 " pathEditMode="relative" rAng="0" ptsTypes="AA">
                                      <p:cBhvr>
                                        <p:cTn id="64" dur="500" fill="hold"/>
                                        <p:tgtEl>
                                          <p:spTgt spid="31"/>
                                        </p:tgtEl>
                                        <p:attrNameLst>
                                          <p:attrName>ppt_x</p:attrName>
                                          <p:attrName>ppt_y</p:attrName>
                                        </p:attrNameLst>
                                      </p:cBhvr>
                                      <p:rCtr x="-1354" y="990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29" grpId="1" animBg="1"/>
      <p:bldP spid="30" grpId="0" animBg="1"/>
      <p:bldP spid="30" grpId="1" animBg="1"/>
      <p:bldP spid="31" grpId="0" animBg="1"/>
      <p:bldP spid="31" grpId="1" animBg="1"/>
      <p:bldP spid="16" grpId="0" animBg="1"/>
      <p:bldP spid="18" grpId="0" animBg="1"/>
      <p:bldP spid="11" grpId="0" animBg="1"/>
      <p:bldP spid="11" grpId="1" animBg="1"/>
      <p:bldP spid="12" grpId="0"/>
      <p:bldP spid="12" grpId="1"/>
      <p:bldP spid="32" grpId="0" animBg="1"/>
      <p:bldP spid="32" grpId="1" animBg="1"/>
      <p:bldP spid="33" grpId="0"/>
      <p:bldP spid="33"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Hands-off Persistence System (HOPS)</a:t>
            </a:r>
          </a:p>
        </p:txBody>
      </p:sp>
      <p:sp>
        <p:nvSpPr>
          <p:cNvPr id="3" name="Content Placeholder 2"/>
          <p:cNvSpPr>
            <a:spLocks noGrp="1"/>
          </p:cNvSpPr>
          <p:nvPr>
            <p:ph idx="1"/>
          </p:nvPr>
        </p:nvSpPr>
        <p:spPr>
          <a:xfrm>
            <a:off x="838200" y="1825625"/>
            <a:ext cx="10515600" cy="4351338"/>
          </a:xfrm>
        </p:spPr>
        <p:txBody>
          <a:bodyPr>
            <a:normAutofit/>
          </a:bodyPr>
          <a:lstStyle/>
          <a:p>
            <a:r>
              <a:rPr lang="en-US" dirty="0"/>
              <a:t>Volatile memory hierarchy (almost) unchanged</a:t>
            </a:r>
          </a:p>
          <a:p>
            <a:endParaRPr lang="en-US" dirty="0"/>
          </a:p>
          <a:p>
            <a:r>
              <a:rPr lang="en-US" dirty="0">
                <a:solidFill>
                  <a:schemeClr val="bg1">
                    <a:lumMod val="75000"/>
                  </a:schemeClr>
                </a:solidFill>
              </a:rPr>
              <a:t>Order epochs without flushing</a:t>
            </a:r>
          </a:p>
          <a:p>
            <a:pPr marL="0" indent="0">
              <a:buNone/>
            </a:pPr>
            <a:endParaRPr lang="en-US" dirty="0">
              <a:solidFill>
                <a:schemeClr val="bg1">
                  <a:lumMod val="75000"/>
                </a:schemeClr>
              </a:solidFill>
            </a:endParaRPr>
          </a:p>
          <a:p>
            <a:r>
              <a:rPr lang="en-US" dirty="0">
                <a:solidFill>
                  <a:schemeClr val="bg1">
                    <a:lumMod val="75000"/>
                  </a:schemeClr>
                </a:solidFill>
              </a:rPr>
              <a:t>Allows multiple copies of same </a:t>
            </a:r>
            <a:r>
              <a:rPr lang="en-US" dirty="0" err="1">
                <a:solidFill>
                  <a:schemeClr val="bg1">
                    <a:lumMod val="75000"/>
                  </a:schemeClr>
                </a:solidFill>
              </a:rPr>
              <a:t>cacheline</a:t>
            </a:r>
            <a:endParaRPr lang="en-US" dirty="0">
              <a:solidFill>
                <a:schemeClr val="bg1">
                  <a:lumMod val="75000"/>
                </a:schemeClr>
              </a:solidFill>
            </a:endParaRPr>
          </a:p>
          <a:p>
            <a:pPr marL="0" indent="0">
              <a:buNone/>
            </a:pPr>
            <a:endParaRPr lang="en-US" dirty="0">
              <a:solidFill>
                <a:schemeClr val="bg1">
                  <a:lumMod val="75000"/>
                </a:schemeClr>
              </a:solidFill>
            </a:endParaRPr>
          </a:p>
          <a:p>
            <a:r>
              <a:rPr lang="en-US" dirty="0">
                <a:solidFill>
                  <a:schemeClr val="bg1">
                    <a:lumMod val="75000"/>
                  </a:schemeClr>
                </a:solidFill>
              </a:rPr>
              <a:t>Correct, conservative method for handling cross-dependencies</a:t>
            </a:r>
          </a:p>
        </p:txBody>
      </p:sp>
      <p:sp>
        <p:nvSpPr>
          <p:cNvPr id="4" name="Slide Number Placeholder 3"/>
          <p:cNvSpPr>
            <a:spLocks noGrp="1"/>
          </p:cNvSpPr>
          <p:nvPr>
            <p:ph type="sldNum" sz="quarter" idx="12"/>
          </p:nvPr>
        </p:nvSpPr>
        <p:spPr/>
        <p:txBody>
          <a:bodyPr/>
          <a:lstStyle/>
          <a:p>
            <a:fld id="{31521B31-940A-4DBD-BBF0-52B384F93C7D}" type="slidenum">
              <a:rPr lang="en-US" smtClean="0"/>
              <a:t>8</a:t>
            </a:fld>
            <a:endParaRPr lang="en-US"/>
          </a:p>
        </p:txBody>
      </p:sp>
    </p:spTree>
    <p:extLst>
      <p:ext uri="{BB962C8B-B14F-4D97-AF65-F5344CB8AC3E}">
        <p14:creationId xmlns:p14="http://schemas.microsoft.com/office/powerpoint/2010/main" val="4079209328"/>
      </p:ext>
    </p:extLst>
  </p:cSld>
  <p:clrMapOvr>
    <a:masterClrMapping/>
  </p:clrMapOvr>
  <mc:AlternateContent xmlns:mc="http://schemas.openxmlformats.org/markup-compatibility/2006" xmlns:p14="http://schemas.microsoft.com/office/powerpoint/2010/main">
    <mc:Choice Requires="p14">
      <p:transition spd="slow" p14:dur="2000" advTm="167"/>
    </mc:Choice>
    <mc:Fallback xmlns="">
      <p:transition spd="slow" advTm="167"/>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TextBox 68"/>
          <p:cNvSpPr txBox="1"/>
          <p:nvPr/>
        </p:nvSpPr>
        <p:spPr>
          <a:xfrm>
            <a:off x="7869990" y="4217021"/>
            <a:ext cx="1454751" cy="369332"/>
          </a:xfrm>
          <a:prstGeom prst="rect">
            <a:avLst/>
          </a:prstGeom>
          <a:noFill/>
        </p:spPr>
        <p:txBody>
          <a:bodyPr wrap="square" rtlCol="0">
            <a:spAutoFit/>
          </a:bodyPr>
          <a:lstStyle/>
          <a:p>
            <a:pPr algn="ctr"/>
            <a:r>
              <a:rPr lang="en-US" dirty="0"/>
              <a:t>+</a:t>
            </a:r>
          </a:p>
        </p:txBody>
      </p:sp>
      <p:sp>
        <p:nvSpPr>
          <p:cNvPr id="68" name="TextBox 67"/>
          <p:cNvSpPr txBox="1"/>
          <p:nvPr/>
        </p:nvSpPr>
        <p:spPr>
          <a:xfrm>
            <a:off x="8249061" y="4224350"/>
            <a:ext cx="1454751" cy="369332"/>
          </a:xfrm>
          <a:prstGeom prst="rect">
            <a:avLst/>
          </a:prstGeom>
          <a:noFill/>
        </p:spPr>
        <p:txBody>
          <a:bodyPr wrap="square" rtlCol="0">
            <a:spAutoFit/>
          </a:bodyPr>
          <a:lstStyle/>
          <a:p>
            <a:pPr algn="ctr"/>
            <a:r>
              <a:rPr lang="en-US" dirty="0"/>
              <a:t>Stores</a:t>
            </a:r>
          </a:p>
        </p:txBody>
      </p:sp>
      <p:sp>
        <p:nvSpPr>
          <p:cNvPr id="4" name="Slide Number Placeholder 3"/>
          <p:cNvSpPr>
            <a:spLocks noGrp="1"/>
          </p:cNvSpPr>
          <p:nvPr>
            <p:ph type="sldNum" sz="quarter" idx="12"/>
          </p:nvPr>
        </p:nvSpPr>
        <p:spPr/>
        <p:txBody>
          <a:bodyPr/>
          <a:lstStyle/>
          <a:p>
            <a:fld id="{31521B31-940A-4DBD-BBF0-52B384F93C7D}" type="slidenum">
              <a:rPr lang="en-US" smtClean="0"/>
              <a:t>9</a:t>
            </a:fld>
            <a:endParaRPr lang="en-US"/>
          </a:p>
        </p:txBody>
      </p:sp>
      <p:sp>
        <p:nvSpPr>
          <p:cNvPr id="5" name="Oval 4"/>
          <p:cNvSpPr/>
          <p:nvPr/>
        </p:nvSpPr>
        <p:spPr>
          <a:xfrm>
            <a:off x="4700947" y="1366338"/>
            <a:ext cx="893135" cy="893135"/>
          </a:xfrm>
          <a:prstGeom prst="ellipse">
            <a:avLst/>
          </a:prstGeom>
          <a:solidFill>
            <a:schemeClr val="accent2">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CPU</a:t>
            </a:r>
          </a:p>
        </p:txBody>
      </p:sp>
      <p:sp>
        <p:nvSpPr>
          <p:cNvPr id="6" name="Rectangle 5"/>
          <p:cNvSpPr/>
          <p:nvPr/>
        </p:nvSpPr>
        <p:spPr>
          <a:xfrm>
            <a:off x="4456395" y="3634740"/>
            <a:ext cx="3522921" cy="51490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Shared LLC</a:t>
            </a:r>
          </a:p>
        </p:txBody>
      </p:sp>
      <p:sp>
        <p:nvSpPr>
          <p:cNvPr id="7" name="Oval 6"/>
          <p:cNvSpPr/>
          <p:nvPr/>
        </p:nvSpPr>
        <p:spPr>
          <a:xfrm>
            <a:off x="6862900" y="1366337"/>
            <a:ext cx="893135" cy="893135"/>
          </a:xfrm>
          <a:prstGeom prst="ellipse">
            <a:avLst/>
          </a:prstGeom>
          <a:solidFill>
            <a:schemeClr val="accent2">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CPU</a:t>
            </a:r>
          </a:p>
        </p:txBody>
      </p:sp>
      <p:sp>
        <p:nvSpPr>
          <p:cNvPr id="8" name="Rectangle 7"/>
          <p:cNvSpPr/>
          <p:nvPr/>
        </p:nvSpPr>
        <p:spPr>
          <a:xfrm>
            <a:off x="3957065" y="4765323"/>
            <a:ext cx="1190846" cy="850605"/>
          </a:xfrm>
          <a:prstGeom prst="rect">
            <a:avLst/>
          </a:prstGeom>
          <a:solidFill>
            <a:schemeClr val="accent5">
              <a:lumMod val="40000"/>
              <a:lumOff val="6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DRAM Controller</a:t>
            </a:r>
          </a:p>
        </p:txBody>
      </p:sp>
      <p:cxnSp>
        <p:nvCxnSpPr>
          <p:cNvPr id="9" name="Straight Arrow Connector 8"/>
          <p:cNvCxnSpPr/>
          <p:nvPr/>
        </p:nvCxnSpPr>
        <p:spPr>
          <a:xfrm flipH="1">
            <a:off x="5147514" y="2280739"/>
            <a:ext cx="1" cy="43242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7309467" y="2280738"/>
            <a:ext cx="1" cy="43242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7309467" y="4765322"/>
            <a:ext cx="1190846" cy="850605"/>
          </a:xfrm>
          <a:prstGeom prst="rect">
            <a:avLst/>
          </a:prstGeom>
          <a:solidFill>
            <a:schemeClr val="accent5">
              <a:lumMod val="40000"/>
              <a:lumOff val="6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PM Controller</a:t>
            </a:r>
          </a:p>
        </p:txBody>
      </p:sp>
      <p:sp>
        <p:nvSpPr>
          <p:cNvPr id="12" name="Rectangle 11"/>
          <p:cNvSpPr/>
          <p:nvPr/>
        </p:nvSpPr>
        <p:spPr>
          <a:xfrm>
            <a:off x="5894802" y="6048503"/>
            <a:ext cx="3481955" cy="38419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Persistent</a:t>
            </a:r>
          </a:p>
        </p:txBody>
      </p:sp>
      <p:cxnSp>
        <p:nvCxnSpPr>
          <p:cNvPr id="13" name="Connector: Elbow 12"/>
          <p:cNvCxnSpPr>
            <a:stCxn id="6" idx="2"/>
            <a:endCxn id="8" idx="0"/>
          </p:cNvCxnSpPr>
          <p:nvPr/>
        </p:nvCxnSpPr>
        <p:spPr>
          <a:xfrm rot="5400000">
            <a:off x="5077335" y="3624801"/>
            <a:ext cx="615675" cy="1665368"/>
          </a:xfrm>
          <a:prstGeom prst="bentConnector3">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4" name="Connector: Elbow 13"/>
          <p:cNvCxnSpPr>
            <a:stCxn id="6" idx="2"/>
            <a:endCxn id="11" idx="0"/>
          </p:cNvCxnSpPr>
          <p:nvPr/>
        </p:nvCxnSpPr>
        <p:spPr>
          <a:xfrm rot="16200000" flipH="1">
            <a:off x="6753536" y="3613968"/>
            <a:ext cx="615674" cy="1687034"/>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7926562" y="5619469"/>
            <a:ext cx="0" cy="42903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562545" y="2735695"/>
            <a:ext cx="1169937" cy="51490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Private L1</a:t>
            </a:r>
          </a:p>
        </p:txBody>
      </p:sp>
      <p:sp>
        <p:nvSpPr>
          <p:cNvPr id="17" name="Rectangle 16"/>
          <p:cNvSpPr/>
          <p:nvPr/>
        </p:nvSpPr>
        <p:spPr>
          <a:xfrm>
            <a:off x="6724498" y="2745776"/>
            <a:ext cx="1169937" cy="51490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Private L1</a:t>
            </a:r>
          </a:p>
        </p:txBody>
      </p:sp>
      <p:cxnSp>
        <p:nvCxnSpPr>
          <p:cNvPr id="18" name="Straight Arrow Connector 17"/>
          <p:cNvCxnSpPr/>
          <p:nvPr/>
        </p:nvCxnSpPr>
        <p:spPr>
          <a:xfrm flipH="1">
            <a:off x="5147513" y="3277024"/>
            <a:ext cx="1" cy="34001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7311593" y="3277024"/>
            <a:ext cx="1" cy="34001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3208305" y="6048503"/>
            <a:ext cx="3009551" cy="384195"/>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Volatile</a:t>
            </a:r>
          </a:p>
        </p:txBody>
      </p:sp>
      <p:cxnSp>
        <p:nvCxnSpPr>
          <p:cNvPr id="21" name="Straight Arrow Connector 20"/>
          <p:cNvCxnSpPr/>
          <p:nvPr/>
        </p:nvCxnSpPr>
        <p:spPr>
          <a:xfrm>
            <a:off x="4554369" y="5605614"/>
            <a:ext cx="0" cy="42903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3888146" y="2639875"/>
            <a:ext cx="422229" cy="610728"/>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p:cNvCxnSpPr>
            <a:stCxn id="22" idx="1"/>
            <a:endCxn id="22" idx="3"/>
          </p:cNvCxnSpPr>
          <p:nvPr/>
        </p:nvCxnSpPr>
        <p:spPr>
          <a:xfrm>
            <a:off x="3888146" y="2945239"/>
            <a:ext cx="42222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endCxn id="22" idx="0"/>
          </p:cNvCxnSpPr>
          <p:nvPr/>
        </p:nvCxnSpPr>
        <p:spPr>
          <a:xfrm flipH="1">
            <a:off x="4099261" y="2280738"/>
            <a:ext cx="1048252" cy="35913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8142646" y="2652575"/>
            <a:ext cx="422229" cy="610728"/>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Connector 28"/>
          <p:cNvCxnSpPr>
            <a:stCxn id="28" idx="1"/>
            <a:endCxn id="28" idx="3"/>
          </p:cNvCxnSpPr>
          <p:nvPr/>
        </p:nvCxnSpPr>
        <p:spPr>
          <a:xfrm>
            <a:off x="8142646" y="2957939"/>
            <a:ext cx="42222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7" idx="4"/>
            <a:endCxn id="28" idx="0"/>
          </p:cNvCxnSpPr>
          <p:nvPr/>
        </p:nvCxnSpPr>
        <p:spPr>
          <a:xfrm>
            <a:off x="7309468" y="2259472"/>
            <a:ext cx="1044293" cy="39310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8846820" y="4634911"/>
            <a:ext cx="743229" cy="1122276"/>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p:cNvCxnSpPr/>
          <p:nvPr/>
        </p:nvCxnSpPr>
        <p:spPr>
          <a:xfrm>
            <a:off x="8846820" y="4992849"/>
            <a:ext cx="74322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8846820" y="5386549"/>
            <a:ext cx="74322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Connector: Elbow 39"/>
          <p:cNvCxnSpPr>
            <a:stCxn id="22" idx="2"/>
            <a:endCxn id="33" idx="0"/>
          </p:cNvCxnSpPr>
          <p:nvPr/>
        </p:nvCxnSpPr>
        <p:spPr>
          <a:xfrm rot="16200000" flipH="1">
            <a:off x="5966694" y="1383170"/>
            <a:ext cx="1384308" cy="5119174"/>
          </a:xfrm>
          <a:prstGeom prst="bentConnector3">
            <a:avLst>
              <a:gd name="adj1" fmla="val 15652"/>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H="1">
            <a:off x="8353760" y="3260684"/>
            <a:ext cx="2" cy="20208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11" idx="3"/>
            <a:endCxn id="33" idx="1"/>
          </p:cNvCxnSpPr>
          <p:nvPr/>
        </p:nvCxnSpPr>
        <p:spPr>
          <a:xfrm>
            <a:off x="8500313" y="5190625"/>
            <a:ext cx="346507" cy="542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2181225" y="2571750"/>
            <a:ext cx="1454751" cy="646331"/>
          </a:xfrm>
          <a:prstGeom prst="rect">
            <a:avLst/>
          </a:prstGeom>
          <a:noFill/>
        </p:spPr>
        <p:txBody>
          <a:bodyPr wrap="square" rtlCol="0">
            <a:spAutoFit/>
          </a:bodyPr>
          <a:lstStyle/>
          <a:p>
            <a:pPr algn="ctr"/>
            <a:r>
              <a:rPr lang="en-US" dirty="0"/>
              <a:t>Persist Buffer</a:t>
            </a:r>
          </a:p>
          <a:p>
            <a:pPr algn="ctr"/>
            <a:r>
              <a:rPr lang="en-US" dirty="0"/>
              <a:t>Front End</a:t>
            </a:r>
          </a:p>
        </p:txBody>
      </p:sp>
      <p:sp>
        <p:nvSpPr>
          <p:cNvPr id="64" name="TextBox 63"/>
          <p:cNvSpPr txBox="1"/>
          <p:nvPr/>
        </p:nvSpPr>
        <p:spPr>
          <a:xfrm>
            <a:off x="8666316" y="2571750"/>
            <a:ext cx="1454751" cy="646331"/>
          </a:xfrm>
          <a:prstGeom prst="rect">
            <a:avLst/>
          </a:prstGeom>
          <a:noFill/>
        </p:spPr>
        <p:txBody>
          <a:bodyPr wrap="square" rtlCol="0">
            <a:spAutoFit/>
          </a:bodyPr>
          <a:lstStyle/>
          <a:p>
            <a:pPr algn="ctr"/>
            <a:r>
              <a:rPr lang="en-US" dirty="0"/>
              <a:t>Persist Buffer</a:t>
            </a:r>
          </a:p>
          <a:p>
            <a:pPr algn="ctr"/>
            <a:r>
              <a:rPr lang="en-US" dirty="0"/>
              <a:t>Front End</a:t>
            </a:r>
          </a:p>
        </p:txBody>
      </p:sp>
      <p:sp>
        <p:nvSpPr>
          <p:cNvPr id="65" name="TextBox 64"/>
          <p:cNvSpPr txBox="1"/>
          <p:nvPr/>
        </p:nvSpPr>
        <p:spPr>
          <a:xfrm>
            <a:off x="9782930" y="4776585"/>
            <a:ext cx="1454751" cy="646331"/>
          </a:xfrm>
          <a:prstGeom prst="rect">
            <a:avLst/>
          </a:prstGeom>
          <a:noFill/>
        </p:spPr>
        <p:txBody>
          <a:bodyPr wrap="square" rtlCol="0">
            <a:spAutoFit/>
          </a:bodyPr>
          <a:lstStyle/>
          <a:p>
            <a:pPr algn="ctr"/>
            <a:r>
              <a:rPr lang="en-US" dirty="0"/>
              <a:t>Persist Buffer</a:t>
            </a:r>
          </a:p>
          <a:p>
            <a:pPr algn="ctr"/>
            <a:r>
              <a:rPr lang="en-US" dirty="0"/>
              <a:t>Back End</a:t>
            </a:r>
          </a:p>
        </p:txBody>
      </p:sp>
      <p:sp>
        <p:nvSpPr>
          <p:cNvPr id="66" name="TextBox 65"/>
          <p:cNvSpPr txBox="1"/>
          <p:nvPr/>
        </p:nvSpPr>
        <p:spPr>
          <a:xfrm>
            <a:off x="2999282" y="4244770"/>
            <a:ext cx="1594507" cy="369332"/>
          </a:xfrm>
          <a:prstGeom prst="rect">
            <a:avLst/>
          </a:prstGeom>
          <a:noFill/>
        </p:spPr>
        <p:txBody>
          <a:bodyPr wrap="square" rtlCol="0">
            <a:spAutoFit/>
          </a:bodyPr>
          <a:lstStyle/>
          <a:p>
            <a:pPr algn="ctr"/>
            <a:r>
              <a:rPr lang="en-US" dirty="0"/>
              <a:t>Loads + Stores</a:t>
            </a:r>
          </a:p>
        </p:txBody>
      </p:sp>
      <p:sp>
        <p:nvSpPr>
          <p:cNvPr id="67" name="TextBox 66"/>
          <p:cNvSpPr txBox="1"/>
          <p:nvPr/>
        </p:nvSpPr>
        <p:spPr>
          <a:xfrm>
            <a:off x="7497094" y="4222579"/>
            <a:ext cx="1454751" cy="369332"/>
          </a:xfrm>
          <a:prstGeom prst="rect">
            <a:avLst/>
          </a:prstGeom>
          <a:noFill/>
        </p:spPr>
        <p:txBody>
          <a:bodyPr wrap="square" rtlCol="0">
            <a:spAutoFit/>
          </a:bodyPr>
          <a:lstStyle/>
          <a:p>
            <a:pPr algn="ctr"/>
            <a:r>
              <a:rPr lang="en-US" dirty="0"/>
              <a:t>Loads</a:t>
            </a:r>
          </a:p>
        </p:txBody>
      </p:sp>
      <p:sp>
        <p:nvSpPr>
          <p:cNvPr id="74" name="Title 1"/>
          <p:cNvSpPr txBox="1">
            <a:spLocks/>
          </p:cNvSpPr>
          <p:nvPr/>
        </p:nvSpPr>
        <p:spPr>
          <a:xfrm>
            <a:off x="990600" y="36069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t>Base System + Persist Buffers</a:t>
            </a:r>
            <a:endParaRPr lang="en-US" dirty="0"/>
          </a:p>
        </p:txBody>
      </p:sp>
      <p:sp>
        <p:nvSpPr>
          <p:cNvPr id="41" name="Title 1"/>
          <p:cNvSpPr txBox="1">
            <a:spLocks/>
          </p:cNvSpPr>
          <p:nvPr/>
        </p:nvSpPr>
        <p:spPr>
          <a:xfrm>
            <a:off x="986886" y="36813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t>Base System</a:t>
            </a:r>
            <a:endParaRPr lang="en-US" dirty="0"/>
          </a:p>
        </p:txBody>
      </p:sp>
      <p:sp>
        <p:nvSpPr>
          <p:cNvPr id="2" name="Oval 1"/>
          <p:cNvSpPr/>
          <p:nvPr/>
        </p:nvSpPr>
        <p:spPr>
          <a:xfrm>
            <a:off x="2107582" y="1654102"/>
            <a:ext cx="2364058" cy="2364058"/>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8014003" y="1654102"/>
            <a:ext cx="2364058" cy="2364058"/>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8645905" y="4036743"/>
            <a:ext cx="2594526" cy="2464418"/>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0565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10" presetClass="entr" presetSubtype="0" fill="hold" nodeType="withEffect">
                                  <p:stCondLst>
                                    <p:cond delay="0"/>
                                  </p:stCondLst>
                                  <p:childTnLst>
                                    <p:set>
                                      <p:cBhvr>
                                        <p:cTn id="9" dur="1" fill="hold">
                                          <p:stCondLst>
                                            <p:cond delay="0"/>
                                          </p:stCondLst>
                                        </p:cTn>
                                        <p:tgtEl>
                                          <p:spTgt spid="29"/>
                                        </p:tgtEl>
                                        <p:attrNameLst>
                                          <p:attrName>style.visibility</p:attrName>
                                        </p:attrNameLst>
                                      </p:cBhvr>
                                      <p:to>
                                        <p:strVal val="visible"/>
                                      </p:to>
                                    </p:set>
                                    <p:animEffect transition="in" filter="fade">
                                      <p:cBhvr>
                                        <p:cTn id="10" dur="500"/>
                                        <p:tgtEl>
                                          <p:spTgt spid="2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animEffect transition="in" filter="fade">
                                      <p:cBhvr>
                                        <p:cTn id="13" dur="500"/>
                                        <p:tgtEl>
                                          <p:spTgt spid="33"/>
                                        </p:tgtEl>
                                      </p:cBhvr>
                                    </p:animEffect>
                                  </p:childTnLst>
                                </p:cTn>
                              </p:par>
                              <p:par>
                                <p:cTn id="14" presetID="10" presetClass="entr" presetSubtype="0" fill="hold" nodeType="withEffect">
                                  <p:stCondLst>
                                    <p:cond delay="0"/>
                                  </p:stCondLst>
                                  <p:childTnLst>
                                    <p:set>
                                      <p:cBhvr>
                                        <p:cTn id="15" dur="1" fill="hold">
                                          <p:stCondLst>
                                            <p:cond delay="0"/>
                                          </p:stCondLst>
                                        </p:cTn>
                                        <p:tgtEl>
                                          <p:spTgt spid="34"/>
                                        </p:tgtEl>
                                        <p:attrNameLst>
                                          <p:attrName>style.visibility</p:attrName>
                                        </p:attrNameLst>
                                      </p:cBhvr>
                                      <p:to>
                                        <p:strVal val="visible"/>
                                      </p:to>
                                    </p:set>
                                    <p:animEffect transition="in" filter="fade">
                                      <p:cBhvr>
                                        <p:cTn id="16" dur="500"/>
                                        <p:tgtEl>
                                          <p:spTgt spid="34"/>
                                        </p:tgtEl>
                                      </p:cBhvr>
                                    </p:animEffect>
                                  </p:childTnLst>
                                </p:cTn>
                              </p:par>
                              <p:par>
                                <p:cTn id="17" presetID="10" presetClass="entr" presetSubtype="0" fill="hold" nodeType="withEffect">
                                  <p:stCondLst>
                                    <p:cond delay="0"/>
                                  </p:stCondLst>
                                  <p:childTnLst>
                                    <p:set>
                                      <p:cBhvr>
                                        <p:cTn id="18" dur="1" fill="hold">
                                          <p:stCondLst>
                                            <p:cond delay="0"/>
                                          </p:stCondLst>
                                        </p:cTn>
                                        <p:tgtEl>
                                          <p:spTgt spid="36"/>
                                        </p:tgtEl>
                                        <p:attrNameLst>
                                          <p:attrName>style.visibility</p:attrName>
                                        </p:attrNameLst>
                                      </p:cBhvr>
                                      <p:to>
                                        <p:strVal val="visible"/>
                                      </p:to>
                                    </p:set>
                                    <p:animEffect transition="in" filter="fade">
                                      <p:cBhvr>
                                        <p:cTn id="19" dur="500"/>
                                        <p:tgtEl>
                                          <p:spTgt spid="36"/>
                                        </p:tgtEl>
                                      </p:cBhvr>
                                    </p:animEffect>
                                  </p:childTnLst>
                                </p:cTn>
                              </p:par>
                              <p:par>
                                <p:cTn id="20" presetID="10" presetClass="entr" presetSubtype="0" fill="hold" nodeType="withEffect">
                                  <p:stCondLst>
                                    <p:cond delay="0"/>
                                  </p:stCondLst>
                                  <p:childTnLst>
                                    <p:set>
                                      <p:cBhvr>
                                        <p:cTn id="21" dur="1" fill="hold">
                                          <p:stCondLst>
                                            <p:cond delay="0"/>
                                          </p:stCondLst>
                                        </p:cTn>
                                        <p:tgtEl>
                                          <p:spTgt spid="47"/>
                                        </p:tgtEl>
                                        <p:attrNameLst>
                                          <p:attrName>style.visibility</p:attrName>
                                        </p:attrNameLst>
                                      </p:cBhvr>
                                      <p:to>
                                        <p:strVal val="visible"/>
                                      </p:to>
                                    </p:set>
                                    <p:animEffect transition="in" filter="fade">
                                      <p:cBhvr>
                                        <p:cTn id="22" dur="500"/>
                                        <p:tgtEl>
                                          <p:spTgt spid="47"/>
                                        </p:tgtEl>
                                      </p:cBhvr>
                                    </p:animEffect>
                                  </p:childTnLst>
                                </p:cTn>
                              </p:par>
                              <p:par>
                                <p:cTn id="23" presetID="10" presetClass="entr" presetSubtype="0" fill="hold" nodeType="withEffect">
                                  <p:stCondLst>
                                    <p:cond delay="0"/>
                                  </p:stCondLst>
                                  <p:childTnLst>
                                    <p:set>
                                      <p:cBhvr>
                                        <p:cTn id="24" dur="1" fill="hold">
                                          <p:stCondLst>
                                            <p:cond delay="0"/>
                                          </p:stCondLst>
                                        </p:cTn>
                                        <p:tgtEl>
                                          <p:spTgt spid="56"/>
                                        </p:tgtEl>
                                        <p:attrNameLst>
                                          <p:attrName>style.visibility</p:attrName>
                                        </p:attrNameLst>
                                      </p:cBhvr>
                                      <p:to>
                                        <p:strVal val="visible"/>
                                      </p:to>
                                    </p:set>
                                    <p:animEffect transition="in" filter="fade">
                                      <p:cBhvr>
                                        <p:cTn id="25" dur="500"/>
                                        <p:tgtEl>
                                          <p:spTgt spid="56"/>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64"/>
                                        </p:tgtEl>
                                        <p:attrNameLst>
                                          <p:attrName>style.visibility</p:attrName>
                                        </p:attrNameLst>
                                      </p:cBhvr>
                                      <p:to>
                                        <p:strVal val="visible"/>
                                      </p:to>
                                    </p:set>
                                    <p:animEffect transition="in" filter="fade">
                                      <p:cBhvr>
                                        <p:cTn id="28" dur="500"/>
                                        <p:tgtEl>
                                          <p:spTgt spid="6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65"/>
                                        </p:tgtEl>
                                        <p:attrNameLst>
                                          <p:attrName>style.visibility</p:attrName>
                                        </p:attrNameLst>
                                      </p:cBhvr>
                                      <p:to>
                                        <p:strVal val="visible"/>
                                      </p:to>
                                    </p:set>
                                    <p:animEffect transition="in" filter="fade">
                                      <p:cBhvr>
                                        <p:cTn id="31" dur="500"/>
                                        <p:tgtEl>
                                          <p:spTgt spid="65"/>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fade">
                                      <p:cBhvr>
                                        <p:cTn id="34" dur="500"/>
                                        <p:tgtEl>
                                          <p:spTgt spid="22"/>
                                        </p:tgtEl>
                                      </p:cBhvr>
                                    </p:animEffect>
                                  </p:childTnLst>
                                </p:cTn>
                              </p:par>
                              <p:par>
                                <p:cTn id="35" presetID="10" presetClass="entr" presetSubtype="0" fill="hold" nodeType="with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fade">
                                      <p:cBhvr>
                                        <p:cTn id="37" dur="500"/>
                                        <p:tgtEl>
                                          <p:spTgt spid="24"/>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2"/>
                                        </p:tgtEl>
                                        <p:attrNameLst>
                                          <p:attrName>style.visibility</p:attrName>
                                        </p:attrNameLst>
                                      </p:cBhvr>
                                      <p:to>
                                        <p:strVal val="visible"/>
                                      </p:to>
                                    </p:set>
                                    <p:animEffect transition="in" filter="fade">
                                      <p:cBhvr>
                                        <p:cTn id="40" dur="500"/>
                                        <p:tgtEl>
                                          <p:spTgt spid="62"/>
                                        </p:tgtEl>
                                      </p:cBhvr>
                                    </p:animEffect>
                                  </p:childTnLst>
                                </p:cTn>
                              </p:par>
                              <p:par>
                                <p:cTn id="41" presetID="10" presetClass="entr" presetSubtype="0" fill="hold" nodeType="withEffect">
                                  <p:stCondLst>
                                    <p:cond delay="0"/>
                                  </p:stCondLst>
                                  <p:childTnLst>
                                    <p:set>
                                      <p:cBhvr>
                                        <p:cTn id="42" dur="1" fill="hold">
                                          <p:stCondLst>
                                            <p:cond delay="0"/>
                                          </p:stCondLst>
                                        </p:cTn>
                                        <p:tgtEl>
                                          <p:spTgt spid="25"/>
                                        </p:tgtEl>
                                        <p:attrNameLst>
                                          <p:attrName>style.visibility</p:attrName>
                                        </p:attrNameLst>
                                      </p:cBhvr>
                                      <p:to>
                                        <p:strVal val="visible"/>
                                      </p:to>
                                    </p:set>
                                    <p:animEffect transition="in" filter="fade">
                                      <p:cBhvr>
                                        <p:cTn id="43" dur="500"/>
                                        <p:tgtEl>
                                          <p:spTgt spid="25"/>
                                        </p:tgtEl>
                                      </p:cBhvr>
                                    </p:animEffect>
                                  </p:childTnLst>
                                </p:cTn>
                              </p:par>
                              <p:par>
                                <p:cTn id="44" presetID="10" presetClass="entr" presetSubtype="0" fill="hold" nodeType="withEffect">
                                  <p:stCondLst>
                                    <p:cond delay="0"/>
                                  </p:stCondLst>
                                  <p:childTnLst>
                                    <p:set>
                                      <p:cBhvr>
                                        <p:cTn id="45" dur="1" fill="hold">
                                          <p:stCondLst>
                                            <p:cond delay="0"/>
                                          </p:stCondLst>
                                        </p:cTn>
                                        <p:tgtEl>
                                          <p:spTgt spid="30"/>
                                        </p:tgtEl>
                                        <p:attrNameLst>
                                          <p:attrName>style.visibility</p:attrName>
                                        </p:attrNameLst>
                                      </p:cBhvr>
                                      <p:to>
                                        <p:strVal val="visible"/>
                                      </p:to>
                                    </p:set>
                                    <p:animEffect transition="in" filter="fade">
                                      <p:cBhvr>
                                        <p:cTn id="46" dur="500"/>
                                        <p:tgtEl>
                                          <p:spTgt spid="30"/>
                                        </p:tgtEl>
                                      </p:cBhvr>
                                    </p:animEffect>
                                  </p:childTnLst>
                                </p:cTn>
                              </p:par>
                              <p:par>
                                <p:cTn id="47" presetID="10" presetClass="entr" presetSubtype="0" fill="hold" nodeType="withEffect">
                                  <p:stCondLst>
                                    <p:cond delay="0"/>
                                  </p:stCondLst>
                                  <p:childTnLst>
                                    <p:set>
                                      <p:cBhvr>
                                        <p:cTn id="48" dur="1" fill="hold">
                                          <p:stCondLst>
                                            <p:cond delay="0"/>
                                          </p:stCondLst>
                                        </p:cTn>
                                        <p:tgtEl>
                                          <p:spTgt spid="40"/>
                                        </p:tgtEl>
                                        <p:attrNameLst>
                                          <p:attrName>style.visibility</p:attrName>
                                        </p:attrNameLst>
                                      </p:cBhvr>
                                      <p:to>
                                        <p:strVal val="visible"/>
                                      </p:to>
                                    </p:set>
                                    <p:animEffect transition="in" filter="fade">
                                      <p:cBhvr>
                                        <p:cTn id="49" dur="500"/>
                                        <p:tgtEl>
                                          <p:spTgt spid="40"/>
                                        </p:tgtEl>
                                      </p:cBhvr>
                                    </p:animEffect>
                                  </p:childTnLst>
                                </p:cTn>
                              </p:par>
                              <p:par>
                                <p:cTn id="50" presetID="1" presetClass="exit" presetSubtype="0" fill="hold" nodeType="withEffect">
                                  <p:stCondLst>
                                    <p:cond delay="0"/>
                                  </p:stCondLst>
                                  <p:childTnLst>
                                    <p:set>
                                      <p:cBhvr>
                                        <p:cTn id="51" dur="1" fill="hold">
                                          <p:stCondLst>
                                            <p:cond delay="0"/>
                                          </p:stCondLst>
                                        </p:cTn>
                                        <p:tgtEl>
                                          <p:spTgt spid="69">
                                            <p:txEl>
                                              <p:pRg st="0" end="0"/>
                                            </p:txEl>
                                          </p:spTgt>
                                        </p:tgtEl>
                                        <p:attrNameLst>
                                          <p:attrName>style.visibility</p:attrName>
                                        </p:attrNameLst>
                                      </p:cBhvr>
                                      <p:to>
                                        <p:strVal val="hidden"/>
                                      </p:to>
                                    </p:set>
                                  </p:childTnLst>
                                </p:cTn>
                              </p:par>
                              <p:par>
                                <p:cTn id="52" presetID="42" presetClass="path" presetSubtype="0" accel="50000" decel="50000" fill="hold" grpId="0" nodeType="withEffect">
                                  <p:stCondLst>
                                    <p:cond delay="0"/>
                                  </p:stCondLst>
                                  <p:childTnLst>
                                    <p:animMotion origin="layout" path="M 2.08333E-6 -4.07407E-6 L 0.0569 -4.07407E-6 " pathEditMode="relative" rAng="0" ptsTypes="AA">
                                      <p:cBhvr>
                                        <p:cTn id="53" dur="500" fill="hold"/>
                                        <p:tgtEl>
                                          <p:spTgt spid="68"/>
                                        </p:tgtEl>
                                        <p:attrNameLst>
                                          <p:attrName>ppt_x</p:attrName>
                                          <p:attrName>ppt_y</p:attrName>
                                        </p:attrNameLst>
                                      </p:cBhvr>
                                      <p:rCtr x="2839" y="0"/>
                                    </p:animMotion>
                                  </p:childTnLst>
                                </p:cTn>
                              </p:par>
                              <p:par>
                                <p:cTn id="54" presetID="22" presetClass="entr" presetSubtype="8" fill="hold" nodeType="withEffect">
                                  <p:stCondLst>
                                    <p:cond delay="0"/>
                                  </p:stCondLst>
                                  <p:childTnLst>
                                    <p:set>
                                      <p:cBhvr>
                                        <p:cTn id="55" dur="1" fill="hold">
                                          <p:stCondLst>
                                            <p:cond delay="0"/>
                                          </p:stCondLst>
                                        </p:cTn>
                                        <p:tgtEl>
                                          <p:spTgt spid="74">
                                            <p:txEl>
                                              <p:pRg st="0" end="0"/>
                                            </p:txEl>
                                          </p:spTgt>
                                        </p:tgtEl>
                                        <p:attrNameLst>
                                          <p:attrName>style.visibility</p:attrName>
                                        </p:attrNameLst>
                                      </p:cBhvr>
                                      <p:to>
                                        <p:strVal val="visible"/>
                                      </p:to>
                                    </p:set>
                                    <p:animEffect transition="in" filter="wipe(left)">
                                      <p:cBhvr>
                                        <p:cTn id="56" dur="500"/>
                                        <p:tgtEl>
                                          <p:spTgt spid="74">
                                            <p:txEl>
                                              <p:pRg st="0" end="0"/>
                                            </p:txEl>
                                          </p:spTgt>
                                        </p:tgtEl>
                                      </p:cBhvr>
                                    </p:animEffect>
                                  </p:childTnLst>
                                </p:cTn>
                              </p:par>
                              <p:par>
                                <p:cTn id="57" presetID="1" presetClass="exit" presetSubtype="0" fill="hold" nodeType="withEffect">
                                  <p:stCondLst>
                                    <p:cond delay="0"/>
                                  </p:stCondLst>
                                  <p:childTnLst>
                                    <p:set>
                                      <p:cBhvr>
                                        <p:cTn id="58" dur="1" fill="hold">
                                          <p:stCondLst>
                                            <p:cond delay="0"/>
                                          </p:stCondLst>
                                        </p:cTn>
                                        <p:tgtEl>
                                          <p:spTgt spid="41">
                                            <p:txEl>
                                              <p:pRg st="0" end="0"/>
                                            </p:txEl>
                                          </p:spTgt>
                                        </p:tgtEl>
                                        <p:attrNameLst>
                                          <p:attrName>style.visibility</p:attrName>
                                        </p:attrNameLst>
                                      </p:cBhvr>
                                      <p:to>
                                        <p:strVal val="hidden"/>
                                      </p:to>
                                    </p:set>
                                  </p:childTnLst>
                                </p:cTn>
                              </p:par>
                              <p:par>
                                <p:cTn id="59" presetID="22" presetClass="entr" presetSubtype="4" fill="hold" grpId="0" nodeType="withEffect">
                                  <p:stCondLst>
                                    <p:cond delay="0"/>
                                  </p:stCondLst>
                                  <p:childTnLst>
                                    <p:set>
                                      <p:cBhvr>
                                        <p:cTn id="60" dur="1" fill="hold">
                                          <p:stCondLst>
                                            <p:cond delay="0"/>
                                          </p:stCondLst>
                                        </p:cTn>
                                        <p:tgtEl>
                                          <p:spTgt spid="2"/>
                                        </p:tgtEl>
                                        <p:attrNameLst>
                                          <p:attrName>style.visibility</p:attrName>
                                        </p:attrNameLst>
                                      </p:cBhvr>
                                      <p:to>
                                        <p:strVal val="visible"/>
                                      </p:to>
                                    </p:set>
                                    <p:animEffect transition="in" filter="wipe(down)">
                                      <p:cBhvr>
                                        <p:cTn id="61" dur="500"/>
                                        <p:tgtEl>
                                          <p:spTgt spid="2"/>
                                        </p:tgtEl>
                                      </p:cBhvr>
                                    </p:animEffect>
                                  </p:childTnLst>
                                </p:cTn>
                              </p:par>
                              <p:par>
                                <p:cTn id="62" presetID="22" presetClass="entr" presetSubtype="4" fill="hold" grpId="0" nodeType="withEffect">
                                  <p:stCondLst>
                                    <p:cond delay="0"/>
                                  </p:stCondLst>
                                  <p:childTnLst>
                                    <p:set>
                                      <p:cBhvr>
                                        <p:cTn id="63" dur="1" fill="hold">
                                          <p:stCondLst>
                                            <p:cond delay="0"/>
                                          </p:stCondLst>
                                        </p:cTn>
                                        <p:tgtEl>
                                          <p:spTgt spid="42"/>
                                        </p:tgtEl>
                                        <p:attrNameLst>
                                          <p:attrName>style.visibility</p:attrName>
                                        </p:attrNameLst>
                                      </p:cBhvr>
                                      <p:to>
                                        <p:strVal val="visible"/>
                                      </p:to>
                                    </p:set>
                                    <p:animEffect transition="in" filter="wipe(down)">
                                      <p:cBhvr>
                                        <p:cTn id="64" dur="500"/>
                                        <p:tgtEl>
                                          <p:spTgt spid="42"/>
                                        </p:tgtEl>
                                      </p:cBhvr>
                                    </p:animEffect>
                                  </p:childTnLst>
                                </p:cTn>
                              </p:par>
                              <p:par>
                                <p:cTn id="65" presetID="22" presetClass="entr" presetSubtype="4" fill="hold" grpId="0" nodeType="withEffect">
                                  <p:stCondLst>
                                    <p:cond delay="0"/>
                                  </p:stCondLst>
                                  <p:childTnLst>
                                    <p:set>
                                      <p:cBhvr>
                                        <p:cTn id="66" dur="1" fill="hold">
                                          <p:stCondLst>
                                            <p:cond delay="0"/>
                                          </p:stCondLst>
                                        </p:cTn>
                                        <p:tgtEl>
                                          <p:spTgt spid="43"/>
                                        </p:tgtEl>
                                        <p:attrNameLst>
                                          <p:attrName>style.visibility</p:attrName>
                                        </p:attrNameLst>
                                      </p:cBhvr>
                                      <p:to>
                                        <p:strVal val="visible"/>
                                      </p:to>
                                    </p:set>
                                    <p:animEffect transition="in" filter="wipe(down)">
                                      <p:cBhvr>
                                        <p:cTn id="67"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22" grpId="0" animBg="1"/>
      <p:bldP spid="28" grpId="0" animBg="1"/>
      <p:bldP spid="33" grpId="0" animBg="1"/>
      <p:bldP spid="62" grpId="0"/>
      <p:bldP spid="64" grpId="0"/>
      <p:bldP spid="65" grpId="0"/>
      <p:bldP spid="2" grpId="0" animBg="1"/>
      <p:bldP spid="42" grpId="0" animBg="1"/>
      <p:bldP spid="4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0|0|0|0|0|0.2|0.1"/>
</p:tagLst>
</file>

<file path=ppt/tags/tag2.xml><?xml version="1.0" encoding="utf-8"?>
<p:tagLst xmlns:a="http://schemas.openxmlformats.org/drawingml/2006/main" xmlns:r="http://schemas.openxmlformats.org/officeDocument/2006/relationships" xmlns:p="http://schemas.openxmlformats.org/presentationml/2006/main">
  <p:tag name="TIMING" val="|0.1|0.2|0.1|0.1|0.1|0.1|0.1|0.4|0|0"/>
</p:tagLst>
</file>

<file path=ppt/tags/tag3.xml><?xml version="1.0" encoding="utf-8"?>
<p:tagLst xmlns:a="http://schemas.openxmlformats.org/drawingml/2006/main" xmlns:r="http://schemas.openxmlformats.org/officeDocument/2006/relationships" xmlns:p="http://schemas.openxmlformats.org/presentationml/2006/main">
  <p:tag name="TIMING" val="|0|0|0|0|0|0|0|0|0"/>
</p:tagLst>
</file>

<file path=ppt/tags/tag4.xml><?xml version="1.0" encoding="utf-8"?>
<p:tagLst xmlns:a="http://schemas.openxmlformats.org/drawingml/2006/main" xmlns:r="http://schemas.openxmlformats.org/officeDocument/2006/relationships" xmlns:p="http://schemas.openxmlformats.org/presentationml/2006/main">
  <p:tag name="TIMING" val="|0|0"/>
</p:tagLst>
</file>

<file path=ppt/tags/tag5.xml><?xml version="1.0" encoding="utf-8"?>
<p:tagLst xmlns:a="http://schemas.openxmlformats.org/drawingml/2006/main" xmlns:r="http://schemas.openxmlformats.org/officeDocument/2006/relationships" xmlns:p="http://schemas.openxmlformats.org/presentationml/2006/main">
  <p:tag name="TIMING" val="|0|0|0|0|0|0|0|0|0|0|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TM04033919[[fn=Circuit]]</Template>
  <TotalTime>28277</TotalTime>
  <Words>4228</Words>
  <Application>Microsoft Office PowerPoint</Application>
  <PresentationFormat>Widescreen</PresentationFormat>
  <Paragraphs>1130</Paragraphs>
  <Slides>72</Slides>
  <Notes>48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72</vt:i4>
      </vt:variant>
    </vt:vector>
  </HeadingPairs>
  <TitlesOfParts>
    <vt:vector size="77" baseType="lpstr">
      <vt:lpstr>Arial</vt:lpstr>
      <vt:lpstr>Calibri</vt:lpstr>
      <vt:lpstr>Calibri Light</vt:lpstr>
      <vt:lpstr>Wingdings</vt:lpstr>
      <vt:lpstr>Office Theme</vt:lpstr>
      <vt:lpstr>Hands-Off Persistence System (HOPS)</vt:lpstr>
      <vt:lpstr> WHISPER Analysis        HOPS Design</vt:lpstr>
      <vt:lpstr>Outline</vt:lpstr>
      <vt:lpstr>ACID Transactions (currently)</vt:lpstr>
      <vt:lpstr>Base System</vt:lpstr>
      <vt:lpstr>Base System: Flush</vt:lpstr>
      <vt:lpstr>Outline</vt:lpstr>
      <vt:lpstr>Hands-off Persistence System (HOPS)</vt:lpstr>
      <vt:lpstr>PowerPoint Presentation</vt:lpstr>
      <vt:lpstr>PowerPoint Presentation</vt:lpstr>
      <vt:lpstr>Hands-off Persistence System (HOPS)</vt:lpstr>
      <vt:lpstr>OFENCE: Ordering Fence</vt:lpstr>
      <vt:lpstr>PowerPoint Presentation</vt:lpstr>
      <vt:lpstr>Ordering Epochs without Flushing</vt:lpstr>
      <vt:lpstr>ACID Transactions in HOPS</vt:lpstr>
      <vt:lpstr>ACID Transactions in HOPS</vt:lpstr>
      <vt:lpstr>DFENCE: Durability Fence</vt:lpstr>
      <vt:lpstr>Durability is important too!</vt:lpstr>
      <vt:lpstr>Hands-off Persistence System (HOPS)</vt:lpstr>
      <vt:lpstr>Preserving multiple copies of cachelines</vt:lpstr>
      <vt:lpstr>Hands-off Persistence System (HOPS)</vt:lpstr>
      <vt:lpstr>Outline</vt:lpstr>
      <vt:lpstr>System Configuration</vt:lpstr>
      <vt:lpstr>Performance Evaluation</vt:lpstr>
      <vt:lpstr> WHISPER Analysis        HOPS Design</vt:lpstr>
      <vt:lpstr>Questions?</vt:lpstr>
      <vt:lpstr>BENCHWARMERS</vt:lpstr>
      <vt:lpstr>Handling Cross Dependencies</vt:lpstr>
      <vt:lpstr>Comparison with DPO (Micro 16)</vt:lpstr>
      <vt:lpstr>Comparison with Efficient PB (Micro 15)</vt:lpstr>
      <vt:lpstr>Comparison with Non-Temporal Stores (x86)</vt:lpstr>
      <vt:lpstr>Linked List Insertion - Naive</vt:lpstr>
      <vt:lpstr>Linked List Insertion - Naive</vt:lpstr>
      <vt:lpstr>Linked List Insertion – Crash Consistent</vt:lpstr>
      <vt:lpstr>Performance Evaluation</vt:lpstr>
      <vt:lpstr>Proposed Use-Cases</vt:lpstr>
      <vt:lpstr>Intel extensions for PM</vt:lpstr>
      <vt:lpstr>Evaluating Intel extensions</vt:lpstr>
      <vt:lpstr>Evaluating Intel extensions</vt:lpstr>
      <vt:lpstr>PowerPoint Presentation</vt:lpstr>
      <vt:lpstr>PowerPoint Presentation</vt:lpstr>
      <vt:lpstr>PowerPoint Presentation</vt:lpstr>
      <vt:lpstr>Intra-thread Dependency (Epoch) : Track</vt:lpstr>
      <vt:lpstr>Intra-thread Dependency (Epoch) : Track</vt:lpstr>
      <vt:lpstr>Intra-thread Dependency (Epoch) : Track</vt:lpstr>
      <vt:lpstr>Intra-thread Dependency (Epoch) : Track</vt:lpstr>
      <vt:lpstr>Intra-thread Dependency (Epoch) : Track</vt:lpstr>
      <vt:lpstr>Intra-thread Dependency (Epoch) : Track</vt:lpstr>
      <vt:lpstr>Intra-thread Dependency (Epoch) : Enforce EXAMPLE TO BE DROPPED</vt:lpstr>
      <vt:lpstr>Intra-thread Dependency (Epoch) : Enforce</vt:lpstr>
      <vt:lpstr>Intra-thread Dependency (Epoch) : Enforce</vt:lpstr>
      <vt:lpstr>Inter-thread Dependency :  EXAMPLE TO BE DROPPED</vt:lpstr>
      <vt:lpstr>Inter-thread Dependency : Enforce</vt:lpstr>
      <vt:lpstr>Inter-thread Dependency : Enforce</vt:lpstr>
      <vt:lpstr>Inter-thread Dependency : Enforce</vt:lpstr>
      <vt:lpstr>Inter-thread Dependency : Enforce</vt:lpstr>
      <vt:lpstr>Intra-thread Dependency (Epoch) : Track ANIMATION WIP</vt:lpstr>
      <vt:lpstr>Inter-thread Dependency : Enforce</vt:lpstr>
      <vt:lpstr>Draining writes to multiple PM Controllers</vt:lpstr>
      <vt:lpstr>Loose Ends</vt:lpstr>
      <vt:lpstr>Reorder within an Epoch</vt:lpstr>
      <vt:lpstr>Inter-thread Dependency : Track ANIMATION PENDING</vt:lpstr>
      <vt:lpstr>Inter-thread Dependency : Track</vt:lpstr>
      <vt:lpstr>Inter-thread Dependency : Track</vt:lpstr>
      <vt:lpstr>Inter-thread Dependency : Track</vt:lpstr>
      <vt:lpstr>Cross Dependency : Enforce</vt:lpstr>
      <vt:lpstr>Key Idea 1</vt:lpstr>
      <vt:lpstr>Epoch Persistency [1] </vt:lpstr>
      <vt:lpstr>Self Dependency (Epoch) : Enforce</vt:lpstr>
      <vt:lpstr>Self Dependency (Epoch) : Track</vt:lpstr>
      <vt:lpstr>Write Ordering in HOPS</vt:lpstr>
      <vt:lpstr>Draining writes to single PM Controller</vt:lpstr>
    </vt:vector>
  </TitlesOfParts>
  <Company>Wisconsin School of Business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Simplifying the Persistent Memory System</dc:title>
  <dc:creator>Swapnil Haria</dc:creator>
  <cp:lastModifiedBy>Swapnil Haria</cp:lastModifiedBy>
  <cp:revision>1709</cp:revision>
  <cp:lastPrinted>2017-03-11T20:31:27Z</cp:lastPrinted>
  <dcterms:created xsi:type="dcterms:W3CDTF">2016-03-16T14:44:53Z</dcterms:created>
  <dcterms:modified xsi:type="dcterms:W3CDTF">2017-03-15T23:43:00Z</dcterms:modified>
</cp:coreProperties>
</file>