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8" r:id="rId4"/>
    <p:sldId id="285" r:id="rId5"/>
    <p:sldId id="286" r:id="rId6"/>
    <p:sldId id="291" r:id="rId7"/>
    <p:sldId id="292" r:id="rId8"/>
    <p:sldId id="293" r:id="rId9"/>
    <p:sldId id="322" r:id="rId10"/>
    <p:sldId id="299" r:id="rId11"/>
    <p:sldId id="296" r:id="rId12"/>
    <p:sldId id="301" r:id="rId13"/>
    <p:sldId id="302" r:id="rId14"/>
    <p:sldId id="303" r:id="rId15"/>
    <p:sldId id="328" r:id="rId16"/>
    <p:sldId id="310" r:id="rId17"/>
    <p:sldId id="262" r:id="rId18"/>
    <p:sldId id="311" r:id="rId19"/>
    <p:sldId id="312" r:id="rId20"/>
    <p:sldId id="313" r:id="rId21"/>
    <p:sldId id="314" r:id="rId22"/>
    <p:sldId id="331" r:id="rId23"/>
    <p:sldId id="266" r:id="rId24"/>
    <p:sldId id="315" r:id="rId25"/>
    <p:sldId id="329" r:id="rId26"/>
    <p:sldId id="330" r:id="rId27"/>
    <p:sldId id="333" r:id="rId28"/>
    <p:sldId id="264" r:id="rId29"/>
    <p:sldId id="332" r:id="rId30"/>
    <p:sldId id="265" r:id="rId31"/>
    <p:sldId id="317" r:id="rId32"/>
    <p:sldId id="318" r:id="rId33"/>
    <p:sldId id="319" r:id="rId34"/>
    <p:sldId id="320" r:id="rId35"/>
    <p:sldId id="321" r:id="rId36"/>
    <p:sldId id="284" r:id="rId37"/>
    <p:sldId id="267" r:id="rId38"/>
    <p:sldId id="297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0" autoAdjust="0"/>
    <p:restoredTop sz="92520" autoAdjust="0"/>
  </p:normalViewPr>
  <p:slideViewPr>
    <p:cSldViewPr snapToGrid="0">
      <p:cViewPr varScale="1">
        <p:scale>
          <a:sx n="62" d="100"/>
          <a:sy n="62" d="100"/>
        </p:scale>
        <p:origin x="-86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Multifacet\papers\ISCA'15\Data\Data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Multifacet\papers\ISCA'15\Data\Data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Multifacet\papers\ISCA'15\Data\Data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Multifacet\papers\ISCA'15\Data\Data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Multifacet\papers\ISCA'15\Data\Data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Multifacet\papers\ISCA'15\Data\Data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Memory capacity for</a:t>
            </a:r>
            <a:r>
              <a:rPr lang="en-US" sz="2000" baseline="0" dirty="0"/>
              <a:t> $</a:t>
            </a:r>
            <a:r>
              <a:rPr lang="en-US" sz="2000" baseline="0" dirty="0" smtClean="0"/>
              <a:t>10,000*</a:t>
            </a:r>
            <a:endParaRPr lang="en-US" sz="2000" dirty="0"/>
          </a:p>
        </c:rich>
      </c:tx>
      <c:layout>
        <c:manualLayout>
          <c:xMode val="edge"/>
          <c:yMode val="edge"/>
          <c:x val="0.30901691224457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802897441103"/>
          <c:y val="0.0630434263898831"/>
          <c:w val="0.742622971717974"/>
          <c:h val="0.7783103838895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Gb for 10K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</c:marker>
          <c:dPt>
            <c:idx val="195"/>
            <c:marker>
              <c:symbol val="diamond"/>
              <c:size val="4"/>
            </c:marker>
            <c:bubble3D val="0"/>
          </c:dPt>
          <c:xVal>
            <c:numRef>
              <c:f>Sheet1!$A$2:$A$294</c:f>
              <c:numCache>
                <c:formatCode>General</c:formatCode>
                <c:ptCount val="293"/>
                <c:pt idx="0">
                  <c:v>1970.0</c:v>
                </c:pt>
                <c:pt idx="1">
                  <c:v>1973.0</c:v>
                </c:pt>
                <c:pt idx="2">
                  <c:v>1974.0</c:v>
                </c:pt>
                <c:pt idx="3">
                  <c:v>1975.0</c:v>
                </c:pt>
                <c:pt idx="4">
                  <c:v>1975.08</c:v>
                </c:pt>
                <c:pt idx="5">
                  <c:v>1975.25</c:v>
                </c:pt>
                <c:pt idx="6">
                  <c:v>1975.75</c:v>
                </c:pt>
                <c:pt idx="7">
                  <c:v>1976.0</c:v>
                </c:pt>
                <c:pt idx="8">
                  <c:v>1976.17</c:v>
                </c:pt>
                <c:pt idx="9">
                  <c:v>1976.42</c:v>
                </c:pt>
                <c:pt idx="10">
                  <c:v>1976.58</c:v>
                </c:pt>
                <c:pt idx="11">
                  <c:v>1977.08</c:v>
                </c:pt>
                <c:pt idx="12">
                  <c:v>1978.17</c:v>
                </c:pt>
                <c:pt idx="13">
                  <c:v>1978.25</c:v>
                </c:pt>
                <c:pt idx="14">
                  <c:v>1978.33</c:v>
                </c:pt>
                <c:pt idx="15">
                  <c:v>1978.5</c:v>
                </c:pt>
                <c:pt idx="16">
                  <c:v>1978.58</c:v>
                </c:pt>
                <c:pt idx="17">
                  <c:v>1978.75</c:v>
                </c:pt>
                <c:pt idx="18">
                  <c:v>1979.0</c:v>
                </c:pt>
                <c:pt idx="19">
                  <c:v>1979.75</c:v>
                </c:pt>
                <c:pt idx="20">
                  <c:v>1980.0</c:v>
                </c:pt>
                <c:pt idx="21">
                  <c:v>1981.0</c:v>
                </c:pt>
                <c:pt idx="22">
                  <c:v>1981.58</c:v>
                </c:pt>
                <c:pt idx="23">
                  <c:v>1982.0</c:v>
                </c:pt>
                <c:pt idx="24">
                  <c:v>1982.17</c:v>
                </c:pt>
                <c:pt idx="25">
                  <c:v>1982.67</c:v>
                </c:pt>
                <c:pt idx="26">
                  <c:v>1983.0</c:v>
                </c:pt>
                <c:pt idx="27">
                  <c:v>1983.67</c:v>
                </c:pt>
                <c:pt idx="28">
                  <c:v>1984.0</c:v>
                </c:pt>
                <c:pt idx="29">
                  <c:v>1984.58</c:v>
                </c:pt>
                <c:pt idx="30">
                  <c:v>1985.0</c:v>
                </c:pt>
                <c:pt idx="31">
                  <c:v>1985.33</c:v>
                </c:pt>
                <c:pt idx="32">
                  <c:v>1985.42</c:v>
                </c:pt>
                <c:pt idx="33">
                  <c:v>1985.5</c:v>
                </c:pt>
                <c:pt idx="34">
                  <c:v>1985.58</c:v>
                </c:pt>
                <c:pt idx="35">
                  <c:v>1985.67</c:v>
                </c:pt>
                <c:pt idx="36">
                  <c:v>1985.83</c:v>
                </c:pt>
                <c:pt idx="37">
                  <c:v>1985.92</c:v>
                </c:pt>
                <c:pt idx="38">
                  <c:v>1986.0</c:v>
                </c:pt>
                <c:pt idx="39">
                  <c:v>1986.08</c:v>
                </c:pt>
                <c:pt idx="40">
                  <c:v>1986.17</c:v>
                </c:pt>
                <c:pt idx="41">
                  <c:v>1986.25</c:v>
                </c:pt>
                <c:pt idx="42">
                  <c:v>1986.33</c:v>
                </c:pt>
                <c:pt idx="43">
                  <c:v>1986.42</c:v>
                </c:pt>
                <c:pt idx="44">
                  <c:v>1986.5</c:v>
                </c:pt>
                <c:pt idx="45">
                  <c:v>1986.58</c:v>
                </c:pt>
                <c:pt idx="46">
                  <c:v>1986.67</c:v>
                </c:pt>
                <c:pt idx="47">
                  <c:v>1986.75</c:v>
                </c:pt>
                <c:pt idx="48">
                  <c:v>1986.92</c:v>
                </c:pt>
                <c:pt idx="49">
                  <c:v>1987.0</c:v>
                </c:pt>
                <c:pt idx="50">
                  <c:v>1987.08</c:v>
                </c:pt>
                <c:pt idx="51">
                  <c:v>1987.17</c:v>
                </c:pt>
                <c:pt idx="52">
                  <c:v>1987.25</c:v>
                </c:pt>
                <c:pt idx="53">
                  <c:v>1987.33</c:v>
                </c:pt>
                <c:pt idx="54">
                  <c:v>1987.42</c:v>
                </c:pt>
                <c:pt idx="55">
                  <c:v>1987.5</c:v>
                </c:pt>
                <c:pt idx="56">
                  <c:v>1987.58</c:v>
                </c:pt>
                <c:pt idx="57">
                  <c:v>1987.67</c:v>
                </c:pt>
                <c:pt idx="58">
                  <c:v>1987.75</c:v>
                </c:pt>
                <c:pt idx="59">
                  <c:v>1987.83</c:v>
                </c:pt>
                <c:pt idx="60">
                  <c:v>1987.92</c:v>
                </c:pt>
                <c:pt idx="61">
                  <c:v>1988.0</c:v>
                </c:pt>
                <c:pt idx="62">
                  <c:v>1988.08</c:v>
                </c:pt>
                <c:pt idx="63">
                  <c:v>1988.17</c:v>
                </c:pt>
                <c:pt idx="64">
                  <c:v>1988.33</c:v>
                </c:pt>
                <c:pt idx="65">
                  <c:v>1988.42</c:v>
                </c:pt>
                <c:pt idx="66">
                  <c:v>1988.5</c:v>
                </c:pt>
                <c:pt idx="67">
                  <c:v>1988.58</c:v>
                </c:pt>
                <c:pt idx="68">
                  <c:v>1988.67</c:v>
                </c:pt>
                <c:pt idx="69">
                  <c:v>1988.75</c:v>
                </c:pt>
                <c:pt idx="70">
                  <c:v>1988.83</c:v>
                </c:pt>
                <c:pt idx="71">
                  <c:v>1989.92</c:v>
                </c:pt>
                <c:pt idx="72">
                  <c:v>1989.0</c:v>
                </c:pt>
                <c:pt idx="73">
                  <c:v>1989.08</c:v>
                </c:pt>
                <c:pt idx="74">
                  <c:v>1989.17</c:v>
                </c:pt>
                <c:pt idx="75">
                  <c:v>1989.25</c:v>
                </c:pt>
                <c:pt idx="76">
                  <c:v>1989.42</c:v>
                </c:pt>
                <c:pt idx="77">
                  <c:v>1989.5</c:v>
                </c:pt>
                <c:pt idx="78">
                  <c:v>1989.58</c:v>
                </c:pt>
                <c:pt idx="79">
                  <c:v>1989.67</c:v>
                </c:pt>
                <c:pt idx="80">
                  <c:v>1989.75</c:v>
                </c:pt>
                <c:pt idx="81">
                  <c:v>1989.83</c:v>
                </c:pt>
                <c:pt idx="82">
                  <c:v>1989.92</c:v>
                </c:pt>
                <c:pt idx="83">
                  <c:v>1990.0</c:v>
                </c:pt>
                <c:pt idx="84">
                  <c:v>1990.17</c:v>
                </c:pt>
                <c:pt idx="85">
                  <c:v>1990.33</c:v>
                </c:pt>
                <c:pt idx="86">
                  <c:v>1990.42</c:v>
                </c:pt>
                <c:pt idx="87">
                  <c:v>1990.5</c:v>
                </c:pt>
                <c:pt idx="88">
                  <c:v>1990.58</c:v>
                </c:pt>
                <c:pt idx="89">
                  <c:v>1990.67</c:v>
                </c:pt>
                <c:pt idx="90">
                  <c:v>1990.75</c:v>
                </c:pt>
                <c:pt idx="91">
                  <c:v>1990.83</c:v>
                </c:pt>
                <c:pt idx="92">
                  <c:v>1990.92</c:v>
                </c:pt>
                <c:pt idx="93">
                  <c:v>1991.0</c:v>
                </c:pt>
                <c:pt idx="94">
                  <c:v>1991.08</c:v>
                </c:pt>
                <c:pt idx="95">
                  <c:v>1991.17</c:v>
                </c:pt>
                <c:pt idx="96">
                  <c:v>1991.25</c:v>
                </c:pt>
                <c:pt idx="97">
                  <c:v>1991.33</c:v>
                </c:pt>
                <c:pt idx="98">
                  <c:v>1991.42</c:v>
                </c:pt>
                <c:pt idx="99">
                  <c:v>1991.5</c:v>
                </c:pt>
                <c:pt idx="100">
                  <c:v>1991.58</c:v>
                </c:pt>
                <c:pt idx="101">
                  <c:v>1991.67</c:v>
                </c:pt>
                <c:pt idx="102">
                  <c:v>1991.75</c:v>
                </c:pt>
                <c:pt idx="103">
                  <c:v>1991.83</c:v>
                </c:pt>
                <c:pt idx="104">
                  <c:v>1991.92</c:v>
                </c:pt>
                <c:pt idx="105">
                  <c:v>1992.0</c:v>
                </c:pt>
                <c:pt idx="106">
                  <c:v>1992.08</c:v>
                </c:pt>
                <c:pt idx="107">
                  <c:v>1992.17</c:v>
                </c:pt>
                <c:pt idx="108">
                  <c:v>1992.25</c:v>
                </c:pt>
                <c:pt idx="109">
                  <c:v>1992.33</c:v>
                </c:pt>
                <c:pt idx="110">
                  <c:v>1992.42</c:v>
                </c:pt>
                <c:pt idx="111">
                  <c:v>1992.5</c:v>
                </c:pt>
                <c:pt idx="112">
                  <c:v>1992.58</c:v>
                </c:pt>
                <c:pt idx="113">
                  <c:v>1992.67</c:v>
                </c:pt>
                <c:pt idx="114">
                  <c:v>1992.75</c:v>
                </c:pt>
                <c:pt idx="115">
                  <c:v>1992.83</c:v>
                </c:pt>
                <c:pt idx="116">
                  <c:v>1992.92</c:v>
                </c:pt>
                <c:pt idx="117">
                  <c:v>1993.0</c:v>
                </c:pt>
                <c:pt idx="118">
                  <c:v>1993.08</c:v>
                </c:pt>
                <c:pt idx="119">
                  <c:v>1993.17</c:v>
                </c:pt>
                <c:pt idx="120">
                  <c:v>1993.25</c:v>
                </c:pt>
                <c:pt idx="121">
                  <c:v>1993.33</c:v>
                </c:pt>
                <c:pt idx="122">
                  <c:v>1993.42</c:v>
                </c:pt>
                <c:pt idx="123">
                  <c:v>1993.5</c:v>
                </c:pt>
                <c:pt idx="124">
                  <c:v>1993.58</c:v>
                </c:pt>
                <c:pt idx="125">
                  <c:v>1993.67</c:v>
                </c:pt>
                <c:pt idx="126">
                  <c:v>1993.75</c:v>
                </c:pt>
                <c:pt idx="127">
                  <c:v>1993.83</c:v>
                </c:pt>
                <c:pt idx="128">
                  <c:v>1993.92</c:v>
                </c:pt>
                <c:pt idx="129">
                  <c:v>1994.0</c:v>
                </c:pt>
                <c:pt idx="130">
                  <c:v>1994.08</c:v>
                </c:pt>
                <c:pt idx="131">
                  <c:v>1994.17</c:v>
                </c:pt>
                <c:pt idx="132">
                  <c:v>1994.25</c:v>
                </c:pt>
                <c:pt idx="133">
                  <c:v>1994.33</c:v>
                </c:pt>
                <c:pt idx="134">
                  <c:v>1994.42</c:v>
                </c:pt>
                <c:pt idx="135">
                  <c:v>1994.5</c:v>
                </c:pt>
                <c:pt idx="136">
                  <c:v>1994.58</c:v>
                </c:pt>
                <c:pt idx="137">
                  <c:v>1994.67</c:v>
                </c:pt>
                <c:pt idx="138">
                  <c:v>1994.75</c:v>
                </c:pt>
                <c:pt idx="139">
                  <c:v>1994.83</c:v>
                </c:pt>
                <c:pt idx="140">
                  <c:v>1994.92</c:v>
                </c:pt>
                <c:pt idx="141">
                  <c:v>1995.0</c:v>
                </c:pt>
                <c:pt idx="142">
                  <c:v>1995.08</c:v>
                </c:pt>
                <c:pt idx="143">
                  <c:v>1995.17</c:v>
                </c:pt>
                <c:pt idx="144">
                  <c:v>1995.25</c:v>
                </c:pt>
                <c:pt idx="145">
                  <c:v>1995.33</c:v>
                </c:pt>
                <c:pt idx="146">
                  <c:v>1995.42</c:v>
                </c:pt>
                <c:pt idx="147">
                  <c:v>1995.5</c:v>
                </c:pt>
                <c:pt idx="148">
                  <c:v>1995.58</c:v>
                </c:pt>
                <c:pt idx="149">
                  <c:v>1995.67</c:v>
                </c:pt>
                <c:pt idx="150">
                  <c:v>1995.75</c:v>
                </c:pt>
                <c:pt idx="151">
                  <c:v>1995.83</c:v>
                </c:pt>
                <c:pt idx="152">
                  <c:v>1995.92</c:v>
                </c:pt>
                <c:pt idx="153">
                  <c:v>1996.0</c:v>
                </c:pt>
                <c:pt idx="154">
                  <c:v>1996.08</c:v>
                </c:pt>
                <c:pt idx="155">
                  <c:v>1996.17</c:v>
                </c:pt>
                <c:pt idx="156">
                  <c:v>1996.25</c:v>
                </c:pt>
                <c:pt idx="157">
                  <c:v>1996.33</c:v>
                </c:pt>
                <c:pt idx="158">
                  <c:v>1996.42</c:v>
                </c:pt>
                <c:pt idx="159">
                  <c:v>1996.5</c:v>
                </c:pt>
                <c:pt idx="160">
                  <c:v>1996.58</c:v>
                </c:pt>
                <c:pt idx="161">
                  <c:v>1996.67</c:v>
                </c:pt>
                <c:pt idx="162">
                  <c:v>1996.75</c:v>
                </c:pt>
                <c:pt idx="163">
                  <c:v>1996.83</c:v>
                </c:pt>
                <c:pt idx="164">
                  <c:v>1996.92</c:v>
                </c:pt>
                <c:pt idx="165">
                  <c:v>1997.0</c:v>
                </c:pt>
                <c:pt idx="166">
                  <c:v>1997.08</c:v>
                </c:pt>
                <c:pt idx="167">
                  <c:v>1997.17</c:v>
                </c:pt>
                <c:pt idx="168">
                  <c:v>1997.25</c:v>
                </c:pt>
                <c:pt idx="169">
                  <c:v>1997.33</c:v>
                </c:pt>
                <c:pt idx="170">
                  <c:v>1997.42</c:v>
                </c:pt>
                <c:pt idx="171">
                  <c:v>1997.5</c:v>
                </c:pt>
                <c:pt idx="172">
                  <c:v>1997.58</c:v>
                </c:pt>
                <c:pt idx="173">
                  <c:v>1997.67</c:v>
                </c:pt>
                <c:pt idx="174">
                  <c:v>1997.75</c:v>
                </c:pt>
                <c:pt idx="175">
                  <c:v>1997.83</c:v>
                </c:pt>
                <c:pt idx="176">
                  <c:v>1997.92</c:v>
                </c:pt>
                <c:pt idx="177">
                  <c:v>1998.0</c:v>
                </c:pt>
                <c:pt idx="178">
                  <c:v>1998.08</c:v>
                </c:pt>
                <c:pt idx="179">
                  <c:v>1998.17</c:v>
                </c:pt>
                <c:pt idx="180">
                  <c:v>1998.25</c:v>
                </c:pt>
                <c:pt idx="181">
                  <c:v>1998.33</c:v>
                </c:pt>
                <c:pt idx="182">
                  <c:v>1998.42</c:v>
                </c:pt>
                <c:pt idx="183">
                  <c:v>1998.58</c:v>
                </c:pt>
                <c:pt idx="184">
                  <c:v>1998.67</c:v>
                </c:pt>
                <c:pt idx="185">
                  <c:v>1998.75</c:v>
                </c:pt>
                <c:pt idx="186">
                  <c:v>1998.83</c:v>
                </c:pt>
                <c:pt idx="187">
                  <c:v>1998.92</c:v>
                </c:pt>
                <c:pt idx="188">
                  <c:v>1999.08</c:v>
                </c:pt>
                <c:pt idx="189">
                  <c:v>1999.13</c:v>
                </c:pt>
                <c:pt idx="190">
                  <c:v>1999.17</c:v>
                </c:pt>
                <c:pt idx="191">
                  <c:v>1999.25</c:v>
                </c:pt>
                <c:pt idx="192">
                  <c:v>1999.33</c:v>
                </c:pt>
                <c:pt idx="193">
                  <c:v>1999.5</c:v>
                </c:pt>
                <c:pt idx="194">
                  <c:v>1999.67</c:v>
                </c:pt>
                <c:pt idx="195">
                  <c:v>1999.75</c:v>
                </c:pt>
                <c:pt idx="196">
                  <c:v>1999.83</c:v>
                </c:pt>
                <c:pt idx="197">
                  <c:v>1999.92</c:v>
                </c:pt>
                <c:pt idx="198">
                  <c:v>2000.0</c:v>
                </c:pt>
                <c:pt idx="199">
                  <c:v>2000.08</c:v>
                </c:pt>
                <c:pt idx="200">
                  <c:v>2000.17</c:v>
                </c:pt>
                <c:pt idx="201">
                  <c:v>2000.25</c:v>
                </c:pt>
                <c:pt idx="202">
                  <c:v>2000.33</c:v>
                </c:pt>
                <c:pt idx="203">
                  <c:v>2000.42</c:v>
                </c:pt>
                <c:pt idx="204">
                  <c:v>2000.5</c:v>
                </c:pt>
                <c:pt idx="205">
                  <c:v>2000.58</c:v>
                </c:pt>
                <c:pt idx="206">
                  <c:v>2000.67</c:v>
                </c:pt>
                <c:pt idx="207">
                  <c:v>2000.75</c:v>
                </c:pt>
                <c:pt idx="208">
                  <c:v>2000.83</c:v>
                </c:pt>
                <c:pt idx="209">
                  <c:v>2000.92</c:v>
                </c:pt>
                <c:pt idx="210">
                  <c:v>2001.0</c:v>
                </c:pt>
                <c:pt idx="211">
                  <c:v>2001.08</c:v>
                </c:pt>
                <c:pt idx="212">
                  <c:v>2001.17</c:v>
                </c:pt>
                <c:pt idx="213">
                  <c:v>2001.25</c:v>
                </c:pt>
                <c:pt idx="214">
                  <c:v>2001.33</c:v>
                </c:pt>
                <c:pt idx="215">
                  <c:v>2001.42</c:v>
                </c:pt>
                <c:pt idx="216">
                  <c:v>2001.5</c:v>
                </c:pt>
                <c:pt idx="217">
                  <c:v>2001.5</c:v>
                </c:pt>
                <c:pt idx="218">
                  <c:v>2001.58</c:v>
                </c:pt>
                <c:pt idx="219">
                  <c:v>2001.67</c:v>
                </c:pt>
                <c:pt idx="220">
                  <c:v>2001.75</c:v>
                </c:pt>
                <c:pt idx="221">
                  <c:v>2001.77</c:v>
                </c:pt>
                <c:pt idx="222">
                  <c:v>2002.08</c:v>
                </c:pt>
                <c:pt idx="223">
                  <c:v>2002.08</c:v>
                </c:pt>
                <c:pt idx="224">
                  <c:v>2002.25</c:v>
                </c:pt>
                <c:pt idx="225">
                  <c:v>2002.33</c:v>
                </c:pt>
                <c:pt idx="226">
                  <c:v>2002.42</c:v>
                </c:pt>
                <c:pt idx="227">
                  <c:v>2002.58</c:v>
                </c:pt>
                <c:pt idx="228">
                  <c:v>2002.75</c:v>
                </c:pt>
                <c:pt idx="229">
                  <c:v>2003.17</c:v>
                </c:pt>
                <c:pt idx="230">
                  <c:v>2003.25</c:v>
                </c:pt>
                <c:pt idx="231">
                  <c:v>2003.58</c:v>
                </c:pt>
                <c:pt idx="232">
                  <c:v>2003.67</c:v>
                </c:pt>
                <c:pt idx="233">
                  <c:v>2003.75</c:v>
                </c:pt>
                <c:pt idx="234">
                  <c:v>2003.83</c:v>
                </c:pt>
                <c:pt idx="235">
                  <c:v>2003.99</c:v>
                </c:pt>
                <c:pt idx="236">
                  <c:v>2004.0</c:v>
                </c:pt>
                <c:pt idx="237">
                  <c:v>2004.08</c:v>
                </c:pt>
                <c:pt idx="238">
                  <c:v>2004.17</c:v>
                </c:pt>
                <c:pt idx="239">
                  <c:v>2004.33</c:v>
                </c:pt>
                <c:pt idx="240">
                  <c:v>2004.42</c:v>
                </c:pt>
                <c:pt idx="241">
                  <c:v>2004.5</c:v>
                </c:pt>
                <c:pt idx="242">
                  <c:v>2005.25</c:v>
                </c:pt>
                <c:pt idx="243">
                  <c:v>2005.42</c:v>
                </c:pt>
                <c:pt idx="244">
                  <c:v>2005.83</c:v>
                </c:pt>
                <c:pt idx="245">
                  <c:v>2005.92</c:v>
                </c:pt>
                <c:pt idx="246">
                  <c:v>2006.17</c:v>
                </c:pt>
                <c:pt idx="247">
                  <c:v>2006.33</c:v>
                </c:pt>
                <c:pt idx="248">
                  <c:v>2006.5</c:v>
                </c:pt>
                <c:pt idx="249">
                  <c:v>2006.67</c:v>
                </c:pt>
                <c:pt idx="250">
                  <c:v>2006.75</c:v>
                </c:pt>
                <c:pt idx="251">
                  <c:v>2006.83</c:v>
                </c:pt>
                <c:pt idx="252">
                  <c:v>2006.99</c:v>
                </c:pt>
                <c:pt idx="253">
                  <c:v>2007.0</c:v>
                </c:pt>
                <c:pt idx="254">
                  <c:v>2007.08</c:v>
                </c:pt>
                <c:pt idx="255">
                  <c:v>2007.17</c:v>
                </c:pt>
                <c:pt idx="256">
                  <c:v>2007.33</c:v>
                </c:pt>
                <c:pt idx="257">
                  <c:v>2007.5</c:v>
                </c:pt>
                <c:pt idx="258">
                  <c:v>2007.67</c:v>
                </c:pt>
                <c:pt idx="259">
                  <c:v>2007.75</c:v>
                </c:pt>
                <c:pt idx="260">
                  <c:v>2007.83</c:v>
                </c:pt>
                <c:pt idx="261">
                  <c:v>2007.92</c:v>
                </c:pt>
                <c:pt idx="262">
                  <c:v>2008.0</c:v>
                </c:pt>
                <c:pt idx="263">
                  <c:v>2008.08</c:v>
                </c:pt>
                <c:pt idx="264">
                  <c:v>2008.33</c:v>
                </c:pt>
                <c:pt idx="265">
                  <c:v>2008.5</c:v>
                </c:pt>
                <c:pt idx="266">
                  <c:v>2008.58</c:v>
                </c:pt>
                <c:pt idx="267">
                  <c:v>2008.67</c:v>
                </c:pt>
                <c:pt idx="268">
                  <c:v>2008.83</c:v>
                </c:pt>
                <c:pt idx="269">
                  <c:v>2008.92</c:v>
                </c:pt>
                <c:pt idx="270">
                  <c:v>2009.0</c:v>
                </c:pt>
                <c:pt idx="271">
                  <c:v>2009.08</c:v>
                </c:pt>
                <c:pt idx="272">
                  <c:v>2009.25</c:v>
                </c:pt>
                <c:pt idx="273">
                  <c:v>2009.42</c:v>
                </c:pt>
                <c:pt idx="274">
                  <c:v>2009.5</c:v>
                </c:pt>
                <c:pt idx="275">
                  <c:v>2009.58</c:v>
                </c:pt>
                <c:pt idx="276">
                  <c:v>2009.75</c:v>
                </c:pt>
                <c:pt idx="277">
                  <c:v>2009.92</c:v>
                </c:pt>
                <c:pt idx="278">
                  <c:v>2010.0</c:v>
                </c:pt>
                <c:pt idx="279">
                  <c:v>2010.08</c:v>
                </c:pt>
                <c:pt idx="280">
                  <c:v>2010.17</c:v>
                </c:pt>
                <c:pt idx="281">
                  <c:v>2010.33</c:v>
                </c:pt>
                <c:pt idx="282">
                  <c:v>2010.5</c:v>
                </c:pt>
                <c:pt idx="283">
                  <c:v>2010.58</c:v>
                </c:pt>
                <c:pt idx="284">
                  <c:v>2010.75</c:v>
                </c:pt>
                <c:pt idx="285">
                  <c:v>2010.83</c:v>
                </c:pt>
                <c:pt idx="286">
                  <c:v>2010.92</c:v>
                </c:pt>
                <c:pt idx="287">
                  <c:v>2011.0</c:v>
                </c:pt>
                <c:pt idx="288">
                  <c:v>2011.08</c:v>
                </c:pt>
                <c:pt idx="289">
                  <c:v>2011.33</c:v>
                </c:pt>
                <c:pt idx="290">
                  <c:v>2011.42</c:v>
                </c:pt>
                <c:pt idx="291">
                  <c:v>2011.62</c:v>
                </c:pt>
                <c:pt idx="292">
                  <c:v>2011.75</c:v>
                </c:pt>
              </c:numCache>
            </c:numRef>
          </c:xVal>
          <c:yVal>
            <c:numRef>
              <c:f>Sheet1!$B$2:$B$294</c:f>
              <c:numCache>
                <c:formatCode>General</c:formatCode>
                <c:ptCount val="293"/>
                <c:pt idx="0">
                  <c:v>2.29492857690032E-6</c:v>
                </c:pt>
                <c:pt idx="1">
                  <c:v>4.82673760195423E-6</c:v>
                </c:pt>
                <c:pt idx="2">
                  <c:v>6.80394443783044E-6</c:v>
                </c:pt>
                <c:pt idx="3">
                  <c:v>5.53630982485578E-6</c:v>
                </c:pt>
                <c:pt idx="4">
                  <c:v>1.29599979991175E-5</c:v>
                </c:pt>
                <c:pt idx="5">
                  <c:v>3.45599946642686E-5</c:v>
                </c:pt>
                <c:pt idx="6">
                  <c:v>4.67889158532756E-5</c:v>
                </c:pt>
                <c:pt idx="7">
                  <c:v>6.06890668734263E-5</c:v>
                </c:pt>
                <c:pt idx="8">
                  <c:v>5.0455224224308E-5</c:v>
                </c:pt>
                <c:pt idx="9">
                  <c:v>0.000107217351476567</c:v>
                </c:pt>
                <c:pt idx="10">
                  <c:v>7.71964930631445E-5</c:v>
                </c:pt>
                <c:pt idx="11">
                  <c:v>7.1492434929771E-5</c:v>
                </c:pt>
                <c:pt idx="12">
                  <c:v>0.000101093875926996</c:v>
                </c:pt>
                <c:pt idx="13">
                  <c:v>9.61490667788083E-5</c:v>
                </c:pt>
                <c:pt idx="14">
                  <c:v>0.000147428569060178</c:v>
                </c:pt>
                <c:pt idx="15">
                  <c:v>0.000117942855248142</c:v>
                </c:pt>
                <c:pt idx="16">
                  <c:v>0.000176914282872109</c:v>
                </c:pt>
                <c:pt idx="17">
                  <c:v>0.000186225560918062</c:v>
                </c:pt>
                <c:pt idx="18">
                  <c:v>0.000299382236013058</c:v>
                </c:pt>
                <c:pt idx="19">
                  <c:v>0.000470151578272285</c:v>
                </c:pt>
                <c:pt idx="20">
                  <c:v>0.000552061535584995</c:v>
                </c:pt>
                <c:pt idx="21">
                  <c:v>0.000448452546377974</c:v>
                </c:pt>
                <c:pt idx="22">
                  <c:v>0.000881085601275917</c:v>
                </c:pt>
                <c:pt idx="23">
                  <c:v>0.00119019996494492</c:v>
                </c:pt>
                <c:pt idx="24">
                  <c:v>0.000938508932930479</c:v>
                </c:pt>
                <c:pt idx="25">
                  <c:v>0.00211591104878901</c:v>
                </c:pt>
                <c:pt idx="26">
                  <c:v>0.00180471159233291</c:v>
                </c:pt>
                <c:pt idx="27">
                  <c:v>0.0021838833208242</c:v>
                </c:pt>
                <c:pt idx="28">
                  <c:v>0.00327104534545777</c:v>
                </c:pt>
                <c:pt idx="29">
                  <c:v>0.00338900941502288</c:v>
                </c:pt>
                <c:pt idx="30">
                  <c:v>0.00530841518042593</c:v>
                </c:pt>
                <c:pt idx="31">
                  <c:v>0.00648806299832898</c:v>
                </c:pt>
                <c:pt idx="32">
                  <c:v>0.00849346428870855</c:v>
                </c:pt>
                <c:pt idx="33">
                  <c:v>0.0111223937113984</c:v>
                </c:pt>
                <c:pt idx="34">
                  <c:v>0.0133468724536751</c:v>
                </c:pt>
                <c:pt idx="35">
                  <c:v>0.0155713511959613</c:v>
                </c:pt>
                <c:pt idx="36">
                  <c:v>0.0155713511959613</c:v>
                </c:pt>
                <c:pt idx="37">
                  <c:v>0.0155713511959613</c:v>
                </c:pt>
                <c:pt idx="38">
                  <c:v>0.0158607815155908</c:v>
                </c:pt>
                <c:pt idx="39">
                  <c:v>0.0158607815155908</c:v>
                </c:pt>
                <c:pt idx="40">
                  <c:v>0.0158607815155908</c:v>
                </c:pt>
                <c:pt idx="41">
                  <c:v>0.0158607815155908</c:v>
                </c:pt>
                <c:pt idx="42">
                  <c:v>0.0250433392351141</c:v>
                </c:pt>
                <c:pt idx="43">
                  <c:v>0.0250433392351141</c:v>
                </c:pt>
                <c:pt idx="44">
                  <c:v>0.0250433392351141</c:v>
                </c:pt>
                <c:pt idx="45">
                  <c:v>0.0250433392351141</c:v>
                </c:pt>
                <c:pt idx="46">
                  <c:v>0.0250433392351141</c:v>
                </c:pt>
                <c:pt idx="47">
                  <c:v>0.0250433392351141</c:v>
                </c:pt>
                <c:pt idx="48">
                  <c:v>0.0250433392351141</c:v>
                </c:pt>
                <c:pt idx="49">
                  <c:v>0.0280221173093487</c:v>
                </c:pt>
                <c:pt idx="50">
                  <c:v>0.0280221173093487</c:v>
                </c:pt>
                <c:pt idx="51">
                  <c:v>0.0314133289582799</c:v>
                </c:pt>
                <c:pt idx="52">
                  <c:v>0.0320252769250212</c:v>
                </c:pt>
                <c:pt idx="53">
                  <c:v>0.0320252769250212</c:v>
                </c:pt>
                <c:pt idx="54">
                  <c:v>0.0320252769250212</c:v>
                </c:pt>
                <c:pt idx="55">
                  <c:v>0.0320252769250212</c:v>
                </c:pt>
                <c:pt idx="56">
                  <c:v>0.0320252769250212</c:v>
                </c:pt>
                <c:pt idx="57">
                  <c:v>0.0302570101008814</c:v>
                </c:pt>
                <c:pt idx="58">
                  <c:v>0.0370818995973242</c:v>
                </c:pt>
                <c:pt idx="59">
                  <c:v>0.0302570101008814</c:v>
                </c:pt>
                <c:pt idx="60">
                  <c:v>0.0302570101008814</c:v>
                </c:pt>
                <c:pt idx="61">
                  <c:v>0.0315088406244954</c:v>
                </c:pt>
                <c:pt idx="62">
                  <c:v>0.028219456163671</c:v>
                </c:pt>
                <c:pt idx="63">
                  <c:v>0.0258087488532352</c:v>
                </c:pt>
                <c:pt idx="64">
                  <c:v>0.0258087488532352</c:v>
                </c:pt>
                <c:pt idx="65">
                  <c:v>0.0258087488532352</c:v>
                </c:pt>
                <c:pt idx="66">
                  <c:v>0.0101701802411661</c:v>
                </c:pt>
                <c:pt idx="67">
                  <c:v>0.0101701802411661</c:v>
                </c:pt>
                <c:pt idx="68">
                  <c:v>0.0101701802411661</c:v>
                </c:pt>
                <c:pt idx="69">
                  <c:v>0.0101701802411661</c:v>
                </c:pt>
                <c:pt idx="70">
                  <c:v>0.0101701802411661</c:v>
                </c:pt>
                <c:pt idx="71">
                  <c:v>0.010660205831818</c:v>
                </c:pt>
                <c:pt idx="72">
                  <c:v>0.010660205831818</c:v>
                </c:pt>
                <c:pt idx="73">
                  <c:v>0.010660205831818</c:v>
                </c:pt>
                <c:pt idx="74">
                  <c:v>0.010660205831818</c:v>
                </c:pt>
                <c:pt idx="75">
                  <c:v>0.010660205831818</c:v>
                </c:pt>
                <c:pt idx="76">
                  <c:v>0.0156494300728663</c:v>
                </c:pt>
                <c:pt idx="77">
                  <c:v>0.0273269235790429</c:v>
                </c:pt>
                <c:pt idx="78">
                  <c:v>0.028635127367423</c:v>
                </c:pt>
                <c:pt idx="79">
                  <c:v>0.028635127367423</c:v>
                </c:pt>
                <c:pt idx="80">
                  <c:v>0.0420578433208159</c:v>
                </c:pt>
                <c:pt idx="81">
                  <c:v>0.0460119995304339</c:v>
                </c:pt>
                <c:pt idx="82">
                  <c:v>0.0476407428766924</c:v>
                </c:pt>
                <c:pt idx="83">
                  <c:v>0.0535309567574107</c:v>
                </c:pt>
                <c:pt idx="84">
                  <c:v>0.0579008307784428</c:v>
                </c:pt>
                <c:pt idx="85">
                  <c:v>0.0579008307784428</c:v>
                </c:pt>
                <c:pt idx="86">
                  <c:v>0.0630475712921065</c:v>
                </c:pt>
                <c:pt idx="87">
                  <c:v>0.0683648363410409</c:v>
                </c:pt>
                <c:pt idx="88">
                  <c:v>0.0700528569910822</c:v>
                </c:pt>
                <c:pt idx="89">
                  <c:v>0.0788094641153815</c:v>
                </c:pt>
                <c:pt idx="90">
                  <c:v>0.0961742612927046</c:v>
                </c:pt>
                <c:pt idx="91">
                  <c:v>0.111260419927371</c:v>
                </c:pt>
                <c:pt idx="92">
                  <c:v>0.123353943832484</c:v>
                </c:pt>
                <c:pt idx="93">
                  <c:v>0.131401365110766</c:v>
                </c:pt>
                <c:pt idx="94">
                  <c:v>0.131401365110766</c:v>
                </c:pt>
                <c:pt idx="95">
                  <c:v>0.131401365110766</c:v>
                </c:pt>
                <c:pt idx="96">
                  <c:v>0.131401365110766</c:v>
                </c:pt>
                <c:pt idx="97">
                  <c:v>0.131401365110766</c:v>
                </c:pt>
                <c:pt idx="98">
                  <c:v>0.134387759772426</c:v>
                </c:pt>
                <c:pt idx="99">
                  <c:v>0.134387759772426</c:v>
                </c:pt>
                <c:pt idx="100">
                  <c:v>0.144221010487458</c:v>
                </c:pt>
                <c:pt idx="101">
                  <c:v>0.128544813695432</c:v>
                </c:pt>
                <c:pt idx="102">
                  <c:v>0.131401365110766</c:v>
                </c:pt>
                <c:pt idx="103">
                  <c:v>0.147826535749709</c:v>
                </c:pt>
                <c:pt idx="104">
                  <c:v>0.147826535749709</c:v>
                </c:pt>
                <c:pt idx="105">
                  <c:v>0.169196141015581</c:v>
                </c:pt>
                <c:pt idx="106">
                  <c:v>0.169196141015581</c:v>
                </c:pt>
                <c:pt idx="107">
                  <c:v>0.169196141015581</c:v>
                </c:pt>
                <c:pt idx="108">
                  <c:v>0.174030316473161</c:v>
                </c:pt>
                <c:pt idx="109">
                  <c:v>0.203035369218629</c:v>
                </c:pt>
                <c:pt idx="110">
                  <c:v>0.184577608380606</c:v>
                </c:pt>
                <c:pt idx="111">
                  <c:v>0.17914885519295</c:v>
                </c:pt>
                <c:pt idx="112">
                  <c:v>0.196485841179331</c:v>
                </c:pt>
                <c:pt idx="113">
                  <c:v>0.221493130056645</c:v>
                </c:pt>
                <c:pt idx="114">
                  <c:v>0.231601000423141</c:v>
                </c:pt>
                <c:pt idx="115">
                  <c:v>0.231601000423141</c:v>
                </c:pt>
                <c:pt idx="116">
                  <c:v>0.231601000423141</c:v>
                </c:pt>
                <c:pt idx="117">
                  <c:v>0.189531003428166</c:v>
                </c:pt>
                <c:pt idx="118">
                  <c:v>0.22812371556084</c:v>
                </c:pt>
                <c:pt idx="119">
                  <c:v>0.22812371556084</c:v>
                </c:pt>
                <c:pt idx="120">
                  <c:v>0.22812371556084</c:v>
                </c:pt>
                <c:pt idx="121">
                  <c:v>0.22812371556084</c:v>
                </c:pt>
                <c:pt idx="122">
                  <c:v>0.20911340593081</c:v>
                </c:pt>
                <c:pt idx="123">
                  <c:v>0.20911340593081</c:v>
                </c:pt>
                <c:pt idx="124">
                  <c:v>0.20911340593081</c:v>
                </c:pt>
                <c:pt idx="125">
                  <c:v>0.20911340593081</c:v>
                </c:pt>
                <c:pt idx="126">
                  <c:v>0.174261171609069</c:v>
                </c:pt>
                <c:pt idx="127">
                  <c:v>0.157623943815289</c:v>
                </c:pt>
                <c:pt idx="128">
                  <c:v>0.17523565373279</c:v>
                </c:pt>
                <c:pt idx="129">
                  <c:v>0.17972265663137</c:v>
                </c:pt>
                <c:pt idx="130">
                  <c:v>0.17972265663137</c:v>
                </c:pt>
                <c:pt idx="131">
                  <c:v>0.178723222370034</c:v>
                </c:pt>
                <c:pt idx="132">
                  <c:v>0.172495166106642</c:v>
                </c:pt>
                <c:pt idx="133">
                  <c:v>0.172495166106642</c:v>
                </c:pt>
                <c:pt idx="134">
                  <c:v>0.172495166106642</c:v>
                </c:pt>
                <c:pt idx="135">
                  <c:v>0.167117818320059</c:v>
                </c:pt>
                <c:pt idx="136">
                  <c:v>0.173892865008573</c:v>
                </c:pt>
                <c:pt idx="137">
                  <c:v>0.189236353097584</c:v>
                </c:pt>
                <c:pt idx="138">
                  <c:v>0.19206077627821</c:v>
                </c:pt>
                <c:pt idx="139">
                  <c:v>0.199197365667113</c:v>
                </c:pt>
                <c:pt idx="140">
                  <c:v>0.199197365667113</c:v>
                </c:pt>
                <c:pt idx="141">
                  <c:v>0.204842635139608</c:v>
                </c:pt>
                <c:pt idx="142">
                  <c:v>0.206761784583737</c:v>
                </c:pt>
                <c:pt idx="143">
                  <c:v>0.206761784583737</c:v>
                </c:pt>
                <c:pt idx="144">
                  <c:v>0.212062041292295</c:v>
                </c:pt>
                <c:pt idx="145">
                  <c:v>0.212062041292295</c:v>
                </c:pt>
                <c:pt idx="146">
                  <c:v>0.212747916763411</c:v>
                </c:pt>
                <c:pt idx="147">
                  <c:v>0.212062041292295</c:v>
                </c:pt>
                <c:pt idx="148">
                  <c:v>0.216224234290023</c:v>
                </c:pt>
                <c:pt idx="149">
                  <c:v>0.199892906037907</c:v>
                </c:pt>
                <c:pt idx="150">
                  <c:v>0.199892906037907</c:v>
                </c:pt>
                <c:pt idx="151">
                  <c:v>0.214119529651883</c:v>
                </c:pt>
                <c:pt idx="152">
                  <c:v>0.214119529651883</c:v>
                </c:pt>
                <c:pt idx="153">
                  <c:v>0.227814501083157</c:v>
                </c:pt>
                <c:pt idx="154">
                  <c:v>0.236520443327247</c:v>
                </c:pt>
                <c:pt idx="155">
                  <c:v>0.26099021156069</c:v>
                </c:pt>
                <c:pt idx="156">
                  <c:v>0.275776870840183</c:v>
                </c:pt>
                <c:pt idx="157">
                  <c:v>0.396252024890969</c:v>
                </c:pt>
                <c:pt idx="158">
                  <c:v>0.457782003949397</c:v>
                </c:pt>
                <c:pt idx="159">
                  <c:v>0.605488228662158</c:v>
                </c:pt>
                <c:pt idx="160">
                  <c:v>0.75188362554484</c:v>
                </c:pt>
                <c:pt idx="161">
                  <c:v>0.807037416886178</c:v>
                </c:pt>
                <c:pt idx="162">
                  <c:v>0.851467821550521</c:v>
                </c:pt>
                <c:pt idx="163">
                  <c:v>1.297474775701819</c:v>
                </c:pt>
                <c:pt idx="164">
                  <c:v>1.297474775701819</c:v>
                </c:pt>
                <c:pt idx="165">
                  <c:v>1.505013242715481</c:v>
                </c:pt>
                <c:pt idx="166">
                  <c:v>1.919630826934042</c:v>
                </c:pt>
                <c:pt idx="167">
                  <c:v>2.32267831501141</c:v>
                </c:pt>
                <c:pt idx="168">
                  <c:v>2.32267831501141</c:v>
                </c:pt>
                <c:pt idx="169">
                  <c:v>2.32267831501141</c:v>
                </c:pt>
                <c:pt idx="170">
                  <c:v>1.888136486824679</c:v>
                </c:pt>
                <c:pt idx="171">
                  <c:v>1.742008736258558</c:v>
                </c:pt>
                <c:pt idx="172">
                  <c:v>1.687223405937092</c:v>
                </c:pt>
                <c:pt idx="173">
                  <c:v>1.919630826934042</c:v>
                </c:pt>
                <c:pt idx="174">
                  <c:v>2.04331838021637</c:v>
                </c:pt>
                <c:pt idx="175">
                  <c:v>2.144010752314777</c:v>
                </c:pt>
                <c:pt idx="176">
                  <c:v>3.225708762979253</c:v>
                </c:pt>
                <c:pt idx="177">
                  <c:v>3.275953447758622</c:v>
                </c:pt>
                <c:pt idx="178">
                  <c:v>7.775116981157962</c:v>
                </c:pt>
                <c:pt idx="179">
                  <c:v>7.297491466689979</c:v>
                </c:pt>
                <c:pt idx="180">
                  <c:v>5.801768636077741</c:v>
                </c:pt>
                <c:pt idx="181">
                  <c:v>5.944552113582838</c:v>
                </c:pt>
                <c:pt idx="182">
                  <c:v>7.297491466689979</c:v>
                </c:pt>
                <c:pt idx="183">
                  <c:v>6.868634148278695</c:v>
                </c:pt>
                <c:pt idx="184">
                  <c:v>7.297491466689979</c:v>
                </c:pt>
                <c:pt idx="185">
                  <c:v>6.099670897669565</c:v>
                </c:pt>
                <c:pt idx="186">
                  <c:v>8.42605700747101</c:v>
                </c:pt>
                <c:pt idx="187">
                  <c:v>8.42605700747101</c:v>
                </c:pt>
                <c:pt idx="188">
                  <c:v>5.021323671859222</c:v>
                </c:pt>
                <c:pt idx="189">
                  <c:v>8.612153972079101</c:v>
                </c:pt>
                <c:pt idx="190">
                  <c:v>5.78629095000311</c:v>
                </c:pt>
                <c:pt idx="191">
                  <c:v>5.78629095000311</c:v>
                </c:pt>
                <c:pt idx="192">
                  <c:v>8.406869938707876</c:v>
                </c:pt>
                <c:pt idx="193">
                  <c:v>9.26965258574037</c:v>
                </c:pt>
                <c:pt idx="194">
                  <c:v>8.312516740716702</c:v>
                </c:pt>
                <c:pt idx="195">
                  <c:v>6.954415414091263</c:v>
                </c:pt>
                <c:pt idx="196">
                  <c:v>5.39828893293439</c:v>
                </c:pt>
                <c:pt idx="197">
                  <c:v>3.078326024937176</c:v>
                </c:pt>
                <c:pt idx="198">
                  <c:v>4.793618534587479</c:v>
                </c:pt>
                <c:pt idx="199">
                  <c:v>5.049741952322981</c:v>
                </c:pt>
                <c:pt idx="200">
                  <c:v>6.921707775522288</c:v>
                </c:pt>
                <c:pt idx="201">
                  <c:v>8.90163813920975</c:v>
                </c:pt>
                <c:pt idx="202">
                  <c:v>10.67699972067303</c:v>
                </c:pt>
                <c:pt idx="203">
                  <c:v>8.30304642050547</c:v>
                </c:pt>
                <c:pt idx="204">
                  <c:v>9.714985786487114</c:v>
                </c:pt>
                <c:pt idx="205">
                  <c:v>8.90163813920975</c:v>
                </c:pt>
                <c:pt idx="206">
                  <c:v>6.984862043556832</c:v>
                </c:pt>
                <c:pt idx="207">
                  <c:v>6.67428840430434</c:v>
                </c:pt>
                <c:pt idx="208">
                  <c:v>6.67428840430434</c:v>
                </c:pt>
                <c:pt idx="209">
                  <c:v>8.30304642050547</c:v>
                </c:pt>
                <c:pt idx="210">
                  <c:v>10.25162192119927</c:v>
                </c:pt>
                <c:pt idx="211">
                  <c:v>16.7160204574955</c:v>
                </c:pt>
                <c:pt idx="212">
                  <c:v>167.5158645848001</c:v>
                </c:pt>
                <c:pt idx="213">
                  <c:v>20.23970600382837</c:v>
                </c:pt>
                <c:pt idx="214">
                  <c:v>19.73244520172801</c:v>
                </c:pt>
                <c:pt idx="215">
                  <c:v>25.64575125564379</c:v>
                </c:pt>
                <c:pt idx="216">
                  <c:v>21.99230624435189</c:v>
                </c:pt>
                <c:pt idx="217">
                  <c:v>28.52625230249933</c:v>
                </c:pt>
                <c:pt idx="218">
                  <c:v>40.37561864358358</c:v>
                </c:pt>
                <c:pt idx="219">
                  <c:v>40.37561864358358</c:v>
                </c:pt>
                <c:pt idx="220">
                  <c:v>45.2485381349278</c:v>
                </c:pt>
                <c:pt idx="221">
                  <c:v>51.12497165892628</c:v>
                </c:pt>
                <c:pt idx="222">
                  <c:v>60.13326185980019</c:v>
                </c:pt>
                <c:pt idx="223">
                  <c:v>37.1987154760666</c:v>
                </c:pt>
                <c:pt idx="224">
                  <c:v>41.01396834542242</c:v>
                </c:pt>
                <c:pt idx="225">
                  <c:v>40.39254458254522</c:v>
                </c:pt>
                <c:pt idx="226">
                  <c:v>23.66190481465932</c:v>
                </c:pt>
                <c:pt idx="227">
                  <c:v>40.39254458254522</c:v>
                </c:pt>
                <c:pt idx="228">
                  <c:v>40.39254458254522</c:v>
                </c:pt>
                <c:pt idx="229">
                  <c:v>45.44441925245629</c:v>
                </c:pt>
                <c:pt idx="230">
                  <c:v>104.8717367363278</c:v>
                </c:pt>
                <c:pt idx="231">
                  <c:v>61.96966261683232</c:v>
                </c:pt>
                <c:pt idx="232">
                  <c:v>56.02736620154342</c:v>
                </c:pt>
                <c:pt idx="233">
                  <c:v>53.81575964104744</c:v>
                </c:pt>
                <c:pt idx="234">
                  <c:v>49.87802113062865</c:v>
                </c:pt>
                <c:pt idx="235">
                  <c:v>48.11762038491521</c:v>
                </c:pt>
                <c:pt idx="236">
                  <c:v>47.17883315276552</c:v>
                </c:pt>
                <c:pt idx="237">
                  <c:v>55.24889671853135</c:v>
                </c:pt>
                <c:pt idx="238">
                  <c:v>55.98554867457635</c:v>
                </c:pt>
                <c:pt idx="239">
                  <c:v>52.4864518824888</c:v>
                </c:pt>
                <c:pt idx="240">
                  <c:v>40.37419375585839</c:v>
                </c:pt>
                <c:pt idx="241">
                  <c:v>46.65462389565428</c:v>
                </c:pt>
                <c:pt idx="242">
                  <c:v>45.93838033121934</c:v>
                </c:pt>
                <c:pt idx="243">
                  <c:v>56.74741099729645</c:v>
                </c:pt>
                <c:pt idx="244">
                  <c:v>72.96095699658328</c:v>
                </c:pt>
                <c:pt idx="245">
                  <c:v>45.93838033121934</c:v>
                </c:pt>
                <c:pt idx="246">
                  <c:v>77.9341722981423</c:v>
                </c:pt>
                <c:pt idx="247">
                  <c:v>119.4990641907022</c:v>
                </c:pt>
                <c:pt idx="248">
                  <c:v>106.6955930274809</c:v>
                </c:pt>
                <c:pt idx="249">
                  <c:v>119.4990641907022</c:v>
                </c:pt>
                <c:pt idx="250">
                  <c:v>99.58255349185513</c:v>
                </c:pt>
                <c:pt idx="251">
                  <c:v>94.3413664660175</c:v>
                </c:pt>
                <c:pt idx="252">
                  <c:v>95.34499802488425</c:v>
                </c:pt>
                <c:pt idx="253">
                  <c:v>109.7345121503247</c:v>
                </c:pt>
                <c:pt idx="254">
                  <c:v>115.2212377578093</c:v>
                </c:pt>
                <c:pt idx="255">
                  <c:v>135.5543973621746</c:v>
                </c:pt>
                <c:pt idx="256">
                  <c:v>196.121255757757</c:v>
                </c:pt>
                <c:pt idx="257">
                  <c:v>230.4424755153532</c:v>
                </c:pt>
                <c:pt idx="258">
                  <c:v>256.047195017518</c:v>
                </c:pt>
                <c:pt idx="259">
                  <c:v>279.3242127458631</c:v>
                </c:pt>
                <c:pt idx="260">
                  <c:v>368.7079608250748</c:v>
                </c:pt>
                <c:pt idx="261">
                  <c:v>368.7079608250748</c:v>
                </c:pt>
                <c:pt idx="262">
                  <c:v>398.8173830826095</c:v>
                </c:pt>
                <c:pt idx="263">
                  <c:v>416.1572693039537</c:v>
                </c:pt>
                <c:pt idx="264">
                  <c:v>416.1572693039537</c:v>
                </c:pt>
                <c:pt idx="265">
                  <c:v>435.0735088181798</c:v>
                </c:pt>
                <c:pt idx="266">
                  <c:v>531.7565107775198</c:v>
                </c:pt>
                <c:pt idx="267">
                  <c:v>638.1078129316666</c:v>
                </c:pt>
                <c:pt idx="268">
                  <c:v>870.1470176325764</c:v>
                </c:pt>
                <c:pt idx="269">
                  <c:v>957.1617193974994</c:v>
                </c:pt>
                <c:pt idx="270">
                  <c:v>953.7563517262757</c:v>
                </c:pt>
                <c:pt idx="271">
                  <c:v>867.0512288398118</c:v>
                </c:pt>
                <c:pt idx="272">
                  <c:v>953.7563517262757</c:v>
                </c:pt>
                <c:pt idx="273">
                  <c:v>867.0512288398118</c:v>
                </c:pt>
                <c:pt idx="274">
                  <c:v>867.0512288398118</c:v>
                </c:pt>
                <c:pt idx="275">
                  <c:v>750.9892533232079</c:v>
                </c:pt>
                <c:pt idx="276">
                  <c:v>521.1783342753237</c:v>
                </c:pt>
                <c:pt idx="277">
                  <c:v>465.2470008395965</c:v>
                </c:pt>
                <c:pt idx="278">
                  <c:v>510.2108384458944</c:v>
                </c:pt>
                <c:pt idx="279">
                  <c:v>479.9012836886002</c:v>
                </c:pt>
                <c:pt idx="280">
                  <c:v>497.1285092572512</c:v>
                </c:pt>
                <c:pt idx="281">
                  <c:v>400.5787574578075</c:v>
                </c:pt>
                <c:pt idx="282">
                  <c:v>461.6193300239351</c:v>
                </c:pt>
                <c:pt idx="283">
                  <c:v>440.6366332042952</c:v>
                </c:pt>
                <c:pt idx="284">
                  <c:v>566.9009316075148</c:v>
                </c:pt>
                <c:pt idx="285">
                  <c:v>663.9730089395031</c:v>
                </c:pt>
                <c:pt idx="286">
                  <c:v>794.5906500391555</c:v>
                </c:pt>
                <c:pt idx="287">
                  <c:v>1000.0</c:v>
                </c:pt>
                <c:pt idx="288">
                  <c:v>970.8737864077676</c:v>
                </c:pt>
                <c:pt idx="289">
                  <c:v>1000.0</c:v>
                </c:pt>
                <c:pt idx="290">
                  <c:v>1176.470588235294</c:v>
                </c:pt>
                <c:pt idx="291">
                  <c:v>1851.851851851852</c:v>
                </c:pt>
                <c:pt idx="292">
                  <c:v>1960.78431372549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5781800"/>
        <c:axId val="2075769736"/>
      </c:scatterChart>
      <c:valAx>
        <c:axId val="2075781800"/>
        <c:scaling>
          <c:orientation val="minMax"/>
          <c:max val="2015.0"/>
          <c:min val="1980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Years</a:t>
                </a:r>
              </a:p>
            </c:rich>
          </c:tx>
          <c:layout>
            <c:manualLayout>
              <c:xMode val="edge"/>
              <c:yMode val="edge"/>
              <c:x val="0.536926778383472"/>
              <c:y val="0.9158733242665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075769736"/>
        <c:crossesAt val="1.0E-6"/>
        <c:crossBetween val="midCat"/>
      </c:valAx>
      <c:valAx>
        <c:axId val="2075769736"/>
        <c:scaling>
          <c:logBase val="10.0"/>
          <c:orientation val="minMax"/>
          <c:min val="0.00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Memory size</a:t>
                </a:r>
              </a:p>
            </c:rich>
          </c:tx>
          <c:layout>
            <c:manualLayout>
              <c:xMode val="edge"/>
              <c:yMode val="edge"/>
              <c:x val="0.000949735510466439"/>
              <c:y val="0.2240634693390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700" b="0"/>
            </a:pPr>
            <a:endParaRPr lang="en-US"/>
          </a:p>
        </c:txPr>
        <c:crossAx val="2075781800"/>
        <c:crossesAt val="1960.0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68375656986"/>
          <c:y val="0.0565533704204758"/>
          <c:w val="0.873905564796086"/>
          <c:h val="0.689627439059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'Result Slide'!$C$1</c:f>
              <c:strCache>
                <c:ptCount val="1"/>
                <c:pt idx="0">
                  <c:v>Measured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'Result Slide'!$A$2:$B$26</c:f>
              <c:multiLvlStrCache>
                <c:ptCount val="25"/>
                <c:lvl>
                  <c:pt idx="0">
                    <c:v>4KB</c:v>
                  </c:pt>
                  <c:pt idx="1">
                    <c:v>CTLB</c:v>
                  </c:pt>
                  <c:pt idx="2">
                    <c:v>THP</c:v>
                  </c:pt>
                  <c:pt idx="3">
                    <c:v>DS</c:v>
                  </c:pt>
                  <c:pt idx="4">
                    <c:v>RMM</c:v>
                  </c:pt>
                  <c:pt idx="5">
                    <c:v>4KB</c:v>
                  </c:pt>
                  <c:pt idx="6">
                    <c:v>CTLB</c:v>
                  </c:pt>
                  <c:pt idx="7">
                    <c:v>THP</c:v>
                  </c:pt>
                  <c:pt idx="8">
                    <c:v>DS</c:v>
                  </c:pt>
                  <c:pt idx="9">
                    <c:v>RMM</c:v>
                  </c:pt>
                  <c:pt idx="10">
                    <c:v>4KB</c:v>
                  </c:pt>
                  <c:pt idx="11">
                    <c:v>CTLB</c:v>
                  </c:pt>
                  <c:pt idx="12">
                    <c:v>THP</c:v>
                  </c:pt>
                  <c:pt idx="13">
                    <c:v>DS</c:v>
                  </c:pt>
                  <c:pt idx="14">
                    <c:v>RMM</c:v>
                  </c:pt>
                  <c:pt idx="15">
                    <c:v>4KB</c:v>
                  </c:pt>
                  <c:pt idx="16">
                    <c:v>CTLB</c:v>
                  </c:pt>
                  <c:pt idx="17">
                    <c:v>THP</c:v>
                  </c:pt>
                  <c:pt idx="18">
                    <c:v>DS</c:v>
                  </c:pt>
                  <c:pt idx="19">
                    <c:v>RMM</c:v>
                  </c:pt>
                  <c:pt idx="20">
                    <c:v>4KB</c:v>
                  </c:pt>
                  <c:pt idx="21">
                    <c:v>CTLB</c:v>
                  </c:pt>
                  <c:pt idx="22">
                    <c:v>THP</c:v>
                  </c:pt>
                  <c:pt idx="23">
                    <c:v>DS</c:v>
                  </c:pt>
                  <c:pt idx="24">
                    <c:v>RMM</c:v>
                  </c:pt>
                </c:lvl>
                <c:lvl>
                  <c:pt idx="0">
                    <c:v>cactusADM</c:v>
                  </c:pt>
                  <c:pt idx="5">
                    <c:v>canneal</c:v>
                  </c:pt>
                  <c:pt idx="10">
                    <c:v>graph500</c:v>
                  </c:pt>
                  <c:pt idx="15">
                    <c:v>mcf</c:v>
                  </c:pt>
                  <c:pt idx="20">
                    <c:v>tigr</c:v>
                  </c:pt>
                </c:lvl>
              </c:multiLvlStrCache>
            </c:multiLvlStrRef>
          </c:cat>
          <c:val>
            <c:numRef>
              <c:f>'Result Slide'!$C$2:$C$26</c:f>
              <c:numCache>
                <c:formatCode>General</c:formatCode>
                <c:ptCount val="25"/>
                <c:pt idx="0" formatCode="0.00%">
                  <c:v>0.389506624331572</c:v>
                </c:pt>
                <c:pt idx="2" formatCode="0.00%">
                  <c:v>0.134757596416745</c:v>
                </c:pt>
                <c:pt idx="5" formatCode="0.00%">
                  <c:v>0.131300758702032</c:v>
                </c:pt>
                <c:pt idx="7" formatCode="0.00%">
                  <c:v>0.0586992174808099</c:v>
                </c:pt>
                <c:pt idx="10" formatCode="0.00%">
                  <c:v>0.292318462602587</c:v>
                </c:pt>
                <c:pt idx="12" formatCode="0.00%">
                  <c:v>0.0618081846876512</c:v>
                </c:pt>
                <c:pt idx="15" formatCode="0.00%">
                  <c:v>0.416168787768492</c:v>
                </c:pt>
                <c:pt idx="17" formatCode="0.00%">
                  <c:v>0.173670212871916</c:v>
                </c:pt>
                <c:pt idx="20" formatCode="0.00%">
                  <c:v>0.355409802719159</c:v>
                </c:pt>
                <c:pt idx="22" formatCode="0.00%">
                  <c:v>0.102416222875618</c:v>
                </c:pt>
              </c:numCache>
            </c:numRef>
          </c:val>
        </c:ser>
        <c:ser>
          <c:idx val="1"/>
          <c:order val="1"/>
          <c:tx>
            <c:strRef>
              <c:f>'Result Slide'!$D$1</c:f>
              <c:strCache>
                <c:ptCount val="1"/>
                <c:pt idx="0">
                  <c:v>Modeled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'Result Slide'!$A$2:$B$26</c:f>
              <c:multiLvlStrCache>
                <c:ptCount val="25"/>
                <c:lvl>
                  <c:pt idx="0">
                    <c:v>4KB</c:v>
                  </c:pt>
                  <c:pt idx="1">
                    <c:v>CTLB</c:v>
                  </c:pt>
                  <c:pt idx="2">
                    <c:v>THP</c:v>
                  </c:pt>
                  <c:pt idx="3">
                    <c:v>DS</c:v>
                  </c:pt>
                  <c:pt idx="4">
                    <c:v>RMM</c:v>
                  </c:pt>
                  <c:pt idx="5">
                    <c:v>4KB</c:v>
                  </c:pt>
                  <c:pt idx="6">
                    <c:v>CTLB</c:v>
                  </c:pt>
                  <c:pt idx="7">
                    <c:v>THP</c:v>
                  </c:pt>
                  <c:pt idx="8">
                    <c:v>DS</c:v>
                  </c:pt>
                  <c:pt idx="9">
                    <c:v>RMM</c:v>
                  </c:pt>
                  <c:pt idx="10">
                    <c:v>4KB</c:v>
                  </c:pt>
                  <c:pt idx="11">
                    <c:v>CTLB</c:v>
                  </c:pt>
                  <c:pt idx="12">
                    <c:v>THP</c:v>
                  </c:pt>
                  <c:pt idx="13">
                    <c:v>DS</c:v>
                  </c:pt>
                  <c:pt idx="14">
                    <c:v>RMM</c:v>
                  </c:pt>
                  <c:pt idx="15">
                    <c:v>4KB</c:v>
                  </c:pt>
                  <c:pt idx="16">
                    <c:v>CTLB</c:v>
                  </c:pt>
                  <c:pt idx="17">
                    <c:v>THP</c:v>
                  </c:pt>
                  <c:pt idx="18">
                    <c:v>DS</c:v>
                  </c:pt>
                  <c:pt idx="19">
                    <c:v>RMM</c:v>
                  </c:pt>
                  <c:pt idx="20">
                    <c:v>4KB</c:v>
                  </c:pt>
                  <c:pt idx="21">
                    <c:v>CTLB</c:v>
                  </c:pt>
                  <c:pt idx="22">
                    <c:v>THP</c:v>
                  </c:pt>
                  <c:pt idx="23">
                    <c:v>DS</c:v>
                  </c:pt>
                  <c:pt idx="24">
                    <c:v>RMM</c:v>
                  </c:pt>
                </c:lvl>
                <c:lvl>
                  <c:pt idx="0">
                    <c:v>cactusADM</c:v>
                  </c:pt>
                  <c:pt idx="5">
                    <c:v>canneal</c:v>
                  </c:pt>
                  <c:pt idx="10">
                    <c:v>graph500</c:v>
                  </c:pt>
                  <c:pt idx="15">
                    <c:v>mcf</c:v>
                  </c:pt>
                  <c:pt idx="20">
                    <c:v>tigr</c:v>
                  </c:pt>
                </c:lvl>
              </c:multiLvlStrCache>
            </c:multiLvlStrRef>
          </c:cat>
          <c:val>
            <c:numRef>
              <c:f>'Result Slide'!$D$2:$D$26</c:f>
              <c:numCache>
                <c:formatCode>0.00%</c:formatCode>
                <c:ptCount val="25"/>
                <c:pt idx="1">
                  <c:v>0.180703428457187</c:v>
                </c:pt>
                <c:pt idx="3">
                  <c:v>8.6236766627025E-7</c:v>
                </c:pt>
                <c:pt idx="4">
                  <c:v>0.00245304377736775</c:v>
                </c:pt>
                <c:pt idx="6">
                  <c:v>0.104399530219459</c:v>
                </c:pt>
                <c:pt idx="8">
                  <c:v>0.0764169593703078</c:v>
                </c:pt>
                <c:pt idx="9">
                  <c:v>0.00395294300489704</c:v>
                </c:pt>
                <c:pt idx="11">
                  <c:v>0.290676216895049</c:v>
                </c:pt>
                <c:pt idx="13">
                  <c:v>2.92318462602555E-5</c:v>
                </c:pt>
                <c:pt idx="14">
                  <c:v>0.00140815854427842</c:v>
                </c:pt>
                <c:pt idx="16">
                  <c:v>0.400300687227329</c:v>
                </c:pt>
                <c:pt idx="18">
                  <c:v>0.000554783374416891</c:v>
                </c:pt>
                <c:pt idx="19">
                  <c:v>0.00258994155224448</c:v>
                </c:pt>
                <c:pt idx="21">
                  <c:v>0.349078667549245</c:v>
                </c:pt>
                <c:pt idx="23">
                  <c:v>0.173278007131</c:v>
                </c:pt>
                <c:pt idx="24">
                  <c:v>0.0106298320164238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110087064"/>
        <c:axId val="2110102280"/>
      </c:barChart>
      <c:catAx>
        <c:axId val="211008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102280"/>
        <c:crosses val="autoZero"/>
        <c:auto val="1"/>
        <c:lblAlgn val="ctr"/>
        <c:lblOffset val="100"/>
        <c:noMultiLvlLbl val="0"/>
      </c:catAx>
      <c:valAx>
        <c:axId val="2110102280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Execution Time Overhead</a:t>
                </a:r>
              </a:p>
            </c:rich>
          </c:tx>
          <c:layout>
            <c:manualLayout>
              <c:xMode val="edge"/>
              <c:yMode val="edge"/>
              <c:x val="0.00479720760139342"/>
              <c:y val="0.1156149119745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087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68375656986"/>
          <c:y val="0.0565533704204758"/>
          <c:w val="0.873905564796086"/>
          <c:h val="0.689627439059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'Result Slide'!$C$1</c:f>
              <c:strCache>
                <c:ptCount val="1"/>
                <c:pt idx="0">
                  <c:v>Measured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multiLvlStrRef>
              <c:f>'Result Slide'!$A$2:$B$26</c:f>
              <c:multiLvlStrCache>
                <c:ptCount val="25"/>
                <c:lvl>
                  <c:pt idx="0">
                    <c:v>4KB</c:v>
                  </c:pt>
                  <c:pt idx="1">
                    <c:v>CTLB</c:v>
                  </c:pt>
                  <c:pt idx="2">
                    <c:v>THP</c:v>
                  </c:pt>
                  <c:pt idx="3">
                    <c:v>DS</c:v>
                  </c:pt>
                  <c:pt idx="4">
                    <c:v>RMM</c:v>
                  </c:pt>
                  <c:pt idx="5">
                    <c:v>4KB</c:v>
                  </c:pt>
                  <c:pt idx="6">
                    <c:v>CTLB</c:v>
                  </c:pt>
                  <c:pt idx="7">
                    <c:v>THP</c:v>
                  </c:pt>
                  <c:pt idx="8">
                    <c:v>DS</c:v>
                  </c:pt>
                  <c:pt idx="9">
                    <c:v>RMM</c:v>
                  </c:pt>
                  <c:pt idx="10">
                    <c:v>4KB</c:v>
                  </c:pt>
                  <c:pt idx="11">
                    <c:v>CTLB</c:v>
                  </c:pt>
                  <c:pt idx="12">
                    <c:v>THP</c:v>
                  </c:pt>
                  <c:pt idx="13">
                    <c:v>DS</c:v>
                  </c:pt>
                  <c:pt idx="14">
                    <c:v>RMM</c:v>
                  </c:pt>
                  <c:pt idx="15">
                    <c:v>4KB</c:v>
                  </c:pt>
                  <c:pt idx="16">
                    <c:v>CTLB</c:v>
                  </c:pt>
                  <c:pt idx="17">
                    <c:v>THP</c:v>
                  </c:pt>
                  <c:pt idx="18">
                    <c:v>DS</c:v>
                  </c:pt>
                  <c:pt idx="19">
                    <c:v>RMM</c:v>
                  </c:pt>
                  <c:pt idx="20">
                    <c:v>4KB</c:v>
                  </c:pt>
                  <c:pt idx="21">
                    <c:v>CTLB</c:v>
                  </c:pt>
                  <c:pt idx="22">
                    <c:v>THP</c:v>
                  </c:pt>
                  <c:pt idx="23">
                    <c:v>DS</c:v>
                  </c:pt>
                  <c:pt idx="24">
                    <c:v>RMM</c:v>
                  </c:pt>
                </c:lvl>
                <c:lvl>
                  <c:pt idx="0">
                    <c:v>cactusADM</c:v>
                  </c:pt>
                  <c:pt idx="5">
                    <c:v>canneal</c:v>
                  </c:pt>
                  <c:pt idx="10">
                    <c:v>graph500</c:v>
                  </c:pt>
                  <c:pt idx="15">
                    <c:v>mcf</c:v>
                  </c:pt>
                  <c:pt idx="20">
                    <c:v>tigr</c:v>
                  </c:pt>
                </c:lvl>
              </c:multiLvlStrCache>
            </c:multiLvlStrRef>
          </c:cat>
          <c:val>
            <c:numRef>
              <c:f>'Result Slide'!$C$2:$C$26</c:f>
              <c:numCache>
                <c:formatCode>General</c:formatCode>
                <c:ptCount val="25"/>
                <c:pt idx="0" formatCode="0.00%">
                  <c:v>0.389506624331572</c:v>
                </c:pt>
                <c:pt idx="2" formatCode="0.00%">
                  <c:v>0.134757596416745</c:v>
                </c:pt>
                <c:pt idx="5" formatCode="0.00%">
                  <c:v>0.131300758702032</c:v>
                </c:pt>
                <c:pt idx="7" formatCode="0.00%">
                  <c:v>0.0586992174808099</c:v>
                </c:pt>
                <c:pt idx="10" formatCode="0.00%">
                  <c:v>0.292318462602587</c:v>
                </c:pt>
                <c:pt idx="12" formatCode="0.00%">
                  <c:v>0.0618081846876512</c:v>
                </c:pt>
                <c:pt idx="15" formatCode="0.00%">
                  <c:v>0.416168787768492</c:v>
                </c:pt>
                <c:pt idx="17" formatCode="0.00%">
                  <c:v>0.173670212871916</c:v>
                </c:pt>
                <c:pt idx="20" formatCode="0.00%">
                  <c:v>0.355409802719159</c:v>
                </c:pt>
                <c:pt idx="22" formatCode="0.00%">
                  <c:v>0.102416222875618</c:v>
                </c:pt>
              </c:numCache>
            </c:numRef>
          </c:val>
        </c:ser>
        <c:ser>
          <c:idx val="1"/>
          <c:order val="1"/>
          <c:tx>
            <c:strRef>
              <c:f>'Result Slide'!$D$1</c:f>
              <c:strCache>
                <c:ptCount val="1"/>
                <c:pt idx="0">
                  <c:v>Modeled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'Result Slide'!$A$2:$B$26</c:f>
              <c:multiLvlStrCache>
                <c:ptCount val="25"/>
                <c:lvl>
                  <c:pt idx="0">
                    <c:v>4KB</c:v>
                  </c:pt>
                  <c:pt idx="1">
                    <c:v>CTLB</c:v>
                  </c:pt>
                  <c:pt idx="2">
                    <c:v>THP</c:v>
                  </c:pt>
                  <c:pt idx="3">
                    <c:v>DS</c:v>
                  </c:pt>
                  <c:pt idx="4">
                    <c:v>RMM</c:v>
                  </c:pt>
                  <c:pt idx="5">
                    <c:v>4KB</c:v>
                  </c:pt>
                  <c:pt idx="6">
                    <c:v>CTLB</c:v>
                  </c:pt>
                  <c:pt idx="7">
                    <c:v>THP</c:v>
                  </c:pt>
                  <c:pt idx="8">
                    <c:v>DS</c:v>
                  </c:pt>
                  <c:pt idx="9">
                    <c:v>RMM</c:v>
                  </c:pt>
                  <c:pt idx="10">
                    <c:v>4KB</c:v>
                  </c:pt>
                  <c:pt idx="11">
                    <c:v>CTLB</c:v>
                  </c:pt>
                  <c:pt idx="12">
                    <c:v>THP</c:v>
                  </c:pt>
                  <c:pt idx="13">
                    <c:v>DS</c:v>
                  </c:pt>
                  <c:pt idx="14">
                    <c:v>RMM</c:v>
                  </c:pt>
                  <c:pt idx="15">
                    <c:v>4KB</c:v>
                  </c:pt>
                  <c:pt idx="16">
                    <c:v>CTLB</c:v>
                  </c:pt>
                  <c:pt idx="17">
                    <c:v>THP</c:v>
                  </c:pt>
                  <c:pt idx="18">
                    <c:v>DS</c:v>
                  </c:pt>
                  <c:pt idx="19">
                    <c:v>RMM</c:v>
                  </c:pt>
                  <c:pt idx="20">
                    <c:v>4KB</c:v>
                  </c:pt>
                  <c:pt idx="21">
                    <c:v>CTLB</c:v>
                  </c:pt>
                  <c:pt idx="22">
                    <c:v>THP</c:v>
                  </c:pt>
                  <c:pt idx="23">
                    <c:v>DS</c:v>
                  </c:pt>
                  <c:pt idx="24">
                    <c:v>RMM</c:v>
                  </c:pt>
                </c:lvl>
                <c:lvl>
                  <c:pt idx="0">
                    <c:v>cactusADM</c:v>
                  </c:pt>
                  <c:pt idx="5">
                    <c:v>canneal</c:v>
                  </c:pt>
                  <c:pt idx="10">
                    <c:v>graph500</c:v>
                  </c:pt>
                  <c:pt idx="15">
                    <c:v>mcf</c:v>
                  </c:pt>
                  <c:pt idx="20">
                    <c:v>tigr</c:v>
                  </c:pt>
                </c:lvl>
              </c:multiLvlStrCache>
            </c:multiLvlStrRef>
          </c:cat>
          <c:val>
            <c:numRef>
              <c:f>'Result Slide'!$D$2:$D$26</c:f>
              <c:numCache>
                <c:formatCode>0.00%</c:formatCode>
                <c:ptCount val="25"/>
                <c:pt idx="1">
                  <c:v>0.180703428457187</c:v>
                </c:pt>
                <c:pt idx="3">
                  <c:v>8.6236766627025E-7</c:v>
                </c:pt>
                <c:pt idx="4">
                  <c:v>0.00245304377736775</c:v>
                </c:pt>
                <c:pt idx="6">
                  <c:v>0.104399530219459</c:v>
                </c:pt>
                <c:pt idx="8">
                  <c:v>0.0764169593703078</c:v>
                </c:pt>
                <c:pt idx="9">
                  <c:v>0.00395294300489704</c:v>
                </c:pt>
                <c:pt idx="11">
                  <c:v>0.290676216895049</c:v>
                </c:pt>
                <c:pt idx="13">
                  <c:v>2.92318462602555E-5</c:v>
                </c:pt>
                <c:pt idx="14">
                  <c:v>0.00140815854427842</c:v>
                </c:pt>
                <c:pt idx="16">
                  <c:v>0.400300687227329</c:v>
                </c:pt>
                <c:pt idx="18">
                  <c:v>0.000554783374416891</c:v>
                </c:pt>
                <c:pt idx="19">
                  <c:v>0.00258994155224448</c:v>
                </c:pt>
                <c:pt idx="21">
                  <c:v>0.349078667549245</c:v>
                </c:pt>
                <c:pt idx="23">
                  <c:v>0.173278007131</c:v>
                </c:pt>
                <c:pt idx="24">
                  <c:v>0.0106298320164238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110786104"/>
        <c:axId val="2117752264"/>
      </c:barChart>
      <c:catAx>
        <c:axId val="211078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752264"/>
        <c:crosses val="autoZero"/>
        <c:auto val="1"/>
        <c:lblAlgn val="ctr"/>
        <c:lblOffset val="100"/>
        <c:noMultiLvlLbl val="0"/>
      </c:catAx>
      <c:valAx>
        <c:axId val="2117752264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Execution Time Overhead</a:t>
                </a:r>
              </a:p>
            </c:rich>
          </c:tx>
          <c:layout>
            <c:manualLayout>
              <c:xMode val="edge"/>
              <c:yMode val="edge"/>
              <c:x val="0.00479720760139342"/>
              <c:y val="0.1156149119745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786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68375656986"/>
          <c:y val="0.0565533704204758"/>
          <c:w val="0.873905564796086"/>
          <c:h val="0.689627439059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'Result Slide'!$C$1</c:f>
              <c:strCache>
                <c:ptCount val="1"/>
                <c:pt idx="0">
                  <c:v>Measured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multiLvlStrRef>
              <c:f>'Result Slide'!$A$2:$B$26</c:f>
              <c:multiLvlStrCache>
                <c:ptCount val="25"/>
                <c:lvl>
                  <c:pt idx="0">
                    <c:v>4KB</c:v>
                  </c:pt>
                  <c:pt idx="1">
                    <c:v>CTLB</c:v>
                  </c:pt>
                  <c:pt idx="2">
                    <c:v>THP</c:v>
                  </c:pt>
                  <c:pt idx="3">
                    <c:v>DS</c:v>
                  </c:pt>
                  <c:pt idx="4">
                    <c:v>RMM</c:v>
                  </c:pt>
                  <c:pt idx="5">
                    <c:v>4KB</c:v>
                  </c:pt>
                  <c:pt idx="6">
                    <c:v>CTLB</c:v>
                  </c:pt>
                  <c:pt idx="7">
                    <c:v>THP</c:v>
                  </c:pt>
                  <c:pt idx="8">
                    <c:v>DS</c:v>
                  </c:pt>
                  <c:pt idx="9">
                    <c:v>RMM</c:v>
                  </c:pt>
                  <c:pt idx="10">
                    <c:v>4KB</c:v>
                  </c:pt>
                  <c:pt idx="11">
                    <c:v>CTLB</c:v>
                  </c:pt>
                  <c:pt idx="12">
                    <c:v>THP</c:v>
                  </c:pt>
                  <c:pt idx="13">
                    <c:v>DS</c:v>
                  </c:pt>
                  <c:pt idx="14">
                    <c:v>RMM</c:v>
                  </c:pt>
                  <c:pt idx="15">
                    <c:v>4KB</c:v>
                  </c:pt>
                  <c:pt idx="16">
                    <c:v>CTLB</c:v>
                  </c:pt>
                  <c:pt idx="17">
                    <c:v>THP</c:v>
                  </c:pt>
                  <c:pt idx="18">
                    <c:v>DS</c:v>
                  </c:pt>
                  <c:pt idx="19">
                    <c:v>RMM</c:v>
                  </c:pt>
                  <c:pt idx="20">
                    <c:v>4KB</c:v>
                  </c:pt>
                  <c:pt idx="21">
                    <c:v>CTLB</c:v>
                  </c:pt>
                  <c:pt idx="22">
                    <c:v>THP</c:v>
                  </c:pt>
                  <c:pt idx="23">
                    <c:v>DS</c:v>
                  </c:pt>
                  <c:pt idx="24">
                    <c:v>RMM</c:v>
                  </c:pt>
                </c:lvl>
                <c:lvl>
                  <c:pt idx="0">
                    <c:v>cactusADM</c:v>
                  </c:pt>
                  <c:pt idx="5">
                    <c:v>canneal</c:v>
                  </c:pt>
                  <c:pt idx="10">
                    <c:v>graph500</c:v>
                  </c:pt>
                  <c:pt idx="15">
                    <c:v>mcf</c:v>
                  </c:pt>
                  <c:pt idx="20">
                    <c:v>tigr</c:v>
                  </c:pt>
                </c:lvl>
              </c:multiLvlStrCache>
            </c:multiLvlStrRef>
          </c:cat>
          <c:val>
            <c:numRef>
              <c:f>'Result Slide'!$C$2:$C$26</c:f>
              <c:numCache>
                <c:formatCode>General</c:formatCode>
                <c:ptCount val="25"/>
                <c:pt idx="0" formatCode="0.00%">
                  <c:v>0.389506624331572</c:v>
                </c:pt>
                <c:pt idx="2" formatCode="0.00%">
                  <c:v>0.134757596416745</c:v>
                </c:pt>
                <c:pt idx="5" formatCode="0.00%">
                  <c:v>0.131300758702032</c:v>
                </c:pt>
                <c:pt idx="7" formatCode="0.00%">
                  <c:v>0.0586992174808099</c:v>
                </c:pt>
                <c:pt idx="10" formatCode="0.00%">
                  <c:v>0.292318462602587</c:v>
                </c:pt>
                <c:pt idx="12" formatCode="0.00%">
                  <c:v>0.0618081846876512</c:v>
                </c:pt>
                <c:pt idx="15" formatCode="0.00%">
                  <c:v>0.416168787768492</c:v>
                </c:pt>
                <c:pt idx="17" formatCode="0.00%">
                  <c:v>0.173670212871916</c:v>
                </c:pt>
                <c:pt idx="20" formatCode="0.00%">
                  <c:v>0.355409802719159</c:v>
                </c:pt>
                <c:pt idx="22" formatCode="0.00%">
                  <c:v>0.102416222875618</c:v>
                </c:pt>
              </c:numCache>
            </c:numRef>
          </c:val>
        </c:ser>
        <c:ser>
          <c:idx val="1"/>
          <c:order val="1"/>
          <c:tx>
            <c:strRef>
              <c:f>'Result Slide'!$D$1</c:f>
              <c:strCache>
                <c:ptCount val="1"/>
                <c:pt idx="0">
                  <c:v>Modeled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23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multiLvlStrRef>
              <c:f>'Result Slide'!$A$2:$B$26</c:f>
              <c:multiLvlStrCache>
                <c:ptCount val="25"/>
                <c:lvl>
                  <c:pt idx="0">
                    <c:v>4KB</c:v>
                  </c:pt>
                  <c:pt idx="1">
                    <c:v>CTLB</c:v>
                  </c:pt>
                  <c:pt idx="2">
                    <c:v>THP</c:v>
                  </c:pt>
                  <c:pt idx="3">
                    <c:v>DS</c:v>
                  </c:pt>
                  <c:pt idx="4">
                    <c:v>RMM</c:v>
                  </c:pt>
                  <c:pt idx="5">
                    <c:v>4KB</c:v>
                  </c:pt>
                  <c:pt idx="6">
                    <c:v>CTLB</c:v>
                  </c:pt>
                  <c:pt idx="7">
                    <c:v>THP</c:v>
                  </c:pt>
                  <c:pt idx="8">
                    <c:v>DS</c:v>
                  </c:pt>
                  <c:pt idx="9">
                    <c:v>RMM</c:v>
                  </c:pt>
                  <c:pt idx="10">
                    <c:v>4KB</c:v>
                  </c:pt>
                  <c:pt idx="11">
                    <c:v>CTLB</c:v>
                  </c:pt>
                  <c:pt idx="12">
                    <c:v>THP</c:v>
                  </c:pt>
                  <c:pt idx="13">
                    <c:v>DS</c:v>
                  </c:pt>
                  <c:pt idx="14">
                    <c:v>RMM</c:v>
                  </c:pt>
                  <c:pt idx="15">
                    <c:v>4KB</c:v>
                  </c:pt>
                  <c:pt idx="16">
                    <c:v>CTLB</c:v>
                  </c:pt>
                  <c:pt idx="17">
                    <c:v>THP</c:v>
                  </c:pt>
                  <c:pt idx="18">
                    <c:v>DS</c:v>
                  </c:pt>
                  <c:pt idx="19">
                    <c:v>RMM</c:v>
                  </c:pt>
                  <c:pt idx="20">
                    <c:v>4KB</c:v>
                  </c:pt>
                  <c:pt idx="21">
                    <c:v>CTLB</c:v>
                  </c:pt>
                  <c:pt idx="22">
                    <c:v>THP</c:v>
                  </c:pt>
                  <c:pt idx="23">
                    <c:v>DS</c:v>
                  </c:pt>
                  <c:pt idx="24">
                    <c:v>RMM</c:v>
                  </c:pt>
                </c:lvl>
                <c:lvl>
                  <c:pt idx="0">
                    <c:v>cactusADM</c:v>
                  </c:pt>
                  <c:pt idx="5">
                    <c:v>canneal</c:v>
                  </c:pt>
                  <c:pt idx="10">
                    <c:v>graph500</c:v>
                  </c:pt>
                  <c:pt idx="15">
                    <c:v>mcf</c:v>
                  </c:pt>
                  <c:pt idx="20">
                    <c:v>tigr</c:v>
                  </c:pt>
                </c:lvl>
              </c:multiLvlStrCache>
            </c:multiLvlStrRef>
          </c:cat>
          <c:val>
            <c:numRef>
              <c:f>'Result Slide'!$D$2:$D$26</c:f>
              <c:numCache>
                <c:formatCode>0.00%</c:formatCode>
                <c:ptCount val="25"/>
                <c:pt idx="1">
                  <c:v>0.180703428457187</c:v>
                </c:pt>
                <c:pt idx="3">
                  <c:v>8.6236766627025E-7</c:v>
                </c:pt>
                <c:pt idx="4">
                  <c:v>0.00245304377736775</c:v>
                </c:pt>
                <c:pt idx="6">
                  <c:v>0.104399530219459</c:v>
                </c:pt>
                <c:pt idx="8">
                  <c:v>0.0764169593703078</c:v>
                </c:pt>
                <c:pt idx="9">
                  <c:v>0.00395294300489704</c:v>
                </c:pt>
                <c:pt idx="11">
                  <c:v>0.290676216895049</c:v>
                </c:pt>
                <c:pt idx="13">
                  <c:v>2.92318462602555E-5</c:v>
                </c:pt>
                <c:pt idx="14">
                  <c:v>0.00140815854427842</c:v>
                </c:pt>
                <c:pt idx="16">
                  <c:v>0.400300687227329</c:v>
                </c:pt>
                <c:pt idx="18">
                  <c:v>0.000554783374416891</c:v>
                </c:pt>
                <c:pt idx="19">
                  <c:v>0.00258994155224448</c:v>
                </c:pt>
                <c:pt idx="21">
                  <c:v>0.349078667549245</c:v>
                </c:pt>
                <c:pt idx="23">
                  <c:v>0.173278007131</c:v>
                </c:pt>
                <c:pt idx="24">
                  <c:v>0.0106298320164238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107813928"/>
        <c:axId val="2107687544"/>
      </c:barChart>
      <c:catAx>
        <c:axId val="210781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687544"/>
        <c:crosses val="autoZero"/>
        <c:auto val="1"/>
        <c:lblAlgn val="ctr"/>
        <c:lblOffset val="100"/>
        <c:noMultiLvlLbl val="0"/>
      </c:catAx>
      <c:valAx>
        <c:axId val="2107687544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Execution Time Overhead</a:t>
                </a:r>
              </a:p>
            </c:rich>
          </c:tx>
          <c:layout>
            <c:manualLayout>
              <c:xMode val="edge"/>
              <c:yMode val="edge"/>
              <c:x val="0.00479720760139342"/>
              <c:y val="0.1156149119745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813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68375656986"/>
          <c:y val="0.0565533704204758"/>
          <c:w val="0.873905564796086"/>
          <c:h val="0.689627439059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'Result Slide'!$C$1</c:f>
              <c:strCache>
                <c:ptCount val="1"/>
                <c:pt idx="0">
                  <c:v>Measured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cat>
            <c:multiLvlStrRef>
              <c:f>'Result Slide'!$A$2:$B$26</c:f>
              <c:multiLvlStrCache>
                <c:ptCount val="25"/>
                <c:lvl>
                  <c:pt idx="0">
                    <c:v>4KB</c:v>
                  </c:pt>
                  <c:pt idx="1">
                    <c:v>CTLB</c:v>
                  </c:pt>
                  <c:pt idx="2">
                    <c:v>THP</c:v>
                  </c:pt>
                  <c:pt idx="3">
                    <c:v>DS</c:v>
                  </c:pt>
                  <c:pt idx="4">
                    <c:v>RMM</c:v>
                  </c:pt>
                  <c:pt idx="5">
                    <c:v>4KB</c:v>
                  </c:pt>
                  <c:pt idx="6">
                    <c:v>CTLB</c:v>
                  </c:pt>
                  <c:pt idx="7">
                    <c:v>THP</c:v>
                  </c:pt>
                  <c:pt idx="8">
                    <c:v>DS</c:v>
                  </c:pt>
                  <c:pt idx="9">
                    <c:v>RMM</c:v>
                  </c:pt>
                  <c:pt idx="10">
                    <c:v>4KB</c:v>
                  </c:pt>
                  <c:pt idx="11">
                    <c:v>CTLB</c:v>
                  </c:pt>
                  <c:pt idx="12">
                    <c:v>THP</c:v>
                  </c:pt>
                  <c:pt idx="13">
                    <c:v>DS</c:v>
                  </c:pt>
                  <c:pt idx="14">
                    <c:v>RMM</c:v>
                  </c:pt>
                  <c:pt idx="15">
                    <c:v>4KB</c:v>
                  </c:pt>
                  <c:pt idx="16">
                    <c:v>CTLB</c:v>
                  </c:pt>
                  <c:pt idx="17">
                    <c:v>THP</c:v>
                  </c:pt>
                  <c:pt idx="18">
                    <c:v>DS</c:v>
                  </c:pt>
                  <c:pt idx="19">
                    <c:v>RMM</c:v>
                  </c:pt>
                  <c:pt idx="20">
                    <c:v>4KB</c:v>
                  </c:pt>
                  <c:pt idx="21">
                    <c:v>CTLB</c:v>
                  </c:pt>
                  <c:pt idx="22">
                    <c:v>THP</c:v>
                  </c:pt>
                  <c:pt idx="23">
                    <c:v>DS</c:v>
                  </c:pt>
                  <c:pt idx="24">
                    <c:v>RMM</c:v>
                  </c:pt>
                </c:lvl>
                <c:lvl>
                  <c:pt idx="0">
                    <c:v>cactusADM</c:v>
                  </c:pt>
                  <c:pt idx="5">
                    <c:v>canneal</c:v>
                  </c:pt>
                  <c:pt idx="10">
                    <c:v>graph500</c:v>
                  </c:pt>
                  <c:pt idx="15">
                    <c:v>mcf</c:v>
                  </c:pt>
                  <c:pt idx="20">
                    <c:v>tigr</c:v>
                  </c:pt>
                </c:lvl>
              </c:multiLvlStrCache>
            </c:multiLvlStrRef>
          </c:cat>
          <c:val>
            <c:numRef>
              <c:f>'Result Slide'!$C$2:$C$26</c:f>
              <c:numCache>
                <c:formatCode>General</c:formatCode>
                <c:ptCount val="25"/>
                <c:pt idx="0" formatCode="0.00%">
                  <c:v>0.389506624331572</c:v>
                </c:pt>
                <c:pt idx="2" formatCode="0.00%">
                  <c:v>0.134757596416745</c:v>
                </c:pt>
                <c:pt idx="5" formatCode="0.00%">
                  <c:v>0.131300758702032</c:v>
                </c:pt>
                <c:pt idx="7" formatCode="0.00%">
                  <c:v>0.0586992174808099</c:v>
                </c:pt>
                <c:pt idx="10" formatCode="0.00%">
                  <c:v>0.292318462602587</c:v>
                </c:pt>
                <c:pt idx="12" formatCode="0.00%">
                  <c:v>0.0618081846876512</c:v>
                </c:pt>
                <c:pt idx="15" formatCode="0.00%">
                  <c:v>0.416168787768492</c:v>
                </c:pt>
                <c:pt idx="17" formatCode="0.00%">
                  <c:v>0.173670212871916</c:v>
                </c:pt>
                <c:pt idx="20" formatCode="0.00%">
                  <c:v>0.355409802719159</c:v>
                </c:pt>
                <c:pt idx="22" formatCode="0.00%">
                  <c:v>0.102416222875618</c:v>
                </c:pt>
              </c:numCache>
            </c:numRef>
          </c:val>
        </c:ser>
        <c:ser>
          <c:idx val="1"/>
          <c:order val="1"/>
          <c:tx>
            <c:strRef>
              <c:f>'Result Slide'!$D$1</c:f>
              <c:strCache>
                <c:ptCount val="1"/>
                <c:pt idx="0">
                  <c:v>Modeled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23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multiLvlStrRef>
              <c:f>'Result Slide'!$A$2:$B$26</c:f>
              <c:multiLvlStrCache>
                <c:ptCount val="25"/>
                <c:lvl>
                  <c:pt idx="0">
                    <c:v>4KB</c:v>
                  </c:pt>
                  <c:pt idx="1">
                    <c:v>CTLB</c:v>
                  </c:pt>
                  <c:pt idx="2">
                    <c:v>THP</c:v>
                  </c:pt>
                  <c:pt idx="3">
                    <c:v>DS</c:v>
                  </c:pt>
                  <c:pt idx="4">
                    <c:v>RMM</c:v>
                  </c:pt>
                  <c:pt idx="5">
                    <c:v>4KB</c:v>
                  </c:pt>
                  <c:pt idx="6">
                    <c:v>CTLB</c:v>
                  </c:pt>
                  <c:pt idx="7">
                    <c:v>THP</c:v>
                  </c:pt>
                  <c:pt idx="8">
                    <c:v>DS</c:v>
                  </c:pt>
                  <c:pt idx="9">
                    <c:v>RMM</c:v>
                  </c:pt>
                  <c:pt idx="10">
                    <c:v>4KB</c:v>
                  </c:pt>
                  <c:pt idx="11">
                    <c:v>CTLB</c:v>
                  </c:pt>
                  <c:pt idx="12">
                    <c:v>THP</c:v>
                  </c:pt>
                  <c:pt idx="13">
                    <c:v>DS</c:v>
                  </c:pt>
                  <c:pt idx="14">
                    <c:v>RMM</c:v>
                  </c:pt>
                  <c:pt idx="15">
                    <c:v>4KB</c:v>
                  </c:pt>
                  <c:pt idx="16">
                    <c:v>CTLB</c:v>
                  </c:pt>
                  <c:pt idx="17">
                    <c:v>THP</c:v>
                  </c:pt>
                  <c:pt idx="18">
                    <c:v>DS</c:v>
                  </c:pt>
                  <c:pt idx="19">
                    <c:v>RMM</c:v>
                  </c:pt>
                  <c:pt idx="20">
                    <c:v>4KB</c:v>
                  </c:pt>
                  <c:pt idx="21">
                    <c:v>CTLB</c:v>
                  </c:pt>
                  <c:pt idx="22">
                    <c:v>THP</c:v>
                  </c:pt>
                  <c:pt idx="23">
                    <c:v>DS</c:v>
                  </c:pt>
                  <c:pt idx="24">
                    <c:v>RMM</c:v>
                  </c:pt>
                </c:lvl>
                <c:lvl>
                  <c:pt idx="0">
                    <c:v>cactusADM</c:v>
                  </c:pt>
                  <c:pt idx="5">
                    <c:v>canneal</c:v>
                  </c:pt>
                  <c:pt idx="10">
                    <c:v>graph500</c:v>
                  </c:pt>
                  <c:pt idx="15">
                    <c:v>mcf</c:v>
                  </c:pt>
                  <c:pt idx="20">
                    <c:v>tigr</c:v>
                  </c:pt>
                </c:lvl>
              </c:multiLvlStrCache>
            </c:multiLvlStrRef>
          </c:cat>
          <c:val>
            <c:numRef>
              <c:f>'Result Slide'!$D$2:$D$26</c:f>
              <c:numCache>
                <c:formatCode>0.00%</c:formatCode>
                <c:ptCount val="25"/>
                <c:pt idx="1">
                  <c:v>0.180703428457187</c:v>
                </c:pt>
                <c:pt idx="3">
                  <c:v>8.6236766627025E-7</c:v>
                </c:pt>
                <c:pt idx="4">
                  <c:v>0.00245304377736775</c:v>
                </c:pt>
                <c:pt idx="6">
                  <c:v>0.104399530219459</c:v>
                </c:pt>
                <c:pt idx="8">
                  <c:v>0.0764169593703078</c:v>
                </c:pt>
                <c:pt idx="9">
                  <c:v>0.00395294300489704</c:v>
                </c:pt>
                <c:pt idx="11">
                  <c:v>0.290676216895049</c:v>
                </c:pt>
                <c:pt idx="13">
                  <c:v>2.92318462602555E-5</c:v>
                </c:pt>
                <c:pt idx="14">
                  <c:v>0.00140815854427842</c:v>
                </c:pt>
                <c:pt idx="16">
                  <c:v>0.400300687227329</c:v>
                </c:pt>
                <c:pt idx="18">
                  <c:v>0.000554783374416891</c:v>
                </c:pt>
                <c:pt idx="19">
                  <c:v>0.00258994155224448</c:v>
                </c:pt>
                <c:pt idx="21">
                  <c:v>0.349078667549245</c:v>
                </c:pt>
                <c:pt idx="23">
                  <c:v>0.173278007131</c:v>
                </c:pt>
                <c:pt idx="24">
                  <c:v>0.0106298320164238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117566792"/>
        <c:axId val="2112044904"/>
      </c:barChart>
      <c:catAx>
        <c:axId val="211756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044904"/>
        <c:crosses val="autoZero"/>
        <c:auto val="1"/>
        <c:lblAlgn val="ctr"/>
        <c:lblOffset val="100"/>
        <c:noMultiLvlLbl val="0"/>
      </c:catAx>
      <c:valAx>
        <c:axId val="2112044904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Execution Time Overhead</a:t>
                </a:r>
              </a:p>
            </c:rich>
          </c:tx>
          <c:layout>
            <c:manualLayout>
              <c:xMode val="edge"/>
              <c:yMode val="edge"/>
              <c:x val="0.00479720760139342"/>
              <c:y val="0.1156149119745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66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68375656986"/>
          <c:y val="0.0565533704204758"/>
          <c:w val="0.873905564796086"/>
          <c:h val="0.689627439059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'Result Slide'!$C$1</c:f>
              <c:strCache>
                <c:ptCount val="1"/>
                <c:pt idx="0">
                  <c:v>Measured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cat>
            <c:multiLvlStrRef>
              <c:f>'Result Slide'!$A$2:$B$26</c:f>
              <c:multiLvlStrCache>
                <c:ptCount val="25"/>
                <c:lvl>
                  <c:pt idx="0">
                    <c:v>4KB</c:v>
                  </c:pt>
                  <c:pt idx="1">
                    <c:v>CTLB</c:v>
                  </c:pt>
                  <c:pt idx="2">
                    <c:v>THP</c:v>
                  </c:pt>
                  <c:pt idx="3">
                    <c:v>DS</c:v>
                  </c:pt>
                  <c:pt idx="4">
                    <c:v>RMM</c:v>
                  </c:pt>
                  <c:pt idx="5">
                    <c:v>4KB</c:v>
                  </c:pt>
                  <c:pt idx="6">
                    <c:v>CTLB</c:v>
                  </c:pt>
                  <c:pt idx="7">
                    <c:v>THP</c:v>
                  </c:pt>
                  <c:pt idx="8">
                    <c:v>DS</c:v>
                  </c:pt>
                  <c:pt idx="9">
                    <c:v>RMM</c:v>
                  </c:pt>
                  <c:pt idx="10">
                    <c:v>4KB</c:v>
                  </c:pt>
                  <c:pt idx="11">
                    <c:v>CTLB</c:v>
                  </c:pt>
                  <c:pt idx="12">
                    <c:v>THP</c:v>
                  </c:pt>
                  <c:pt idx="13">
                    <c:v>DS</c:v>
                  </c:pt>
                  <c:pt idx="14">
                    <c:v>RMM</c:v>
                  </c:pt>
                  <c:pt idx="15">
                    <c:v>4KB</c:v>
                  </c:pt>
                  <c:pt idx="16">
                    <c:v>CTLB</c:v>
                  </c:pt>
                  <c:pt idx="17">
                    <c:v>THP</c:v>
                  </c:pt>
                  <c:pt idx="18">
                    <c:v>DS</c:v>
                  </c:pt>
                  <c:pt idx="19">
                    <c:v>RMM</c:v>
                  </c:pt>
                  <c:pt idx="20">
                    <c:v>4KB</c:v>
                  </c:pt>
                  <c:pt idx="21">
                    <c:v>CTLB</c:v>
                  </c:pt>
                  <c:pt idx="22">
                    <c:v>THP</c:v>
                  </c:pt>
                  <c:pt idx="23">
                    <c:v>DS</c:v>
                  </c:pt>
                  <c:pt idx="24">
                    <c:v>RMM</c:v>
                  </c:pt>
                </c:lvl>
                <c:lvl>
                  <c:pt idx="0">
                    <c:v>cactusADM</c:v>
                  </c:pt>
                  <c:pt idx="5">
                    <c:v>canneal</c:v>
                  </c:pt>
                  <c:pt idx="10">
                    <c:v>graph500</c:v>
                  </c:pt>
                  <c:pt idx="15">
                    <c:v>mcf</c:v>
                  </c:pt>
                  <c:pt idx="20">
                    <c:v>tigr</c:v>
                  </c:pt>
                </c:lvl>
              </c:multiLvlStrCache>
            </c:multiLvlStrRef>
          </c:cat>
          <c:val>
            <c:numRef>
              <c:f>'Result Slide'!$C$2:$C$26</c:f>
              <c:numCache>
                <c:formatCode>General</c:formatCode>
                <c:ptCount val="25"/>
                <c:pt idx="0" formatCode="0.00%">
                  <c:v>0.389506624331572</c:v>
                </c:pt>
                <c:pt idx="2" formatCode="0.00%">
                  <c:v>0.134757596416745</c:v>
                </c:pt>
                <c:pt idx="5" formatCode="0.00%">
                  <c:v>0.131300758702032</c:v>
                </c:pt>
                <c:pt idx="7" formatCode="0.00%">
                  <c:v>0.0586992174808099</c:v>
                </c:pt>
                <c:pt idx="10" formatCode="0.00%">
                  <c:v>0.292318462602587</c:v>
                </c:pt>
                <c:pt idx="12" formatCode="0.00%">
                  <c:v>0.0618081846876512</c:v>
                </c:pt>
                <c:pt idx="15" formatCode="0.00%">
                  <c:v>0.416168787768492</c:v>
                </c:pt>
                <c:pt idx="17" formatCode="0.00%">
                  <c:v>0.173670212871916</c:v>
                </c:pt>
                <c:pt idx="20" formatCode="0.00%">
                  <c:v>0.355409802719159</c:v>
                </c:pt>
                <c:pt idx="22" formatCode="0.00%">
                  <c:v>0.102416222875618</c:v>
                </c:pt>
              </c:numCache>
            </c:numRef>
          </c:val>
        </c:ser>
        <c:ser>
          <c:idx val="1"/>
          <c:order val="1"/>
          <c:tx>
            <c:strRef>
              <c:f>'Result Slide'!$D$1</c:f>
              <c:strCache>
                <c:ptCount val="1"/>
                <c:pt idx="0">
                  <c:v>Modeled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24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Lbls>
            <c:dLbl>
              <c:idx val="3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'Result Slide'!$A$2:$B$26</c:f>
              <c:multiLvlStrCache>
                <c:ptCount val="25"/>
                <c:lvl>
                  <c:pt idx="0">
                    <c:v>4KB</c:v>
                  </c:pt>
                  <c:pt idx="1">
                    <c:v>CTLB</c:v>
                  </c:pt>
                  <c:pt idx="2">
                    <c:v>THP</c:v>
                  </c:pt>
                  <c:pt idx="3">
                    <c:v>DS</c:v>
                  </c:pt>
                  <c:pt idx="4">
                    <c:v>RMM</c:v>
                  </c:pt>
                  <c:pt idx="5">
                    <c:v>4KB</c:v>
                  </c:pt>
                  <c:pt idx="6">
                    <c:v>CTLB</c:v>
                  </c:pt>
                  <c:pt idx="7">
                    <c:v>THP</c:v>
                  </c:pt>
                  <c:pt idx="8">
                    <c:v>DS</c:v>
                  </c:pt>
                  <c:pt idx="9">
                    <c:v>RMM</c:v>
                  </c:pt>
                  <c:pt idx="10">
                    <c:v>4KB</c:v>
                  </c:pt>
                  <c:pt idx="11">
                    <c:v>CTLB</c:v>
                  </c:pt>
                  <c:pt idx="12">
                    <c:v>THP</c:v>
                  </c:pt>
                  <c:pt idx="13">
                    <c:v>DS</c:v>
                  </c:pt>
                  <c:pt idx="14">
                    <c:v>RMM</c:v>
                  </c:pt>
                  <c:pt idx="15">
                    <c:v>4KB</c:v>
                  </c:pt>
                  <c:pt idx="16">
                    <c:v>CTLB</c:v>
                  </c:pt>
                  <c:pt idx="17">
                    <c:v>THP</c:v>
                  </c:pt>
                  <c:pt idx="18">
                    <c:v>DS</c:v>
                  </c:pt>
                  <c:pt idx="19">
                    <c:v>RMM</c:v>
                  </c:pt>
                  <c:pt idx="20">
                    <c:v>4KB</c:v>
                  </c:pt>
                  <c:pt idx="21">
                    <c:v>CTLB</c:v>
                  </c:pt>
                  <c:pt idx="22">
                    <c:v>THP</c:v>
                  </c:pt>
                  <c:pt idx="23">
                    <c:v>DS</c:v>
                  </c:pt>
                  <c:pt idx="24">
                    <c:v>RMM</c:v>
                  </c:pt>
                </c:lvl>
                <c:lvl>
                  <c:pt idx="0">
                    <c:v>cactusADM</c:v>
                  </c:pt>
                  <c:pt idx="5">
                    <c:v>canneal</c:v>
                  </c:pt>
                  <c:pt idx="10">
                    <c:v>graph500</c:v>
                  </c:pt>
                  <c:pt idx="15">
                    <c:v>mcf</c:v>
                  </c:pt>
                  <c:pt idx="20">
                    <c:v>tigr</c:v>
                  </c:pt>
                </c:lvl>
              </c:multiLvlStrCache>
            </c:multiLvlStrRef>
          </c:cat>
          <c:val>
            <c:numRef>
              <c:f>'Result Slide'!$D$2:$D$26</c:f>
              <c:numCache>
                <c:formatCode>0.00%</c:formatCode>
                <c:ptCount val="25"/>
                <c:pt idx="1">
                  <c:v>0.180703428457187</c:v>
                </c:pt>
                <c:pt idx="3">
                  <c:v>8.6236766627025E-7</c:v>
                </c:pt>
                <c:pt idx="4">
                  <c:v>0.00245304377736775</c:v>
                </c:pt>
                <c:pt idx="6">
                  <c:v>0.104399530219459</c:v>
                </c:pt>
                <c:pt idx="8">
                  <c:v>0.0764169593703078</c:v>
                </c:pt>
                <c:pt idx="9">
                  <c:v>0.00395294300489704</c:v>
                </c:pt>
                <c:pt idx="11">
                  <c:v>0.290676216895049</c:v>
                </c:pt>
                <c:pt idx="13">
                  <c:v>2.92318462602555E-5</c:v>
                </c:pt>
                <c:pt idx="14">
                  <c:v>0.00140815854427842</c:v>
                </c:pt>
                <c:pt idx="16">
                  <c:v>0.400300687227329</c:v>
                </c:pt>
                <c:pt idx="18">
                  <c:v>0.000554783374416891</c:v>
                </c:pt>
                <c:pt idx="19">
                  <c:v>0.00258994155224448</c:v>
                </c:pt>
                <c:pt idx="21">
                  <c:v>0.349078667549245</c:v>
                </c:pt>
                <c:pt idx="23">
                  <c:v>0.173278007131</c:v>
                </c:pt>
                <c:pt idx="24">
                  <c:v>0.0106298320164238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117103784"/>
        <c:axId val="2117094344"/>
      </c:barChart>
      <c:catAx>
        <c:axId val="211710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094344"/>
        <c:crosses val="autoZero"/>
        <c:auto val="1"/>
        <c:lblAlgn val="ctr"/>
        <c:lblOffset val="100"/>
        <c:noMultiLvlLbl val="0"/>
      </c:catAx>
      <c:valAx>
        <c:axId val="2117094344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Execution Time Overhead</a:t>
                </a:r>
              </a:p>
            </c:rich>
          </c:tx>
          <c:layout>
            <c:manualLayout>
              <c:xMode val="edge"/>
              <c:yMode val="edge"/>
              <c:x val="0.00479720760139342"/>
              <c:y val="0.1156149119745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10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68375656986"/>
          <c:y val="0.0565533704204758"/>
          <c:w val="0.873905564796086"/>
          <c:h val="0.689627439059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'Result Slide'!$C$1</c:f>
              <c:strCache>
                <c:ptCount val="1"/>
                <c:pt idx="0">
                  <c:v>Measured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/>
            </c:spPr>
          </c:dPt>
          <c:cat>
            <c:multiLvlStrRef>
              <c:f>'Result Slide'!$A$2:$B$26</c:f>
              <c:multiLvlStrCache>
                <c:ptCount val="25"/>
                <c:lvl>
                  <c:pt idx="0">
                    <c:v>4KB</c:v>
                  </c:pt>
                  <c:pt idx="1">
                    <c:v>CTLB</c:v>
                  </c:pt>
                  <c:pt idx="2">
                    <c:v>THP</c:v>
                  </c:pt>
                  <c:pt idx="3">
                    <c:v>DS</c:v>
                  </c:pt>
                  <c:pt idx="4">
                    <c:v>RMM</c:v>
                  </c:pt>
                  <c:pt idx="5">
                    <c:v>4KB</c:v>
                  </c:pt>
                  <c:pt idx="6">
                    <c:v>CTLB</c:v>
                  </c:pt>
                  <c:pt idx="7">
                    <c:v>THP</c:v>
                  </c:pt>
                  <c:pt idx="8">
                    <c:v>DS</c:v>
                  </c:pt>
                  <c:pt idx="9">
                    <c:v>RMM</c:v>
                  </c:pt>
                  <c:pt idx="10">
                    <c:v>4KB</c:v>
                  </c:pt>
                  <c:pt idx="11">
                    <c:v>CTLB</c:v>
                  </c:pt>
                  <c:pt idx="12">
                    <c:v>THP</c:v>
                  </c:pt>
                  <c:pt idx="13">
                    <c:v>DS</c:v>
                  </c:pt>
                  <c:pt idx="14">
                    <c:v>RMM</c:v>
                  </c:pt>
                  <c:pt idx="15">
                    <c:v>4KB</c:v>
                  </c:pt>
                  <c:pt idx="16">
                    <c:v>CTLB</c:v>
                  </c:pt>
                  <c:pt idx="17">
                    <c:v>THP</c:v>
                  </c:pt>
                  <c:pt idx="18">
                    <c:v>DS</c:v>
                  </c:pt>
                  <c:pt idx="19">
                    <c:v>RMM</c:v>
                  </c:pt>
                  <c:pt idx="20">
                    <c:v>4KB</c:v>
                  </c:pt>
                  <c:pt idx="21">
                    <c:v>CTLB</c:v>
                  </c:pt>
                  <c:pt idx="22">
                    <c:v>THP</c:v>
                  </c:pt>
                  <c:pt idx="23">
                    <c:v>DS</c:v>
                  </c:pt>
                  <c:pt idx="24">
                    <c:v>RMM</c:v>
                  </c:pt>
                </c:lvl>
                <c:lvl>
                  <c:pt idx="0">
                    <c:v>cactusADM</c:v>
                  </c:pt>
                  <c:pt idx="5">
                    <c:v>canneal</c:v>
                  </c:pt>
                  <c:pt idx="10">
                    <c:v>graph500</c:v>
                  </c:pt>
                  <c:pt idx="15">
                    <c:v>mcf</c:v>
                  </c:pt>
                  <c:pt idx="20">
                    <c:v>tigr</c:v>
                  </c:pt>
                </c:lvl>
              </c:multiLvlStrCache>
            </c:multiLvlStrRef>
          </c:cat>
          <c:val>
            <c:numRef>
              <c:f>'Result Slide'!$C$2:$C$26</c:f>
              <c:numCache>
                <c:formatCode>General</c:formatCode>
                <c:ptCount val="25"/>
                <c:pt idx="0" formatCode="0.00%">
                  <c:v>0.389506624331572</c:v>
                </c:pt>
                <c:pt idx="2" formatCode="0.00%">
                  <c:v>0.134757596416745</c:v>
                </c:pt>
                <c:pt idx="5" formatCode="0.00%">
                  <c:v>0.131300758702032</c:v>
                </c:pt>
                <c:pt idx="7" formatCode="0.00%">
                  <c:v>0.0586992174808099</c:v>
                </c:pt>
                <c:pt idx="10" formatCode="0.00%">
                  <c:v>0.292318462602587</c:v>
                </c:pt>
                <c:pt idx="12" formatCode="0.00%">
                  <c:v>0.0618081846876512</c:v>
                </c:pt>
                <c:pt idx="15" formatCode="0.00%">
                  <c:v>0.416168787768492</c:v>
                </c:pt>
                <c:pt idx="17" formatCode="0.00%">
                  <c:v>0.173670212871916</c:v>
                </c:pt>
                <c:pt idx="20" formatCode="0.00%">
                  <c:v>0.355409802719159</c:v>
                </c:pt>
                <c:pt idx="22" formatCode="0.00%">
                  <c:v>0.102416222875618</c:v>
                </c:pt>
              </c:numCache>
            </c:numRef>
          </c:val>
        </c:ser>
        <c:ser>
          <c:idx val="1"/>
          <c:order val="1"/>
          <c:tx>
            <c:strRef>
              <c:f>'Result Slide'!$D$1</c:f>
              <c:strCache>
                <c:ptCount val="1"/>
                <c:pt idx="0">
                  <c:v>Modeled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</c:dPt>
          <c:dLbls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0.0"/>
                  <c:y val="-0.07379938495031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'Result Slide'!$A$2:$B$26</c:f>
              <c:multiLvlStrCache>
                <c:ptCount val="25"/>
                <c:lvl>
                  <c:pt idx="0">
                    <c:v>4KB</c:v>
                  </c:pt>
                  <c:pt idx="1">
                    <c:v>CTLB</c:v>
                  </c:pt>
                  <c:pt idx="2">
                    <c:v>THP</c:v>
                  </c:pt>
                  <c:pt idx="3">
                    <c:v>DS</c:v>
                  </c:pt>
                  <c:pt idx="4">
                    <c:v>RMM</c:v>
                  </c:pt>
                  <c:pt idx="5">
                    <c:v>4KB</c:v>
                  </c:pt>
                  <c:pt idx="6">
                    <c:v>CTLB</c:v>
                  </c:pt>
                  <c:pt idx="7">
                    <c:v>THP</c:v>
                  </c:pt>
                  <c:pt idx="8">
                    <c:v>DS</c:v>
                  </c:pt>
                  <c:pt idx="9">
                    <c:v>RMM</c:v>
                  </c:pt>
                  <c:pt idx="10">
                    <c:v>4KB</c:v>
                  </c:pt>
                  <c:pt idx="11">
                    <c:v>CTLB</c:v>
                  </c:pt>
                  <c:pt idx="12">
                    <c:v>THP</c:v>
                  </c:pt>
                  <c:pt idx="13">
                    <c:v>DS</c:v>
                  </c:pt>
                  <c:pt idx="14">
                    <c:v>RMM</c:v>
                  </c:pt>
                  <c:pt idx="15">
                    <c:v>4KB</c:v>
                  </c:pt>
                  <c:pt idx="16">
                    <c:v>CTLB</c:v>
                  </c:pt>
                  <c:pt idx="17">
                    <c:v>THP</c:v>
                  </c:pt>
                  <c:pt idx="18">
                    <c:v>DS</c:v>
                  </c:pt>
                  <c:pt idx="19">
                    <c:v>RMM</c:v>
                  </c:pt>
                  <c:pt idx="20">
                    <c:v>4KB</c:v>
                  </c:pt>
                  <c:pt idx="21">
                    <c:v>CTLB</c:v>
                  </c:pt>
                  <c:pt idx="22">
                    <c:v>THP</c:v>
                  </c:pt>
                  <c:pt idx="23">
                    <c:v>DS</c:v>
                  </c:pt>
                  <c:pt idx="24">
                    <c:v>RMM</c:v>
                  </c:pt>
                </c:lvl>
                <c:lvl>
                  <c:pt idx="0">
                    <c:v>cactusADM</c:v>
                  </c:pt>
                  <c:pt idx="5">
                    <c:v>canneal</c:v>
                  </c:pt>
                  <c:pt idx="10">
                    <c:v>graph500</c:v>
                  </c:pt>
                  <c:pt idx="15">
                    <c:v>mcf</c:v>
                  </c:pt>
                  <c:pt idx="20">
                    <c:v>tigr</c:v>
                  </c:pt>
                </c:lvl>
              </c:multiLvlStrCache>
            </c:multiLvlStrRef>
          </c:cat>
          <c:val>
            <c:numRef>
              <c:f>'Result Slide'!$D$2:$D$26</c:f>
              <c:numCache>
                <c:formatCode>0.00%</c:formatCode>
                <c:ptCount val="25"/>
                <c:pt idx="1">
                  <c:v>0.180703428457187</c:v>
                </c:pt>
                <c:pt idx="3">
                  <c:v>8.6236766627025E-7</c:v>
                </c:pt>
                <c:pt idx="4">
                  <c:v>0.00245304377736775</c:v>
                </c:pt>
                <c:pt idx="6">
                  <c:v>0.104399530219459</c:v>
                </c:pt>
                <c:pt idx="8">
                  <c:v>0.0764169593703078</c:v>
                </c:pt>
                <c:pt idx="9">
                  <c:v>0.00395294300489704</c:v>
                </c:pt>
                <c:pt idx="11">
                  <c:v>0.290676216895049</c:v>
                </c:pt>
                <c:pt idx="13">
                  <c:v>2.92318462602555E-5</c:v>
                </c:pt>
                <c:pt idx="14">
                  <c:v>0.00140815854427842</c:v>
                </c:pt>
                <c:pt idx="16">
                  <c:v>0.400300687227329</c:v>
                </c:pt>
                <c:pt idx="18">
                  <c:v>0.000554783374416891</c:v>
                </c:pt>
                <c:pt idx="19">
                  <c:v>0.00258994155224448</c:v>
                </c:pt>
                <c:pt idx="21">
                  <c:v>0.349078667549245</c:v>
                </c:pt>
                <c:pt idx="23">
                  <c:v>0.173278007131</c:v>
                </c:pt>
                <c:pt idx="24">
                  <c:v>0.0106298320164238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107841080"/>
        <c:axId val="2144459016"/>
      </c:barChart>
      <c:catAx>
        <c:axId val="210784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459016"/>
        <c:crosses val="autoZero"/>
        <c:auto val="1"/>
        <c:lblAlgn val="ctr"/>
        <c:lblOffset val="100"/>
        <c:noMultiLvlLbl val="0"/>
      </c:catAx>
      <c:valAx>
        <c:axId val="2144459016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Execution Time Overhead</a:t>
                </a:r>
              </a:p>
            </c:rich>
          </c:tx>
          <c:layout>
            <c:manualLayout>
              <c:xMode val="edge"/>
              <c:yMode val="edge"/>
              <c:x val="0.00479720760139342"/>
              <c:y val="0.1156149119745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841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0.15194</cdr:x>
      <cdr:y>0.58009</cdr:y>
    </cdr:from>
    <cdr:to>
      <cdr:x>0.22909</cdr:x>
      <cdr:y>0.91575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0394" y="2625455"/>
          <a:ext cx="634948" cy="1519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0.03821</cdr:x>
      <cdr:y>0.67021</cdr:y>
    </cdr:from>
    <cdr:to>
      <cdr:x>0.08744</cdr:x>
      <cdr:y>0.75878</cdr:y>
    </cdr:to>
    <cdr:sp macro="" textlink="">
      <cdr:nvSpPr>
        <cdr:cNvPr id="19" name="TextBox 19"/>
        <cdr:cNvSpPr txBox="1"/>
      </cdr:nvSpPr>
      <cdr:spPr>
        <a:xfrm xmlns:a="http://schemas.openxmlformats.org/drawingml/2006/main" rot="16200000">
          <a:off x="129754" y="3104409"/>
          <a:ext cx="400867" cy="2587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/>
        <a:p xmlns:a="http://schemas.openxmlformats.org/drawingml/2006/main">
          <a:r>
            <a:rPr lang="en-US" sz="1000" b="1" dirty="0"/>
            <a:t>MB</a:t>
          </a:r>
        </a:p>
      </cdr:txBody>
    </cdr:sp>
  </cdr:relSizeAnchor>
  <cdr:relSizeAnchor xmlns:cdr="http://schemas.openxmlformats.org/drawingml/2006/chartDrawing">
    <cdr:from>
      <cdr:x>0.08594</cdr:x>
      <cdr:y>0.61042</cdr:y>
    </cdr:from>
    <cdr:to>
      <cdr:x>0.1049</cdr:x>
      <cdr:y>0.83085</cdr:y>
    </cdr:to>
    <cdr:sp macro="" textlink="">
      <cdr:nvSpPr>
        <cdr:cNvPr id="25" name="Left Brace 24"/>
        <cdr:cNvSpPr/>
      </cdr:nvSpPr>
      <cdr:spPr>
        <a:xfrm xmlns:a="http://schemas.openxmlformats.org/drawingml/2006/main">
          <a:off x="262054" y="1023308"/>
          <a:ext cx="57814" cy="369529"/>
        </a:xfrm>
        <a:prstGeom xmlns:a="http://schemas.openxmlformats.org/drawingml/2006/main" prst="leftBrac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>
              <a:noFill/>
            </a:ln>
          </a:endParaRPr>
        </a:p>
      </cdr:txBody>
    </cdr:sp>
  </cdr:relSizeAnchor>
  <cdr:relSizeAnchor xmlns:cdr="http://schemas.openxmlformats.org/drawingml/2006/chartDrawing">
    <cdr:from>
      <cdr:x>0.04109</cdr:x>
      <cdr:y>0.28965</cdr:y>
    </cdr:from>
    <cdr:to>
      <cdr:x>0.09032</cdr:x>
      <cdr:y>0.48019</cdr:y>
    </cdr:to>
    <cdr:sp macro="" textlink="">
      <cdr:nvSpPr>
        <cdr:cNvPr id="26" name="TextBox 19"/>
        <cdr:cNvSpPr txBox="1"/>
      </cdr:nvSpPr>
      <cdr:spPr>
        <a:xfrm xmlns:a="http://schemas.openxmlformats.org/drawingml/2006/main" rot="16200000">
          <a:off x="-85879" y="1612758"/>
          <a:ext cx="862377" cy="2587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1000" b="1" dirty="0"/>
            <a:t>GB</a:t>
          </a:r>
        </a:p>
      </cdr:txBody>
    </cdr:sp>
  </cdr:relSizeAnchor>
  <cdr:relSizeAnchor xmlns:cdr="http://schemas.openxmlformats.org/drawingml/2006/chartDrawing">
    <cdr:from>
      <cdr:x>0.09146</cdr:x>
      <cdr:y>0.27836</cdr:y>
    </cdr:from>
    <cdr:to>
      <cdr:x>0.11418</cdr:x>
      <cdr:y>0.49879</cdr:y>
    </cdr:to>
    <cdr:sp macro="" textlink="">
      <cdr:nvSpPr>
        <cdr:cNvPr id="27" name="Left Brace 26"/>
        <cdr:cNvSpPr/>
      </cdr:nvSpPr>
      <cdr:spPr>
        <a:xfrm xmlns:a="http://schemas.openxmlformats.org/drawingml/2006/main">
          <a:off x="278875" y="466643"/>
          <a:ext cx="69300" cy="369529"/>
        </a:xfrm>
        <a:prstGeom xmlns:a="http://schemas.openxmlformats.org/drawingml/2006/main" prst="leftBrac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0.04598</cdr:x>
      <cdr:y>0</cdr:y>
    </cdr:from>
    <cdr:to>
      <cdr:x>0.09521</cdr:x>
      <cdr:y>0.13395</cdr:y>
    </cdr:to>
    <cdr:sp macro="" textlink="">
      <cdr:nvSpPr>
        <cdr:cNvPr id="30" name="TextBox 19"/>
        <cdr:cNvSpPr txBox="1"/>
      </cdr:nvSpPr>
      <cdr:spPr>
        <a:xfrm xmlns:a="http://schemas.openxmlformats.org/drawingml/2006/main" rot="16200000">
          <a:off x="67918" y="173751"/>
          <a:ext cx="606241" cy="2587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/>
        <a:p xmlns:a="http://schemas.openxmlformats.org/drawingml/2006/main">
          <a:r>
            <a:rPr lang="en-US" sz="1000" b="1" dirty="0"/>
            <a:t>TB</a:t>
          </a:r>
        </a:p>
      </cdr:txBody>
    </cdr:sp>
  </cdr:relSizeAnchor>
  <cdr:relSizeAnchor xmlns:cdr="http://schemas.openxmlformats.org/drawingml/2006/chartDrawing">
    <cdr:from>
      <cdr:x>0.09508</cdr:x>
      <cdr:y>0.03745</cdr:y>
    </cdr:from>
    <cdr:to>
      <cdr:x>0.11383</cdr:x>
      <cdr:y>0.16744</cdr:y>
    </cdr:to>
    <cdr:sp macro="" textlink="">
      <cdr:nvSpPr>
        <cdr:cNvPr id="31" name="Left Brace 30"/>
        <cdr:cNvSpPr/>
      </cdr:nvSpPr>
      <cdr:spPr>
        <a:xfrm xmlns:a="http://schemas.openxmlformats.org/drawingml/2006/main">
          <a:off x="289932" y="62781"/>
          <a:ext cx="57166" cy="217915"/>
        </a:xfrm>
        <a:prstGeom xmlns:a="http://schemas.openxmlformats.org/drawingml/2006/main" prst="leftBrac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0.1241</cdr:x>
      <cdr:y>0.80031</cdr:y>
    </cdr:from>
    <cdr:to>
      <cdr:x>0.18346</cdr:x>
      <cdr:y>0.84893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652254" y="3622173"/>
          <a:ext cx="311970" cy="2200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/>
            <a:t>1</a:t>
          </a:r>
        </a:p>
      </cdr:txBody>
    </cdr:sp>
  </cdr:relSizeAnchor>
  <cdr:relSizeAnchor xmlns:cdr="http://schemas.openxmlformats.org/drawingml/2006/chartDrawing">
    <cdr:from>
      <cdr:x>0.11523</cdr:x>
      <cdr:y>0.70218</cdr:y>
    </cdr:from>
    <cdr:to>
      <cdr:x>0.18346</cdr:x>
      <cdr:y>0.79449</cdr:y>
    </cdr:to>
    <cdr:sp macro="" textlink="">
      <cdr:nvSpPr>
        <cdr:cNvPr id="15" name="Text Box 1"/>
        <cdr:cNvSpPr txBox="1"/>
      </cdr:nvSpPr>
      <cdr:spPr>
        <a:xfrm xmlns:a="http://schemas.openxmlformats.org/drawingml/2006/main">
          <a:off x="605596" y="3178029"/>
          <a:ext cx="358627" cy="4177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b="1" dirty="0"/>
            <a:t>10</a:t>
          </a:r>
        </a:p>
      </cdr:txBody>
    </cdr:sp>
  </cdr:relSizeAnchor>
  <cdr:relSizeAnchor xmlns:cdr="http://schemas.openxmlformats.org/drawingml/2006/chartDrawing">
    <cdr:from>
      <cdr:x>0.10893</cdr:x>
      <cdr:y>0.58688</cdr:y>
    </cdr:from>
    <cdr:to>
      <cdr:x>0.19015</cdr:x>
      <cdr:y>0.67918</cdr:y>
    </cdr:to>
    <cdr:sp macro="" textlink="">
      <cdr:nvSpPr>
        <cdr:cNvPr id="16" name="Text Box 1"/>
        <cdr:cNvSpPr txBox="1"/>
      </cdr:nvSpPr>
      <cdr:spPr>
        <a:xfrm xmlns:a="http://schemas.openxmlformats.org/drawingml/2006/main">
          <a:off x="572508" y="2656180"/>
          <a:ext cx="426885" cy="4177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b="1" dirty="0"/>
            <a:t>100</a:t>
          </a:r>
        </a:p>
      </cdr:txBody>
    </cdr:sp>
  </cdr:relSizeAnchor>
  <cdr:relSizeAnchor xmlns:cdr="http://schemas.openxmlformats.org/drawingml/2006/chartDrawing">
    <cdr:from>
      <cdr:x>0.11625</cdr:x>
      <cdr:y>0.47572</cdr:y>
    </cdr:from>
    <cdr:to>
      <cdr:x>0.18012</cdr:x>
      <cdr:y>0.52428</cdr:y>
    </cdr:to>
    <cdr:sp macro="" textlink="">
      <cdr:nvSpPr>
        <cdr:cNvPr id="18" name="Text Box 1"/>
        <cdr:cNvSpPr txBox="1"/>
      </cdr:nvSpPr>
      <cdr:spPr>
        <a:xfrm xmlns:a="http://schemas.openxmlformats.org/drawingml/2006/main">
          <a:off x="610957" y="2153078"/>
          <a:ext cx="335682" cy="2198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b="1" dirty="0"/>
            <a:t>1</a:t>
          </a:r>
        </a:p>
      </cdr:txBody>
    </cdr:sp>
  </cdr:relSizeAnchor>
  <cdr:relSizeAnchor xmlns:cdr="http://schemas.openxmlformats.org/drawingml/2006/chartDrawing">
    <cdr:from>
      <cdr:x>0.11239</cdr:x>
      <cdr:y>0.36418</cdr:y>
    </cdr:from>
    <cdr:to>
      <cdr:x>0.18179</cdr:x>
      <cdr:y>0.48372</cdr:y>
    </cdr:to>
    <cdr:sp macro="" textlink="">
      <cdr:nvSpPr>
        <cdr:cNvPr id="22" name="Text Box 1"/>
        <cdr:cNvSpPr txBox="1"/>
      </cdr:nvSpPr>
      <cdr:spPr>
        <a:xfrm xmlns:a="http://schemas.openxmlformats.org/drawingml/2006/main">
          <a:off x="590693" y="1648274"/>
          <a:ext cx="364739" cy="54101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b="1" dirty="0"/>
            <a:t>10</a:t>
          </a:r>
        </a:p>
      </cdr:txBody>
    </cdr:sp>
  </cdr:relSizeAnchor>
  <cdr:relSizeAnchor xmlns:cdr="http://schemas.openxmlformats.org/drawingml/2006/chartDrawing">
    <cdr:from>
      <cdr:x>0.10903</cdr:x>
      <cdr:y>0.25634</cdr:y>
    </cdr:from>
    <cdr:to>
      <cdr:x>0.18681</cdr:x>
      <cdr:y>0.34865</cdr:y>
    </cdr:to>
    <cdr:sp macro="" textlink="">
      <cdr:nvSpPr>
        <cdr:cNvPr id="23" name="Text Box 1"/>
        <cdr:cNvSpPr txBox="1"/>
      </cdr:nvSpPr>
      <cdr:spPr>
        <a:xfrm xmlns:a="http://schemas.openxmlformats.org/drawingml/2006/main">
          <a:off x="573040" y="1160170"/>
          <a:ext cx="408769" cy="4177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b="1" dirty="0"/>
            <a:t>100</a:t>
          </a:r>
        </a:p>
      </cdr:txBody>
    </cdr:sp>
  </cdr:relSizeAnchor>
  <cdr:relSizeAnchor xmlns:cdr="http://schemas.openxmlformats.org/drawingml/2006/chartDrawing">
    <cdr:from>
      <cdr:x>0.11866</cdr:x>
      <cdr:y>0.14461</cdr:y>
    </cdr:from>
    <cdr:to>
      <cdr:x>0.18513</cdr:x>
      <cdr:y>0.23691</cdr:y>
    </cdr:to>
    <cdr:sp macro="" textlink="">
      <cdr:nvSpPr>
        <cdr:cNvPr id="24" name="Text Box 1"/>
        <cdr:cNvSpPr txBox="1"/>
      </cdr:nvSpPr>
      <cdr:spPr>
        <a:xfrm xmlns:a="http://schemas.openxmlformats.org/drawingml/2006/main">
          <a:off x="623630" y="654481"/>
          <a:ext cx="349385" cy="4177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b="1" dirty="0"/>
            <a:t>1</a:t>
          </a:r>
        </a:p>
      </cdr:txBody>
    </cdr:sp>
  </cdr:relSizeAnchor>
  <cdr:relSizeAnchor xmlns:cdr="http://schemas.openxmlformats.org/drawingml/2006/chartDrawing">
    <cdr:from>
      <cdr:x>0.11293</cdr:x>
      <cdr:y>2.20947E-7</cdr:y>
    </cdr:from>
    <cdr:to>
      <cdr:x>0.18179</cdr:x>
      <cdr:y>0.08353</cdr:y>
    </cdr:to>
    <cdr:sp macro="" textlink="">
      <cdr:nvSpPr>
        <cdr:cNvPr id="32" name="Text Box 1"/>
        <cdr:cNvSpPr txBox="1"/>
      </cdr:nvSpPr>
      <cdr:spPr>
        <a:xfrm xmlns:a="http://schemas.openxmlformats.org/drawingml/2006/main">
          <a:off x="593538" y="1"/>
          <a:ext cx="361894" cy="3780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b="1" dirty="0"/>
            <a:t>10</a:t>
          </a:r>
        </a:p>
      </cdr:txBody>
    </cdr:sp>
  </cdr:relSizeAnchor>
  <cdr:relSizeAnchor xmlns:cdr="http://schemas.openxmlformats.org/drawingml/2006/chartDrawing">
    <cdr:from>
      <cdr:x>0.2269</cdr:x>
      <cdr:y>0.1185</cdr:y>
    </cdr:from>
    <cdr:to>
      <cdr:x>0.8911</cdr:x>
      <cdr:y>0.83318</cdr:y>
    </cdr:to>
    <cdr:cxnSp macro="">
      <cdr:nvCxnSpPr>
        <cdr:cNvPr id="17" name="Straight Connector 16"/>
        <cdr:cNvCxnSpPr/>
      </cdr:nvCxnSpPr>
      <cdr:spPr>
        <a:xfrm xmlns:a="http://schemas.openxmlformats.org/drawingml/2006/main" flipV="1">
          <a:off x="1192505" y="536331"/>
          <a:ext cx="3490865" cy="3234626"/>
        </a:xfrm>
        <a:prstGeom xmlns:a="http://schemas.openxmlformats.org/drawingml/2006/main" prst="line">
          <a:avLst/>
        </a:prstGeom>
        <a:ln xmlns:a="http://schemas.openxmlformats.org/drawingml/2006/main" w="25400" cap="rnd">
          <a:prstDash val="sysDot"/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21A3-DE7B-4B33-B866-D23466807981}" type="datetimeFigureOut">
              <a:rPr lang="en-US" smtClean="0"/>
              <a:t>6/19/15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A6D52-7DCB-4B1C-8F8C-8BA2734C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29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3FA5C6-1FCF-4C3A-8555-EBFC836BF39E}" type="datetimeFigureOut">
              <a:rPr lang="en-US" smtClean="0"/>
              <a:t>6/19/15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BB9E7E-9072-471D-B596-E7EABA1F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</a:t>
            </a:r>
            <a:r>
              <a:rPr lang="en-US" baseline="0" dirty="0" smtClean="0"/>
              <a:t> Title and introduce everyone.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18756-2CBB-4F8D-89FB-0A519EAD74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75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this animated and add points to raise.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9E7E-9072-471D-B596-E7EABA1F4F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97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this animated and add points to raise.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9E7E-9072-471D-B596-E7EABA1F4F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91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this animated and add points to raise.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9E7E-9072-471D-B596-E7EABA1F4F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6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Benefits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Most flexible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Only 4KB alignment required</a:t>
            </a:r>
          </a:p>
          <a:p>
            <a:endParaRPr lang="en-US" dirty="0" smtClean="0"/>
          </a:p>
          <a:p>
            <a:r>
              <a:rPr lang="en-US" dirty="0" smtClean="0"/>
              <a:t>Disadvantage</a:t>
            </a:r>
          </a:p>
          <a:p>
            <a:r>
              <a:rPr lang="en-US" dirty="0">
                <a:solidFill>
                  <a:srgbClr val="C00000"/>
                </a:solidFill>
              </a:rPr>
              <a:t>─ Requires more TLB entries</a:t>
            </a:r>
          </a:p>
          <a:p>
            <a:r>
              <a:rPr lang="en-US" dirty="0">
                <a:solidFill>
                  <a:srgbClr val="C00000"/>
                </a:solidFill>
              </a:rPr>
              <a:t>─ Limited TLB 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9E7E-9072-471D-B596-E7EABA1F4F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pPr defTabSz="931774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+ Increased the TLB reach by 8X-32X</a:t>
            </a:r>
          </a:p>
          <a:p>
            <a:pPr defTabSz="931774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+ Clustering of pages allowed</a:t>
            </a:r>
          </a:p>
          <a:p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r>
              <a:rPr lang="en-US" dirty="0">
                <a:solidFill>
                  <a:srgbClr val="C00000"/>
                </a:solidFill>
              </a:rPr>
              <a:t>─ Requires size alignment</a:t>
            </a:r>
          </a:p>
          <a:p>
            <a:r>
              <a:rPr lang="en-US" dirty="0">
                <a:solidFill>
                  <a:srgbClr val="C00000"/>
                </a:solidFill>
              </a:rPr>
              <a:t>─ Contiguity required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9E7E-9072-471D-B596-E7EABA1F4F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Increases TLB reach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2MB and 1GB page size in x86-64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r>
              <a:rPr lang="en-US" dirty="0">
                <a:solidFill>
                  <a:srgbClr val="C00000"/>
                </a:solidFill>
              </a:rPr>
              <a:t>─ Size alignment restriction</a:t>
            </a:r>
          </a:p>
          <a:p>
            <a:r>
              <a:rPr lang="en-US" dirty="0">
                <a:solidFill>
                  <a:srgbClr val="C00000"/>
                </a:solidFill>
              </a:rPr>
              <a:t>─ Contiguity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9E7E-9072-471D-B596-E7EABA1F4F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Unlimited reach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+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No size alignment required</a:t>
            </a:r>
          </a:p>
          <a:p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r>
              <a:rPr lang="en-US" dirty="0">
                <a:solidFill>
                  <a:srgbClr val="C00000"/>
                </a:solidFill>
              </a:rPr>
              <a:t>─ One direct segment per program</a:t>
            </a:r>
          </a:p>
          <a:p>
            <a:r>
              <a:rPr lang="en-US" dirty="0">
                <a:solidFill>
                  <a:srgbClr val="C00000"/>
                </a:solidFill>
              </a:rPr>
              <a:t>─ Not transparent to application</a:t>
            </a:r>
          </a:p>
          <a:p>
            <a:r>
              <a:rPr lang="en-US" dirty="0">
                <a:solidFill>
                  <a:srgbClr val="C00000"/>
                </a:solidFill>
              </a:rPr>
              <a:t>─ Applicable to big-memory workloads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9E7E-9072-471D-B596-E7EABA1F4F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60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9E7E-9072-471D-B596-E7EABA1F4F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59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this animated and add points to raise.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9E7E-9072-471D-B596-E7EABA1F4F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9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this animated and add points to raise.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9E7E-9072-471D-B596-E7EABA1F4F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62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this animated and add points to raise.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9E7E-9072-471D-B596-E7EABA1F4F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8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875E-4931-42B8-BF5B-500F06CDAA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4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C0DE-70A7-490C-B958-27E2751C4B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8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D5AD-1629-4016-9341-62681F2F4D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905D-BD66-41AA-9F14-38741C1B38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430E-52F4-40DD-B7D9-4F3AEF1F2D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7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DF68-DC90-498C-A07B-B589481EA2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F633-213D-4612-8A2C-B1EA0BE322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0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EA69-1EBD-4CE9-819F-E6C59FB1E5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6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699F-DF5A-4F8B-B095-CD3AB6F7C9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8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0E9A-71F3-4252-BEDF-17031C92D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8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3749-22F5-4914-B60B-2CAADC32A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6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A1FCF-58DB-40DC-AF91-A73F283C60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2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4375" y="1016854"/>
            <a:ext cx="8153400" cy="182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Redundant Memory Mappings for Fast Access to Large Memories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AutoShape 2" descr="data:image/jpeg;base64,/9j/4AAQSkZJRgABAQAAAQABAAD/2wCEAAkGBxQTEhUUExQVFhUXGBobFxcVFxwaGRsbGhoZGBwhGBoaHSggHh4mHBgYJDEiJyktLi8uGR8zODMsNygtLisBCgoKDg0OGxAQGywkICYsLywtLywsLDQsLCwsLCwsLywsLCwsLCwsLCwsLCwsLCwsLCwsLCwsLCwsLCwsLCwsLP/AABEIAJABXQMBEQACEQEDEQH/xAAcAAEAAwEBAQEBAAAAAAAAAAAABQYHBAMCAQj/xABREAACAQIDAwYHDQYCCQMFAAABAgMAEQQSIQUGMQcTIkFRYRQyVHGBkdIVFiNCU2JygpKTlKHRUnOisbLBJDM0NTZDY6OzwvAXg7QlJkTh8f/EABsBAQACAwEBAAAAAAAAAAAAAAACAwEEBQYH/8QAOxEAAgECAwQHBgMIAwEAAAAAAAECAxEEITEFEkFRYXGRobHB8BMiMoHR4RRCcgYVIzM0NVLxJIKyYv/aAAwDAQACEQMRAD8A3GgFAKAUBUt699IoVkiw7c5ih0QqozqjEgEyMoyjKDmylgTa3XUJzUVmSjFsx9TLODNK8DMNXfEKxlg+N0szDW3UMgF7jStWU3fj8uJeo5cC88n+/BjQx415DHc8zMY5WFgbEMcpIS2VlZj1sLmwNXwqLRsqlB6o1DDYhZEV0ZXRgCrKQVYHUEEaEEddXFZ6UAoBQCgFAKAUAoBQCgFAKAUAoBQCgFAKAUAoBQCgFAKAUAoBQCgFAKAUAoBQCgFAKAUB54idUVndgqqCWZjYADiSToBQFE2jygu5IwUQK9U89wh70iFnYd5KX6r1ROvGOSzLY0myN99mNP8Av4r9ghFvVnv+dU/ipciz2K5lKj2YFa2J+EzEBJbkBSbaHW6OzXOe+pa1xoKg5t5xJKNsmeeIwoBkaUljh9Tf/fR2zxiTtKyDj83vNE9Lce7mGufA959nCwDhpMS4vnDFch7VP+7QHQAam3XrWFLlkg49pYth7XxmGhEQnjygk/5WgLHMQCzcMxJt31NYhpWSIuknmyYwm/OLjN5Y4sQn/CBikt3ZmZHPddKsjiV+ZEZUXwLvsHbsOLjzwtexs6sCro3Y6nUH+Y1FxrWymmropasSVZMCgFAKAUAoBQCgFAKAUAoBQCgFAKAUAoBQCgFAKAUAoBQCgFAKAUAoBQCgFAKAUBkm+e8iYuZ48/8AhcOfF6pnU6uR8ZFboqOBYE62WtWvUfwxLqUFqyGTDtL0pbqvVEDbT/iEcT82+Ud/GtW6Whfa+pxbVjjW6xwRlgL6MImueARlF83pHEa61KDb1ZiVuCOvZshkjKS5WNhqDoyOOi3AanUHQaqajJWd0ZWasyIxjm5DHUiBGPbkxWUk+dW/OrEvPwIP12kzhpQsbTtqXGfTjl+Io+rb0k9tVtXe6TWlyLSQ52OIjjcqekxfMF0uebRlAsoOp4mx42tVlsvdZHjmSz7OUaxHmm+b4p+knikd+h7CKq3ueZPd5DBbVeCTwhLR4iKyyIT0ZUPxD+0rfFa11b6ym6lNweWaZXOKkuk2XY200xMEc8RORxcX0IPAqw6mUggjqINb5qnbQCgFAKAUAoBQCgFAKAUAoBQCgFAKAUAoBQCgFAKAUAoBQCgFAKAUAoBQCgFAVzf3ajQYUrGcssxEUZB1UsDmYd6oHYd4FQnLdi2SjHedjKcRgw5WNAAIQpXTQOPFHmAFyPnCuepWzfE22r5HdhcQHHCzDRlPFT2foesa1BqxlO5Wtt4EtiS+ZQFUE5viqcnTGo1BjPC/xdNavhL3bFcl7xLbFXTNoFWKNCeq65y2vYMwF+2/ZVcycSJxXSMj2NgIZPqnE5/+mgPpqxZWXX4EHz9akwiE4bIBdo8qkdZMTA/xBQR9IVX+a/PzJ8CubTwZd2kR1Izg8elfNKyqNfj86q8Pim/CroysrP1p4WK2ru5dCwVbsbADUnhpxJrV1LiLlUswxJFsnigjXm/jkjqJ8YddlHDMRVi/xIdJduTzaHN4mTDnxJlMsfYJFsJB9ZSrAfNc9dbWGndbvIprRs7mi1slIoBQCgFAQG9G8L4NJJThnkhiTO7q6DtuApNzbT10B27H2hLLcyYcwrlUqTIjZs19LKdLace0UB47D24MRJiYwhXweXmiSQcxyhri3AWZfWeygGz9uiXF4nC82QcOsTM5Is3OglbDj8Vr3oDm2tvK0WLjwkeHaWSSJpQQ6qAqtlN83Xcj10BNYKVnRWdDGxGqEglfSuh9FAe9ARGE24Hxk2EyEGGONy9xYiS9gBxv0W9QoD8wu3Q+NmwnNkGKNJC9xYiS4AA436LeodtAcO8u+cOBxEMU6sElBJmGqR2ZUvL+yuZ0Gbh0taAktrbYEL4ZMmbwiXmwQ1spyNJc6ajKjem3boB8bzbcGEjjcoXzzRxAAgWMjZVOvVe16A/N6tujBQHEPGzxqyiTJxVWIXNbrAJF6A+94NtjDQrKEMpd4440UgF2lYKuUnTrv5gaA+N7NvDA4V8SyNIqFAVUgE53VBa+nFhQHvsvGzSFhLh2hAAIJkRw173HRNwRYce2gOPbe8JgxOHwyQtK86yMlnVQOaCls2buYWoD13c2+uKEoCPHJDIYpY3tdXAB0KkhgQQQQaA4I963mmxEWFwzS+DPzcjNKkYL2uQgNybdpAFAWKGQlAxUqxUEoSLg2vYkXGh0uKAiN2d4vDMGMVHEwzc5ljJXMSjMlr+KCWU9duFAR/vtm8JOF8BczLCJivPRWyFig1va+ZTpQElvFt7wOBcRJC7Rgrz2QgtErWBYj4yqTrbW2tuwD9xe8CibDwxLzzTqXGRhZIhb4RvmXIA7SRbuAmaAUAoBQGa7/wCKz41E+LBDfuzzMb37wkQ9EnnrUxUslEvorVlb2aOgGPFyXP1tR6lyj0Vqy1sXrQ/cThcxDKcrjgw7Oxh8Ze71WrCdg0R+0HRhzeIgEjWJVVXOGtoSpPidV72AvxPGpxus4si7aNEbFNnOU5VXhzfPCdrdV1aUKPNlarGrZ+VvIjc7vBktIGkxF5fHBitfohbW5rhYdVQu8sll65krI5sUcgBDtcADNNaJiALAFw8bekqaks/tn9TDPTATQqRI0BErEAOGEuY9izXsPrFaxJS0vl2dwTWtiVXCs5DS20N1jGqgjgWJ8c314ADTS4vVd0tCdr6nYRUTJw4HFcxzUp//ABZgSfmKSjE+eBz66vpytUT5lU1eBuddA1RQCgFAKArXKRA8mzMWkaO7tEVVEUsxJIAsqgk0BObMPwMehHQXRgQR0RxB1B7jQFJ3d3cSXFbSeePELfFXjOaaFXTm0F1ylQ4zK2ov1d1AdO6GyuY2ntELHMsTJhsjyc4ysVWTPlkkvmsWHA0Bw75YRTtXDySw4p4Fwsis+Gjnazs4KgtAM3AHTzUBddjY9Zo7pHMiqco5+No2NgNcsgD27yBexoDvoCkYiZsJtaaeWKZoMRh4lWWKNpQrxs91dYwWW4a4Nrd9AN2pHk2tjJjBPHE+HgEbyxMgfIXvbMND0vFNm67UBIbUwYl2lEskTPC2CxEbkxlo7vLhyFZrZblUfQnqoCte4uKwmMwGGCtNgUxBkhl1LwDmZk5qTtXpjKx83ZQE/wApMDvBhwkcjkYzDMRGjOQqyBmJCg2AA40BZcfg0mieKQZkkUqw7QwsfyNAUHcfZ+KaWKDFxsqbMDpG7Dozs10ikTuSAEeeTtFgBLcrOEeXZc0ccckjs0NkjVmY2mjY2Ci+igm/dQHVuvjYAeZghxqhruzYiLEKqkBV8fEDrsLKp7TbiaA4N79nvNtHAhROq8zi1aaJW+CMiRhDzgFlN1Nr9lAe+43OYcNg58OUkQlvCI0Yw4kH/eM+uWU/GVje/AkcAIfeiDCvLLJHDj8Pj1uFkw0EwaRhot2VealQ2GrHhxK9QFx3cOI8Di8Mt4RzfwuXhm9Gl7WvbS97UBCckuGkj2XCksbxuGmukiMjDNNIwurAHUEH00B+xwP7uvJzcnNnAogkyNzecTOxXPbLfKQbXoC2yRhgVYAgggg6gg6EEUBSeSvZAgixN4pI2OIlVedV1bmUY8yFzi/NhSbAaamgLxQCgFAKAxXeOcyS4576vM0a92ULhxb6yk+mtGs71Oo2aa9w9QLaVrFxxbWx/NJfTMdFvw4XJb5oAJPoHEipQjvMw2VSSVnvmJsdSDxbvktxPYvBeA7TuRikejwGy404qdVXly5ffw4cz8KAixAt2WqR2Gk1Zn4sYAsLgdgJA9QoazwWHee5HsQSJRwAHmFC6FKFNWgkupH6Ba5XQnQ6XDDsccGHcfRasNX1KMVgqWIXvLPnx+5N7A2rc80/1Lm5uBcqSfG01VuJAIOqknWq07Znkq1GdCo6c/Xr1oT1UkDhMIZ5ozwdFJ+sGQ/koqV8kzHFmuboY0zYHCynxnhjLDsbKMw9BvXVNElJZlXxmC+cgfzoDy8Nj+UT7Q/WgHhsfyifaH60A8Nj+UT7Q/WgHhsfyifaH60A8Nj+UT7Q/WgHhsfyifaH60A8Nj+UT7Q/WgHhsfyifaH60A8Nj+UT7Q/WgHhsfyifaH60A8Nj+UT7Q/WgHhsfyifaH60A8Nj+UT7Q/WgPWOUMLqQR2g3/AJUBGY/ePDw85mdjzQvKY43kEdhm+EMakIcpvY2NteFAeW8G8Agjj5tTLLOQuHRb2ckZrkgGyKgLE9g01tQHXhQ8ZLTTqysFygoI8rWOaxvcg6WBuRbiaA6PDY/lE+0P1oB4bH8on2h+tAPDY/lE+0P1oB4bH8on2h+tAPDY/lE+0P1oB4bH8on2h+tAPDY/lE+0P1oB4bH8on2h+tAPDY/lE+0P1oB4bH8on2h+tAPDY/lE+0P1oB4bH8on2h+tAPDY/lE+0P1oB4bH8on2h+tAYPJLIyBgqssmILizEMbzNKOItwHbXPnbfZtRvuokfD1GjLIp7CjEfaUFfzqrdLLkFiY3xmJWKEZybhBcC4TVtWsBd1P3I7a2aMLevXDxN3Z0Ye0dap8MM/ney7/Alv8A0/2h5P8A82L26v3Gd3974P8Az7pfQrcsZVip0KkgjvBsfzqJ0U00miy7ubFE2Ax8uUFowhQ21GQl3t510qSWTObi8U6WKowvk73+eS7GVeonTJXYu7uJxYY4ePOEIDdJFtfh4zDsrKTZq4jGUMO0qsrX0yfkhtndrF4MJLNHzYZ1RTnVunqyXyMTbMNeqxYddYnHLM420a2HxdPeoyvKOej0ulxXO3eSsO1Y2VWGY5gNFR2sew5VNq0XBpnF3keJxEhnXLGFvG3+YbEhWTgFvbx+u1Sst3UXdzT+TKYts+MHijzJp8yaRf7V0YfCjTlqyw43ARTACWOOQA3AkQMAeFwGBqRgpu1dr7Kw8rRTYRFdeI8FQi3UQQLEGouSR0qGyq9aCnTs0+kseH2FgnVXXC4ezAEfApwIuPi1I58ouMnF8D7fd3CAE+CYc2HAQx3PmuKGErsrOA2xsmWZYFwsYkZsoDYVBqL3BuNOBqO8jo1dlYinTdV2slfUs/vcwfkuH+5T2akc0jtuYTAYWPnZcHEUHFkw8bZb6C4tf01huxsYbDSxE9yFr9J47ve5uMDmHCwkIQCWw6LqddNP/LiidyeKwVXDNKpbPpJf3uYPyXD/AHKezWTUHvcwfkuH+5T2aAe9zB+S4f7lPZoB73MH5Lh/uU9mgHvcwfkuH+5T2aAe9zB+S4f7lPZoD1m2fkgkjwojhco/NlUARZCpCsVUa2NifNQFPTZQGGTZ80kOHjWMSYpRNnmmW/TJJAKo8gOZzckZhYXuAJrdzBtLK2NlUoCvN4WNhlMcFx0ip1DyEBiDqFCLoQaAncbgYpQFljSQA3AkUMAe0BhxoDj97mD8lw/3KezQD3uYPyXD/cp7NAPe5g/JcP8Acp7NAPe5g/JcP9yns0A97mD8lw/3KezQD3uYPyXD/cp7NAPe5g/JcP8Acp7NAPe5g/JcP9yns0A97mD8lw/3KezQD3uYPyXD/cp7NAPe5g/JcP8Acp7NAPe5g/JcP9yns0A97mD8lw/3KezQD3uYPyXD/cp7NAYls3/RsF/7f/SY1zpfHL1xNyPwom2awJ7NapJlGwszK+dSUcZSGUkMCVDtqOvO7+ut+OSPQ7GpReHbkr7z9d9zddq4x8RshpY2Ku2HD3U2NwoZgCPMwq55xOFQpxo7QVOSulK3fkYaTVR7Y2HkswAOznvwmeS/msI/+0+urIrI8ltqs1i1b8qX18zIJoSjMh4qSp86mx/lVZ6yMlJKS459paOTLnDj4lRmVekzgEgEBSOkOB1I41KOpzNsbiwsnJZ5Jdp58qG0nmxc6Z2yR9FFucoYLqQOF8xOtJalez8JFYG1s5J3fHPTyPnd6S8XmZjr1B/hQPQHtWhUWZ5uGh7zf6RH+7l/qhrC+F/LzM8TQuS4/wCCYdmIxP5zOf710aTvBGpP4mW+rCBm/LJsu8cWIA1Vubb6LarfzMLfWqE0ei2BXtOVJ8c11r7eBYOTbaPPYCL9qP4M/U0X+HLWYvI0Nr0fZYqXTn2/e5ZpHCgk6AC58wqRzUm3ZH86rtUri/CV488Zbdxcvb1G1U8T6C8OnQ9i/wDHd7rH9EwSh1VlNwwBB7QRcVcfPpRcW0+BWeUzGCPZ8oPGTKg87EfyAJ9FRlodLY9NzxcbcM+whN2522dslcQIucztzkgzZTZyEUjQ30yad5NYWSN3FwWNx7pb1rZLLlm/MsW528rY2N5TEIkVsoJfMSQAT8UWABGvnrKdzn4/BLCzUN67een3ILaXKSDIYsHA+Ia9g2oU261Cgkjv0rDnyN6jsR7m/iJqC9a8PE5MTv8AY6DpYjAZU7emv8ViKxvNFsNkYStlSrXfy8MjRcJNnRHtbMoa3ZcXqw89OO7Jx5FY3o39w+EYxgGWUcVUgBfpseHmFzUXKx08FsmtiVv/AAx5vj1Irn/qLjSM64E5O3LIRb6QW1R32dD9zYVPddbP/r4XLBuTvr4c7xmHm2RcxIfMDrbsBBqUZXNDaOzPwkVJSun0EzvBtTDYVBNiMotonRBcnsQcay3Y0cNhauInuU1fwXWU9eUDFTk+B4FnQfGa5/pGUHuuajvPgdl7Iw9Ffx6yT5L1fuPwco88DhcbgnjB61uD6A+jfapvcx+5aVWN8PVT6/tp2F72TtSLExiWFw6HrHEHsI4g9xqSdziV6FShPcqKzK5vhvm+BkVWw+dXBKMJLcLXBGXQi49dYcrHQwGzI4uDanZrVW+5YdibVTFQJNGei44danrB7wdKync0MTh50Kjpz1Xq53VkoKfBvhK2OOC8GAcHpNzvRCgBs3iX8Uiw7SBUd7Ox1pbNprDfifaZcrZ30trzPbezfiHBNzeUyzWvkU2C34Z26r9gBNHKxHA7Kq4pb97R5/Qg2312llzjZxyceDk29V/yrG8zd/dmCvu+3z+XrvLRubvF4dA0pj5sq5QrmzagA3vYdvCpRdzmbQwf4Woob17q5Cy7+SDGeB+Cgyc4EvzvR1sQ3iXtlN6jvZ2NyOyYPD/iPaZWvp3a88iR3y3qfAc2xgEiPpmEmUhgL2Iynq4HuNZbsUbPwEcXdb9mujh2kjuxt5MZAsqaHg6XuUYcQf5g9YNZTua2Mwk8NVdOXyfNEtWTVKftDfCWPGrg/BgzuRkbnbKVNzc9C4tY3HceNRcs7HWpbNpzwzxHtLJaq3HlqW8VI5J/PgVkwcNtGjAHmKoyfzrnv+YzbXwI5do4+ERtzSEPbSTLbNfQ3a+Y3BPHuPZWYxlfMw2rZEf8Z/pt+RsPyFXx0R63ZH9LHrfizZ+SvEiXZ5ibXm3dCPmt0h/UR6Ktjmjhbbg6eL31xSfzWXkY/jMMYpHjbijMp+qSP7VWetpzVSKmuKv2m8bh4Xm9n4Ze1Mx87kuf6qujoeG2nU38XN9NuzIyDfzB81tDEL1F84/9wBz+ZNVS1PW7Mqe0wsH0W7Mizcj2GAfE4huCIFB893b8lX1ipQ5nN2/NuNOkuLv5LxZQMXiDLI8jcXZmP1iT/eoHehBQioLgrdh87HxSKDzis4shCgBhfmYBchiBcAaec1TNPh6zZ4OVlJ9ZL7MmV8R8H4gWQAWtlv4OSAOrW+nCqpJqOfrUzF55etDVOS4f4G/biMSf+fIB+QrfpfAuo1Z/Ey3VMiRO9ezfCMJNF1shy/SXpL+YFYaujawVf2NeE+Tz6uJnvI1tK0s0BOjqHUd66N6SGH2ahBnoP2goXhGquDs/np66S58ou0OZwExHGQc2Pr9E/wAOY+ipSeRxtk0fa4qPRn2fczjau7uTZGGxFrPzhZ/oy6L/AEx+uoNZXPRUMZv4+pSvlay646+LNC5M9o89gIwT0orxn6vi/wABWpxeRwNsUfZ4qTWks+3XvuVvlYmM2IwuDQ6sbnzuwjU+gZ/XUZ62OjsOKpUqmIlw8s35Fm3+hCbLmRRZVRFA7gyAVKWhzdmScsbCT1bfgyt7mI7bExQjvnPPWtx8UcKwvhOjtBxW0qblp7viR/JBtKGOSWNyqySBebY6XAvdQe3UG3X6KxBov29QqzhGUc0r3+prUkYYEMAQRYgi4I7xVh5VNp3RAb67W8DwTvHYNYRx9xOgI+iLn0VGTsje2dh/xOJUZaav10lQ5LN2UkU4ycZyWIjD6i4PSc34tmuAe4mowXE622sdKD/D08ss7dy6rGoVYeaOU4SJHabIqvlszgWJUa9IjjwrFlqWe0qSiqd3a+S6TJ9kodsbSZ5b8wgzZOxAbKvdmOp9NVr3meqrtbNwajD4nlfp4v5cDX4YVRQqKFUCwVRYAdgA4VaeTlJyd5O7Ofamzo8RG0UqhkYag9XeD1EdRrDVydGtOjNTg7NGR7v4l9l7TOHZiY2dUfsKtbm3t2jML/WFVrJnq8VCGPwSqpZpXXy1XroLFyr4cSTYGM6B5CpI42Zo1NvXUpnP2JNwp1pLgr9iZA7v7Rk2RjXw85+BYjMeqx8WRfRoR5+yop7rN7FUYbSwyq0/iXpxfl9zYlYEAg3B1BHCrTyTVsmUDBf7QTfuP+2OofmO7U/tMf1fUqM+JWDbTSYkXVcQxa4vZWB5s27ACh9FR/MdaMHV2ao0dXHv49uZtWHnV1DowZWFwym4I7iKtPGyjKDcZKzQigVSxVQCxzNYWubAXPabAa91BKcpJJvTQynFf7RD94n/AMdaq/Meoh/aPk//AETnLIP8LD+/H/TkqU9DS2B/Pn+nzRVsPJLsXHa3aCQC/wA+O+hHz0v/AOZqj8LOnJU9qYbLKS7n9H60Niw2IWRFdGDKwBVhwIOotVp5GcJQk4yVmih7b/1/g/3R/pnqD+JHdw39qq9fnE0GpnAMJ2hDZZkOmTFSD0DEn+1c+orVH64G1DOCKqAGQWgSwtncRs7ggi95eF9NRbQHsqzR6+uojw0EbXLdpKk/WRG/vVkdD1ux5XwyXJv6mjcjWNyzzxH46K486Gx/Jx6qsgzU/aClelCfJ27f9ELylbPKbQlAH+aFdfOwyn+JTWJam7sitv4SLf5brsz8GaxNjRBNgsNfSRXX7uMEfyqd7WR5WNJ1adWtys+1mfcsmDy4mGX9uMqfOjfo4qM9Tv7AqXoyhyd+3/R2bHHg2wZpODT57fXIiH5C9NIlNf8Aj7VjHhG3dmzMnawJ7BUD0UnZNn5h4dT8EsgCJmzwtKFIRUNrGw8Wqm+nvPAau5N7r2YsygKpFwAcwAZraHs+D07OFVVSUDX+ThLbNw5tbOpk+8dpB+TCuhFWSRqt3ZZayYFAYjif/p+2M3BFmzd3Ny8fQAx+zVWjPaQ/5mz7cd23zj9bd5YuVaYzYjCYJTqzBj53bm19Qzmsz5HP2JFUqVTEPh5ZvyLttzZCy4OTDgaGPKg7CounqIHqqbWVji4bEOniI1Xzu/nqZ1yObRKzywNpnXMAepkNiPPZv4ahB5nodv0d6lGquDt8n67zp3e/xm25p+KQ5svZ0fgk9fSaizkVYr/jbNjT4yt35vyRbuUb/V2I+iv9a1KWhytk/wBZDr8mRnJD/oJ/fP8AyWkNDZ29/Vf9Ucu9XJqkzNLhmEbtqY2HwZPdbVb+kdwrDhyLMFtuVJKFZXXPj9yt4PeTaGzJBFiFZ06kkN7gfJSf/wBA7BUbtHSqYLB4+O/SdnzXmv8ARMcpO1UxWzsPNESUaYXB4qcjizdhBrMndGnsjDyw+LnTnru+aLJyYuDs2C3UZAfPzrn+9/TUo6HO2wmsZO/R4ItNSOYRm84JweJC8eYltbjfI1rViWhs4NpYinf/ACXijPuRVxnxI6ysZHmBe/8AMeuoQO/+0Ke7TfS/I1SrDy4oDG+VVL7RQL4xji+1ncD+1VS1PX7EdsG97S77LIsfKR/pOzf34/riqU+Bztkfya/6fJk3v3uwMbB0bCaO5jbt7VJ7D+RANZkrmns3HPC1c/hev1+RWeTDegg+A4i4ZbiItoRbjGb9Y6vSOoVGL4HR2zgE1+JpaPW3j9TtwP8AtBN+4/7Yqz+Ypqf2mH6vqTe9u50OOAZrxygWWRRfTsYfGHqPfWXG5p4HaVXCuyzjy+nIzufZ+0dkEujEw31ZbtEfpofFPf8AnULOJ6CNbBbRW7Je905P5Pj6yL/uTvimOUqyhJkF2QG4I4Zk7r8R1XFTjK5wdo7NlhGmneL0fkynYr/aIfvE/wDjrUPzHXh/aPk//ROcsf8AosP78f0SVKpoaWwP58/0+aLFvRu8mNw3NtYOBeN/2Wt/I8CKk1dHPweMlha2+tOK5r1oUTk73hfCTHA4q6jOQmb4jn4v0W4jvPfUIu2TO5tXBxxFNYmjnln0rn1rj9iW23/r/B/uj/TPWX8SNXDf2qr1+cTQamcAxPfDBSDGY6NGRVYiUDKS3wkS8DewBdH6jqT2VqV7KabL6V3ForL844PwipGCQuZ+aUhhmAFvGOVhcnTXz1XkuGZPNnBGdb6dJQdO4kDXr6Bjq6Oh6HYVT3Zw6n5eSLHuHjuZx8DdTNkPmcZf5kVOOp0Np0vaYWa5K/ZmaDyg7I5zGbPcDjKI38wYSfyElTks0cHZeI3MPXi/8brst9CP5QNqc3tTBa6RZSf/AHHyt/CKxJ5l+y6G/gav/wBX7ldd5IcsWDLYSOQC5jlF/M4K/wBWWsz0KNgVFHEOD4rwz8LkZyl2w+AweEHdfzRIAb+dmBrEslY2dj/xsVVrv1d/RGXzrcZf2iF+0Qv96he2Z2MfU3MNN9Fu3LzOnBiQ5nikFySebWW0mvSPQIsbEmwPVVDto0eKV+B1RSSpBNOrILJdlKGxOUynLqCpzSEa3qLSclEzmk2f0BsTBCDDwwjQRxIlvoqF/tXQNU7aAUBlvLNsvpQ4gDQgxue/xk/7/wAqrmj0/wCz9fKVJ9a8H5HHyfl8btIYiXXmYl81wojX19JvPSObLdqKOFwfsofmfnd+SNeqw8mYbvIr7P2m7xi3SMkfYRIDf0Asw9FVPJntcI44zBKMuVn8vSLnyO7NyYaSY8ZXsPox3A/iL1KCyORt+vvVlT/xXe/tYm+Ub/V2I+iv9a1mWhpbJ/rIdfkyB5NdoJBsx5ZCQizNmIF7AlBcga2FxfurEXZG9tejKtjVCGrird5fMJiklUPG6up4MpBB9IqZw505Qe7JWfSVDlYnhGCKORzhZTEPjXBFyO7LcE99RnodbYcKjxO9HSzvy9XITdbdh59jyxnRpZDLDfTxQgW/YGyEeYg1FRyNzG46NLaEZLSK3ZfO9+y/aRnJ7vR4FI+GxIKRs2pYG8cnA5h+ybC/YRfgTSLtqbO1cB+Kgq1HNpdq6Ok16DEI6hkZWU6hlIII84qw8nKEou0lZnDidt4cSLAZFaRzlEanM3eWA4AC5ueysXRfDC1nB1bWiuL0+5lDpJsbaIbKTCSbdjxNxAP7S6adqjqNV/Cz1KcNp4O1/e8JLyfrNGv7M2lFiIxJC4dD1jq7iOIPcatTueSrUKlGbhUVmfO1tqxYaMyTOEUdvE9yjiT3CsN2M0MPUrz3KauzMt18FJtPaLY2RSIY3DC/alubQdtrAn/91BZu56TGVYYHCLDxfvNeOr8kTXKWf8Ts79+P646zPgaeyP5Nf9PkzQKmcEzXlQ3XP+mwAhlsZQuh04SC3WLa91j1GoSXE9HsbHr+mqaPT6fPgR/J/tV8TtQzSWznDkNbgSvNrfuva9qjF3kX7Uw8aGB9nHTe8bmlbK21DiM3NuCykq6HR1INiGXjxB14VYmmecrYarRtvrJ5p8H8zo2hPGkbtMVEYBzF/Ft13vx81ZZClGcppU9eFjJuSfBFsa8qAiKNWGvzz0FPfYX9FVQ1PVbcqqOGUJfE2u7Vnvij/wDcQ/eJ/wBBafmK4f2j5P8A9E3yyH/Cw/vx/RJUp6GlsD+fP9Pmi+ReKPMKmcOWpRuU7dTn4/CYh8NGvSUcXQa/aXW3aLjsqElxO3sfaHsZexm/denQ/oypbp7YkxO0sE0urIjR5utgElIJ77Nb0VFO7R1cdhoUMHVUNG725ZxNpq08cZvyi4bJjYJbaTQtGT86JucQecrJL9k1rYpe6mXUXnYzgYBOcYOxVVFujqxsSFCixt8GYySNTcdQqnedsiy2Zw4qMK3RzFQbgtxKtYHUaHUoPNGeyrIPmb+y6ypYlcnl2/ex9JIVIZTZlIIPYRqPzqw9g0mrPQ/oyIJiEgl4joyp5yhH8nNXanz2W9RlOn8n2/YxflJxJfaM+viZFHdZFJ/iLVXLU9jsiCjhIdN33/Q1/DIuMwcJbg6xSHzgq9vWLVZqjyU3LDYiSXByXijMeVzG58asfVFGB9ZiWP5Zarnqel2FS3cM5c34emUR9T22BJA4m4K6d+XOR3rVctCG261qcaa45/Jeu4kJsDGU6LtnuucPpclgGKkC4K3vYHz24ilSd8zzlkWDY2C51sJDY/DTq7DsUMcQwPcFTL6QKzSV6nUYqO0Dca3jWFAKA5to4COeNopVDIwsQf7Eag94oyylVnSmpwdmiH3R3VTA88EYtzjAgsNQoGgJ67Etr31FKxuY7Hyxe7vK1l38/AsNSOeQW9W68OOQCS6ut8ki+Mt+rvHd/KsONzdwWPqYWV45p6rn9zu2Fs4YfDxQg35tApPC5tqbd5ufTRKyKcTWdatKpzdzx3k2KMZCYWkZEYgtkAucpBA1B0uAfRRq5PCYp4ap7RJN9JHbG3Ojgw82G5yR4pr5g2UEEjKSpA7APVWFG2RsYjaU61WNbdSlHlfrK+eS8oSYMZLHfu19JRlv6qxuG/8Av1TX8Wkn66Uzt2ZyaQq/OYmWTEN2Pop+lqS3mJt3GihzKa226rjuUoqC6NfouwvCqALAWA4AVM4jdyA3j3Pw2MOaRSslrc5GbN6epvSDWHFM38JtGvhsoO65PT7fIqb8lFv8vFsFPUU/RgKjuHUX7QX+Kmr9f2J/dLcSLBSGUO0klioJAAANr2A69ON6yo2NHHbWqYqO5ZJFh2rsuLExmOZA6nqPEHtBGoPeKy1c0KFepQnv03ZlJm5MArFsNi5or9XH+JSpPpqO4dmO3XJWrU1L103PXB8mURYPiZ5ZyOokqPSblvURTc5kam3JqO7Rgo+uzuLvhMMkaBI1CIosFUWAqZxZzlOTlJ3bK9vLucuMlWV55VyDoKgWy6g31BNyQPUKi43N/B7SeGpuEYJ31vfMskKkKAzZiBq1gL99hpUjnSabulY+mUEWOoPEGhhOxVNjblJhcacRC1o2Rl5o/FLFT0T+zpwPCoqNnc6mI2nLEYZUqizTTvz6+k4dtcm0cszzxzyRO7FjYAgE6m1rEXOvGsOJfh9tzp01TnBSSy9ao5k5Mi5HhGMmlUfF1/mzNb1U3Cx7cUV/CpRi/XJIu+ytlxYaMRQoEQdQ4k9pJ1J7zUkrHGr16lee/Ud2Vp9wUOK8K8Im53PnvZLXHAWy8LaW7Kju53OitrSVD2G4t21uP1O7evdNcdkEk0iql7KgW1zoSbgm9qy43KMFtB4S7hFNvi7k3s/DmONULlyoAzMACbcL20vWUadWanNyStfgdFZKyojceNMfHi4WyAMxeK2l2Vluh6tWvbh5qju53Or+9JzwssPUV9LPqa1LdUjlFV5SsHnwTS/GwzCe/wA1L85/yjJ+VQqR3otEouzuZbtTZ6yPYkASKRwuCbajQg9JLcCP8sVz4ysjalG7PjEbERMOUQXy6gAW0AYFVHerP6Wubmsqo3K7M7tlkV6Frjje3WOB6wR3EEEdxrbPZ4PEKvRjPt6zdeTLHc7s+MX1jLRn6puP4StWx0PJ7YpezxcunPt+9zHNvYnnMTPJ+1K5HmzED8rVUz1+FhuUYR5JeBsXJfi+c2fGDxjLp6mJH8JFWx0PI7Zp7mLk+dn3fUyLenG89jMRJfQyNY/NU5R+Siq3mz1eDp+yw8I8ku/Nnzu5g8+d2BtwHUbsBw8y5deou46q1q0+R5XGV/xFeU+Gi6vWfzPZtgojdG15HvottcrBidbeIXGgGrCo+0bNTcSL5yfYPnMZJL8XDx5B2Z5bM3pVEX0S1fhY5NlVZ52NJraKTi2nh5XAEM3MkHU82HuOyxOlAR/uZjPLh+GT2qAe5mM8uH4ZPaoB7mYzy4fhk9qgHuZjPLh+GT2qAe5mM8uH4ZPaoB7mYzy4fhk9qgHuZjPLh+GT2qAe5mM8uH4ZPaoB7mYzy4fhk9qgHuZjPLh+GT2qAe5mM8uH4ZPaoB7mYzy4fhk9qgHuZjPLh+GT2qAe5mM8uH4ZPaoB7mYzy4fhk9qgHuZjPLh+GT2qAe5mM8uH4ZPaoB7mYzy4fhk9qgHuZjPLh+GT2qAe5mM8uH4ZPaoB7mYzy4fhk9qgHuZjPLh+GT2qAe5mM8uH4ZPaoB7mYzy4fhk9qgHuZjPLh+GT2qAe5mM8uH4ZPaoB7mYzy4fhk9qgHuZjPLh+GT2qAe5mM8uH4ZPaoB7mYzy4fhk9qgHuZjPLh+GT2qAm5EBBBFwRYjtBoDENqYTwczYdms2Hcc2zaXTRojfruhCEjiQ47q0KsN2p1m1CV4nxHjmlUc0rC48d1IC+g2LEdnDTjVW7bUne+hXNrYHmH0uUIvc6mw1NzwupJP0WPUlbFKe8vXr10nR2Zi/w9Xdk/dl3Pn9fsX/kr2tzcONU8ETnh6FYN/StbEWbe2sPv1KTXF7vfl4szq/bx66gehNE5NNsczhMdc/5a86POVK/zVanF5M89tjDe1r0en3e/wC5nCRF2Eai5NgQeBJ4A92hJ+ap7RVUpWRsbXxm5H2MdZa9C+/hctWGgbDjKM0kfE9bhibsbfGBJJtxHVcWA1G1I82lY+IdoRs0khbSNSACCGtxY5Trqwy8OKVlxaSXMby1Na3H2U2HwiCQWlkvLKOx31K3+aLJ5kFdGMd1WNOTu7k/UjAoBQCgFAKAUAoBQGf7o7zYg4orinDQYo4hsIxULk5iaRDGxHG8SrID2BuNAeu628OIm2gRI3+HxEDzYVLAWSOVY1Yta5MiESW6g1qAvdAZ3v5vocPOwixMKeCqkk0LtGHnzsCY4wxzBliDNccS6CgL9g8UssaSRkMjqGUjgQwuD6jQFe5R9pS4fAtJA5jk5yFQwANg8qIdGBHBjQHJvBjMVs8RTmc4iAyxxypKiK4EjBA0bxhRcEjolTcdYoC5UBWNkbTlfamNgZyYoosO0aWHRMgfNqBc3yjie2gJva7SiCU4cK0wjbmg/il8pyg8NL266AqW5+2ecljSfGYhcVlPO4TExRxZjbUxARglQQSCrMCBrQF5oCm7BxeI2jzs3hD4eBZpIoo4VTORGxQvK8itqxFwoAsOtqA99hbWmTHy7PxDiYrCs8M2UKxjLGMrKF6OYMOItcdQoCy40nm3sSDlaxHEGx1F9KApm5e88zJDBjyBNPCsuHnUAJMrIHKjqWVL6r1gXFAT25WMkmwGGllYvI8aszEAXJ14AACgJugFAKAUAoBQCgFAUTlN2MLR45VBaAFZdLnmSdWHfGxzfRMnbVVaG9HInTluspIbm3/4ch0PUHP9m4/S+kK5+q6jb0Z643CiRCp06wRxUjgRf/w8KxF2YauVImTDM63KKwyNlJAs3xT2xtbok/ROo13YT3kdvZ2OjK1Gvqn7rfd8+T+WuvnUj0J9LiXXMiMRnWzgXtluPHA4i9rDiTYCsN2Ofj8VToRUpJOX5V08yw7D2XzYzMOmRpe1wDYm9tMzEAm2migaLWpUnvHlZSlOTnPNs7MbIdEQ9Nuv9letv07yO+oxXFkXyJHdbYa4rFxplBhwhWRyRfpgfBRgnr4Oe5Vv41bWGg299lFaS+E12tsoFAKAUAoBQCgFAKA+ZVJBANiQbHjY9tAVnG7kwy4CLBSO5WLJllXoyXXQm44FlLKe5jQEhiNgK2Jw2IVsng6SRqgUWZZAosey2QWt30BLmgI3Yexxh43UtzjSSPJI7AAuznrA6guVR81QOqgPjdjYngcAgWQvGrMYww1RWYtkB61F7DsFh1UB+b1bCGNw5gLmMFkbMoBN43Di19OKigOWTdgyyRyYrESTiJg8cWVEiDjg7KouzDqu1h2UBYaAiMDsIR4zEYoOSZ0jUpYWURAgWPHXMb+igJDGws8bKrmNiCFdQCVPUQGBBt2EUBCe9tpJ4JsVPzpw7FolWNY1DEZczaliQL6AgdxoCxUBXY92Whllkwk7QCZi8kTIJIs58Z1U2ZWPXZrHsoDr2NsFYJJJmd5p5bB5ZLXyrfKiKoCqgudBqb3JJoCTxEeZGUGxIIva9ri17UBCT7qRSYGPBSlmWNEVJB0ZFaMAI6EeK4sNR39RtQHfu/svwXDQ4cMXESBMxFibdZ76AkKAUAoBQCgFAKAUB+MoIIIuDoQaAx/eLYXgUvMML4WUnwdjwU6kwseoqLlD1qLcV1069Jp78TYpTut1nBh5irCOQ3PxHPxx2HscdY6+I6wNZq+aLk+DPLa8IfKmmdjZbi/R0z5h1rl4g6E5euxrMHbMxLMgJ9lujZRoDwFmf7sjxh3MQV1JJGtbCq3R1KO1q1OnuSV3wb8+ZJ7N2eIXXOPG8W5vZx+2eBcrwsLCzAd9Mp7yyObOcpz35u7ZLYrEhLaZmPiqOJP9h2ngKrSuYbseOHw8mdY4wJMVOdB1C3En9mJAbn+7NrbCDqOy0ISluq/E13dvYiYSBYVJY6s7nxndtWY+c8B1AADQV0EklZGq3clKyYFAKAUAoBQCgFAKAUAoBQCgFAKAUAoBQCgFAKAUAoBQCgFAKAUAoBQCgFAKAUAoBQHHtbZkWJiaGZA8bjUH1ggjUEGxBGoIoDIt6tiz4JSko52BiBHiW4L2eEAWysOphoxA1UmtOdDde9E2I1bqzOLD4dobkAyg8XJHO9176MOPAi3Ya121Lo8C1Kx6xY1nGZIyVuRdiFJIJBsp7CCNbcPTWHFLVmb30PgzmZbLH0TxMososbHQG5II7h31m2682Yvc89m4STnzBArYiZlBuW/yxw+Gc+JH1jiT0tCeNsabqdBCUlA1fdHdZcGrMzc5iJLc7KRbhwVB8WMdQ6+Jua3YxUVZGtKTbuyw1IwKAUAoBQCgFAKAUAoBQCgFAKAUAoBQCgFAKAUAoBQCgFAKAUAoBQCgFAKAUAoBQCgFAKA+ZEDAhgCCLEEXBB7RQFL2nyepfNg5PB/+EVzwfVS4KfVIHzTVU6MZk41HEpU+z5sG/g8qXkdmMAiJYS52LWQlR0gxNwfFGpNta1qlCW8rF0aisWLYnJ1PkQYqdUUDpJhr5iTqbzMAQDc6KoPzu29YeN7vMrdV2si97I2RDhY+bgjWNeJy8WPWWY6sx7SSavKjuoBQCgFAKAUAoBQCgFAKAUAoBQCgFAKAUAoBQCgFAKAUAoBQCgFAKAUAoBQCgFAKAUB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2" y="5271830"/>
            <a:ext cx="3324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4203" y="2845654"/>
            <a:ext cx="9533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Vasileios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Karakostas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Jayneel Gandhi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Furkan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Ayar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t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Adrián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Cristal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Mark D. Hill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dirty="0" smtClean="0"/>
              <a:t>Kathryn S. </a:t>
            </a:r>
            <a:r>
              <a:rPr lang="en-US" sz="3200" dirty="0" err="1" smtClean="0"/>
              <a:t>Mckinley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,    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Mario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Nemirovsky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Michael M. Swift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Osman S.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Ünsal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555" y="5401603"/>
            <a:ext cx="4142126" cy="1112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717" y="5532060"/>
            <a:ext cx="3542166" cy="8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Can we get best of many worlds?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532964"/>
              </p:ext>
            </p:extLst>
          </p:nvPr>
        </p:nvGraphicFramePr>
        <p:xfrm>
          <a:off x="609600" y="1600200"/>
          <a:ext cx="10972800" cy="45520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47975"/>
                <a:gridCol w="2352675"/>
                <a:gridCol w="2152650"/>
                <a:gridCol w="2057400"/>
                <a:gridCol w="156210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Multipage Mapping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Large Pages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Direct Segments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Our</a:t>
                      </a:r>
                      <a:r>
                        <a:rPr lang="en-US" sz="2000" baseline="0" dirty="0" smtClean="0"/>
                        <a:t> Proposal</a:t>
                      </a:r>
                      <a:endParaRPr lang="en-US" sz="2000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Flexible alignment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356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Arbitrary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reach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66503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Multiple entries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Transparent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to applications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Applicable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to all workloads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530" y="2914218"/>
            <a:ext cx="648880" cy="64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530" y="2076018"/>
            <a:ext cx="648880" cy="64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7600" y="3751828"/>
            <a:ext cx="648880" cy="648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0198" y="4537048"/>
            <a:ext cx="648880" cy="64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990" y="3720418"/>
            <a:ext cx="655729" cy="6557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975" y="4542992"/>
            <a:ext cx="655729" cy="6557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148" y="2910396"/>
            <a:ext cx="655729" cy="655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148" y="2072593"/>
            <a:ext cx="655729" cy="655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804" y="5359032"/>
            <a:ext cx="655729" cy="6557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8784" y="2908274"/>
            <a:ext cx="648880" cy="6488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8784" y="2070074"/>
            <a:ext cx="648880" cy="64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244" y="3714474"/>
            <a:ext cx="655729" cy="6557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229" y="4537048"/>
            <a:ext cx="655729" cy="6557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58" y="5353088"/>
            <a:ext cx="655729" cy="6557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7600" y="5371694"/>
            <a:ext cx="648880" cy="648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223" y="2910396"/>
            <a:ext cx="655729" cy="6557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223" y="2072593"/>
            <a:ext cx="655729" cy="6557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207" y="3707625"/>
            <a:ext cx="655729" cy="6557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192" y="4530199"/>
            <a:ext cx="655729" cy="6557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021" y="5346239"/>
            <a:ext cx="655729" cy="6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6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Key Observation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480457" y="4695530"/>
            <a:ext cx="10101943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480457" y="1701210"/>
            <a:ext cx="10101944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-65585" y="1647218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Virtual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-65585" y="4641538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Physical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075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202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3329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456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83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208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335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462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589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716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843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970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097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6224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351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6478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6605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6732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7945694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072694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8199694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326694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9524978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9651978" y="170120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9778978" y="170120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708109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835109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466368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991281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10160000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0287000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0934700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9" name="Group 268"/>
          <p:cNvGrpSpPr/>
          <p:nvPr/>
        </p:nvGrpSpPr>
        <p:grpSpPr>
          <a:xfrm>
            <a:off x="1563755" y="4695529"/>
            <a:ext cx="9564008" cy="723015"/>
            <a:chOff x="1563755" y="4695529"/>
            <a:chExt cx="9564008" cy="723015"/>
          </a:xfrm>
        </p:grpSpPr>
        <p:sp>
          <p:nvSpPr>
            <p:cNvPr id="153" name="Rectangle 152"/>
            <p:cNvSpPr/>
            <p:nvPr/>
          </p:nvSpPr>
          <p:spPr>
            <a:xfrm>
              <a:off x="246542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03057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15757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522699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649699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936552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063552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551369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563755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782695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909695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036695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704715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290695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126355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253355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380355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507355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011757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8687397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8265757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8392757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9034319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9763299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9890299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774172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145012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32431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05734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0668023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0353063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1000763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1627256" y="2424221"/>
            <a:ext cx="9437007" cy="2271309"/>
            <a:chOff x="1627256" y="2424221"/>
            <a:chExt cx="9437007" cy="2271309"/>
          </a:xfrm>
        </p:grpSpPr>
        <p:cxnSp>
          <p:nvCxnSpPr>
            <p:cNvPr id="21" name="Curved Connector 20"/>
            <p:cNvCxnSpPr>
              <a:stCxn id="113" idx="2"/>
              <a:endCxn id="155" idx="0"/>
            </p:cNvCxnSpPr>
            <p:nvPr/>
          </p:nvCxnSpPr>
          <p:spPr>
            <a:xfrm rot="5400000">
              <a:off x="3174450" y="2470847"/>
              <a:ext cx="2271306" cy="2178058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49" idx="2"/>
              <a:endCxn id="184" idx="0"/>
            </p:cNvCxnSpPr>
            <p:nvPr/>
          </p:nvCxnSpPr>
          <p:spPr>
            <a:xfrm rot="16200000" flipH="1">
              <a:off x="5423869" y="-944865"/>
              <a:ext cx="2271306" cy="9009482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152" idx="2"/>
              <a:endCxn id="170" idx="0"/>
            </p:cNvCxnSpPr>
            <p:nvPr/>
          </p:nvCxnSpPr>
          <p:spPr>
            <a:xfrm rot="5400000">
              <a:off x="8148875" y="1846204"/>
              <a:ext cx="2271306" cy="3427345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150" idx="2"/>
              <a:endCxn id="179" idx="0"/>
            </p:cNvCxnSpPr>
            <p:nvPr/>
          </p:nvCxnSpPr>
          <p:spPr>
            <a:xfrm rot="5400000">
              <a:off x="6080353" y="552382"/>
              <a:ext cx="2271306" cy="6014988"/>
            </a:xfrm>
            <a:prstGeom prst="curvedConnector3">
              <a:avLst>
                <a:gd name="adj1" fmla="val 33896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115" idx="2"/>
              <a:endCxn id="167" idx="0"/>
            </p:cNvCxnSpPr>
            <p:nvPr/>
          </p:nvCxnSpPr>
          <p:spPr>
            <a:xfrm rot="16200000" flipH="1">
              <a:off x="5222340" y="2728014"/>
              <a:ext cx="2271307" cy="1663723"/>
            </a:xfrm>
            <a:prstGeom prst="curvedConnector3">
              <a:avLst>
                <a:gd name="adj1" fmla="val 53691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111" idx="2"/>
              <a:endCxn id="154" idx="0"/>
            </p:cNvCxnSpPr>
            <p:nvPr/>
          </p:nvCxnSpPr>
          <p:spPr>
            <a:xfrm rot="5400000">
              <a:off x="3047450" y="2470847"/>
              <a:ext cx="2271306" cy="2178058"/>
            </a:xfrm>
            <a:prstGeom prst="curvedConnector3">
              <a:avLst>
                <a:gd name="adj1" fmla="val 47316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17" idx="2"/>
              <a:endCxn id="160" idx="0"/>
            </p:cNvCxnSpPr>
            <p:nvPr/>
          </p:nvCxnSpPr>
          <p:spPr>
            <a:xfrm flipH="1">
              <a:off x="5614869" y="2424223"/>
              <a:ext cx="38263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5" name="Curved Connector 184"/>
            <p:cNvCxnSpPr>
              <a:stCxn id="118" idx="2"/>
              <a:endCxn id="180" idx="0"/>
            </p:cNvCxnSpPr>
            <p:nvPr/>
          </p:nvCxnSpPr>
          <p:spPr>
            <a:xfrm rot="5400000">
              <a:off x="4052379" y="2967776"/>
              <a:ext cx="2271306" cy="1184201"/>
            </a:xfrm>
            <a:prstGeom prst="curvedConnector3">
              <a:avLst>
                <a:gd name="adj1" fmla="val 61952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8" name="Curved Connector 187"/>
            <p:cNvCxnSpPr>
              <a:stCxn id="119" idx="2"/>
              <a:endCxn id="166" idx="0"/>
            </p:cNvCxnSpPr>
            <p:nvPr/>
          </p:nvCxnSpPr>
          <p:spPr>
            <a:xfrm rot="16200000" flipH="1">
              <a:off x="4995010" y="3336345"/>
              <a:ext cx="2271306" cy="447063"/>
            </a:xfrm>
            <a:prstGeom prst="curvedConnector3">
              <a:avLst>
                <a:gd name="adj1" fmla="val 30080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20" idx="2"/>
              <a:endCxn id="164" idx="0"/>
            </p:cNvCxnSpPr>
            <p:nvPr/>
          </p:nvCxnSpPr>
          <p:spPr>
            <a:xfrm>
              <a:off x="6034132" y="2424224"/>
              <a:ext cx="66063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Curved Connector 194"/>
            <p:cNvCxnSpPr>
              <a:stCxn id="121" idx="2"/>
              <a:endCxn id="153" idx="0"/>
            </p:cNvCxnSpPr>
            <p:nvPr/>
          </p:nvCxnSpPr>
          <p:spPr>
            <a:xfrm rot="5400000">
              <a:off x="3209376" y="1743772"/>
              <a:ext cx="2271305" cy="3632208"/>
            </a:xfrm>
            <a:prstGeom prst="curvedConnector3">
              <a:avLst>
                <a:gd name="adj1" fmla="val 52516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8" name="Curved Connector 197"/>
            <p:cNvCxnSpPr>
              <a:stCxn id="109" idx="2"/>
              <a:endCxn id="172" idx="0"/>
            </p:cNvCxnSpPr>
            <p:nvPr/>
          </p:nvCxnSpPr>
          <p:spPr>
            <a:xfrm rot="16200000" flipH="1">
              <a:off x="4999863" y="944495"/>
              <a:ext cx="2271306" cy="5230761"/>
            </a:xfrm>
            <a:prstGeom prst="curvedConnector3">
              <a:avLst>
                <a:gd name="adj1" fmla="val 57045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0" name="Curved Connector 199"/>
            <p:cNvCxnSpPr>
              <a:stCxn id="108" idx="2"/>
              <a:endCxn id="158" idx="0"/>
            </p:cNvCxnSpPr>
            <p:nvPr/>
          </p:nvCxnSpPr>
          <p:spPr>
            <a:xfrm rot="16200000" flipH="1">
              <a:off x="3060941" y="2756418"/>
              <a:ext cx="2271306" cy="1606916"/>
            </a:xfrm>
            <a:prstGeom prst="curvedConnector3">
              <a:avLst>
                <a:gd name="adj1" fmla="val 44129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3" name="Curved Connector 202"/>
            <p:cNvCxnSpPr>
              <a:stCxn id="107" idx="2"/>
              <a:endCxn id="159" idx="0"/>
            </p:cNvCxnSpPr>
            <p:nvPr/>
          </p:nvCxnSpPr>
          <p:spPr>
            <a:xfrm rot="16200000" flipH="1">
              <a:off x="3060941" y="2629418"/>
              <a:ext cx="2271306" cy="1860916"/>
            </a:xfrm>
            <a:prstGeom prst="curvedConnector3">
              <a:avLst>
                <a:gd name="adj1" fmla="val 59645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" name="Curved Connector 205"/>
            <p:cNvCxnSpPr>
              <a:stCxn id="106" idx="2"/>
              <a:endCxn id="178" idx="0"/>
            </p:cNvCxnSpPr>
            <p:nvPr/>
          </p:nvCxnSpPr>
          <p:spPr>
            <a:xfrm rot="16200000" flipH="1">
              <a:off x="2352751" y="3210608"/>
              <a:ext cx="2271306" cy="698536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8" name="Curved Connector 207"/>
            <p:cNvCxnSpPr>
              <a:stCxn id="110" idx="2"/>
              <a:endCxn id="181" idx="0"/>
            </p:cNvCxnSpPr>
            <p:nvPr/>
          </p:nvCxnSpPr>
          <p:spPr>
            <a:xfrm rot="5400000">
              <a:off x="1748337" y="2796730"/>
              <a:ext cx="2271306" cy="1526292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0" name="Curved Connector 209"/>
            <p:cNvCxnSpPr>
              <a:stCxn id="148" idx="2"/>
              <a:endCxn id="182" idx="0"/>
            </p:cNvCxnSpPr>
            <p:nvPr/>
          </p:nvCxnSpPr>
          <p:spPr>
            <a:xfrm rot="16200000" flipH="1">
              <a:off x="6495042" y="459048"/>
              <a:ext cx="2271306" cy="6201655"/>
            </a:xfrm>
            <a:prstGeom prst="curvedConnector3">
              <a:avLst>
                <a:gd name="adj1" fmla="val 46981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Curved Connector 215"/>
            <p:cNvCxnSpPr>
              <a:stCxn id="146" idx="2"/>
              <a:endCxn id="175" idx="0"/>
            </p:cNvCxnSpPr>
            <p:nvPr/>
          </p:nvCxnSpPr>
          <p:spPr>
            <a:xfrm rot="16200000" flipH="1">
              <a:off x="5299061" y="896771"/>
              <a:ext cx="2271307" cy="5326210"/>
            </a:xfrm>
            <a:prstGeom prst="curvedConnector3">
              <a:avLst>
                <a:gd name="adj1" fmla="val 35574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0" name="Curved Connector 219"/>
            <p:cNvCxnSpPr>
              <a:stCxn id="147" idx="2"/>
              <a:endCxn id="174" idx="0"/>
            </p:cNvCxnSpPr>
            <p:nvPr/>
          </p:nvCxnSpPr>
          <p:spPr>
            <a:xfrm rot="16200000" flipH="1">
              <a:off x="5041780" y="1281052"/>
              <a:ext cx="2271306" cy="4557648"/>
            </a:xfrm>
            <a:prstGeom prst="curvedConnector3">
              <a:avLst>
                <a:gd name="adj1" fmla="val 44632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4" name="Curved Connector 223"/>
            <p:cNvCxnSpPr>
              <a:stCxn id="122" idx="2"/>
              <a:endCxn id="183" idx="0"/>
            </p:cNvCxnSpPr>
            <p:nvPr/>
          </p:nvCxnSpPr>
          <p:spPr>
            <a:xfrm rot="16200000" flipH="1">
              <a:off x="7216695" y="1495660"/>
              <a:ext cx="2271305" cy="4128431"/>
            </a:xfrm>
            <a:prstGeom prst="curvedConnector3">
              <a:avLst>
                <a:gd name="adj1" fmla="val 68452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123" idx="2"/>
              <a:endCxn id="168" idx="0"/>
            </p:cNvCxnSpPr>
            <p:nvPr/>
          </p:nvCxnSpPr>
          <p:spPr>
            <a:xfrm>
              <a:off x="6415132" y="2424224"/>
              <a:ext cx="901723" cy="22713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stCxn id="124" idx="2"/>
              <a:endCxn id="169" idx="0"/>
            </p:cNvCxnSpPr>
            <p:nvPr/>
          </p:nvCxnSpPr>
          <p:spPr>
            <a:xfrm>
              <a:off x="6542132" y="2424223"/>
              <a:ext cx="901723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1" name="Curved Connector 230"/>
            <p:cNvCxnSpPr>
              <a:stCxn id="136" idx="2"/>
              <a:endCxn id="163" idx="0"/>
            </p:cNvCxnSpPr>
            <p:nvPr/>
          </p:nvCxnSpPr>
          <p:spPr>
            <a:xfrm rot="5400000">
              <a:off x="5185511" y="3211908"/>
              <a:ext cx="2271307" cy="695937"/>
            </a:xfrm>
            <a:prstGeom prst="curvedConnector3">
              <a:avLst>
                <a:gd name="adj1" fmla="val 67445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5" name="Curved Connector 234"/>
            <p:cNvCxnSpPr>
              <a:stCxn id="137" idx="2"/>
              <a:endCxn id="177" idx="0"/>
            </p:cNvCxnSpPr>
            <p:nvPr/>
          </p:nvCxnSpPr>
          <p:spPr>
            <a:xfrm rot="16200000" flipH="1">
              <a:off x="7239312" y="1981042"/>
              <a:ext cx="2271306" cy="3157667"/>
            </a:xfrm>
            <a:prstGeom prst="curvedConnector3">
              <a:avLst>
                <a:gd name="adj1" fmla="val 43290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8" name="Curved Connector 237"/>
            <p:cNvCxnSpPr>
              <a:stCxn id="144" idx="2"/>
              <a:endCxn id="161" idx="0"/>
            </p:cNvCxnSpPr>
            <p:nvPr/>
          </p:nvCxnSpPr>
          <p:spPr>
            <a:xfrm rot="5400000">
              <a:off x="4599214" y="-547736"/>
              <a:ext cx="2271307" cy="8215223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1" name="Curved Connector 240"/>
            <p:cNvCxnSpPr>
              <a:stCxn id="143" idx="2"/>
              <a:endCxn id="176" idx="0"/>
            </p:cNvCxnSpPr>
            <p:nvPr/>
          </p:nvCxnSpPr>
          <p:spPr>
            <a:xfrm rot="16200000" flipH="1">
              <a:off x="8635485" y="3504214"/>
              <a:ext cx="2271307" cy="11132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4" name="Curved Connector 243"/>
            <p:cNvCxnSpPr>
              <a:stCxn id="142" idx="2"/>
              <a:endCxn id="171" idx="0"/>
            </p:cNvCxnSpPr>
            <p:nvPr/>
          </p:nvCxnSpPr>
          <p:spPr>
            <a:xfrm rot="5400000">
              <a:off x="7696215" y="2803266"/>
              <a:ext cx="2271307" cy="151322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7" name="Curved Connector 246"/>
            <p:cNvCxnSpPr>
              <a:endCxn id="165" idx="0"/>
            </p:cNvCxnSpPr>
            <p:nvPr/>
          </p:nvCxnSpPr>
          <p:spPr>
            <a:xfrm rot="5400000">
              <a:off x="6253051" y="2939386"/>
              <a:ext cx="2271309" cy="1240979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>
              <a:stCxn id="139" idx="2"/>
              <a:endCxn id="173" idx="0"/>
            </p:cNvCxnSpPr>
            <p:nvPr/>
          </p:nvCxnSpPr>
          <p:spPr>
            <a:xfrm>
              <a:off x="8136194" y="2424223"/>
              <a:ext cx="193063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3" name="Curved Connector 252"/>
            <p:cNvCxnSpPr>
              <a:stCxn id="140" idx="2"/>
              <a:endCxn id="162" idx="0"/>
            </p:cNvCxnSpPr>
            <p:nvPr/>
          </p:nvCxnSpPr>
          <p:spPr>
            <a:xfrm rot="5400000">
              <a:off x="5919042" y="2351377"/>
              <a:ext cx="2271306" cy="2416999"/>
            </a:xfrm>
            <a:prstGeom prst="curvedConnector3">
              <a:avLst>
                <a:gd name="adj1" fmla="val 23161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7" name="Curved Connector 256"/>
            <p:cNvCxnSpPr>
              <a:stCxn id="141" idx="2"/>
              <a:endCxn id="157" idx="0"/>
            </p:cNvCxnSpPr>
            <p:nvPr/>
          </p:nvCxnSpPr>
          <p:spPr>
            <a:xfrm rot="5400000">
              <a:off x="4916044" y="1221379"/>
              <a:ext cx="2271306" cy="4676995"/>
            </a:xfrm>
            <a:prstGeom prst="curvedConnector3">
              <a:avLst>
                <a:gd name="adj1" fmla="val 76839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0" name="Curved Connector 259"/>
            <p:cNvCxnSpPr>
              <a:stCxn id="151" idx="2"/>
              <a:endCxn id="156" idx="0"/>
            </p:cNvCxnSpPr>
            <p:nvPr/>
          </p:nvCxnSpPr>
          <p:spPr>
            <a:xfrm rot="5400000">
              <a:off x="5832697" y="177726"/>
              <a:ext cx="2271306" cy="6764301"/>
            </a:xfrm>
            <a:prstGeom prst="curvedConnector3">
              <a:avLst>
                <a:gd name="adj1" fmla="val 21483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846" y="2526098"/>
            <a:ext cx="1284413" cy="214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8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Key Observation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480457" y="1701210"/>
            <a:ext cx="10101944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-65585" y="1647218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Virtual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075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202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3329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456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83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208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335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462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589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716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843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970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097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6224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351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6478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6605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6732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7945694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072694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8199694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326694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9524553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9651553" y="170120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9778553" y="170120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708109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835109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466368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991281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10160000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0287000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0934700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34789" y="3122091"/>
            <a:ext cx="7193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Large contiguous regions of virtual memory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Limited in number: only a few handful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480457" y="4695530"/>
            <a:ext cx="10101943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-65585" y="4641538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Physical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5636" y="1699303"/>
            <a:ext cx="886473" cy="723014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203333" y="1701209"/>
            <a:ext cx="1656299" cy="723014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7945694" y="1701223"/>
            <a:ext cx="501861" cy="723014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9526971" y="1697574"/>
            <a:ext cx="381561" cy="723014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0159721" y="1697574"/>
            <a:ext cx="263878" cy="723014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9983" y="126311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Code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617918" y="1268166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Heap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774905" y="1263110"/>
            <a:ext cx="84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Stack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61271" y="1260271"/>
            <a:ext cx="156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Shared Lib.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513914" y="4695529"/>
            <a:ext cx="1651000" cy="723015"/>
            <a:chOff x="2513914" y="4695529"/>
            <a:chExt cx="1651000" cy="723015"/>
          </a:xfrm>
        </p:grpSpPr>
        <p:sp>
          <p:nvSpPr>
            <p:cNvPr id="50" name="Rectangle 49"/>
            <p:cNvSpPr/>
            <p:nvPr/>
          </p:nvSpPr>
          <p:spPr>
            <a:xfrm>
              <a:off x="2513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640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67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94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021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48914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75914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02914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29914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56914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783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10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37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497573" y="4696060"/>
            <a:ext cx="508000" cy="723015"/>
            <a:chOff x="7497573" y="4696060"/>
            <a:chExt cx="508000" cy="723015"/>
          </a:xfrm>
        </p:grpSpPr>
        <p:sp>
          <p:nvSpPr>
            <p:cNvPr id="63" name="Rectangle 62"/>
            <p:cNvSpPr/>
            <p:nvPr/>
          </p:nvSpPr>
          <p:spPr>
            <a:xfrm>
              <a:off x="7497573" y="4696061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624573" y="469606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751573" y="469606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878573" y="469606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711449" y="4695662"/>
            <a:ext cx="627661" cy="723147"/>
            <a:chOff x="8711449" y="4695662"/>
            <a:chExt cx="627661" cy="723147"/>
          </a:xfrm>
        </p:grpSpPr>
        <p:sp>
          <p:nvSpPr>
            <p:cNvPr id="67" name="Rectangle 66"/>
            <p:cNvSpPr/>
            <p:nvPr/>
          </p:nvSpPr>
          <p:spPr>
            <a:xfrm>
              <a:off x="8711449" y="4695795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838449" y="4695794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965449" y="4695794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085110" y="4695662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212110" y="4695662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2088307" y="469446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593094" y="469553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0536513" y="469553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5452404" y="4694468"/>
            <a:ext cx="886473" cy="723014"/>
            <a:chOff x="5452404" y="4694468"/>
            <a:chExt cx="886473" cy="723014"/>
          </a:xfrm>
        </p:grpSpPr>
        <p:sp>
          <p:nvSpPr>
            <p:cNvPr id="76" name="Rectangle 75"/>
            <p:cNvSpPr/>
            <p:nvPr/>
          </p:nvSpPr>
          <p:spPr>
            <a:xfrm>
              <a:off x="5452404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579404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706404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833404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960404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84877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211877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http://georgeessien.com/wp-content/uploads/2013/03/ideas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720" y="2827170"/>
            <a:ext cx="1256068" cy="14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149" idx="2"/>
            <a:endCxn id="74" idx="0"/>
          </p:cNvCxnSpPr>
          <p:nvPr/>
        </p:nvCxnSpPr>
        <p:spPr>
          <a:xfrm>
            <a:off x="2054781" y="2424223"/>
            <a:ext cx="8545232" cy="2271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52" idx="2"/>
            <a:endCxn id="73" idx="0"/>
          </p:cNvCxnSpPr>
          <p:nvPr/>
        </p:nvCxnSpPr>
        <p:spPr>
          <a:xfrm flipH="1">
            <a:off x="1656594" y="2424223"/>
            <a:ext cx="9341606" cy="2271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8" idx="2"/>
            <a:endCxn id="72" idx="0"/>
          </p:cNvCxnSpPr>
          <p:nvPr/>
        </p:nvCxnSpPr>
        <p:spPr>
          <a:xfrm flipH="1">
            <a:off x="2151807" y="2424223"/>
            <a:ext cx="2378061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3139136" y="2424223"/>
            <a:ext cx="3136241" cy="2270245"/>
            <a:chOff x="3139136" y="2424223"/>
            <a:chExt cx="3136241" cy="2270245"/>
          </a:xfrm>
        </p:grpSpPr>
        <p:cxnSp>
          <p:nvCxnSpPr>
            <p:cNvPr id="18" name="Straight Arrow Connector 17"/>
            <p:cNvCxnSpPr>
              <a:stCxn id="106" idx="2"/>
              <a:endCxn id="76" idx="0"/>
            </p:cNvCxnSpPr>
            <p:nvPr/>
          </p:nvCxnSpPr>
          <p:spPr>
            <a:xfrm>
              <a:off x="3139136" y="2424223"/>
              <a:ext cx="2376768" cy="22702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7" idx="2"/>
              <a:endCxn id="77" idx="0"/>
            </p:cNvCxnSpPr>
            <p:nvPr/>
          </p:nvCxnSpPr>
          <p:spPr>
            <a:xfrm>
              <a:off x="3266136" y="2424223"/>
              <a:ext cx="2376768" cy="22702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8" idx="2"/>
              <a:endCxn id="78" idx="0"/>
            </p:cNvCxnSpPr>
            <p:nvPr/>
          </p:nvCxnSpPr>
          <p:spPr>
            <a:xfrm>
              <a:off x="3393136" y="2424223"/>
              <a:ext cx="2376768" cy="22702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09" idx="2"/>
              <a:endCxn id="79" idx="0"/>
            </p:cNvCxnSpPr>
            <p:nvPr/>
          </p:nvCxnSpPr>
          <p:spPr>
            <a:xfrm>
              <a:off x="3520136" y="2424223"/>
              <a:ext cx="2376768" cy="22702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10" idx="2"/>
              <a:endCxn id="80" idx="0"/>
            </p:cNvCxnSpPr>
            <p:nvPr/>
          </p:nvCxnSpPr>
          <p:spPr>
            <a:xfrm>
              <a:off x="3647136" y="2424223"/>
              <a:ext cx="2376768" cy="22702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6" idx="2"/>
              <a:endCxn id="81" idx="0"/>
            </p:cNvCxnSpPr>
            <p:nvPr/>
          </p:nvCxnSpPr>
          <p:spPr>
            <a:xfrm>
              <a:off x="3771609" y="2424223"/>
              <a:ext cx="2376768" cy="22702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47" idx="2"/>
              <a:endCxn id="82" idx="0"/>
            </p:cNvCxnSpPr>
            <p:nvPr/>
          </p:nvCxnSpPr>
          <p:spPr>
            <a:xfrm>
              <a:off x="3898609" y="2424223"/>
              <a:ext cx="2376768" cy="22702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577414" y="2424223"/>
            <a:ext cx="4218718" cy="2271307"/>
            <a:chOff x="2577414" y="2424223"/>
            <a:chExt cx="4218718" cy="2271307"/>
          </a:xfrm>
        </p:grpSpPr>
        <p:cxnSp>
          <p:nvCxnSpPr>
            <p:cNvPr id="36" name="Straight Arrow Connector 35"/>
            <p:cNvCxnSpPr>
              <a:stCxn id="111" idx="2"/>
              <a:endCxn id="50" idx="0"/>
            </p:cNvCxnSpPr>
            <p:nvPr/>
          </p:nvCxnSpPr>
          <p:spPr>
            <a:xfrm flipH="1">
              <a:off x="2577414" y="2424223"/>
              <a:ext cx="2694718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13" idx="2"/>
              <a:endCxn id="51" idx="0"/>
            </p:cNvCxnSpPr>
            <p:nvPr/>
          </p:nvCxnSpPr>
          <p:spPr>
            <a:xfrm flipH="1">
              <a:off x="2704414" y="2424223"/>
              <a:ext cx="2694718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15" idx="2"/>
              <a:endCxn id="52" idx="0"/>
            </p:cNvCxnSpPr>
            <p:nvPr/>
          </p:nvCxnSpPr>
          <p:spPr>
            <a:xfrm flipH="1">
              <a:off x="2831414" y="2424223"/>
              <a:ext cx="2694718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7" idx="2"/>
              <a:endCxn id="53" idx="0"/>
            </p:cNvCxnSpPr>
            <p:nvPr/>
          </p:nvCxnSpPr>
          <p:spPr>
            <a:xfrm flipH="1">
              <a:off x="2958414" y="2424223"/>
              <a:ext cx="2694718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18" idx="2"/>
              <a:endCxn id="54" idx="0"/>
            </p:cNvCxnSpPr>
            <p:nvPr/>
          </p:nvCxnSpPr>
          <p:spPr>
            <a:xfrm flipH="1">
              <a:off x="3085414" y="2424223"/>
              <a:ext cx="2694718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19" idx="2"/>
              <a:endCxn id="55" idx="0"/>
            </p:cNvCxnSpPr>
            <p:nvPr/>
          </p:nvCxnSpPr>
          <p:spPr>
            <a:xfrm flipH="1">
              <a:off x="3212414" y="2424224"/>
              <a:ext cx="2694718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49" name="Straight Arrow Connector 2048"/>
            <p:cNvCxnSpPr>
              <a:stCxn id="120" idx="2"/>
              <a:endCxn id="56" idx="0"/>
            </p:cNvCxnSpPr>
            <p:nvPr/>
          </p:nvCxnSpPr>
          <p:spPr>
            <a:xfrm flipH="1">
              <a:off x="3339414" y="2424224"/>
              <a:ext cx="2694718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2" name="Straight Arrow Connector 2051"/>
            <p:cNvCxnSpPr>
              <a:stCxn id="121" idx="2"/>
              <a:endCxn id="57" idx="0"/>
            </p:cNvCxnSpPr>
            <p:nvPr/>
          </p:nvCxnSpPr>
          <p:spPr>
            <a:xfrm flipH="1">
              <a:off x="3466414" y="2424224"/>
              <a:ext cx="2694718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4" name="Straight Arrow Connector 2053"/>
            <p:cNvCxnSpPr>
              <a:stCxn id="122" idx="2"/>
              <a:endCxn id="58" idx="0"/>
            </p:cNvCxnSpPr>
            <p:nvPr/>
          </p:nvCxnSpPr>
          <p:spPr>
            <a:xfrm flipH="1">
              <a:off x="3593414" y="2424224"/>
              <a:ext cx="2694718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6" name="Straight Arrow Connector 2055"/>
            <p:cNvCxnSpPr>
              <a:stCxn id="123" idx="2"/>
              <a:endCxn id="59" idx="0"/>
            </p:cNvCxnSpPr>
            <p:nvPr/>
          </p:nvCxnSpPr>
          <p:spPr>
            <a:xfrm flipH="1">
              <a:off x="3720414" y="2424224"/>
              <a:ext cx="2694718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8" name="Straight Arrow Connector 2057"/>
            <p:cNvCxnSpPr>
              <a:stCxn id="124" idx="2"/>
              <a:endCxn id="60" idx="0"/>
            </p:cNvCxnSpPr>
            <p:nvPr/>
          </p:nvCxnSpPr>
          <p:spPr>
            <a:xfrm flipH="1">
              <a:off x="3847414" y="2424223"/>
              <a:ext cx="2694718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0" name="Straight Arrow Connector 2059"/>
            <p:cNvCxnSpPr>
              <a:stCxn id="136" idx="2"/>
              <a:endCxn id="61" idx="0"/>
            </p:cNvCxnSpPr>
            <p:nvPr/>
          </p:nvCxnSpPr>
          <p:spPr>
            <a:xfrm flipH="1">
              <a:off x="3974414" y="2424223"/>
              <a:ext cx="2694718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2" name="Straight Arrow Connector 2061"/>
            <p:cNvCxnSpPr>
              <a:stCxn id="137" idx="2"/>
              <a:endCxn id="62" idx="0"/>
            </p:cNvCxnSpPr>
            <p:nvPr/>
          </p:nvCxnSpPr>
          <p:spPr>
            <a:xfrm flipH="1">
              <a:off x="4101414" y="2424223"/>
              <a:ext cx="2694718" cy="2271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561073" y="2424223"/>
            <a:ext cx="829121" cy="2271838"/>
            <a:chOff x="7561073" y="2424223"/>
            <a:chExt cx="829121" cy="2271838"/>
          </a:xfrm>
        </p:grpSpPr>
        <p:cxnSp>
          <p:nvCxnSpPr>
            <p:cNvPr id="2064" name="Straight Arrow Connector 2063"/>
            <p:cNvCxnSpPr>
              <a:stCxn id="138" idx="2"/>
              <a:endCxn id="63" idx="0"/>
            </p:cNvCxnSpPr>
            <p:nvPr/>
          </p:nvCxnSpPr>
          <p:spPr>
            <a:xfrm flipH="1">
              <a:off x="7561073" y="2424224"/>
              <a:ext cx="448121" cy="22718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6" name="Straight Arrow Connector 2065"/>
            <p:cNvCxnSpPr>
              <a:stCxn id="139" idx="2"/>
              <a:endCxn id="64" idx="0"/>
            </p:cNvCxnSpPr>
            <p:nvPr/>
          </p:nvCxnSpPr>
          <p:spPr>
            <a:xfrm flipH="1">
              <a:off x="7688073" y="2424223"/>
              <a:ext cx="448121" cy="22718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8" name="Straight Arrow Connector 2067"/>
            <p:cNvCxnSpPr>
              <a:stCxn id="140" idx="2"/>
              <a:endCxn id="65" idx="0"/>
            </p:cNvCxnSpPr>
            <p:nvPr/>
          </p:nvCxnSpPr>
          <p:spPr>
            <a:xfrm flipH="1">
              <a:off x="7815073" y="2424223"/>
              <a:ext cx="448121" cy="22718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70" name="Straight Arrow Connector 2069"/>
            <p:cNvCxnSpPr>
              <a:stCxn id="141" idx="2"/>
              <a:endCxn id="66" idx="0"/>
            </p:cNvCxnSpPr>
            <p:nvPr/>
          </p:nvCxnSpPr>
          <p:spPr>
            <a:xfrm flipH="1">
              <a:off x="7942073" y="2424223"/>
              <a:ext cx="448121" cy="22718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8774949" y="2424222"/>
            <a:ext cx="1067104" cy="2271573"/>
            <a:chOff x="8774949" y="2424222"/>
            <a:chExt cx="1067104" cy="2271573"/>
          </a:xfrm>
        </p:grpSpPr>
        <p:cxnSp>
          <p:nvCxnSpPr>
            <p:cNvPr id="2072" name="Straight Arrow Connector 2071"/>
            <p:cNvCxnSpPr>
              <a:stCxn id="142" idx="2"/>
              <a:endCxn id="67" idx="0"/>
            </p:cNvCxnSpPr>
            <p:nvPr/>
          </p:nvCxnSpPr>
          <p:spPr>
            <a:xfrm flipH="1">
              <a:off x="8774949" y="2424223"/>
              <a:ext cx="813104" cy="22715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74" name="Straight Arrow Connector 2073"/>
            <p:cNvCxnSpPr>
              <a:stCxn id="143" idx="2"/>
              <a:endCxn id="68" idx="0"/>
            </p:cNvCxnSpPr>
            <p:nvPr/>
          </p:nvCxnSpPr>
          <p:spPr>
            <a:xfrm flipH="1">
              <a:off x="8901949" y="2424222"/>
              <a:ext cx="813104" cy="22715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76" name="Straight Arrow Connector 2075"/>
            <p:cNvCxnSpPr>
              <a:stCxn id="144" idx="2"/>
              <a:endCxn id="69" idx="0"/>
            </p:cNvCxnSpPr>
            <p:nvPr/>
          </p:nvCxnSpPr>
          <p:spPr>
            <a:xfrm flipH="1">
              <a:off x="9028949" y="2424222"/>
              <a:ext cx="813104" cy="22715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9148610" y="2424223"/>
            <a:ext cx="1201890" cy="2271439"/>
            <a:chOff x="9148610" y="2424223"/>
            <a:chExt cx="1201890" cy="2271439"/>
          </a:xfrm>
        </p:grpSpPr>
        <p:cxnSp>
          <p:nvCxnSpPr>
            <p:cNvPr id="2078" name="Straight Arrow Connector 2077"/>
            <p:cNvCxnSpPr>
              <a:stCxn id="150" idx="2"/>
              <a:endCxn id="70" idx="0"/>
            </p:cNvCxnSpPr>
            <p:nvPr/>
          </p:nvCxnSpPr>
          <p:spPr>
            <a:xfrm flipH="1">
              <a:off x="9148610" y="2424223"/>
              <a:ext cx="1074890" cy="22714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51" idx="2"/>
              <a:endCxn id="71" idx="0"/>
            </p:cNvCxnSpPr>
            <p:nvPr/>
          </p:nvCxnSpPr>
          <p:spPr>
            <a:xfrm flipH="1">
              <a:off x="9275610" y="2424223"/>
              <a:ext cx="1074890" cy="22714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184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112" grpId="0" animBg="1"/>
      <p:bldP spid="114" grpId="0"/>
      <p:bldP spid="6" grpId="0" animBg="1"/>
      <p:bldP spid="6" grpId="1" animBg="1"/>
      <p:bldP spid="116" grpId="0" animBg="1"/>
      <p:bldP spid="116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7" grpId="0"/>
      <p:bldP spid="7" grpId="1"/>
      <p:bldP spid="128" grpId="0"/>
      <p:bldP spid="128" grpId="1"/>
      <p:bldP spid="129" grpId="0"/>
      <p:bldP spid="129" grpId="1"/>
      <p:bldP spid="49" grpId="0"/>
      <p:bldP spid="49" grpId="1"/>
      <p:bldP spid="72" grpId="0" animBg="1"/>
      <p:bldP spid="73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Compact Representation: Range Translation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480457" y="1701210"/>
            <a:ext cx="10101944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-65585" y="1647218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Virtual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075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202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3329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456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83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208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335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462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589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716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843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970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097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6224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351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6478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6605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6732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7945694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072694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8199694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326694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9524553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9651553" y="170120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9778553" y="170120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708109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835109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466368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991281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10160000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0287000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0934700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480457" y="4695530"/>
            <a:ext cx="10101943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-65585" y="4641538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Physical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13914" y="469552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640914" y="469552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767914" y="469552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94914" y="469552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21914" y="469552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148914" y="469553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275914" y="469553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02914" y="469553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529914" y="469553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656914" y="469553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783914" y="469552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910914" y="469552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037914" y="469552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497573" y="469606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624573" y="469606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751573" y="469606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878573" y="469606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711449" y="4695795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838449" y="4695794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965449" y="4695794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085110" y="469566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9212110" y="469566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088307" y="469446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593094" y="469553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0536513" y="469553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452404" y="469446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579404" y="469446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706404" y="469446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833404" y="469446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60404" y="469446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84877" y="469446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211877" y="469446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49" idx="2"/>
            <a:endCxn id="74" idx="0"/>
          </p:cNvCxnSpPr>
          <p:nvPr/>
        </p:nvCxnSpPr>
        <p:spPr>
          <a:xfrm>
            <a:off x="2054781" y="2424223"/>
            <a:ext cx="8545232" cy="2271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52" idx="2"/>
            <a:endCxn id="73" idx="0"/>
          </p:cNvCxnSpPr>
          <p:nvPr/>
        </p:nvCxnSpPr>
        <p:spPr>
          <a:xfrm flipH="1">
            <a:off x="1656594" y="2424223"/>
            <a:ext cx="9341606" cy="2271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8" idx="2"/>
            <a:endCxn id="72" idx="0"/>
          </p:cNvCxnSpPr>
          <p:nvPr/>
        </p:nvCxnSpPr>
        <p:spPr>
          <a:xfrm flipH="1">
            <a:off x="2151807" y="2424223"/>
            <a:ext cx="2378061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6" idx="2"/>
            <a:endCxn id="76" idx="0"/>
          </p:cNvCxnSpPr>
          <p:nvPr/>
        </p:nvCxnSpPr>
        <p:spPr>
          <a:xfrm>
            <a:off x="3139136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7" idx="2"/>
            <a:endCxn id="77" idx="0"/>
          </p:cNvCxnSpPr>
          <p:nvPr/>
        </p:nvCxnSpPr>
        <p:spPr>
          <a:xfrm>
            <a:off x="3266136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8" idx="2"/>
            <a:endCxn id="78" idx="0"/>
          </p:cNvCxnSpPr>
          <p:nvPr/>
        </p:nvCxnSpPr>
        <p:spPr>
          <a:xfrm>
            <a:off x="3393136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9" idx="2"/>
            <a:endCxn id="79" idx="0"/>
          </p:cNvCxnSpPr>
          <p:nvPr/>
        </p:nvCxnSpPr>
        <p:spPr>
          <a:xfrm>
            <a:off x="3520136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0" idx="2"/>
            <a:endCxn id="80" idx="0"/>
          </p:cNvCxnSpPr>
          <p:nvPr/>
        </p:nvCxnSpPr>
        <p:spPr>
          <a:xfrm>
            <a:off x="3647136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6" idx="2"/>
            <a:endCxn id="81" idx="0"/>
          </p:cNvCxnSpPr>
          <p:nvPr/>
        </p:nvCxnSpPr>
        <p:spPr>
          <a:xfrm>
            <a:off x="3771609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7" idx="2"/>
            <a:endCxn id="82" idx="0"/>
          </p:cNvCxnSpPr>
          <p:nvPr/>
        </p:nvCxnSpPr>
        <p:spPr>
          <a:xfrm>
            <a:off x="3898609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1" idx="2"/>
            <a:endCxn id="50" idx="0"/>
          </p:cNvCxnSpPr>
          <p:nvPr/>
        </p:nvCxnSpPr>
        <p:spPr>
          <a:xfrm flipH="1">
            <a:off x="2577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3" idx="2"/>
            <a:endCxn id="51" idx="0"/>
          </p:cNvCxnSpPr>
          <p:nvPr/>
        </p:nvCxnSpPr>
        <p:spPr>
          <a:xfrm flipH="1">
            <a:off x="2704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5" idx="2"/>
            <a:endCxn id="52" idx="0"/>
          </p:cNvCxnSpPr>
          <p:nvPr/>
        </p:nvCxnSpPr>
        <p:spPr>
          <a:xfrm flipH="1">
            <a:off x="2831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17" idx="2"/>
            <a:endCxn id="53" idx="0"/>
          </p:cNvCxnSpPr>
          <p:nvPr/>
        </p:nvCxnSpPr>
        <p:spPr>
          <a:xfrm flipH="1">
            <a:off x="2958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8" idx="2"/>
            <a:endCxn id="54" idx="0"/>
          </p:cNvCxnSpPr>
          <p:nvPr/>
        </p:nvCxnSpPr>
        <p:spPr>
          <a:xfrm flipH="1">
            <a:off x="3085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9" idx="2"/>
            <a:endCxn id="55" idx="0"/>
          </p:cNvCxnSpPr>
          <p:nvPr/>
        </p:nvCxnSpPr>
        <p:spPr>
          <a:xfrm flipH="1">
            <a:off x="3212414" y="2424224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120" idx="2"/>
            <a:endCxn id="56" idx="0"/>
          </p:cNvCxnSpPr>
          <p:nvPr/>
        </p:nvCxnSpPr>
        <p:spPr>
          <a:xfrm flipH="1">
            <a:off x="3339414" y="2424224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2" name="Straight Arrow Connector 2051"/>
          <p:cNvCxnSpPr>
            <a:stCxn id="121" idx="2"/>
            <a:endCxn id="57" idx="0"/>
          </p:cNvCxnSpPr>
          <p:nvPr/>
        </p:nvCxnSpPr>
        <p:spPr>
          <a:xfrm flipH="1">
            <a:off x="3466414" y="2424224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4" name="Straight Arrow Connector 2053"/>
          <p:cNvCxnSpPr>
            <a:stCxn id="122" idx="2"/>
            <a:endCxn id="58" idx="0"/>
          </p:cNvCxnSpPr>
          <p:nvPr/>
        </p:nvCxnSpPr>
        <p:spPr>
          <a:xfrm flipH="1">
            <a:off x="3593414" y="2424224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6" name="Straight Arrow Connector 2055"/>
          <p:cNvCxnSpPr>
            <a:stCxn id="123" idx="2"/>
            <a:endCxn id="59" idx="0"/>
          </p:cNvCxnSpPr>
          <p:nvPr/>
        </p:nvCxnSpPr>
        <p:spPr>
          <a:xfrm flipH="1">
            <a:off x="3720414" y="2424224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8" name="Straight Arrow Connector 2057"/>
          <p:cNvCxnSpPr>
            <a:stCxn id="124" idx="2"/>
            <a:endCxn id="60" idx="0"/>
          </p:cNvCxnSpPr>
          <p:nvPr/>
        </p:nvCxnSpPr>
        <p:spPr>
          <a:xfrm flipH="1">
            <a:off x="3847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0" name="Straight Arrow Connector 2059"/>
          <p:cNvCxnSpPr>
            <a:stCxn id="136" idx="2"/>
            <a:endCxn id="61" idx="0"/>
          </p:cNvCxnSpPr>
          <p:nvPr/>
        </p:nvCxnSpPr>
        <p:spPr>
          <a:xfrm flipH="1">
            <a:off x="3974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2" name="Straight Arrow Connector 2061"/>
          <p:cNvCxnSpPr>
            <a:stCxn id="137" idx="2"/>
            <a:endCxn id="62" idx="0"/>
          </p:cNvCxnSpPr>
          <p:nvPr/>
        </p:nvCxnSpPr>
        <p:spPr>
          <a:xfrm flipH="1">
            <a:off x="4101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4" name="Straight Arrow Connector 2063"/>
          <p:cNvCxnSpPr>
            <a:stCxn id="138" idx="2"/>
            <a:endCxn id="63" idx="0"/>
          </p:cNvCxnSpPr>
          <p:nvPr/>
        </p:nvCxnSpPr>
        <p:spPr>
          <a:xfrm flipH="1">
            <a:off x="7561073" y="2424224"/>
            <a:ext cx="448121" cy="2271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6" name="Straight Arrow Connector 2065"/>
          <p:cNvCxnSpPr>
            <a:stCxn id="139" idx="2"/>
            <a:endCxn id="64" idx="0"/>
          </p:cNvCxnSpPr>
          <p:nvPr/>
        </p:nvCxnSpPr>
        <p:spPr>
          <a:xfrm flipH="1">
            <a:off x="7688073" y="2424223"/>
            <a:ext cx="448121" cy="2271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8" name="Straight Arrow Connector 2067"/>
          <p:cNvCxnSpPr>
            <a:stCxn id="140" idx="2"/>
            <a:endCxn id="65" idx="0"/>
          </p:cNvCxnSpPr>
          <p:nvPr/>
        </p:nvCxnSpPr>
        <p:spPr>
          <a:xfrm flipH="1">
            <a:off x="7815073" y="2424223"/>
            <a:ext cx="448121" cy="2271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0" name="Straight Arrow Connector 2069"/>
          <p:cNvCxnSpPr>
            <a:stCxn id="141" idx="2"/>
            <a:endCxn id="66" idx="0"/>
          </p:cNvCxnSpPr>
          <p:nvPr/>
        </p:nvCxnSpPr>
        <p:spPr>
          <a:xfrm flipH="1">
            <a:off x="7942073" y="2424223"/>
            <a:ext cx="448121" cy="2271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2" name="Straight Arrow Connector 2071"/>
          <p:cNvCxnSpPr>
            <a:stCxn id="142" idx="2"/>
            <a:endCxn id="67" idx="0"/>
          </p:cNvCxnSpPr>
          <p:nvPr/>
        </p:nvCxnSpPr>
        <p:spPr>
          <a:xfrm flipH="1">
            <a:off x="8774949" y="2424223"/>
            <a:ext cx="813104" cy="2271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4" name="Straight Arrow Connector 2073"/>
          <p:cNvCxnSpPr>
            <a:stCxn id="143" idx="2"/>
            <a:endCxn id="68" idx="0"/>
          </p:cNvCxnSpPr>
          <p:nvPr/>
        </p:nvCxnSpPr>
        <p:spPr>
          <a:xfrm flipH="1">
            <a:off x="8901949" y="2424222"/>
            <a:ext cx="813104" cy="2271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6" name="Straight Arrow Connector 2075"/>
          <p:cNvCxnSpPr>
            <a:stCxn id="144" idx="2"/>
            <a:endCxn id="69" idx="0"/>
          </p:cNvCxnSpPr>
          <p:nvPr/>
        </p:nvCxnSpPr>
        <p:spPr>
          <a:xfrm flipH="1">
            <a:off x="9028949" y="2424222"/>
            <a:ext cx="813104" cy="2271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8" name="Straight Arrow Connector 2077"/>
          <p:cNvCxnSpPr>
            <a:stCxn id="150" idx="2"/>
            <a:endCxn id="70" idx="0"/>
          </p:cNvCxnSpPr>
          <p:nvPr/>
        </p:nvCxnSpPr>
        <p:spPr>
          <a:xfrm flipH="1">
            <a:off x="9148610" y="2424223"/>
            <a:ext cx="1074890" cy="2271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51" idx="2"/>
            <a:endCxn id="71" idx="0"/>
          </p:cNvCxnSpPr>
          <p:nvPr/>
        </p:nvCxnSpPr>
        <p:spPr>
          <a:xfrm flipH="1">
            <a:off x="9275610" y="2424223"/>
            <a:ext cx="1074890" cy="2271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513914" y="2424222"/>
            <a:ext cx="2694718" cy="227024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164914" y="2424222"/>
            <a:ext cx="2694718" cy="227024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/>
          <p:nvPr/>
        </p:nvCxnSpPr>
        <p:spPr>
          <a:xfrm flipH="1" flipV="1">
            <a:off x="5188745" y="1447800"/>
            <a:ext cx="12772" cy="2071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4732868" y="1052338"/>
            <a:ext cx="97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BASE1</a:t>
            </a:r>
            <a:endParaRPr lang="en-US" sz="2400" dirty="0"/>
          </a:p>
        </p:txBody>
      </p:sp>
      <p:cxnSp>
        <p:nvCxnSpPr>
          <p:cNvPr id="155" name="Straight Connector 154"/>
          <p:cNvCxnSpPr/>
          <p:nvPr/>
        </p:nvCxnSpPr>
        <p:spPr>
          <a:xfrm flipV="1">
            <a:off x="6861214" y="1447326"/>
            <a:ext cx="0" cy="253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6345013" y="1051864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LIMIT1</a:t>
            </a:r>
            <a:endParaRPr lang="en-US" sz="2400" dirty="0"/>
          </a:p>
        </p:txBody>
      </p:sp>
      <p:cxnSp>
        <p:nvCxnSpPr>
          <p:cNvPr id="157" name="Straight Connector 156"/>
          <p:cNvCxnSpPr/>
          <p:nvPr/>
        </p:nvCxnSpPr>
        <p:spPr>
          <a:xfrm flipH="1" flipV="1">
            <a:off x="2513914" y="3209925"/>
            <a:ext cx="2" cy="1484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9" name="Straight Arrow Connector 2068"/>
          <p:cNvCxnSpPr/>
          <p:nvPr/>
        </p:nvCxnSpPr>
        <p:spPr>
          <a:xfrm>
            <a:off x="2529422" y="3376614"/>
            <a:ext cx="2665351" cy="47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216459" y="2979092"/>
            <a:ext cx="1263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OFFSET1</a:t>
            </a:r>
            <a:endParaRPr lang="en-US" sz="2400" dirty="0"/>
          </a:p>
        </p:txBody>
      </p:sp>
      <p:cxnSp>
        <p:nvCxnSpPr>
          <p:cNvPr id="168" name="Curved Connector 167"/>
          <p:cNvCxnSpPr/>
          <p:nvPr/>
        </p:nvCxnSpPr>
        <p:spPr>
          <a:xfrm flipV="1">
            <a:off x="2404497" y="3545068"/>
            <a:ext cx="1449277" cy="30515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979661" y="3330325"/>
            <a:ext cx="20691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Range Translation 1</a:t>
            </a:r>
            <a:endParaRPr lang="en-US" sz="2800" dirty="0"/>
          </a:p>
        </p:txBody>
      </p:sp>
      <p:sp>
        <p:nvSpPr>
          <p:cNvPr id="2075" name="TextBox 2074"/>
          <p:cNvSpPr txBox="1"/>
          <p:nvPr/>
        </p:nvSpPr>
        <p:spPr>
          <a:xfrm>
            <a:off x="1170857" y="5579080"/>
            <a:ext cx="9955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Range Translation: </a:t>
            </a:r>
            <a:r>
              <a:rPr lang="en-US" sz="2800" i="1" dirty="0" smtClean="0"/>
              <a:t>is </a:t>
            </a:r>
            <a:r>
              <a:rPr lang="en-US" sz="2800" i="1" dirty="0"/>
              <a:t>a mapping between </a:t>
            </a:r>
            <a:r>
              <a:rPr lang="en-US" sz="2800" i="1" dirty="0" smtClean="0"/>
              <a:t>contiguous </a:t>
            </a:r>
            <a:r>
              <a:rPr lang="en-US" sz="2800" i="1" dirty="0"/>
              <a:t>virtual pages mapped to contiguous physical pages </a:t>
            </a:r>
            <a:r>
              <a:rPr lang="en-US" sz="2800" i="1" dirty="0" smtClean="0"/>
              <a:t>with uniform protection </a:t>
            </a:r>
            <a:endParaRPr lang="en-US" sz="2800" b="1" i="1" dirty="0"/>
          </a:p>
        </p:txBody>
      </p:sp>
      <p:sp>
        <p:nvSpPr>
          <p:cNvPr id="3" name="Rounded Rectangle 2"/>
          <p:cNvSpPr/>
          <p:nvPr/>
        </p:nvSpPr>
        <p:spPr>
          <a:xfrm>
            <a:off x="1170856" y="5632275"/>
            <a:ext cx="10040069" cy="90091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4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0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6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2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3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2057" grpId="0"/>
      <p:bldP spid="2057" grpId="1"/>
      <p:bldP spid="156" grpId="0"/>
      <p:bldP spid="156" grpId="1"/>
      <p:bldP spid="166" grpId="0"/>
      <p:bldP spid="166" grpId="1"/>
      <p:bldP spid="1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Redundant Memory Mappings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480457" y="1701210"/>
            <a:ext cx="10101944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-65585" y="1647218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Virtual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075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202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3329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456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83636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208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335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462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589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716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843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970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097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6224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351632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6478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6605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6732632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7945694" y="170121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072694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8199694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326694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9524553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9651553" y="170120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9778553" y="170120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708109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835109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466368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991281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10160000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0287000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0934700" y="170120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480457" y="4695530"/>
            <a:ext cx="10101943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-65585" y="4641538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Physical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513914" y="4695529"/>
            <a:ext cx="1651000" cy="723015"/>
            <a:chOff x="2513914" y="4695529"/>
            <a:chExt cx="1651000" cy="723015"/>
          </a:xfrm>
        </p:grpSpPr>
        <p:sp>
          <p:nvSpPr>
            <p:cNvPr id="50" name="Rectangle 49"/>
            <p:cNvSpPr/>
            <p:nvPr/>
          </p:nvSpPr>
          <p:spPr>
            <a:xfrm>
              <a:off x="2513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640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67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94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021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48914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75914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02914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29914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56914" y="469553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783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10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37914" y="4695529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497573" y="4696060"/>
            <a:ext cx="508000" cy="723015"/>
            <a:chOff x="7497573" y="4696060"/>
            <a:chExt cx="508000" cy="723015"/>
          </a:xfrm>
        </p:grpSpPr>
        <p:sp>
          <p:nvSpPr>
            <p:cNvPr id="63" name="Rectangle 62"/>
            <p:cNvSpPr/>
            <p:nvPr/>
          </p:nvSpPr>
          <p:spPr>
            <a:xfrm>
              <a:off x="7497573" y="4696061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624573" y="469606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751573" y="469606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878573" y="4696060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711449" y="4695662"/>
            <a:ext cx="627661" cy="723147"/>
            <a:chOff x="8711449" y="4695662"/>
            <a:chExt cx="627661" cy="723147"/>
          </a:xfrm>
        </p:grpSpPr>
        <p:sp>
          <p:nvSpPr>
            <p:cNvPr id="67" name="Rectangle 66"/>
            <p:cNvSpPr/>
            <p:nvPr/>
          </p:nvSpPr>
          <p:spPr>
            <a:xfrm>
              <a:off x="8711449" y="4695795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838449" y="4695794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965449" y="4695794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085110" y="4695662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212110" y="4695662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2088307" y="469446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593094" y="469553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0536513" y="469553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5452404" y="4694468"/>
            <a:ext cx="886473" cy="723014"/>
            <a:chOff x="5452404" y="4694468"/>
            <a:chExt cx="886473" cy="723014"/>
          </a:xfrm>
        </p:grpSpPr>
        <p:sp>
          <p:nvSpPr>
            <p:cNvPr id="76" name="Rectangle 75"/>
            <p:cNvSpPr/>
            <p:nvPr/>
          </p:nvSpPr>
          <p:spPr>
            <a:xfrm>
              <a:off x="5452404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579404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706404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833404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960404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84877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211877" y="4694468"/>
              <a:ext cx="127000" cy="723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>
            <a:stCxn id="149" idx="2"/>
            <a:endCxn id="74" idx="0"/>
          </p:cNvCxnSpPr>
          <p:nvPr/>
        </p:nvCxnSpPr>
        <p:spPr>
          <a:xfrm>
            <a:off x="2054781" y="2424223"/>
            <a:ext cx="8545232" cy="2271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52" idx="2"/>
            <a:endCxn id="73" idx="0"/>
          </p:cNvCxnSpPr>
          <p:nvPr/>
        </p:nvCxnSpPr>
        <p:spPr>
          <a:xfrm flipH="1">
            <a:off x="1656594" y="2424223"/>
            <a:ext cx="9341606" cy="2271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8" idx="2"/>
            <a:endCxn id="72" idx="0"/>
          </p:cNvCxnSpPr>
          <p:nvPr/>
        </p:nvCxnSpPr>
        <p:spPr>
          <a:xfrm flipH="1">
            <a:off x="2151807" y="2424223"/>
            <a:ext cx="2378061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6" idx="2"/>
            <a:endCxn id="76" idx="0"/>
          </p:cNvCxnSpPr>
          <p:nvPr/>
        </p:nvCxnSpPr>
        <p:spPr>
          <a:xfrm>
            <a:off x="3139136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7" idx="2"/>
            <a:endCxn id="77" idx="0"/>
          </p:cNvCxnSpPr>
          <p:nvPr/>
        </p:nvCxnSpPr>
        <p:spPr>
          <a:xfrm>
            <a:off x="3266136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8" idx="2"/>
            <a:endCxn id="78" idx="0"/>
          </p:cNvCxnSpPr>
          <p:nvPr/>
        </p:nvCxnSpPr>
        <p:spPr>
          <a:xfrm>
            <a:off x="3393136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9" idx="2"/>
            <a:endCxn id="79" idx="0"/>
          </p:cNvCxnSpPr>
          <p:nvPr/>
        </p:nvCxnSpPr>
        <p:spPr>
          <a:xfrm>
            <a:off x="3520136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0" idx="2"/>
            <a:endCxn id="80" idx="0"/>
          </p:cNvCxnSpPr>
          <p:nvPr/>
        </p:nvCxnSpPr>
        <p:spPr>
          <a:xfrm>
            <a:off x="3647136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6" idx="2"/>
            <a:endCxn id="81" idx="0"/>
          </p:cNvCxnSpPr>
          <p:nvPr/>
        </p:nvCxnSpPr>
        <p:spPr>
          <a:xfrm>
            <a:off x="3771609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7" idx="2"/>
            <a:endCxn id="82" idx="0"/>
          </p:cNvCxnSpPr>
          <p:nvPr/>
        </p:nvCxnSpPr>
        <p:spPr>
          <a:xfrm>
            <a:off x="3898609" y="2424223"/>
            <a:ext cx="2376768" cy="227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1" idx="2"/>
            <a:endCxn id="50" idx="0"/>
          </p:cNvCxnSpPr>
          <p:nvPr/>
        </p:nvCxnSpPr>
        <p:spPr>
          <a:xfrm flipH="1">
            <a:off x="2577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3" idx="2"/>
            <a:endCxn id="51" idx="0"/>
          </p:cNvCxnSpPr>
          <p:nvPr/>
        </p:nvCxnSpPr>
        <p:spPr>
          <a:xfrm flipH="1">
            <a:off x="2704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5" idx="2"/>
            <a:endCxn id="52" idx="0"/>
          </p:cNvCxnSpPr>
          <p:nvPr/>
        </p:nvCxnSpPr>
        <p:spPr>
          <a:xfrm flipH="1">
            <a:off x="2831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17" idx="2"/>
            <a:endCxn id="53" idx="0"/>
          </p:cNvCxnSpPr>
          <p:nvPr/>
        </p:nvCxnSpPr>
        <p:spPr>
          <a:xfrm flipH="1">
            <a:off x="2958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8" idx="2"/>
            <a:endCxn id="54" idx="0"/>
          </p:cNvCxnSpPr>
          <p:nvPr/>
        </p:nvCxnSpPr>
        <p:spPr>
          <a:xfrm flipH="1">
            <a:off x="3085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9" idx="2"/>
            <a:endCxn id="55" idx="0"/>
          </p:cNvCxnSpPr>
          <p:nvPr/>
        </p:nvCxnSpPr>
        <p:spPr>
          <a:xfrm flipH="1">
            <a:off x="3212414" y="2424224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120" idx="2"/>
            <a:endCxn id="56" idx="0"/>
          </p:cNvCxnSpPr>
          <p:nvPr/>
        </p:nvCxnSpPr>
        <p:spPr>
          <a:xfrm flipH="1">
            <a:off x="3339414" y="2424224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2" name="Straight Arrow Connector 2051"/>
          <p:cNvCxnSpPr>
            <a:stCxn id="121" idx="2"/>
            <a:endCxn id="57" idx="0"/>
          </p:cNvCxnSpPr>
          <p:nvPr/>
        </p:nvCxnSpPr>
        <p:spPr>
          <a:xfrm flipH="1">
            <a:off x="3466414" y="2424224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4" name="Straight Arrow Connector 2053"/>
          <p:cNvCxnSpPr>
            <a:stCxn id="122" idx="2"/>
            <a:endCxn id="58" idx="0"/>
          </p:cNvCxnSpPr>
          <p:nvPr/>
        </p:nvCxnSpPr>
        <p:spPr>
          <a:xfrm flipH="1">
            <a:off x="3593414" y="2424224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6" name="Straight Arrow Connector 2055"/>
          <p:cNvCxnSpPr>
            <a:stCxn id="123" idx="2"/>
            <a:endCxn id="59" idx="0"/>
          </p:cNvCxnSpPr>
          <p:nvPr/>
        </p:nvCxnSpPr>
        <p:spPr>
          <a:xfrm flipH="1">
            <a:off x="3720414" y="2424224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8" name="Straight Arrow Connector 2057"/>
          <p:cNvCxnSpPr>
            <a:stCxn id="124" idx="2"/>
            <a:endCxn id="60" idx="0"/>
          </p:cNvCxnSpPr>
          <p:nvPr/>
        </p:nvCxnSpPr>
        <p:spPr>
          <a:xfrm flipH="1">
            <a:off x="3847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0" name="Straight Arrow Connector 2059"/>
          <p:cNvCxnSpPr>
            <a:stCxn id="136" idx="2"/>
            <a:endCxn id="61" idx="0"/>
          </p:cNvCxnSpPr>
          <p:nvPr/>
        </p:nvCxnSpPr>
        <p:spPr>
          <a:xfrm flipH="1">
            <a:off x="3974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2" name="Straight Arrow Connector 2061"/>
          <p:cNvCxnSpPr>
            <a:stCxn id="137" idx="2"/>
            <a:endCxn id="62" idx="0"/>
          </p:cNvCxnSpPr>
          <p:nvPr/>
        </p:nvCxnSpPr>
        <p:spPr>
          <a:xfrm flipH="1">
            <a:off x="4101414" y="2424223"/>
            <a:ext cx="2694718" cy="2271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4" name="Straight Arrow Connector 2063"/>
          <p:cNvCxnSpPr>
            <a:stCxn id="138" idx="2"/>
            <a:endCxn id="63" idx="0"/>
          </p:cNvCxnSpPr>
          <p:nvPr/>
        </p:nvCxnSpPr>
        <p:spPr>
          <a:xfrm flipH="1">
            <a:off x="7561073" y="2424224"/>
            <a:ext cx="448121" cy="2271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6" name="Straight Arrow Connector 2065"/>
          <p:cNvCxnSpPr>
            <a:stCxn id="139" idx="2"/>
            <a:endCxn id="64" idx="0"/>
          </p:cNvCxnSpPr>
          <p:nvPr/>
        </p:nvCxnSpPr>
        <p:spPr>
          <a:xfrm flipH="1">
            <a:off x="7688073" y="2424223"/>
            <a:ext cx="448121" cy="2271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8" name="Straight Arrow Connector 2067"/>
          <p:cNvCxnSpPr>
            <a:stCxn id="140" idx="2"/>
            <a:endCxn id="65" idx="0"/>
          </p:cNvCxnSpPr>
          <p:nvPr/>
        </p:nvCxnSpPr>
        <p:spPr>
          <a:xfrm flipH="1">
            <a:off x="7815073" y="2424223"/>
            <a:ext cx="448121" cy="2271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0" name="Straight Arrow Connector 2069"/>
          <p:cNvCxnSpPr>
            <a:stCxn id="141" idx="2"/>
            <a:endCxn id="66" idx="0"/>
          </p:cNvCxnSpPr>
          <p:nvPr/>
        </p:nvCxnSpPr>
        <p:spPr>
          <a:xfrm flipH="1">
            <a:off x="7942073" y="2424223"/>
            <a:ext cx="448121" cy="2271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2" name="Straight Arrow Connector 2071"/>
          <p:cNvCxnSpPr>
            <a:stCxn id="142" idx="2"/>
            <a:endCxn id="67" idx="0"/>
          </p:cNvCxnSpPr>
          <p:nvPr/>
        </p:nvCxnSpPr>
        <p:spPr>
          <a:xfrm flipH="1">
            <a:off x="8774949" y="2424223"/>
            <a:ext cx="813104" cy="2271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4" name="Straight Arrow Connector 2073"/>
          <p:cNvCxnSpPr>
            <a:stCxn id="143" idx="2"/>
            <a:endCxn id="68" idx="0"/>
          </p:cNvCxnSpPr>
          <p:nvPr/>
        </p:nvCxnSpPr>
        <p:spPr>
          <a:xfrm flipH="1">
            <a:off x="8901949" y="2424222"/>
            <a:ext cx="813104" cy="2271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6" name="Straight Arrow Connector 2075"/>
          <p:cNvCxnSpPr>
            <a:stCxn id="144" idx="2"/>
            <a:endCxn id="69" idx="0"/>
          </p:cNvCxnSpPr>
          <p:nvPr/>
        </p:nvCxnSpPr>
        <p:spPr>
          <a:xfrm flipH="1">
            <a:off x="9028949" y="2424222"/>
            <a:ext cx="813104" cy="22715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8" name="Straight Arrow Connector 2077"/>
          <p:cNvCxnSpPr>
            <a:stCxn id="150" idx="2"/>
            <a:endCxn id="70" idx="0"/>
          </p:cNvCxnSpPr>
          <p:nvPr/>
        </p:nvCxnSpPr>
        <p:spPr>
          <a:xfrm flipH="1">
            <a:off x="9148610" y="2424223"/>
            <a:ext cx="1074890" cy="2271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51" idx="2"/>
            <a:endCxn id="71" idx="0"/>
          </p:cNvCxnSpPr>
          <p:nvPr/>
        </p:nvCxnSpPr>
        <p:spPr>
          <a:xfrm flipH="1">
            <a:off x="9275610" y="2424223"/>
            <a:ext cx="1074890" cy="2271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2513914" y="2424222"/>
            <a:ext cx="2694718" cy="227024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4164914" y="2424222"/>
            <a:ext cx="2694718" cy="227024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Curved Connector 131"/>
          <p:cNvCxnSpPr/>
          <p:nvPr/>
        </p:nvCxnSpPr>
        <p:spPr>
          <a:xfrm flipV="1">
            <a:off x="2404497" y="3545068"/>
            <a:ext cx="1449277" cy="30515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979661" y="3330325"/>
            <a:ext cx="20691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Range Translation 1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64650" y="2424222"/>
            <a:ext cx="2387754" cy="227024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964767" y="2424213"/>
            <a:ext cx="2387754" cy="227024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Curved Connector 134"/>
          <p:cNvCxnSpPr/>
          <p:nvPr/>
        </p:nvCxnSpPr>
        <p:spPr>
          <a:xfrm>
            <a:off x="1854825" y="2783075"/>
            <a:ext cx="1683713" cy="11728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44794" y="2376217"/>
            <a:ext cx="20691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Range Translation 2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497573" y="2424213"/>
            <a:ext cx="444500" cy="227024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005573" y="2424213"/>
            <a:ext cx="448121" cy="227024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Curved Connector 152"/>
          <p:cNvCxnSpPr>
            <a:stCxn id="154" idx="2"/>
          </p:cNvCxnSpPr>
          <p:nvPr/>
        </p:nvCxnSpPr>
        <p:spPr>
          <a:xfrm rot="16200000" flipH="1">
            <a:off x="6451572" y="2326593"/>
            <a:ext cx="1912121" cy="55336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533175" y="1123998"/>
            <a:ext cx="3195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Range Translation </a:t>
            </a:r>
            <a:r>
              <a:rPr lang="en-US" sz="2800" dirty="0"/>
              <a:t>3</a:t>
            </a:r>
          </a:p>
        </p:txBody>
      </p:sp>
      <p:cxnSp>
        <p:nvCxnSpPr>
          <p:cNvPr id="42" name="Curved Connector 41"/>
          <p:cNvCxnSpPr/>
          <p:nvPr/>
        </p:nvCxnSpPr>
        <p:spPr>
          <a:xfrm rot="10800000" flipV="1">
            <a:off x="9715056" y="2831125"/>
            <a:ext cx="929793" cy="13432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10140996" y="2407658"/>
            <a:ext cx="20691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Range Translation 4</a:t>
            </a:r>
            <a:endParaRPr lang="en-US" sz="28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8711449" y="2424213"/>
            <a:ext cx="813104" cy="227024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>
            <a:off x="9086099" y="2424213"/>
            <a:ext cx="813104" cy="227024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5" name="Straight Arrow Connector 2054"/>
          <p:cNvCxnSpPr/>
          <p:nvPr/>
        </p:nvCxnSpPr>
        <p:spPr>
          <a:xfrm flipH="1">
            <a:off x="9351757" y="2423142"/>
            <a:ext cx="1075460" cy="227131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H="1">
            <a:off x="9086087" y="2418935"/>
            <a:ext cx="1075460" cy="227131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6" name="Curved Connector 165"/>
          <p:cNvCxnSpPr/>
          <p:nvPr/>
        </p:nvCxnSpPr>
        <p:spPr>
          <a:xfrm rot="10800000" flipV="1">
            <a:off x="9677912" y="3918930"/>
            <a:ext cx="929793" cy="13432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10103852" y="3495463"/>
            <a:ext cx="20691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Range Translation </a:t>
            </a:r>
            <a:r>
              <a:rPr lang="en-US" sz="2800" dirty="0"/>
              <a:t>5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287803" y="5628857"/>
            <a:ext cx="9773897" cy="98403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7803" y="5654428"/>
            <a:ext cx="9871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Map most of process’s virtual address space redundantly with modest number of range translations in addition to page mappings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926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54" grpId="0"/>
      <p:bldP spid="156" grpId="0"/>
      <p:bldP spid="167" grpId="0"/>
      <p:bldP spid="129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Outline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Motivation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Design: Redundant Memory Mappings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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Caching Range Translations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Managing Range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Translations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Facilitating Range Translations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9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. Caching Range Translations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970" y="1242008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V47	     ………….	V12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5547352" y="120957"/>
            <a:ext cx="300318" cy="3281083"/>
          </a:xfrm>
          <a:prstGeom prst="leftBrace">
            <a:avLst>
              <a:gd name="adj1" fmla="val 13072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56973" y="5786530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47	     ………….	P12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5547352" y="4053541"/>
            <a:ext cx="300318" cy="3281083"/>
          </a:xfrm>
          <a:prstGeom prst="leftBrace">
            <a:avLst>
              <a:gd name="adj1" fmla="val 13072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95226" y="2196570"/>
            <a:ext cx="1405573" cy="437682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L1 </a:t>
            </a:r>
            <a:r>
              <a:rPr lang="en-US" sz="2800" dirty="0"/>
              <a:t>D</a:t>
            </a:r>
            <a:r>
              <a:rPr lang="en-US" sz="2800" dirty="0" smtClean="0"/>
              <a:t>TLB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678873" y="3089675"/>
            <a:ext cx="2026024" cy="806027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L2 DTLB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353033" y="3089675"/>
            <a:ext cx="2026024" cy="80602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Range TLB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004714" y="4465563"/>
            <a:ext cx="5374343" cy="806027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 Table Walker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004714" y="4460303"/>
            <a:ext cx="5374343" cy="80602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Enhanced Page Table Walker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535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0.00023 L -0.13867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. Caching </a:t>
            </a:r>
            <a:r>
              <a:rPr lang="en-US" dirty="0">
                <a:solidFill>
                  <a:srgbClr val="C00000"/>
                </a:solidFill>
              </a:rPr>
              <a:t>Range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1825" y="2153801"/>
            <a:ext cx="62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Hit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6970" y="1242008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V47	     ………….	V12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5547352" y="120957"/>
            <a:ext cx="300318" cy="3281083"/>
          </a:xfrm>
          <a:prstGeom prst="leftBrace">
            <a:avLst>
              <a:gd name="adj1" fmla="val 13072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56973" y="5786530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47	     ………….	P12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 rot="5400000">
            <a:off x="5547352" y="4053541"/>
            <a:ext cx="300318" cy="3281083"/>
          </a:xfrm>
          <a:prstGeom prst="leftBrace">
            <a:avLst>
              <a:gd name="adj1" fmla="val 13072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95226" y="2196570"/>
            <a:ext cx="1414450" cy="437682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L1 DTLB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353033" y="3091245"/>
            <a:ext cx="2026024" cy="80602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Range TLB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004714" y="4460303"/>
            <a:ext cx="5374343" cy="80602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Enhanced Page Table Walker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3004714" y="3091244"/>
            <a:ext cx="2026024" cy="806027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L2 DTLB</a:t>
            </a:r>
            <a:endParaRPr lang="en-US" sz="2800" dirty="0"/>
          </a:p>
        </p:txBody>
      </p:sp>
      <p:cxnSp>
        <p:nvCxnSpPr>
          <p:cNvPr id="6" name="Straight Arrow Connector 5"/>
          <p:cNvCxnSpPr>
            <a:stCxn id="15" idx="1"/>
            <a:endCxn id="21" idx="0"/>
          </p:cNvCxnSpPr>
          <p:nvPr/>
        </p:nvCxnSpPr>
        <p:spPr>
          <a:xfrm>
            <a:off x="5697512" y="1911658"/>
            <a:ext cx="4939" cy="284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1" idx="2"/>
            <a:endCxn id="19" idx="1"/>
          </p:cNvCxnSpPr>
          <p:nvPr/>
        </p:nvCxnSpPr>
        <p:spPr>
          <a:xfrm flipH="1">
            <a:off x="5697511" y="2634252"/>
            <a:ext cx="4940" cy="2909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48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A88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. Caching </a:t>
            </a:r>
            <a:r>
              <a:rPr lang="en-US" dirty="0">
                <a:solidFill>
                  <a:srgbClr val="C00000"/>
                </a:solidFill>
              </a:rPr>
              <a:t>Range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7640" y="2153801"/>
            <a:ext cx="91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6970" y="1242008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V47	     ………….	V12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5547352" y="120957"/>
            <a:ext cx="300318" cy="3281083"/>
          </a:xfrm>
          <a:prstGeom prst="leftBrace">
            <a:avLst>
              <a:gd name="adj1" fmla="val 13072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56973" y="5786530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47	     ………….	P12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 rot="5400000">
            <a:off x="5547352" y="4053541"/>
            <a:ext cx="300318" cy="3281083"/>
          </a:xfrm>
          <a:prstGeom prst="leftBrace">
            <a:avLst>
              <a:gd name="adj1" fmla="val 13072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86348" y="2196570"/>
            <a:ext cx="1432206" cy="437682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L1 DTLB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353033" y="3091245"/>
            <a:ext cx="2026024" cy="80602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Range TLB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004714" y="4460303"/>
            <a:ext cx="5374343" cy="80602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Enhanced Page Table Walker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3004714" y="3091244"/>
            <a:ext cx="2026024" cy="806027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L2 DTLB</a:t>
            </a:r>
            <a:endParaRPr lang="en-US" sz="2800" dirty="0"/>
          </a:p>
        </p:txBody>
      </p:sp>
      <p:cxnSp>
        <p:nvCxnSpPr>
          <p:cNvPr id="6" name="Straight Arrow Connector 5"/>
          <p:cNvCxnSpPr>
            <a:stCxn id="15" idx="1"/>
            <a:endCxn id="21" idx="0"/>
          </p:cNvCxnSpPr>
          <p:nvPr/>
        </p:nvCxnSpPr>
        <p:spPr>
          <a:xfrm>
            <a:off x="5697512" y="1911658"/>
            <a:ext cx="4939" cy="284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1" idx="2"/>
            <a:endCxn id="24" idx="0"/>
          </p:cNvCxnSpPr>
          <p:nvPr/>
        </p:nvCxnSpPr>
        <p:spPr>
          <a:xfrm flipH="1">
            <a:off x="4017726" y="2634252"/>
            <a:ext cx="1684725" cy="456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1" idx="2"/>
            <a:endCxn id="22" idx="0"/>
          </p:cNvCxnSpPr>
          <p:nvPr/>
        </p:nvCxnSpPr>
        <p:spPr>
          <a:xfrm>
            <a:off x="5702451" y="2634252"/>
            <a:ext cx="1663594" cy="456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42525" y="3232647"/>
            <a:ext cx="62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Hit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24" idx="2"/>
            <a:endCxn id="19" idx="1"/>
          </p:cNvCxnSpPr>
          <p:nvPr/>
        </p:nvCxnSpPr>
        <p:spPr>
          <a:xfrm>
            <a:off x="4017726" y="3897271"/>
            <a:ext cx="1679785" cy="1646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3265714" y="2565647"/>
            <a:ext cx="1720634" cy="525598"/>
          </a:xfrm>
          <a:prstGeom prst="bentConnector3">
            <a:avLst>
              <a:gd name="adj1" fmla="val 468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75114" y="243183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Refill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4BA6C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 animBg="1"/>
      <p:bldP spid="20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. Caching </a:t>
            </a:r>
            <a:r>
              <a:rPr lang="en-US" dirty="0">
                <a:solidFill>
                  <a:srgbClr val="C00000"/>
                </a:solidFill>
              </a:rPr>
              <a:t>Range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7640" y="2153801"/>
            <a:ext cx="91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6970" y="1242008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V47	     ………….	V12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5547352" y="120957"/>
            <a:ext cx="300318" cy="3281083"/>
          </a:xfrm>
          <a:prstGeom prst="leftBrace">
            <a:avLst>
              <a:gd name="adj1" fmla="val 13072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56973" y="5786530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47	     ………….	P12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 rot="5400000">
            <a:off x="5547352" y="4053541"/>
            <a:ext cx="300318" cy="3281083"/>
          </a:xfrm>
          <a:prstGeom prst="leftBrace">
            <a:avLst>
              <a:gd name="adj1" fmla="val 13072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04104" y="2196570"/>
            <a:ext cx="1387817" cy="437682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L1 DTLB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353033" y="3091245"/>
            <a:ext cx="2026024" cy="80602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Range TLB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004714" y="4460303"/>
            <a:ext cx="5374343" cy="80602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Enhanced Page Table Walker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3004714" y="3091244"/>
            <a:ext cx="2026024" cy="806027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L2 DTLB</a:t>
            </a:r>
            <a:endParaRPr lang="en-US" sz="2800" dirty="0"/>
          </a:p>
        </p:txBody>
      </p:sp>
      <p:cxnSp>
        <p:nvCxnSpPr>
          <p:cNvPr id="6" name="Straight Arrow Connector 5"/>
          <p:cNvCxnSpPr>
            <a:stCxn id="15" idx="1"/>
            <a:endCxn id="21" idx="0"/>
          </p:cNvCxnSpPr>
          <p:nvPr/>
        </p:nvCxnSpPr>
        <p:spPr>
          <a:xfrm>
            <a:off x="5697512" y="1911658"/>
            <a:ext cx="501" cy="284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1" idx="2"/>
            <a:endCxn id="24" idx="0"/>
          </p:cNvCxnSpPr>
          <p:nvPr/>
        </p:nvCxnSpPr>
        <p:spPr>
          <a:xfrm flipH="1">
            <a:off x="4017726" y="2634252"/>
            <a:ext cx="1680287" cy="456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1" idx="2"/>
            <a:endCxn id="22" idx="0"/>
          </p:cNvCxnSpPr>
          <p:nvPr/>
        </p:nvCxnSpPr>
        <p:spPr>
          <a:xfrm>
            <a:off x="5698013" y="2634252"/>
            <a:ext cx="1668032" cy="456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37265" y="3232647"/>
            <a:ext cx="62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Hit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22" idx="2"/>
            <a:endCxn id="19" idx="1"/>
          </p:cNvCxnSpPr>
          <p:nvPr/>
        </p:nvCxnSpPr>
        <p:spPr>
          <a:xfrm flipH="1">
            <a:off x="5697511" y="3897272"/>
            <a:ext cx="1668534" cy="16466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endCxn id="21" idx="3"/>
          </p:cNvCxnSpPr>
          <p:nvPr/>
        </p:nvCxnSpPr>
        <p:spPr>
          <a:xfrm rot="10800000">
            <a:off x="6391922" y="2415412"/>
            <a:ext cx="1837175" cy="675839"/>
          </a:xfrm>
          <a:prstGeom prst="bentConnector3">
            <a:avLst>
              <a:gd name="adj1" fmla="val -739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65127" y="189219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Refill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7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 animBg="1"/>
      <p:bldP spid="20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Problem: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Virtual memory overheads are high (up to 41%)</a:t>
            </a:r>
          </a:p>
          <a:p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Proposal: 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</a:rPr>
              <a:t>Redundant Memory Mappings</a:t>
            </a:r>
          </a:p>
          <a:p>
            <a:pPr lvl="1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Propose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compact representation called </a:t>
            </a:r>
            <a:r>
              <a:rPr lang="en-US" sz="3000" i="1" dirty="0" smtClean="0">
                <a:solidFill>
                  <a:schemeClr val="accent1">
                    <a:lumMod val="50000"/>
                  </a:schemeClr>
                </a:solidFill>
              </a:rPr>
              <a:t>range translation</a:t>
            </a:r>
          </a:p>
          <a:p>
            <a:pPr lvl="1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Range Translation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– arbitrarily large contiguous mapping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Effectively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cache, manage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and facilitate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range translations</a:t>
            </a:r>
          </a:p>
          <a:p>
            <a:pPr lvl="1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Retain flexibility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of 4KB paging</a:t>
            </a:r>
            <a:endParaRPr lang="en-US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Result:</a:t>
            </a:r>
          </a:p>
          <a:p>
            <a:pPr lvl="1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Reduces overheads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of virtual memory to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less than 1%</a:t>
            </a: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/>
              <a:t>2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1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. Caching </a:t>
            </a:r>
            <a:r>
              <a:rPr lang="en-US" dirty="0">
                <a:solidFill>
                  <a:srgbClr val="C00000"/>
                </a:solidFill>
              </a:rPr>
              <a:t>Range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85536" y="1234634"/>
            <a:ext cx="6060075" cy="4913854"/>
            <a:chOff x="3004714" y="1242008"/>
            <a:chExt cx="6060075" cy="4913854"/>
          </a:xfrm>
        </p:grpSpPr>
        <p:sp>
          <p:nvSpPr>
            <p:cNvPr id="28" name="TextBox 27"/>
            <p:cNvSpPr txBox="1"/>
            <p:nvPr/>
          </p:nvSpPr>
          <p:spPr>
            <a:xfrm>
              <a:off x="3977640" y="2153801"/>
              <a:ext cx="9117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Miss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56970" y="1242008"/>
              <a:ext cx="3388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V47	     ………….	V12</a:t>
              </a:r>
              <a:endParaRPr lang="en-US" dirty="0"/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5547352" y="120957"/>
              <a:ext cx="300318" cy="3281083"/>
            </a:xfrm>
            <a:prstGeom prst="leftBrace">
              <a:avLst>
                <a:gd name="adj1" fmla="val 130721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56973" y="5786530"/>
              <a:ext cx="3388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47	     ………….	P12</a:t>
              </a:r>
              <a:endParaRPr lang="en-US" dirty="0"/>
            </a:p>
          </p:txBody>
        </p:sp>
        <p:sp>
          <p:nvSpPr>
            <p:cNvPr id="19" name="Left Brace 18"/>
            <p:cNvSpPr/>
            <p:nvPr/>
          </p:nvSpPr>
          <p:spPr>
            <a:xfrm rot="5400000">
              <a:off x="5547352" y="4053541"/>
              <a:ext cx="300318" cy="3281083"/>
            </a:xfrm>
            <a:prstGeom prst="leftBrace">
              <a:avLst>
                <a:gd name="adj1" fmla="val 130721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04370" y="2196570"/>
              <a:ext cx="1381833" cy="437682"/>
            </a:xfrm>
            <a:prstGeom prst="rect">
              <a:avLst/>
            </a:prstGeom>
            <a:ln w="381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L1 DTLB</a:t>
              </a:r>
              <a:endParaRPr lang="en-US" sz="2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53033" y="3091245"/>
              <a:ext cx="2026024" cy="806027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Range TLB</a:t>
              </a:r>
              <a:endParaRPr lang="en-US" sz="28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04714" y="3091244"/>
              <a:ext cx="2026024" cy="806027"/>
            </a:xfrm>
            <a:prstGeom prst="rect">
              <a:avLst/>
            </a:prstGeom>
            <a:ln w="381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L2 DTLB</a:t>
              </a:r>
              <a:endParaRPr lang="en-US" sz="2800" dirty="0"/>
            </a:p>
          </p:txBody>
        </p:sp>
        <p:cxnSp>
          <p:nvCxnSpPr>
            <p:cNvPr id="6" name="Straight Arrow Connector 5"/>
            <p:cNvCxnSpPr>
              <a:stCxn id="15" idx="1"/>
              <a:endCxn id="21" idx="0"/>
            </p:cNvCxnSpPr>
            <p:nvPr/>
          </p:nvCxnSpPr>
          <p:spPr>
            <a:xfrm flipH="1">
              <a:off x="5695287" y="1911658"/>
              <a:ext cx="2225" cy="2849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21" idx="2"/>
              <a:endCxn id="24" idx="0"/>
            </p:cNvCxnSpPr>
            <p:nvPr/>
          </p:nvCxnSpPr>
          <p:spPr>
            <a:xfrm flipH="1">
              <a:off x="4017726" y="2634252"/>
              <a:ext cx="1677561" cy="4569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1" idx="2"/>
              <a:endCxn id="22" idx="0"/>
            </p:cNvCxnSpPr>
            <p:nvPr/>
          </p:nvCxnSpPr>
          <p:spPr>
            <a:xfrm>
              <a:off x="5695287" y="2634252"/>
              <a:ext cx="1670758" cy="45699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437265" y="3232647"/>
              <a:ext cx="627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3">
                      <a:lumMod val="75000"/>
                    </a:schemeClr>
                  </a:solidFill>
                </a:rPr>
                <a:t>Hit</a:t>
              </a:r>
              <a:endParaRPr lang="en-US" sz="28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22" idx="2"/>
              <a:endCxn id="19" idx="1"/>
            </p:cNvCxnSpPr>
            <p:nvPr/>
          </p:nvCxnSpPr>
          <p:spPr>
            <a:xfrm flipH="1">
              <a:off x="5697511" y="3897272"/>
              <a:ext cx="1668534" cy="164665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endCxn id="21" idx="3"/>
            </p:cNvCxnSpPr>
            <p:nvPr/>
          </p:nvCxnSpPr>
          <p:spPr>
            <a:xfrm rot="10800000">
              <a:off x="6386204" y="2415412"/>
              <a:ext cx="1843159" cy="675839"/>
            </a:xfrm>
            <a:prstGeom prst="bentConnector3">
              <a:avLst>
                <a:gd name="adj1" fmla="val 39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267890" y="1886103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Refill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808678" y="1752816"/>
            <a:ext cx="7140757" cy="2798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4892498" y="1859246"/>
            <a:ext cx="3360420" cy="7432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sz="1200" dirty="0"/>
          </a:p>
          <a:p>
            <a:pPr algn="just"/>
            <a:r>
              <a:rPr lang="en-US" dirty="0" smtClean="0"/>
              <a:t>Entry 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999178" y="1926793"/>
            <a:ext cx="1104900" cy="327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BASE 1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6998475" y="1926793"/>
            <a:ext cx="1185863" cy="327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LIMIT 1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6104078" y="1926793"/>
            <a:ext cx="257175" cy="327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≤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6741300" y="1926793"/>
            <a:ext cx="257175" cy="327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&gt;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4892498" y="3638293"/>
            <a:ext cx="3360420" cy="7432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sz="1200" dirty="0"/>
          </a:p>
          <a:p>
            <a:pPr algn="just"/>
            <a:r>
              <a:rPr lang="en-US" dirty="0" smtClean="0"/>
              <a:t>Entry N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999178" y="3705840"/>
            <a:ext cx="1104900" cy="327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BASE N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6998475" y="3705840"/>
            <a:ext cx="1185863" cy="327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LIMIT N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6104078" y="3705840"/>
            <a:ext cx="257175" cy="327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≤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6741300" y="3705840"/>
            <a:ext cx="257175" cy="327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&gt;</a:t>
            </a:r>
            <a:endParaRPr lang="en-US" sz="2400" dirty="0"/>
          </a:p>
        </p:txBody>
      </p:sp>
      <p:sp>
        <p:nvSpPr>
          <p:cNvPr id="43" name="Flowchart: Connector 42"/>
          <p:cNvSpPr/>
          <p:nvPr/>
        </p:nvSpPr>
        <p:spPr>
          <a:xfrm>
            <a:off x="6435548" y="2727700"/>
            <a:ext cx="137160" cy="12192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6435548" y="3046413"/>
            <a:ext cx="137160" cy="12192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6435548" y="3409047"/>
            <a:ext cx="137160" cy="12192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845485" y="1859246"/>
            <a:ext cx="2990738" cy="26045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8915858" y="1943157"/>
            <a:ext cx="2857500" cy="5677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 1	          Protection 1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901436" y="3719822"/>
            <a:ext cx="2857500" cy="5677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 N	          Protection N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808678" y="4823292"/>
            <a:ext cx="7140757" cy="7373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L1 TLB Entry Generator Logic:	</a:t>
            </a:r>
          </a:p>
          <a:p>
            <a:pPr algn="ctr"/>
            <a:r>
              <a:rPr lang="en-US" sz="2000" dirty="0" smtClean="0"/>
              <a:t>(Virtual Address </a:t>
            </a:r>
            <a:r>
              <a:rPr lang="en-US" sz="2000" b="1" dirty="0" smtClean="0"/>
              <a:t>+</a:t>
            </a:r>
            <a:r>
              <a:rPr lang="en-US" sz="2000" dirty="0" smtClean="0"/>
              <a:t> OFFSET)	</a:t>
            </a:r>
            <a:r>
              <a:rPr lang="en-US" sz="2000" dirty="0"/>
              <a:t> </a:t>
            </a:r>
            <a:r>
              <a:rPr lang="en-US" sz="2000" dirty="0" smtClean="0"/>
              <a:t>            Protection</a:t>
            </a:r>
            <a:endParaRPr lang="en-US" sz="2000" dirty="0"/>
          </a:p>
        </p:txBody>
      </p:sp>
      <p:sp>
        <p:nvSpPr>
          <p:cNvPr id="51" name="Down Arrow 50"/>
          <p:cNvSpPr/>
          <p:nvPr/>
        </p:nvSpPr>
        <p:spPr>
          <a:xfrm>
            <a:off x="10344608" y="2510903"/>
            <a:ext cx="106680" cy="231238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10059691" y="2684206"/>
            <a:ext cx="137160" cy="12192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10059691" y="3002919"/>
            <a:ext cx="137160" cy="12192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10059691" y="3365553"/>
            <a:ext cx="137160" cy="12192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714750" y="1752816"/>
            <a:ext cx="1093928" cy="1293597"/>
          </a:xfrm>
          <a:prstGeom prst="straightConnector1">
            <a:avLst/>
          </a:prstGeom>
          <a:ln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20465" y="3811875"/>
            <a:ext cx="1087088" cy="174880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endCxn id="27" idx="1"/>
          </p:cNvCxnSpPr>
          <p:nvPr/>
        </p:nvCxnSpPr>
        <p:spPr>
          <a:xfrm rot="5400000" flipH="1" flipV="1">
            <a:off x="4150622" y="2623678"/>
            <a:ext cx="1134679" cy="34907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endCxn id="38" idx="1"/>
          </p:cNvCxnSpPr>
          <p:nvPr/>
        </p:nvCxnSpPr>
        <p:spPr>
          <a:xfrm rot="16200000" flipH="1">
            <a:off x="4397407" y="3514830"/>
            <a:ext cx="644368" cy="34581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546684" y="3365553"/>
            <a:ext cx="4154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92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38164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1" animBg="1"/>
      <p:bldP spid="56" grpId="0" animBg="1"/>
      <p:bldP spid="57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. Caching </a:t>
            </a:r>
            <a:r>
              <a:rPr lang="en-US" dirty="0">
                <a:solidFill>
                  <a:srgbClr val="C00000"/>
                </a:solidFill>
              </a:rPr>
              <a:t>Range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7640" y="2153801"/>
            <a:ext cx="91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6970" y="1242008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V47	     ………….	V12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5547352" y="120957"/>
            <a:ext cx="300318" cy="3281083"/>
          </a:xfrm>
          <a:prstGeom prst="leftBrace">
            <a:avLst>
              <a:gd name="adj1" fmla="val 13072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56973" y="5786530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47	     ………….	P12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 rot="5400000">
            <a:off x="5547352" y="4053541"/>
            <a:ext cx="300318" cy="3281083"/>
          </a:xfrm>
          <a:prstGeom prst="leftBrace">
            <a:avLst>
              <a:gd name="adj1" fmla="val 13072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86348" y="2196570"/>
            <a:ext cx="1423328" cy="437682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L1 DTLB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353033" y="3091245"/>
            <a:ext cx="2026024" cy="80602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Range TLB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004714" y="4460303"/>
            <a:ext cx="5374343" cy="80602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Enhanced Page Table Walker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3004714" y="3091244"/>
            <a:ext cx="2026024" cy="806027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L2 DTLB</a:t>
            </a:r>
            <a:endParaRPr lang="en-US" sz="2800" dirty="0"/>
          </a:p>
        </p:txBody>
      </p:sp>
      <p:cxnSp>
        <p:nvCxnSpPr>
          <p:cNvPr id="6" name="Straight Arrow Connector 5"/>
          <p:cNvCxnSpPr>
            <a:stCxn id="15" idx="1"/>
            <a:endCxn id="21" idx="0"/>
          </p:cNvCxnSpPr>
          <p:nvPr/>
        </p:nvCxnSpPr>
        <p:spPr>
          <a:xfrm>
            <a:off x="5697512" y="1911658"/>
            <a:ext cx="500" cy="284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1" idx="2"/>
            <a:endCxn id="24" idx="0"/>
          </p:cNvCxnSpPr>
          <p:nvPr/>
        </p:nvCxnSpPr>
        <p:spPr>
          <a:xfrm flipH="1">
            <a:off x="4017726" y="2634252"/>
            <a:ext cx="1680286" cy="456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1" idx="2"/>
            <a:endCxn id="22" idx="0"/>
          </p:cNvCxnSpPr>
          <p:nvPr/>
        </p:nvCxnSpPr>
        <p:spPr>
          <a:xfrm>
            <a:off x="5698012" y="2634252"/>
            <a:ext cx="1668033" cy="456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3005" y="3232647"/>
            <a:ext cx="91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79057" y="3226794"/>
            <a:ext cx="91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24" idx="2"/>
            <a:endCxn id="23" idx="0"/>
          </p:cNvCxnSpPr>
          <p:nvPr/>
        </p:nvCxnSpPr>
        <p:spPr>
          <a:xfrm>
            <a:off x="4017726" y="3897271"/>
            <a:ext cx="1674160" cy="563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2" idx="2"/>
            <a:endCxn id="23" idx="0"/>
          </p:cNvCxnSpPr>
          <p:nvPr/>
        </p:nvCxnSpPr>
        <p:spPr>
          <a:xfrm flipH="1">
            <a:off x="5691886" y="3897272"/>
            <a:ext cx="1674159" cy="563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3" idx="2"/>
            <a:endCxn id="19" idx="1"/>
          </p:cNvCxnSpPr>
          <p:nvPr/>
        </p:nvCxnSpPr>
        <p:spPr>
          <a:xfrm>
            <a:off x="5691886" y="5266330"/>
            <a:ext cx="5625" cy="277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>
                <a:solidFill>
                  <a:srgbClr val="C00000"/>
                </a:solidFill>
              </a:rPr>
              <a:t>Managing Range Translations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Stores all the range translations in a OS managed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structure</a:t>
            </a:r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Per-process like page-table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69656" y="2800427"/>
            <a:ext cx="2452688" cy="5429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Range Table</a:t>
            </a:r>
            <a:endParaRPr lang="en-US" sz="32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2008414" y="3752637"/>
            <a:ext cx="8232419" cy="2391228"/>
            <a:chOff x="2008414" y="3752637"/>
            <a:chExt cx="8232419" cy="2391228"/>
          </a:xfrm>
        </p:grpSpPr>
        <p:sp>
          <p:nvSpPr>
            <p:cNvPr id="7" name="Rectangle 6"/>
            <p:cNvSpPr/>
            <p:nvPr/>
          </p:nvSpPr>
          <p:spPr>
            <a:xfrm>
              <a:off x="2008414" y="3956744"/>
              <a:ext cx="1012372" cy="408214"/>
            </a:xfrm>
            <a:prstGeom prst="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CR-RT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90376" y="37526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RT</a:t>
              </a:r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2446" y="37526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RT</a:t>
              </a:r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54516" y="37526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RT</a:t>
              </a:r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39376" y="37526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RT</a:t>
              </a:r>
              <a:r>
                <a:rPr lang="en-US" dirty="0" smtClean="0">
                  <a:solidFill>
                    <a:schemeClr val="tx1"/>
                  </a:solidFill>
                </a:rPr>
                <a:t>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90376" y="4160851"/>
              <a:ext cx="62814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18522" y="41608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9048" y="41608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69984" y="41608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96824" y="4160851"/>
              <a:ext cx="624622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6870375" y="4319337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6231023" y="4318920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5618913" y="4319337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4979561" y="4318920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4350020" y="4318919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29248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RT</a:t>
              </a:r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11318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RT</a:t>
              </a:r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93388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78248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29248" y="5735651"/>
              <a:ext cx="62814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57394" y="57356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77920" y="57356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08856" y="57356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35696" y="5735651"/>
              <a:ext cx="624622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6009247" y="5894137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5369895" y="5893720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4757785" y="5894137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4118433" y="5893720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3488892" y="5893719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109763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RT</a:t>
              </a:r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91833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673903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458763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09763" y="5735651"/>
              <a:ext cx="62814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37909" y="57356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358435" y="57356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989371" y="57356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616211" y="5735651"/>
              <a:ext cx="624622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9889762" y="5894137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9250410" y="5893720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8638300" y="5894137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7998948" y="5893720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7369407" y="5893719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21" idx="5"/>
            </p:cNvCxnSpPr>
            <p:nvPr/>
          </p:nvCxnSpPr>
          <p:spPr>
            <a:xfrm>
              <a:off x="4442935" y="4397510"/>
              <a:ext cx="350453" cy="9299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9" idx="3"/>
            </p:cNvCxnSpPr>
            <p:nvPr/>
          </p:nvCxnSpPr>
          <p:spPr>
            <a:xfrm>
              <a:off x="5634855" y="4397928"/>
              <a:ext cx="3112302" cy="9295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7" idx="3"/>
            </p:cNvCxnSpPr>
            <p:nvPr/>
          </p:nvCxnSpPr>
          <p:spPr>
            <a:xfrm flipV="1">
              <a:off x="3020786" y="3752637"/>
              <a:ext cx="1069590" cy="4082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062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. Managing </a:t>
            </a:r>
            <a:r>
              <a:rPr lang="en-US" dirty="0">
                <a:solidFill>
                  <a:srgbClr val="C00000"/>
                </a:solidFill>
              </a:rPr>
              <a:t>Range 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15755" y="2690397"/>
            <a:ext cx="3500437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A) Page Table</a:t>
            </a:r>
            <a:endParaRPr lang="en-US" sz="3200" dirty="0"/>
          </a:p>
        </p:txBody>
      </p:sp>
      <p:sp>
        <p:nvSpPr>
          <p:cNvPr id="45" name="Rectangle 44"/>
          <p:cNvSpPr/>
          <p:nvPr/>
        </p:nvSpPr>
        <p:spPr>
          <a:xfrm>
            <a:off x="6815137" y="2695164"/>
            <a:ext cx="3500437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B</a:t>
            </a:r>
            <a:r>
              <a:rPr lang="en-US" sz="3200" dirty="0" smtClean="0"/>
              <a:t>) Range Table</a:t>
            </a:r>
            <a:endParaRPr lang="en-US" sz="3200" dirty="0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18823" y="2734314"/>
            <a:ext cx="533400" cy="4455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 rot="5400000">
            <a:off x="10271657" y="2739081"/>
            <a:ext cx="533400" cy="4455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815755" y="3646866"/>
            <a:ext cx="3500437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C</a:t>
            </a:r>
            <a:r>
              <a:rPr lang="en-US" sz="3200" dirty="0" smtClean="0"/>
              <a:t>) Both A) and B)</a:t>
            </a:r>
            <a:endParaRPr lang="en-US" sz="3200" dirty="0"/>
          </a:p>
        </p:txBody>
      </p:sp>
      <p:sp>
        <p:nvSpPr>
          <p:cNvPr id="52" name="Isosceles Triangle 51"/>
          <p:cNvSpPr/>
          <p:nvPr/>
        </p:nvSpPr>
        <p:spPr>
          <a:xfrm rot="5400000">
            <a:off x="5272275" y="3690783"/>
            <a:ext cx="533400" cy="4455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815137" y="3646867"/>
            <a:ext cx="3500437" cy="533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D) Either?</a:t>
            </a:r>
            <a:endParaRPr lang="en-US" sz="3200" dirty="0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18823" y="3690783"/>
            <a:ext cx="533400" cy="4455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 rot="5400000">
            <a:off x="10271657" y="3690784"/>
            <a:ext cx="533400" cy="4455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6318205" y="3690784"/>
            <a:ext cx="533400" cy="4455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809886" y="1788509"/>
            <a:ext cx="8505688" cy="5334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On a L2+Range TLB miss, what structure to walk? </a:t>
            </a:r>
            <a:endParaRPr lang="en-US" sz="3200" dirty="0"/>
          </a:p>
        </p:txBody>
      </p:sp>
      <p:sp>
        <p:nvSpPr>
          <p:cNvPr id="66" name="Isosceles Triangle 65"/>
          <p:cNvSpPr/>
          <p:nvPr/>
        </p:nvSpPr>
        <p:spPr>
          <a:xfrm rot="16200000">
            <a:off x="1320403" y="1832426"/>
            <a:ext cx="533400" cy="44556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/>
          <p:cNvSpPr/>
          <p:nvPr/>
        </p:nvSpPr>
        <p:spPr>
          <a:xfrm rot="5400000">
            <a:off x="10277593" y="1825478"/>
            <a:ext cx="533400" cy="445566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/>
          <p:cNvSpPr/>
          <p:nvPr/>
        </p:nvSpPr>
        <p:spPr>
          <a:xfrm rot="5400000">
            <a:off x="5272275" y="2734314"/>
            <a:ext cx="533400" cy="4455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/>
          <p:cNvSpPr/>
          <p:nvPr/>
        </p:nvSpPr>
        <p:spPr>
          <a:xfrm rot="16200000">
            <a:off x="6318205" y="2734315"/>
            <a:ext cx="533400" cy="44556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060" y="4714043"/>
            <a:ext cx="984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</a:t>
            </a:r>
            <a:r>
              <a:rPr lang="en-US" sz="2800" dirty="0" smtClean="0"/>
              <a:t>s a virtual page part of range? – Not known at a miss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59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4" grpId="0" animBg="1"/>
      <p:bldP spid="66" grpId="0" animBg="1"/>
      <p:bldP spid="67" grpId="0" animBg="1"/>
      <p:bldP spid="72" grpId="0" animBg="1"/>
      <p:bldP spid="73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. Managing </a:t>
            </a:r>
            <a:r>
              <a:rPr lang="en-US" dirty="0">
                <a:solidFill>
                  <a:srgbClr val="C00000"/>
                </a:solidFill>
              </a:rPr>
              <a:t>Range 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7077"/>
            <a:ext cx="10972800" cy="468908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Redundancy to the rescue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One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bit in page table entry denotes that page is part of a range</a:t>
            </a:r>
            <a:endParaRPr lang="en-US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6918" y="3394552"/>
            <a:ext cx="2654382" cy="9372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Page Table Walk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2175509" y="2826844"/>
            <a:ext cx="457200" cy="4545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409" y="620173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Insert into L1 TLB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>
            <a:stCxn id="13" idx="2"/>
          </p:cNvCxnSpPr>
          <p:nvPr/>
        </p:nvCxnSpPr>
        <p:spPr>
          <a:xfrm>
            <a:off x="5944315" y="4225549"/>
            <a:ext cx="0" cy="239021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08095" y="2763500"/>
            <a:ext cx="457200" cy="4545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5664" y="3394552"/>
            <a:ext cx="2757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Application resumes memory access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28760" y="2826844"/>
            <a:ext cx="457200" cy="4545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10511" y="3394552"/>
            <a:ext cx="2893695" cy="9372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Range Table Walk (Background)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971630" y="6228839"/>
            <a:ext cx="285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Insert into Range TLB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450" y="5548761"/>
            <a:ext cx="219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Part of a range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06751" y="4547394"/>
            <a:ext cx="4301214" cy="1679260"/>
            <a:chOff x="2008414" y="3752637"/>
            <a:chExt cx="8232419" cy="2391228"/>
          </a:xfrm>
        </p:grpSpPr>
        <p:sp>
          <p:nvSpPr>
            <p:cNvPr id="21" name="Rectangle 20"/>
            <p:cNvSpPr/>
            <p:nvPr/>
          </p:nvSpPr>
          <p:spPr>
            <a:xfrm>
              <a:off x="2008414" y="3956744"/>
              <a:ext cx="1012372" cy="408214"/>
            </a:xfrm>
            <a:prstGeom prst="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CR-RT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90376" y="37526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RT</a:t>
              </a:r>
              <a:r>
                <a:rPr lang="en-US" sz="1050" baseline="-25000" dirty="0" smtClean="0">
                  <a:solidFill>
                    <a:schemeClr val="tx1"/>
                  </a:solidFill>
                </a:rPr>
                <a:t>C</a:t>
              </a:r>
              <a:endParaRPr lang="en-US" sz="105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72446" y="37526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RT</a:t>
              </a:r>
              <a:r>
                <a:rPr lang="en-US" sz="1050" baseline="-25000" dirty="0" smtClean="0">
                  <a:solidFill>
                    <a:schemeClr val="tx1"/>
                  </a:solidFill>
                </a:rPr>
                <a:t>D</a:t>
              </a:r>
              <a:endParaRPr lang="en-US" sz="105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54516" y="37526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RT</a:t>
              </a:r>
              <a:r>
                <a:rPr lang="en-US" sz="1050" baseline="-250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39376" y="37526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RT</a:t>
              </a:r>
              <a:r>
                <a:rPr lang="en-US" sz="1050" baseline="-25000" dirty="0" smtClean="0">
                  <a:solidFill>
                    <a:schemeClr val="tx1"/>
                  </a:solidFill>
                </a:rPr>
                <a:t>G</a:t>
              </a:r>
              <a:endParaRPr lang="en-US" sz="105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90376" y="4160851"/>
              <a:ext cx="62814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18522" y="41608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339048" y="41608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69984" y="41608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96824" y="4160851"/>
              <a:ext cx="624622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6870375" y="4319337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6231023" y="4318920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618913" y="4319337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4979561" y="4318920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4350020" y="4318919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29248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RT</a:t>
              </a:r>
              <a:r>
                <a:rPr lang="en-US" sz="1050" baseline="-25000" dirty="0" smtClean="0">
                  <a:solidFill>
                    <a:schemeClr val="tx1"/>
                  </a:solidFill>
                </a:rPr>
                <a:t>A</a:t>
              </a:r>
              <a:endParaRPr lang="en-US" sz="105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11318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RT</a:t>
              </a:r>
              <a:r>
                <a:rPr lang="en-US" sz="1050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93388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78248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29248" y="5735651"/>
              <a:ext cx="62814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57394" y="57356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77920" y="57356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08856" y="57356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35696" y="5735651"/>
              <a:ext cx="624622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6009247" y="5894137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5369895" y="5893720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4757785" y="5894137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4118433" y="5893720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3488892" y="5893719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09763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RT</a:t>
              </a:r>
              <a:r>
                <a:rPr lang="en-US" sz="1050" baseline="-25000" dirty="0" smtClean="0">
                  <a:solidFill>
                    <a:schemeClr val="tx1"/>
                  </a:solidFill>
                </a:rPr>
                <a:t>E</a:t>
              </a:r>
              <a:endParaRPr lang="en-US" sz="105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891833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673903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458763" y="5327437"/>
              <a:ext cx="782070" cy="4082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09763" y="5735651"/>
              <a:ext cx="62814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737909" y="57356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358435" y="57356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989371" y="5735651"/>
              <a:ext cx="630936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616211" y="5735651"/>
              <a:ext cx="624622" cy="408214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9889762" y="5894137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9250410" y="5893720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8638300" y="5894137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7998948" y="5893720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7369407" y="5893719"/>
              <a:ext cx="108857" cy="9207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Arrow Connector 64"/>
            <p:cNvCxnSpPr>
              <a:stCxn id="36" idx="5"/>
            </p:cNvCxnSpPr>
            <p:nvPr/>
          </p:nvCxnSpPr>
          <p:spPr>
            <a:xfrm>
              <a:off x="4442935" y="4397510"/>
              <a:ext cx="350453" cy="9299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34" idx="3"/>
            </p:cNvCxnSpPr>
            <p:nvPr/>
          </p:nvCxnSpPr>
          <p:spPr>
            <a:xfrm>
              <a:off x="5634855" y="4397928"/>
              <a:ext cx="3112302" cy="9295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1" idx="3"/>
            </p:cNvCxnSpPr>
            <p:nvPr/>
          </p:nvCxnSpPr>
          <p:spPr>
            <a:xfrm flipV="1">
              <a:off x="3020786" y="3752637"/>
              <a:ext cx="1069590" cy="4082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03435" y="4491470"/>
            <a:ext cx="3231814" cy="1670629"/>
            <a:chOff x="1143028" y="2977237"/>
            <a:chExt cx="6075593" cy="3200401"/>
          </a:xfrm>
        </p:grpSpPr>
        <p:sp>
          <p:nvSpPr>
            <p:cNvPr id="68" name="Rectangle 67"/>
            <p:cNvSpPr/>
            <p:nvPr/>
          </p:nvSpPr>
          <p:spPr>
            <a:xfrm>
              <a:off x="2562253" y="3777337"/>
              <a:ext cx="947058" cy="145732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62253" y="4410750"/>
              <a:ext cx="947058" cy="233362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24128" y="2977237"/>
              <a:ext cx="947058" cy="310242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57579" y="2977237"/>
              <a:ext cx="947058" cy="310242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04637" y="2977237"/>
              <a:ext cx="947058" cy="310242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151695" y="2977237"/>
              <a:ext cx="947058" cy="310242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085146" y="2977237"/>
              <a:ext cx="947058" cy="310242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90978" y="4067850"/>
              <a:ext cx="947058" cy="145732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790978" y="4701263"/>
              <a:ext cx="947058" cy="233362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42838" y="4429801"/>
              <a:ext cx="947058" cy="145732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042838" y="5063214"/>
              <a:ext cx="947058" cy="233362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271563" y="4720314"/>
              <a:ext cx="947058" cy="145732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271563" y="5353727"/>
              <a:ext cx="947058" cy="233362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324128" y="3370482"/>
              <a:ext cx="910319" cy="145596"/>
              <a:chOff x="1246414" y="3631746"/>
              <a:chExt cx="910319" cy="145596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1251177" y="3631746"/>
                <a:ext cx="0" cy="14559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151970" y="3631746"/>
                <a:ext cx="0" cy="14559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46414" y="3777342"/>
                <a:ext cx="9103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3275948" y="3370482"/>
              <a:ext cx="910319" cy="145596"/>
              <a:chOff x="1246414" y="3631746"/>
              <a:chExt cx="910319" cy="145596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1251177" y="3631746"/>
                <a:ext cx="0" cy="14559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151970" y="3631746"/>
                <a:ext cx="0" cy="14559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46414" y="3777342"/>
                <a:ext cx="9103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4241376" y="3366383"/>
              <a:ext cx="910319" cy="145596"/>
              <a:chOff x="1246414" y="3631746"/>
              <a:chExt cx="910319" cy="145596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251177" y="3631746"/>
                <a:ext cx="0" cy="14559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151970" y="3631746"/>
                <a:ext cx="0" cy="14559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46414" y="3777342"/>
                <a:ext cx="9103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5188434" y="3366383"/>
              <a:ext cx="910319" cy="145596"/>
              <a:chOff x="1246414" y="3631746"/>
              <a:chExt cx="910319" cy="145596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1251177" y="3631746"/>
                <a:ext cx="0" cy="14559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2151970" y="3631746"/>
                <a:ext cx="0" cy="14559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246414" y="3777342"/>
                <a:ext cx="9103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flipV="1">
              <a:off x="2155400" y="3777337"/>
              <a:ext cx="406853" cy="34494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366311" y="3511979"/>
              <a:ext cx="0" cy="99402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2366311" y="4498379"/>
              <a:ext cx="195942" cy="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588233" y="3516078"/>
              <a:ext cx="0" cy="130186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588233" y="4810324"/>
              <a:ext cx="19594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837375" y="3516078"/>
              <a:ext cx="0" cy="16449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4837375" y="5153411"/>
              <a:ext cx="195942" cy="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085146" y="3516078"/>
              <a:ext cx="0" cy="195433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085146" y="5462788"/>
              <a:ext cx="19594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1143028" y="3935179"/>
              <a:ext cx="1012372" cy="408214"/>
            </a:xfrm>
            <a:prstGeom prst="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CR-3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Arrow Connector 106"/>
            <p:cNvCxnSpPr>
              <a:stCxn id="69" idx="3"/>
            </p:cNvCxnSpPr>
            <p:nvPr/>
          </p:nvCxnSpPr>
          <p:spPr>
            <a:xfrm flipV="1">
              <a:off x="3509311" y="4067850"/>
              <a:ext cx="274864" cy="4595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76" idx="3"/>
            </p:cNvCxnSpPr>
            <p:nvPr/>
          </p:nvCxnSpPr>
          <p:spPr>
            <a:xfrm flipV="1">
              <a:off x="4738036" y="4429801"/>
              <a:ext cx="304802" cy="38814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77" idx="3"/>
            </p:cNvCxnSpPr>
            <p:nvPr/>
          </p:nvCxnSpPr>
          <p:spPr>
            <a:xfrm flipV="1">
              <a:off x="5989896" y="4720314"/>
              <a:ext cx="281667" cy="4381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3331476" y="5732012"/>
            <a:ext cx="503773" cy="121816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4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2" grpId="0" animBg="1"/>
      <p:bldP spid="13" grpId="0"/>
      <p:bldP spid="14" grpId="0" animBg="1"/>
      <p:bldP spid="15" grpId="0" animBg="1"/>
      <p:bldP spid="16" grpId="0"/>
      <p:bldP spid="20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. Facilitating Range Translations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8279" y="2216652"/>
            <a:ext cx="9314121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2039550"/>
            <a:ext cx="1658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Virtual Memory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8279" y="4657460"/>
            <a:ext cx="9314121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4480358"/>
            <a:ext cx="1658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Physical Memory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8704" y="221665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70036" y="221665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08625" y="465746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38283" y="465746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10" idx="2"/>
            <a:endCxn id="30" idx="0"/>
          </p:cNvCxnSpPr>
          <p:nvPr/>
        </p:nvCxnSpPr>
        <p:spPr>
          <a:xfrm>
            <a:off x="5292204" y="2939666"/>
            <a:ext cx="579921" cy="1717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  <a:endCxn id="31" idx="0"/>
          </p:cNvCxnSpPr>
          <p:nvPr/>
        </p:nvCxnSpPr>
        <p:spPr>
          <a:xfrm flipH="1">
            <a:off x="6001783" y="2939666"/>
            <a:ext cx="2131753" cy="1717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352871" y="2216763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66777" y="46575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4" idx="2"/>
            <a:endCxn id="55" idx="0"/>
          </p:cNvCxnSpPr>
          <p:nvPr/>
        </p:nvCxnSpPr>
        <p:spPr>
          <a:xfrm>
            <a:off x="5416371" y="2939777"/>
            <a:ext cx="713906" cy="1717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500720" y="221665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636728" y="221665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772736" y="221665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908744" y="221665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35522" y="221665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171530" y="221665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307538" y="221665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443546" y="221665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579554" y="221665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715562" y="2216652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182096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318104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454112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590120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26128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862136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988914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124922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260930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96938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532946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668954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stCxn id="57" idx="2"/>
            <a:endCxn id="68" idx="0"/>
          </p:cNvCxnSpPr>
          <p:nvPr/>
        </p:nvCxnSpPr>
        <p:spPr>
          <a:xfrm>
            <a:off x="5564220" y="2939666"/>
            <a:ext cx="817384" cy="171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8" idx="2"/>
            <a:endCxn id="70" idx="0"/>
          </p:cNvCxnSpPr>
          <p:nvPr/>
        </p:nvCxnSpPr>
        <p:spPr>
          <a:xfrm>
            <a:off x="5700228" y="2939666"/>
            <a:ext cx="953392" cy="171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9" idx="2"/>
            <a:endCxn id="72" idx="0"/>
          </p:cNvCxnSpPr>
          <p:nvPr/>
        </p:nvCxnSpPr>
        <p:spPr>
          <a:xfrm>
            <a:off x="5836236" y="2939666"/>
            <a:ext cx="1089400" cy="171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0" idx="2"/>
            <a:endCxn id="74" idx="0"/>
          </p:cNvCxnSpPr>
          <p:nvPr/>
        </p:nvCxnSpPr>
        <p:spPr>
          <a:xfrm>
            <a:off x="5972244" y="2939666"/>
            <a:ext cx="1216178" cy="171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8196891" y="221654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332899" y="221654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468907" y="221654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604915" y="221654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>
            <a:stCxn id="98" idx="2"/>
            <a:endCxn id="67" idx="0"/>
          </p:cNvCxnSpPr>
          <p:nvPr/>
        </p:nvCxnSpPr>
        <p:spPr>
          <a:xfrm flipH="1">
            <a:off x="6245596" y="2939555"/>
            <a:ext cx="2014795" cy="1717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99" idx="2"/>
            <a:endCxn id="69" idx="0"/>
          </p:cNvCxnSpPr>
          <p:nvPr/>
        </p:nvCxnSpPr>
        <p:spPr>
          <a:xfrm flipH="1">
            <a:off x="6517612" y="2939555"/>
            <a:ext cx="1878787" cy="1717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0" idx="2"/>
            <a:endCxn id="71" idx="0"/>
          </p:cNvCxnSpPr>
          <p:nvPr/>
        </p:nvCxnSpPr>
        <p:spPr>
          <a:xfrm flipH="1">
            <a:off x="6789628" y="2939555"/>
            <a:ext cx="1742779" cy="1717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1" idx="2"/>
            <a:endCxn id="73" idx="0"/>
          </p:cNvCxnSpPr>
          <p:nvPr/>
        </p:nvCxnSpPr>
        <p:spPr>
          <a:xfrm flipH="1">
            <a:off x="7052414" y="2939555"/>
            <a:ext cx="1616001" cy="1717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1" idx="2"/>
            <a:endCxn id="75" idx="0"/>
          </p:cNvCxnSpPr>
          <p:nvPr/>
        </p:nvCxnSpPr>
        <p:spPr>
          <a:xfrm>
            <a:off x="6099022" y="2939666"/>
            <a:ext cx="1225408" cy="171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62" idx="2"/>
            <a:endCxn id="76" idx="0"/>
          </p:cNvCxnSpPr>
          <p:nvPr/>
        </p:nvCxnSpPr>
        <p:spPr>
          <a:xfrm>
            <a:off x="6235030" y="2939666"/>
            <a:ext cx="1225408" cy="171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63" idx="2"/>
            <a:endCxn id="77" idx="0"/>
          </p:cNvCxnSpPr>
          <p:nvPr/>
        </p:nvCxnSpPr>
        <p:spPr>
          <a:xfrm>
            <a:off x="6371038" y="2939666"/>
            <a:ext cx="1225408" cy="171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64" idx="2"/>
            <a:endCxn id="78" idx="0"/>
          </p:cNvCxnSpPr>
          <p:nvPr/>
        </p:nvCxnSpPr>
        <p:spPr>
          <a:xfrm>
            <a:off x="6507046" y="2939666"/>
            <a:ext cx="1225408" cy="171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8773633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8909641" y="465734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122"/>
          <p:cNvCxnSpPr>
            <a:stCxn id="65" idx="2"/>
            <a:endCxn id="120" idx="0"/>
          </p:cNvCxnSpPr>
          <p:nvPr/>
        </p:nvCxnSpPr>
        <p:spPr>
          <a:xfrm>
            <a:off x="6643054" y="2939666"/>
            <a:ext cx="2194079" cy="171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66" idx="2"/>
            <a:endCxn id="121" idx="0"/>
          </p:cNvCxnSpPr>
          <p:nvPr/>
        </p:nvCxnSpPr>
        <p:spPr>
          <a:xfrm>
            <a:off x="6779062" y="2939666"/>
            <a:ext cx="2194079" cy="171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10517" y="5771576"/>
            <a:ext cx="1124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Does not facilitate physical page contiguity for range creation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33518" y="1339434"/>
            <a:ext cx="2968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Demand Paging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30" grpId="1" animBg="1"/>
      <p:bldP spid="31" grpId="0" animBg="1"/>
      <p:bldP spid="31" grpId="1" animBg="1"/>
      <p:bldP spid="55" grpId="0" animBg="1"/>
      <p:bldP spid="55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98" grpId="0" animBg="1"/>
      <p:bldP spid="99" grpId="0" animBg="1"/>
      <p:bldP spid="100" grpId="0" animBg="1"/>
      <p:bldP spid="101" grpId="0" animBg="1"/>
      <p:bldP spid="120" grpId="0" animBg="1"/>
      <p:bldP spid="121" grpId="0" animBg="1"/>
      <p:bldP spid="1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. Facilitating Range Translations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8279" y="2213840"/>
            <a:ext cx="9314121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036738"/>
            <a:ext cx="1658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Virtual Memory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8279" y="4649371"/>
            <a:ext cx="9314121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4472269"/>
            <a:ext cx="1658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Physical Memory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0950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26958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2966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98974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34982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70990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97768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33776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69784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05792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41800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77808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28704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64712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00720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6728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72736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908744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35522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71530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07538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43546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79554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15562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44097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580105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16113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852121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988129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124137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250915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386923" y="4649371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70036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206044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342052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478060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614068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750076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876854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012862" y="2213840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21" idx="2"/>
            <a:endCxn id="9" idx="0"/>
          </p:cNvCxnSpPr>
          <p:nvPr/>
        </p:nvCxnSpPr>
        <p:spPr>
          <a:xfrm flipH="1">
            <a:off x="3854450" y="2936854"/>
            <a:ext cx="1437754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2" idx="2"/>
            <a:endCxn id="10" idx="0"/>
          </p:cNvCxnSpPr>
          <p:nvPr/>
        </p:nvCxnSpPr>
        <p:spPr>
          <a:xfrm flipH="1">
            <a:off x="3990458" y="2936854"/>
            <a:ext cx="1437754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3" idx="2"/>
            <a:endCxn id="11" idx="0"/>
          </p:cNvCxnSpPr>
          <p:nvPr/>
        </p:nvCxnSpPr>
        <p:spPr>
          <a:xfrm flipH="1">
            <a:off x="4126466" y="2936854"/>
            <a:ext cx="1437754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4" idx="2"/>
            <a:endCxn id="12" idx="0"/>
          </p:cNvCxnSpPr>
          <p:nvPr/>
        </p:nvCxnSpPr>
        <p:spPr>
          <a:xfrm flipH="1">
            <a:off x="4262474" y="2936854"/>
            <a:ext cx="1437754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5" idx="2"/>
            <a:endCxn id="13" idx="0"/>
          </p:cNvCxnSpPr>
          <p:nvPr/>
        </p:nvCxnSpPr>
        <p:spPr>
          <a:xfrm flipH="1">
            <a:off x="4398482" y="2936854"/>
            <a:ext cx="1437754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6" idx="2"/>
            <a:endCxn id="14" idx="0"/>
          </p:cNvCxnSpPr>
          <p:nvPr/>
        </p:nvCxnSpPr>
        <p:spPr>
          <a:xfrm flipH="1">
            <a:off x="4534490" y="2936854"/>
            <a:ext cx="1437754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7" idx="2"/>
            <a:endCxn id="15" idx="0"/>
          </p:cNvCxnSpPr>
          <p:nvPr/>
        </p:nvCxnSpPr>
        <p:spPr>
          <a:xfrm flipH="1">
            <a:off x="4661268" y="2936854"/>
            <a:ext cx="1437754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8" idx="2"/>
            <a:endCxn id="16" idx="0"/>
          </p:cNvCxnSpPr>
          <p:nvPr/>
        </p:nvCxnSpPr>
        <p:spPr>
          <a:xfrm flipH="1">
            <a:off x="4797276" y="2936854"/>
            <a:ext cx="1437754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9" idx="2"/>
            <a:endCxn id="17" idx="0"/>
          </p:cNvCxnSpPr>
          <p:nvPr/>
        </p:nvCxnSpPr>
        <p:spPr>
          <a:xfrm flipH="1">
            <a:off x="4933284" y="2936854"/>
            <a:ext cx="1437754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0" idx="2"/>
            <a:endCxn id="18" idx="0"/>
          </p:cNvCxnSpPr>
          <p:nvPr/>
        </p:nvCxnSpPr>
        <p:spPr>
          <a:xfrm flipH="1">
            <a:off x="5069292" y="2936854"/>
            <a:ext cx="1437754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1" idx="2"/>
            <a:endCxn id="19" idx="0"/>
          </p:cNvCxnSpPr>
          <p:nvPr/>
        </p:nvCxnSpPr>
        <p:spPr>
          <a:xfrm flipH="1">
            <a:off x="5205300" y="2936854"/>
            <a:ext cx="1437754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2" idx="2"/>
            <a:endCxn id="20" idx="0"/>
          </p:cNvCxnSpPr>
          <p:nvPr/>
        </p:nvCxnSpPr>
        <p:spPr>
          <a:xfrm flipH="1">
            <a:off x="5341308" y="2936854"/>
            <a:ext cx="1437754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" idx="2"/>
            <a:endCxn id="33" idx="0"/>
          </p:cNvCxnSpPr>
          <p:nvPr/>
        </p:nvCxnSpPr>
        <p:spPr>
          <a:xfrm>
            <a:off x="8133536" y="2936854"/>
            <a:ext cx="374061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2" idx="2"/>
            <a:endCxn id="34" idx="0"/>
          </p:cNvCxnSpPr>
          <p:nvPr/>
        </p:nvCxnSpPr>
        <p:spPr>
          <a:xfrm>
            <a:off x="8269544" y="2936854"/>
            <a:ext cx="374061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3" idx="2"/>
            <a:endCxn id="35" idx="0"/>
          </p:cNvCxnSpPr>
          <p:nvPr/>
        </p:nvCxnSpPr>
        <p:spPr>
          <a:xfrm>
            <a:off x="8405552" y="2936854"/>
            <a:ext cx="374061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4" idx="2"/>
            <a:endCxn id="36" idx="0"/>
          </p:cNvCxnSpPr>
          <p:nvPr/>
        </p:nvCxnSpPr>
        <p:spPr>
          <a:xfrm>
            <a:off x="8541560" y="2936854"/>
            <a:ext cx="374061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5" idx="2"/>
            <a:endCxn id="37" idx="0"/>
          </p:cNvCxnSpPr>
          <p:nvPr/>
        </p:nvCxnSpPr>
        <p:spPr>
          <a:xfrm>
            <a:off x="8677568" y="2936854"/>
            <a:ext cx="374061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6" idx="2"/>
            <a:endCxn id="38" idx="0"/>
          </p:cNvCxnSpPr>
          <p:nvPr/>
        </p:nvCxnSpPr>
        <p:spPr>
          <a:xfrm>
            <a:off x="8813576" y="2936854"/>
            <a:ext cx="374061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7" idx="2"/>
            <a:endCxn id="39" idx="0"/>
          </p:cNvCxnSpPr>
          <p:nvPr/>
        </p:nvCxnSpPr>
        <p:spPr>
          <a:xfrm>
            <a:off x="8940354" y="2936854"/>
            <a:ext cx="374061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8" idx="2"/>
            <a:endCxn id="40" idx="0"/>
          </p:cNvCxnSpPr>
          <p:nvPr/>
        </p:nvCxnSpPr>
        <p:spPr>
          <a:xfrm>
            <a:off x="9076362" y="2936854"/>
            <a:ext cx="374061" cy="1712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02634" y="5456235"/>
            <a:ext cx="10536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Allocate physical pages when virtual memory is allocated</a:t>
            </a:r>
            <a:endParaRPr lang="en-US" sz="2800" dirty="0"/>
          </a:p>
          <a:p>
            <a:pPr algn="ctr"/>
            <a:r>
              <a:rPr lang="en-US" sz="2800" dirty="0" smtClean="0"/>
              <a:t>Increases range sizes </a:t>
            </a:r>
            <a:r>
              <a:rPr lang="en-US" sz="2800" dirty="0" smtClean="0">
                <a:sym typeface="Wingdings" panose="05000000000000000000" pitchFamily="2" charset="2"/>
              </a:rPr>
              <a:t> Reduces number of ranges</a:t>
            </a:r>
            <a:endParaRPr lang="en-US" sz="2800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5081126" y="1317931"/>
            <a:ext cx="230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Eager Paging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1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Outline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Motivation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Design: Redundant Memory Mappings</a:t>
            </a:r>
            <a:endParaRPr lang="en-US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Results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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Methodology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Performance 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Virtual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Contiguity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0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Methodology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Measure cost on page walks on real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hardware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Intel 12-core Sandy-bridge with 96GB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memory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64-entry L1 TLB + 512-entry L2 TLB 4-way associative for 4KB pages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32-entry L1 TLB 4-way associative for 2MB pages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Prototype Eager Paging and Emulator in Linux v3.15.5</a:t>
            </a:r>
          </a:p>
          <a:p>
            <a:pPr lvl="1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BadgerTrap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for online analysis of TLB misses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emulate Range TLB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Linear model to predict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performance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Workloads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ig-memory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workloads, SPEC 2006,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BioBench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PARSEC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4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Comparisons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4KB: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Baseline using 4KB paging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THP: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Transparent Huge Pages using 2MB paging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[Transparent Huge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Pages]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CTLB: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Clustered TLB with cluster of 8 4KB entries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[HPCA’14]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DS: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Direct Segments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[ISCA’13 and MICRO’14]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RMM: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Our proposal: Redundant Memory Mappings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</a:rPr>
              <a:t>[ISCA’15]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Outline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Motivation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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Virtual Memory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Refresher + Key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Technology Trends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Previous Approaches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Goals + Key Observation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Design: Redundant Memory Mappings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Performance Results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432026"/>
              </p:ext>
            </p:extLst>
          </p:nvPr>
        </p:nvGraphicFramePr>
        <p:xfrm>
          <a:off x="362309" y="1319842"/>
          <a:ext cx="11220091" cy="486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590675" y="4953000"/>
            <a:ext cx="323850" cy="88582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52675" y="4953000"/>
            <a:ext cx="323850" cy="88582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3" idx="0"/>
            <a:endCxn id="11" idx="2"/>
          </p:cNvCxnSpPr>
          <p:nvPr/>
        </p:nvCxnSpPr>
        <p:spPr>
          <a:xfrm flipV="1">
            <a:off x="1752600" y="3714749"/>
            <a:ext cx="2181225" cy="1238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  <a:endCxn id="11" idx="2"/>
          </p:cNvCxnSpPr>
          <p:nvPr/>
        </p:nvCxnSpPr>
        <p:spPr>
          <a:xfrm flipV="1">
            <a:off x="2514600" y="3714749"/>
            <a:ext cx="1419225" cy="1238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52675" y="2847974"/>
            <a:ext cx="3162300" cy="8667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Measured using performance counters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1675" y="4952999"/>
            <a:ext cx="323850" cy="88582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50343" y="4953000"/>
            <a:ext cx="323850" cy="88582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67060" y="4952999"/>
            <a:ext cx="323850" cy="88582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76674" y="2847973"/>
            <a:ext cx="2238376" cy="8667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Modeled based on emulator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14" idx="0"/>
            <a:endCxn id="18" idx="2"/>
          </p:cNvCxnSpPr>
          <p:nvPr/>
        </p:nvCxnSpPr>
        <p:spPr>
          <a:xfrm flipV="1">
            <a:off x="2133600" y="3714748"/>
            <a:ext cx="2862262" cy="1238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12268" y="3714748"/>
            <a:ext cx="2083594" cy="123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0"/>
            <a:endCxn id="18" idx="2"/>
          </p:cNvCxnSpPr>
          <p:nvPr/>
        </p:nvCxnSpPr>
        <p:spPr>
          <a:xfrm flipV="1">
            <a:off x="3328985" y="3714748"/>
            <a:ext cx="1666877" cy="1238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752600" y="5864222"/>
            <a:ext cx="1633535" cy="29527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695700" y="5864221"/>
            <a:ext cx="1633535" cy="29527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638800" y="5864221"/>
            <a:ext cx="1633535" cy="29527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581900" y="5864221"/>
            <a:ext cx="1633535" cy="29527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9525000" y="5857874"/>
            <a:ext cx="1633535" cy="29527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524499" y="2847973"/>
            <a:ext cx="2574127" cy="866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5/14 workloads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Rest in paper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24574" y="2489015"/>
            <a:ext cx="4552135" cy="15846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Assumptions: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CTLB: 512 entry fully-associative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RMM: 32 entry fully-associative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Both in parallel with L2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3" grpId="0" animBg="1"/>
      <p:bldP spid="2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Performance Results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247956"/>
              </p:ext>
            </p:extLst>
          </p:nvPr>
        </p:nvGraphicFramePr>
        <p:xfrm>
          <a:off x="362309" y="1319842"/>
          <a:ext cx="11220091" cy="486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185160" y="1262743"/>
            <a:ext cx="5802086" cy="5225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Overheads of using 4KB pages are very high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9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Performance Results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423251"/>
              </p:ext>
            </p:extLst>
          </p:nvPr>
        </p:nvGraphicFramePr>
        <p:xfrm>
          <a:off x="362309" y="1319842"/>
          <a:ext cx="11220091" cy="486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876005" y="1265103"/>
            <a:ext cx="6439989" cy="5225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Clustered TLB works well, but limited by 8x reach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1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Performance Results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254862"/>
              </p:ext>
            </p:extLst>
          </p:nvPr>
        </p:nvGraphicFramePr>
        <p:xfrm>
          <a:off x="362309" y="1319842"/>
          <a:ext cx="11220091" cy="486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412274" y="1262744"/>
            <a:ext cx="7367451" cy="5225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2MB page helps with 512x reach: Overheads not very low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7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Performance Results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502320"/>
              </p:ext>
            </p:extLst>
          </p:nvPr>
        </p:nvGraphicFramePr>
        <p:xfrm>
          <a:off x="362309" y="1319842"/>
          <a:ext cx="11220091" cy="486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586990" y="1260568"/>
            <a:ext cx="7018020" cy="5225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Direct Segment perfect for some but not all workloads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1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Performance Results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932786"/>
              </p:ext>
            </p:extLst>
          </p:nvPr>
        </p:nvGraphicFramePr>
        <p:xfrm>
          <a:off x="362309" y="1319842"/>
          <a:ext cx="11220091" cy="486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072640" y="1262744"/>
            <a:ext cx="8046720" cy="5225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RMM achieves low overheads robustly across all workloads 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3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Why low overheads? Virtual Contiguity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715587"/>
              </p:ext>
            </p:extLst>
          </p:nvPr>
        </p:nvGraphicFramePr>
        <p:xfrm>
          <a:off x="609600" y="1417638"/>
          <a:ext cx="10885713" cy="3566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55744"/>
                <a:gridCol w="2734626"/>
                <a:gridCol w="1772579"/>
                <a:gridCol w="362276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Benchmark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Paging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Ideal RMM ranges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4KB + 2MB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THP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# of ranges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#of ranges</a:t>
                      </a:r>
                      <a:r>
                        <a:rPr lang="en-US" sz="2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to cover more than 99% of memory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cactusADM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1365   + 333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112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49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canneal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</a:t>
                      </a:r>
                      <a:r>
                        <a:rPr lang="en-US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10016 + 359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77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graph500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8983   + 35725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86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mcf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1737   + 839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55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tigr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28299 + 235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67913" y="1415578"/>
            <a:ext cx="1960605" cy="39459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24162" y="5627173"/>
            <a:ext cx="6543675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1000s of TLB entries required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89789" y="1905280"/>
            <a:ext cx="1756634" cy="3041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7952" y="5627173"/>
            <a:ext cx="6543675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Only 10s-100s of ranges per application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46423" y="1905281"/>
            <a:ext cx="3596640" cy="3041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30372" y="5627173"/>
            <a:ext cx="6543675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Only few ranges for 99% coverage</a:t>
            </a:r>
          </a:p>
        </p:txBody>
      </p:sp>
    </p:spTree>
    <p:extLst>
      <p:ext uri="{BB962C8B-B14F-4D97-AF65-F5344CB8AC3E}">
        <p14:creationId xmlns:p14="http://schemas.microsoft.com/office/powerpoint/2010/main" val="263794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9" grpId="1" animBg="1"/>
      <p:bldP spid="10" grpId="0" animBg="1"/>
      <p:bldP spid="10" grpId="1" animBg="1"/>
      <p:bldP spid="11" grpId="1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Summary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Problem: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Virtual memory overheads are high</a:t>
            </a:r>
          </a:p>
          <a:p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Proposal: 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Redundant Memory Mappings</a:t>
            </a:r>
          </a:p>
          <a:p>
            <a:pPr lvl="1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Propose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compact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representation called </a:t>
            </a:r>
            <a:r>
              <a:rPr lang="en-US" sz="3000" i="1" dirty="0" smtClean="0">
                <a:solidFill>
                  <a:schemeClr val="accent1">
                    <a:lumMod val="50000"/>
                  </a:schemeClr>
                </a:solidFill>
              </a:rPr>
              <a:t>range translation</a:t>
            </a:r>
            <a:endParaRPr lang="en-US" sz="3000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Range Translation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– arbitrarily large contiguous mapping</a:t>
            </a:r>
            <a:endParaRPr lang="en-US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Effectively cache, manage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facilitate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range translations</a:t>
            </a: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Retain flexibility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of 4KB paging</a:t>
            </a: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Result:</a:t>
            </a:r>
          </a:p>
          <a:p>
            <a:pPr lvl="1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Reduces overheads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of virtual memory to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less than 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5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Questions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AutoShape 2" descr="data:image/jpeg;base64,/9j/4AAQSkZJRgABAQAAAQABAAD/2wCEAAkGBhQSEBQQDxAQEBAQDxAUDxQQFBQUDw8QFRAVFBQQFRQXHCYeFxkjGRUUHy8gJCcpLCwsFR4xNTAqNSYrLCkBCQoKDgwOFw8PGiokHyUsLSwpKS8sLCwsKSwpKSksLCwpLCwsKSwsLCwsLCwpLCwsLCwsLCksKSwsLCwpLCkpKf/AABEIAMgAoAMBIgACEQEDEQH/xAAcAAABBQEBAQAAAAAAAAAAAAAAAgMFBgcEAQj/xAA/EAABAwICBwUEBwcFAQAAAAABAAIDBBESIQUGEzFBUWEHInGBkRRCobElMmJyc7LBIzNDUpKi0SRjdMLhF//EABoBAQADAQEBAAAAAAAAAAAAAAADBAUGAgH/xAAqEQACAgIBAgQGAwEAAAAAAAAAAQIDBBExEiETMjNBI1FhcYGhFSKRBf/aAAwDAQACEQMRAD8A3BCEIAQhCAEIXl0B6hcldpaKFuKaRkY4YiAT4DiqzW9ptO3KNksx6ANb6uU1dFlnkTZDZfXX5mXBF1nEvao/3KVlvtSEn0DUx/8AXHj60EPgJHA/lVh/8+9cr9lf+Qo+f6NOXqzmLtkh9+mlHVha752XfT9rtER3tvH96Mn8t1DLFtjzEljlVS4kXdCgtHa70c5AjqY8R3NccLvRymw++5QuLjyieMlLhikIQvJ6BCEIAQhCAEIQgBCF4gB5sLqg61douAmGjwucLh8u9rTyaPePXcmO0fW8tJo4HcP9Q4bwDuiHW2Z6ELOWuWzg4Skuuzj5GNm5sovw6/8ATsqqt0jy+Vxe473ONz4LlnrA3qeSZqKmwtzXEStlzUVpIyYw6ntjstU5285chuTN0IULbZMtIEXQhfD6JIvvAU/q9rtU0ZAjfjiH8OUlzPAHe3y9FAoXicIzWpI9wnKD2jf9VdcIa6O8ZwytA2kTiMbOo/mbfip9fNWjtIyQStmheWSMPdPC3EEcQcslvOqOsra2nbKLNeLNmYDfBIBmOduI6FYmVjeE9rg2cbI8VdMuSdQhCpFwEIQgBCEIAULrZp0UlLJNljthiB96Q5N/z5KaJWQ9q2mTJVNpwe5Ttu7rK/8Aw239RVnGq8WxRK2Tb4dba5KdJMXOLnnE5xJcTvJJuSkPfYJOJNSOXTt6Wkc2lt7Y251yvEqySomSAgp+hoXzSNhiaXyPdZrRx5noALm/RbFqn2awUwEk4E8+Ru4DZx9GN/UqtfkRpXfksU48rX2MafTvEZlMcoibbFIWP2Tb7rvtYeq5W1jDue31C+nn0rS0sc1pYRYtI7pHKywPtV7NxQv9qpQfZJXgOZv9mkduAP8AI47r7iQNypwz3J60XJYKS5IIG+5CgKaqcw5buIO5TVPOHtuPPoeSv12qfYpWUuPcdVn7PdYPZa1lzaKe0UvK9+4/yJt4OKrCPO3UbxyK9WRU4uLPEJuEk0fT116ojVbSftFHBMfrPhYXfftZ3xBUuuZa09HSRe0mgQhC+H0EIQgESvs0k7gCT4L5y0ppIzzyzk/vZXOH3b90ell9GyMBBBFwQQRwIIzCpel+yeklziMlK7/asY/NjgR6WV3EvjS25FPLolakomO4kgq4aZ7Kq2HODZ1bBfJp2U1uFmvOE/1DwVQq4nwuLaiGancDunjcweAcRY+RK2IZNc+GZUsayHKPEkoDuXwXboXR+3qYYB/FlY0/dvid/aCpJSSTZEo7aRqnZbquIoPa5G/tqgd2+9kN+6ByxDveY5K+AJuGINAa0WDQAByAGScXNWzdknJnR1QVcVFASqjrHpSKpZJSYBJDI0slJvnn7ltxBF78LKa1oqzFRzSN3iOw6FxDb/FZ1o+rtZRo9nruyqgeywbLE62T2TPJB52eXNPoqBrDqrJo6drXO2kEhOzktbFb3XDg8cuPBarFpFQevzmzUEmLfGWSMPEOa62Xi0keatU3SU1sguqUoMz9CSx2XkPklLoNnPvk27sqlvo2O/uySt8g82VxCpfZKPo1vWab86ugXN3+pL7nQ0enH7AhCFCTAhCEAIQhACaqKZr24Xta9p4OAI9CnUICraQ7NdHy3JpWRuJuXQF0TieZwEX87rn0D2ZwUlU2piklfga4NZJhIBcLYg4AG9r+quK8UitmlrfYjdUG09dz1F0xVVjY24nHL4k8gqfpzThdfE/A33Wg526qMkLNpgRSQyQySxtEjHNzc0EX3HM81j0rnQyOifbEw2uCC1w4OBG8Fdtbgf1UPUU4JswZ8PHgPBfQd7NJdVHa06QvSuYT+8LA3qQ8OPyXO0bOPbTE4QQ3COLjuF1X66vdM8FwAAya0bmhWselykpexWyLVGLQ6zcPAfJLakgL0usCeQW6YL7s3Tswgw6Mh+0ZHDwLzmrYorVig2FHTwnIxwRh33sAxfG6lVzVj3Ns6OpahFfQEIQvBICEIQAhCEAIQhAC5dI1whjMjtwsB1JNgF1Lk0nQNnifE7c8b+IO8EeaAo+sGseEYr4nOGX8oF+CodfpB733c4+HAKyVmjnEvppMpoicPJw35dCFXZdGkHM9EAiOVxsBdxJAAAJJJ4WCZq6h0cxgcLSCwkzvhNr4Msrjipai0v7LDLsIg6sf3YpTY7GMjvFoPvfPyVKmc9jsTw4OviJdxJNznx3lW6KYzTb/AAV7rXCSSRaNI0+KilA3sLX+TXXPwuqnTN4q9aKwywkXu2WMjpYtIsqWyPD3eWR8eKt4SfeJSzfaS9xSn9SNC+1V0UeG7GnaS8sDCDY+LsPqoEra+zLVj2am20jSJqkNcQfrMj3sZ05nqVZyrfDg/rwVsarxJr6cl0svUIWAbwIQhACEIQAhCEAIQhACjdI6yU0Bwz1MMTgBk94Ds92W9SJWDdqo+lZTx2VP+RT0VeLLpIL7XXHaLHrJrPS1FSH0kwe9rGgnC9gcQT3QXgYsuXJOR0MdSMYdhccnDji52KyiRgO/4b1IaI1gfE7DI5zmDc/+IwcvtDxzVi7EcfKQ05al5jQavVMtF45G35PFr9L3VdkrGNe6Gdoa9ps5rvmL7wpvR9RK+IyNfHNHYkNcPrgcjwKp2s9fHO9hjDjhGTnbw1wB2dzmQDeygqrlOXST22qEeon6KmZa0Muyab2DQCGk8rqG0rq3LC0yXEsWK20ZvBO7E3eL+ihoKhzdznDzyV91ZmE0QjnBcyRlng3GKMnMg8jzVpKeM98plV9GStcM87NdSzUSiqnZ/p4jeMHdNIDlb7IOfU25LZmtTVHStjY1kbQxjWgMa0WAaBkAn1TvtdststU1KqOgQhChJgQhCAEIRdACEXRdACEXXhKACsJ7Vx9KydYqf8hW6rC+1kfSkn4EH5XK5hep+CnmemU4poszTyQVstGUmXzVMWpGdRKfWRyozIyXBo3lwDfEmwV/0Ey1LEP9kH+oF36qi0/71n4rPzhUcZ/2sLuQv61o1XVPskYzDLXkTO3iJv7lv3j7/wAl1a3QCOtbhAaHQMAAyHdJG7layv0W4fdHyVK7QWWmp382yN/uaVmWWSm9yNCuEYLsWzQ1RjgYeOEA+IyXaq9qfU3jc3+UgjwI/wDFYVGSAhF0IAQhCATdF0m6MSA9JRdJJXmJALui6RiXmJAOXWL9quiJvbn1AhkMBihAkaLtu1pDr23W6rZMSamqWNBMjmtH2iAPipqbHXLaIrqlZHTPmYFId/n5LYNZ3aEfiM74GSn6zqa+2vzIiGZ8QqLE/RTZA1grqkueAwvLIowSbC9u8fRa0cjqW+lmTLH6XraLLRx4WNZyjaPRoVAoaV75miON77TNvga51rSC+4LU6XRZJvuH6cldtGyNwNDQ0ECzg0AZjK9hzWbXe6+rtvZp20Kzp78HbH9UeA+Sp/aE8EwDjeQ26ZZq3h6z3XOmn9pfK6NxhAaI3NBc1rQM723G91WLHHYlNUqjC/Pc5tj+iud1mmhNKgWBPAeCumj9J3Aubgr4CXuhIDl7dAKQvLr26AZui6RiSS5AOFy8xJsuSS9AOYkY00XpBkQD5kWL9qrydIuBJtsIDa/d3HgtfdIsc7UD9In/AI8PycruEviFPNfwyoOiHgmmR4XBwObSHDxBuPkuhJstdxTMlSaNr1er2yQseD9ZoPwXLrlox7o2VFO98c1PIx143OYXQ427RpLd9hnboqVqdrIIhspHWAJwE7rE3t0Vtn12hDcOIPLyGhozvc2t8ViSrlXY+xtxsjZBdy/tf8koSLlbIlCRV2TLgitK6pRyEvi/YyE3Jb9Rx+00fMKIbDUUzv2kbnNG50d3tPpmPRW8PSw9fD6c+hqovjxYXAXsMQIJ6gHgpC6YD0oPQDwK9umcaVjQDJcklyCkOQAXJBehyaKAUZE26VJcUy8oBT51kvaQ+9efwIf+y02eTrZZnr1SvdVbVrS5mzYMQzthxXv6q7htKfcqZcW4disIsvLpQW0jGPLJ6kH7Rn4kf5wm7J+kicXNwtJs5u4dQvk2km2fYptpI3RlYE42rVbppzbNdsU5XNPk6P2JsVCcEyiWTp5sq+AkxKliRR7ZE8x6A7BIlh65WuTocgHiEgtTxCQWoBlzU2WLoLEgsQHI8LnkBXeY026JAQ88F1G1GicSsroE0aVAUau1MZJfF3Xc2jNRzdQAP4rnDhlb15rRnUiSaJTq+xLSZE6K29tFDi1Ra33R55rvg0Rh4W8ArZ7Cj2Doo5TlLlnuMVHhEHDTkLrZEVJigSxRrwejhZEV0MiXS2nTrYUAyyNPtjTjY04GIBLWJwNQGpwNQHTZJIQhAeYUktQhAILEnZoQgPDEvNkhCA82IXmxCEIA2IRsV6hAGyRskIQBsl6IkIQCgxKDUIQHoalYUIQ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APEBAPEBAUEBAQEBASEBAVEBAQDxQPFBIWFhUUFRUYHCogGBolHBQVITEhJikrLjEuFyAzODMsNygtLisBCgoKDg0OGhAQGywkHyQsLCwsLCwsLCwsLCwsLCwsLCwsLCwsLCwsLCwsLCwsLCwsLCwsLCwsLCwtLCwsLCwsLP/AABEIAMcA/QMBEQACEQEDEQH/xAAcAAEAAQUBAQAAAAAAAAAAAAAABwEDBAUGAgj/xAA8EAACAgEBBQUFBQYGAwAAAAABAgADEQQFBhIhMQcTQVFhIkJxgZEUMoKhsSNDUmKSolNyssHR8CQzY//EABsBAQACAwEBAAAAAAAAAAAAAAADBAECBQYH/8QAMBEBAAICAQMDAAkDBQAAAAAAAAECAxEEBSExEkFREyIyQmFxkaGxBoHhFDNSwdH/2gAMAwEAAhEDEQA/AJvgICAgICAgICAgICAgICAgICAgICAgICAgICAgICAgICAgICAgICAgICAgICAgICAgICAgICAgICAgICAgICAgICAgICAgICAgICAgICAgICAgICAgICAgICAgICAgICAgICAgICAgICAgICAgICAgICAgICAgICAgICAgICAgICAgICAgICAgICBx21d6+DVvQDhasKfMsRk/rA3Ol29U/CM8yQPqYG4EBAQEBAQEBAQEBAQEBAQEBAQEBAQEBAQEBAQEBAQPn7e7UsNp6wg/v2H0wIG63G73V6uuvJ4Kz3tp8kUggfM4ECZ4CAgICAgICB5dwoLMQAOpJAA+JmNsxWZnUNJq98dnVEh9ZVkdQpNhz+AGRznxx7r2PpfMyfZxz/ft/LGp3/2W5wNWoP8ANXcg+rKBMRyMc+6S/RubWNzj/eJ/iW50O1tNf/6b67f8tisfoDJIvWfEqeXjZsX+5WY/OGbNkBAQEBAQEBAQEBAQEBAQEBAoxwMnkIEHb/7H1A199um0rXUPwvxpxNmxhl8dfezygSZuLuyNn0txENdcQzsByCgckB8cZPP1gdNAQEBAQKEwNJtve7Q6LIuvXjH7tT3lv9I6fPEjvlrXzK5g4HIz96V7fM9oR9tvtcsbK6OgVjwtt9p/kg5D6mVb8qfuw7vG/p+vnNbf4R/64Tau29VrDxai97fIE4UfBRyHyEqXyWt5l6LjcPDgjWOsV/n9WDI1z0wQagHn08R4c4YmsOi2NvvtDSYC3mxB+7t/aLjyyeY+Rk9ORevu5fJ6Rxs+5mup+Y7f4/ZJm63aRptWVqvH2W48hxNmlyTyCv4H0P5y7i5Nb9p7S8vzuiZuP9an1q/vH9ncAyy4pAQEBAQEBAQEBAQEC1qdQlSl3YKo8TA4je7fjudPY2n+8uOfv8GfaK+uIHLafe/W3VtxJaumsNad5YtiHvebYQt1BVTnw6QOo2XtchOZ8IF1N9a6OCpxxPZY4QZwoRAhYk/GxeXrA6fZm2adSvEjeJBGR1HWBsARArAQMLa+1KdJS99z8CJ8yWPIKo8WJ6CYtaKxuUmLFbLaK18oR313/wBdqXNQFmjp92rDV2svnYepz5Dl8ZRyZbWnXiHqeDwOPir6u1rfPmI/JxHGWPnnqZXl1qz6vDJRZFMr+Onbb3MJtkMKQEMEBMsSkXs638alk0erctSxC1WsctUfBWJ6p+nw6XePn19WzzHWOkRaJzYY7+8fP+UwiX3kVYCAgICAgICAgIGt3g2sui076h1LKhUHHhxEDJ8gM8zAizau1dpbTv7rT6exjjODiqpEJ+8WfAI+GTA327nZoQy3bRu79gQRpq8rQCP42POz4YA88wM3tcqI0VLp+61VZIHQKyOv6lYHDaPaTqnMeEDtNjbnafaGgqOrVw72vfW6Oa7VDYUcx4FVU4PLp5QPep7NKlPFotZqNIcc1L/aK2b+IhzxZ+DCBTT7sbZpPsbTptA6cemsrPzw7QPVl23qHFr006qtBhq6bv2jDJywV1Ucsjxz6QLa9p+mRu71Nb6WzOClqPWc+nEBkeo5QOX353vra+nVi1btPUp7qpTlkuIANjD3j4A+Ejmu7bnwtUy6xfR0j60+Z/BHO2tvW6+7v7T4BUHiFBPX6yvmmJl2emY5xY9z7remXMqXl6Pi133ZUhdAgICBTMywZjRtSGCZYnunLsq3iOs0ppsbN2l4VJPVqjngb1PIg/Aec6fHyeuuveHhOtcL/T5/VX7Nu/8Ad28sOOQEBAQEBAQEBA8XVB1ZGGVYFWHmpGCPzgRe1luytUNNax7sktpLz0KfwE/xAciPn4wJG2Tr11FYcdejDyMDnu0m1jpBQlZtN1ih1UcVi1AFi4A5j2goyPOBGopqrAVrLuRGaXxlhn7vtLxDPTrAnaqsKAqjCqAqjyAGAIHqAgIHIdqu2/sezLiMd5diirOD7Tg5OPRQxmmSdVWeJi+kyxvxHd8zMoJ6flK0S7dqxM+F6qaWWcXmG10+OHkQZVvHd6DjzWafVlcmicgIGLrtetXXm3lJsWGbudzupY+LGp8/DCq22CeYH5iTzxNOZi/qCLTqatpVaHGRKtqzWdO9hzVy19VXqapSGHXdlm0DTtOlc+zeHpcfFSyn+pR9TLHGtq+nF65hjJxZt717p8nTeHICAgICAgICAgIGv25sajW0tRenEh5gjk6OOjo3usPOBwumvu2Lc1d9y2oai1LEY41B58QzyYchy5c4Hujbpusa5xgvjA6hV8FH/fOBk63VV22UEqrlbqipKhiDxjmMwO+gICAgaLe3dTTbVqWrU94AhLVvW/A6sRgkdQfmDMTET5b0yWp9mdIg3j7ENYmX0OqW9f8ADt/ZW/Jh7Lf2zHphvPIy/wDKUZbc2FrtC3Dq6LaDnALKeAn+Vx7LdPAzPphrObJPm0/qwadY6cwZpbFWyxh52bFO4lstNts9HGfXoZWvxY9nd43X58ZI3/LZ0a6t+hx6GVbYrV9ncw9QwZfE6/NfdwAW8AMzSI3OlrJlilJvPiHIai02MWPjOvWsUjT5xyM1uRkm9vdWqnMWszjwTPd0mz1wPkJzcs7l7fp9JpX9GXIXRJkbXdNyNfoyOv2mkfVwDJMM6vCh1KN8XJv4l9KidZ89ICAgICAgICAgICBx3aZZpBRSmqqWzvLCKmYsvA4XPECpB8uWfjA4TderV31al1St00jcLN3oQsnBxcQ4hwjl4FoG13OLa3V0t3bJVXm0lxw8RXoqg9eePkIErwEBAQEBAt30rYpR1DqwwVZQykeoPIwOE3h7Itk6wllqbS2E82obgXr/AIZyv0AgRFv/ALnbJ2bxVU6+2/VD9x3dbhD/APRxgL8Os1myWuKZ7z4R/kr0Mdp8m7Un6sslNVYVK55ESOcdd7XaczPak499peqNNmYvfTfBxJtOohttLoQObdfASnfNvw9HxenRT612eq4kDrVjSsNjMMOj7O9Kbtp6RQMhbDY3oqIzZPzA+sm48byQ5fWMkU4l/wAdR+76InUeEICAgICAgICAgICBHW9G1x9tuqdVeupUTgZQy5KBjyPq35QMPd/VK+nt0qVqlGquud1VQAaOFKivpxMlnPyX1gb/AGDsvTprUNJdRVS7d3xFq8thQTnn0J5QOygICAgICBRjgZJwBzJ8MQIL7Su1Oy1rNJs9zXSpK2alTiyw5wRWfdT16mRWv7Qv4uN6Y9VvKIWUmYiW9qTYXTkxN2a8W0yztLoSfh5yC+bTrcXp02bSqkL0HzlS1pl3sOCmPtWF2apzMBmBSBLfYtsFkW3X2LjvB3VGRz4Ac2N8CQo/CZf4uPUeqfd5DrvLi+SMNfu+fzSlLbgEBAQEBAQEBAQEBAhHfa4jWa1l5lrgijzbhVQPrA6PRULpauvKmtawfE8C4J+bcTfigdbujs1qqmutGLtQQxHitY+4nxwcn1MDfQEBAQEBAjntt3jbS6NdLU3DbrCysR1GnUe3j4kqvwJkeS2o0u8LFFr+qfZ8+lZBt1vTtVUmJltXHDJoqyZFa2l7Bh9UtgowJXmXXpXUdlZhJsg2Rpghh1m4e5dm03Fjgpo0bFlvQ2Eda6z5+bdBz8ZawYPV3t4cPqfVq4YnHi+1/H+U+aXTpUiV1qErRQqIowqqBgACdCHkJmZncrsMEBAQEBAQEBAQEBmBA2o1td+uXNgHd6lrrmwWVeCzIzgdOLh59IEjbN01WpuqRGWymoC52UhkYg4RcjrzyfwwOzgICAgICAgfO3bbtHvdqvWDldNTVXjwDEd4f9Y+kr5J7uxwa6x7+XAiRL0PSzEpKthplkF5dbi11DIka4RoIFVUkhQCzMQFUAsxY9AAOZPpM1rNp1CPLlpir6rzqEm7mdlruVv2iOBOq6QH2m8u9YHkP5Rz8yOkvYuPEd7PK8/rNsu6Ye0fPuluihK1VEUIiAKqqAFVR0AA6CWnBmd91yAgICAgICAgICAgIGi302gdPo3YH2nZax5+0eePkDAjS3TUhHss5Wvgl1PC646BT/3MCTdztkLpNJUoQLY6h7TwqHaxuZLkDmeeIG7gICAgeC0CnFA86i9UR3Y4VFZmPooyf0jemYjc6fL29u8Gn17vqRpG0+oc8VjJebarG6ZKMoKnAHQ/KVpmLOzWt8Ua8x+7nEsDdPp4j5TWazCfHlrfwu19ZrKxTy2dPSVbeXcwRqq5NU2yGHuilrGVEXid2VUUdWdjgAfObVr6p1CPLlrjpN7eIT1uJuNTs5BbYBbrGX27eoryOaV+Q8z1M6WPFFIeG5vOycm+58e0OxkqkQEBAQEBAQEBAQEAYHgPA4rtM1qBKKyfaDm0j0ClRn+o/SBodwthNrbRq7h/41Lfs1PS21T+aqfqfgYErQEBAQEDw4gWWbEDme0TaXcbL1r5wTV3a+fFaRWP9U1vOoTcavqyxD5nlV6BbeoH0PmOszFphDkwVv39/kRrF93jA8R1+czPon30xSeRj+76/wAY/wC3pdrMvVMCYnjRPiUletZcfa9F5NtL4qZpPFn2WKdexT9qssqjXK+eEMcAk4UnAHiceEjnj3hbp1fjW99O97GdImq2iLOTLpqntz1AsJCJ8/aY/hkuDFMX3MKHV+djyYIrjtvcp8l15ggICAgICAgICAgICAgYOv1K0o9jclRWc/BRk/pAg/eva1mr1DBTlrD4c+FeigfpAnLY+hXTaenTqMLVWifMDmfrkwMyAgICAgW2aBjajpmBF3bTtLh0ddA63Xgkfy1rk/mVkWWey9wK7yb+ELSB2CYZZWj5GR5PC9w9xbcM08+oB+Ugjs6c6nzELT6es9UH0m0XtHiVe/FwX+1SFNPp1qcWVFqnU5V0dkYH0Ikkci/yq26TxLfd1+Upr7Itu6nVnUC8rZ3S14u7tVuYsW9lnUDiwB4jPrLWDJa+9uD1bh4eN6fo5ncpLBlhxyAgICAgICAgICAgICBz+uK6m23TsOJO6cWIeakMMYPyzAjnZtGkq2jVing+z+wteeFLMFuGxv4jz6+gz0gS5TrVbpn1B6wMhbIFcwBMCheBbayBYe4QLFmqXxMCEu2m4tqdOoBNa1uVb3eJmHEM+Y4RIMvl1On61ZHMidKCYGbpBIbunxIZMiXjMBMsbTR2LaUporbT1u1DcP8AkRVUf3ccv8aNU28h1rJ6uRr4jSRq5Ych7gICAgICAgICAgICAgaTV7LvW57aGrxaoVw/GCCM81K5z16YgYZ3MpdU7xj3ic1tXCsG8cZB5ehgbfRbL7vObXtJOSzcAP8AaAIGaK4HrhgOGB5ZYFixYGJchga7U1mBzG8Wxa9VW1Vq5B5hveVvBgfCYtETCTHknHb1QhbbmyLdHaarB6o/uuvmP9xKtq6l3MOaMlfVDXiap48s7TjlILutx41VdmqwQKiYNvoXs/0wq2do0xgmlbCOnOz2+fr7U6mONVh4PmX9ee9vxdWk3VnqAgICAgICAgICAgICAgICAgICAgUIgW3pBgYt2kzA12p2fnwgcrvTusmrqNbjmMlHHVX8x/xNbV3GkuHLbFbcIS2rsq3SXNTcuGU8j4MueTD0Mq2jXl3+Pkrk1MPVQ5Stby7mLtV6mrfZMj3RXxuqDq7Ko+LED/eZrG5iEea/ox2t8RL6O2W3CiKOiqFHwAxOq8DM7nbcU3QwyQ2YFYCAgICAgICAgICAgICAgICAgICAgIFCoMC0+nB8IGi2/ujo9coXUUh+H7rAsrjPXDLzmJrE+UlMt6fZnTjtV2Q6Afc75fhcx/WY9FfhvHJzR96f1ay7slo93U6hfTirYfmk1+ip8JY5/JjxeWI/ZSfd1tn4q0P6YmJwU+Eleq8qPvL+xezG6rU02vqleuuxXKd0VY8PMYOfPExGCkTuGcnVORkpNLT2n8Eo0aTEmc5mV14gZVYgXICAgICAgICAgICAgICAgICAgICAgICAgIFCoMC0+nBgWW0YgU+y4gXVqxAuKkC4BAQEBAQEBAQEBAQEBAQEBAQEBAQEBAQEBAQEBAQEBAQEBAQEBAQEBAQEBAQEBAQEBAQEBAQEBAQEBAQEBAQEBAQEBAQEBAQP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936" y="1992121"/>
            <a:ext cx="2926313" cy="2926313"/>
          </a:xfrm>
          <a:prstGeom prst="rect">
            <a:avLst/>
          </a:prstGeom>
        </p:spPr>
      </p:pic>
      <p:pic>
        <p:nvPicPr>
          <p:cNvPr id="5124" name="Picture 4" descr="http://www.musingmonika.com/wp-content/uploads/2013/04/adamtglass-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805590"/>
            <a:ext cx="3126851" cy="34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hemarketplace.net.au/images/ques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574" y="2247158"/>
            <a:ext cx="2916435" cy="29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Virtual Memory </a:t>
            </a:r>
            <a:r>
              <a:rPr lang="en-US" dirty="0" smtClean="0">
                <a:solidFill>
                  <a:srgbClr val="C00000"/>
                </a:solidFill>
              </a:rPr>
              <a:t>Refresher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5373" y="1707416"/>
            <a:ext cx="822960" cy="202675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35373" y="4093117"/>
            <a:ext cx="822960" cy="2208918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41230" y="2254846"/>
            <a:ext cx="822960" cy="1613927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49178" y="2204423"/>
            <a:ext cx="822960" cy="23200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35373" y="3254196"/>
            <a:ext cx="822960" cy="23200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35373" y="4731410"/>
            <a:ext cx="822960" cy="23200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35373" y="5159388"/>
            <a:ext cx="822960" cy="23200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41230" y="2480849"/>
            <a:ext cx="822960" cy="23200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41230" y="2665343"/>
            <a:ext cx="822960" cy="23200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37279" y="3388799"/>
            <a:ext cx="822960" cy="23200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>
            <a:stCxn id="11" idx="3"/>
            <a:endCxn id="15" idx="1"/>
          </p:cNvCxnSpPr>
          <p:nvPr/>
        </p:nvCxnSpPr>
        <p:spPr>
          <a:xfrm flipV="1">
            <a:off x="3058333" y="3504802"/>
            <a:ext cx="2578946" cy="1342611"/>
          </a:xfrm>
          <a:prstGeom prst="line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  <a:endCxn id="14" idx="1"/>
          </p:cNvCxnSpPr>
          <p:nvPr/>
        </p:nvCxnSpPr>
        <p:spPr>
          <a:xfrm flipV="1">
            <a:off x="3058333" y="2781346"/>
            <a:ext cx="2582897" cy="2494045"/>
          </a:xfrm>
          <a:prstGeom prst="line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3"/>
            <a:endCxn id="14" idx="1"/>
          </p:cNvCxnSpPr>
          <p:nvPr/>
        </p:nvCxnSpPr>
        <p:spPr>
          <a:xfrm flipV="1">
            <a:off x="3058333" y="2781346"/>
            <a:ext cx="2582897" cy="588853"/>
          </a:xfrm>
          <a:prstGeom prst="line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13" idx="1"/>
          </p:cNvCxnSpPr>
          <p:nvPr/>
        </p:nvCxnSpPr>
        <p:spPr>
          <a:xfrm>
            <a:off x="3072138" y="2320426"/>
            <a:ext cx="2569092" cy="276426"/>
          </a:xfrm>
          <a:prstGeom prst="line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834717" y="4656943"/>
            <a:ext cx="735492" cy="58517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834717" y="4979442"/>
            <a:ext cx="735492" cy="1517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</a:gra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40357" y="5306510"/>
            <a:ext cx="418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TLB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(Translation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Lookaside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Buffer)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Wave 27"/>
          <p:cNvSpPr/>
          <p:nvPr/>
        </p:nvSpPr>
        <p:spPr>
          <a:xfrm>
            <a:off x="2122268" y="2658666"/>
            <a:ext cx="1104390" cy="351236"/>
          </a:xfrm>
          <a:prstGeom prst="wav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Wave 28"/>
          <p:cNvSpPr/>
          <p:nvPr/>
        </p:nvSpPr>
        <p:spPr>
          <a:xfrm>
            <a:off x="2020301" y="5566413"/>
            <a:ext cx="1104390" cy="351236"/>
          </a:xfrm>
          <a:prstGeom prst="wav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1256799" y="2417483"/>
            <a:ext cx="149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Process 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1241969" y="4804309"/>
            <a:ext cx="150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Process 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1976" y="1200997"/>
            <a:ext cx="309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Virtual Address Space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4086" y="1766692"/>
            <a:ext cx="247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Physical Memory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570209" y="1588936"/>
            <a:ext cx="5181731" cy="3360595"/>
            <a:chOff x="-189021" y="4240604"/>
            <a:chExt cx="5181731" cy="3360595"/>
          </a:xfrm>
        </p:grpSpPr>
        <p:grpSp>
          <p:nvGrpSpPr>
            <p:cNvPr id="35" name="Group 34"/>
            <p:cNvGrpSpPr/>
            <p:nvPr/>
          </p:nvGrpSpPr>
          <p:grpSpPr>
            <a:xfrm>
              <a:off x="3354064" y="5374344"/>
              <a:ext cx="269003" cy="392810"/>
              <a:chOff x="3315835" y="5248872"/>
              <a:chExt cx="824050" cy="1046544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3329639" y="5414540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330184" y="5608358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3330729" y="6119714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3316924" y="5954042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4010727" y="4626314"/>
              <a:ext cx="269003" cy="392810"/>
              <a:chOff x="3315835" y="5248872"/>
              <a:chExt cx="824050" cy="1046544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3329639" y="5414540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330184" y="5608358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330729" y="6119714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316924" y="5954042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015589" y="5194021"/>
              <a:ext cx="269003" cy="392810"/>
              <a:chOff x="3315835" y="5248872"/>
              <a:chExt cx="824050" cy="1046544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3329639" y="5414540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330184" y="5608358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330729" y="6119714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316924" y="5954042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4046723" y="6014643"/>
              <a:ext cx="269003" cy="392810"/>
              <a:chOff x="3315835" y="5248872"/>
              <a:chExt cx="824050" cy="1046544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3329639" y="5414540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330184" y="5608358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3330729" y="6119714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316924" y="5954042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643324" y="4401787"/>
              <a:ext cx="269003" cy="392810"/>
              <a:chOff x="3315835" y="5248872"/>
              <a:chExt cx="824050" cy="1046544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3329639" y="5414540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330184" y="5608358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330729" y="6119714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316924" y="5954042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4648186" y="4895656"/>
              <a:ext cx="269003" cy="392810"/>
              <a:chOff x="3315835" y="5248872"/>
              <a:chExt cx="824050" cy="104654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3329639" y="5414540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330184" y="5608358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330729" y="6119714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316924" y="5954042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653336" y="6279321"/>
              <a:ext cx="269003" cy="392810"/>
              <a:chOff x="3315835" y="5248872"/>
              <a:chExt cx="824050" cy="104654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3329639" y="5414540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330184" y="5608358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330729" y="6119714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316924" y="5954042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4653710" y="5705887"/>
              <a:ext cx="269003" cy="392810"/>
              <a:chOff x="3315835" y="5248872"/>
              <a:chExt cx="824050" cy="1046544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315835" y="5248872"/>
                <a:ext cx="822960" cy="104654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3329639" y="5414540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330184" y="5608358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330729" y="6119714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316924" y="5954042"/>
                <a:ext cx="8091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>
              <a:endCxn id="73" idx="1"/>
            </p:cNvCxnSpPr>
            <p:nvPr/>
          </p:nvCxnSpPr>
          <p:spPr>
            <a:xfrm>
              <a:off x="3623067" y="5635038"/>
              <a:ext cx="423656" cy="576010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623067" y="4688496"/>
              <a:ext cx="387660" cy="6858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23067" y="5288297"/>
              <a:ext cx="387660" cy="1949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255664" y="4395577"/>
              <a:ext cx="387660" cy="2822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255664" y="4938310"/>
              <a:ext cx="3876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4315726" y="5705887"/>
              <a:ext cx="327598" cy="3268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73" idx="3"/>
            </p:cNvCxnSpPr>
            <p:nvPr/>
          </p:nvCxnSpPr>
          <p:spPr>
            <a:xfrm>
              <a:off x="4315370" y="6211048"/>
              <a:ext cx="327954" cy="682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rapezoid 49"/>
            <p:cNvSpPr/>
            <p:nvPr/>
          </p:nvSpPr>
          <p:spPr>
            <a:xfrm rot="16200000">
              <a:off x="2879779" y="4665102"/>
              <a:ext cx="2537429" cy="1688433"/>
            </a:xfrm>
            <a:prstGeom prst="trapezoid">
              <a:avLst/>
            </a:prstGeom>
            <a:solidFill>
              <a:schemeClr val="bg1">
                <a:lumMod val="85000"/>
                <a:alpha val="18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51" name="Curved Connector 50"/>
            <p:cNvCxnSpPr>
              <a:stCxn id="21" idx="3"/>
            </p:cNvCxnSpPr>
            <p:nvPr/>
          </p:nvCxnSpPr>
          <p:spPr>
            <a:xfrm flipV="1">
              <a:off x="-189021" y="5509272"/>
              <a:ext cx="3439249" cy="2091927"/>
            </a:xfrm>
            <a:prstGeom prst="curvedConnector3">
              <a:avLst/>
            </a:prstGeom>
            <a:ln w="47625"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037667" y="6250829"/>
              <a:ext cx="158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Page Table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7339744" y="4545045"/>
            <a:ext cx="401504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Challenge: </a:t>
            </a:r>
            <a:br>
              <a:rPr lang="en-US" sz="3200" dirty="0" smtClean="0"/>
            </a:br>
            <a:r>
              <a:rPr lang="en-US" sz="3200" dirty="0" smtClean="0"/>
              <a:t>How to reduce costly page walks?</a:t>
            </a:r>
          </a:p>
          <a:p>
            <a:endParaRPr lang="en-US" sz="2200" dirty="0" smtClean="0"/>
          </a:p>
        </p:txBody>
      </p:sp>
      <p:cxnSp>
        <p:nvCxnSpPr>
          <p:cNvPr id="99" name="Curved Connector 98"/>
          <p:cNvCxnSpPr>
            <a:endCxn id="21" idx="0"/>
          </p:cNvCxnSpPr>
          <p:nvPr/>
        </p:nvCxnSpPr>
        <p:spPr>
          <a:xfrm rot="16200000" flipH="1">
            <a:off x="4638200" y="4092680"/>
            <a:ext cx="622352" cy="506173"/>
          </a:xfrm>
          <a:prstGeom prst="curvedConnector3">
            <a:avLst/>
          </a:prstGeom>
          <a:ln>
            <a:headEnd type="none" w="lg" len="lg"/>
            <a:tailEnd type="arrow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02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Two Technology Trends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336268"/>
            <a:ext cx="454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*Inflation-adjusted 2011 USD, from: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jcmit.com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1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8240863"/>
              </p:ext>
            </p:extLst>
          </p:nvPr>
        </p:nvGraphicFramePr>
        <p:xfrm>
          <a:off x="609599" y="1600200"/>
          <a:ext cx="5255741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Rectangle 31"/>
          <p:cNvSpPr/>
          <p:nvPr/>
        </p:nvSpPr>
        <p:spPr>
          <a:xfrm>
            <a:off x="3770811" y="2124891"/>
            <a:ext cx="1750423" cy="327442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26550" y="5814179"/>
            <a:ext cx="3938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TLB reach 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is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limited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18147"/>
              </p:ext>
            </p:extLst>
          </p:nvPr>
        </p:nvGraphicFramePr>
        <p:xfrm>
          <a:off x="7012373" y="2072640"/>
          <a:ext cx="4031448" cy="3108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75184"/>
                <a:gridCol w="1455938"/>
                <a:gridCol w="1500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Processor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L1 DTLB entries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Pent.</a:t>
                      </a:r>
                      <a:r>
                        <a:rPr lang="en-US" sz="2400" baseline="0" dirty="0" smtClean="0"/>
                        <a:t> III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Pent.</a:t>
                      </a:r>
                      <a:r>
                        <a:rPr lang="en-US" sz="2400" baseline="0" dirty="0" smtClean="0"/>
                        <a:t> 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Nehalem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IvyBridge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Broadwell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10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815027" y="2962990"/>
            <a:ext cx="202396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4632385" y="4695530"/>
            <a:ext cx="6950015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0. Page-based Translation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2385" y="1701210"/>
            <a:ext cx="6950015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3706" y="1593227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Virtual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29" y="2957087"/>
            <a:ext cx="202396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VPN0</a:t>
            </a:r>
            <a:r>
              <a:rPr lang="en-US" sz="2400" dirty="0" smtClean="0">
                <a:sym typeface="Wingdings" panose="05000000000000000000" pitchFamily="2" charset="2"/>
              </a:rPr>
              <a:t> PFN0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36897" y="2492408"/>
            <a:ext cx="138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TLB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1064" y="4696346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21122" y="1699173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17" idx="2"/>
            <a:endCxn id="14" idx="0"/>
          </p:cNvCxnSpPr>
          <p:nvPr/>
        </p:nvCxnSpPr>
        <p:spPr>
          <a:xfrm rot="5400000">
            <a:off x="5682514" y="3094237"/>
            <a:ext cx="2274159" cy="93005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62974" y="4644338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Physical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5029" y="3335382"/>
            <a:ext cx="202396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815028" y="3714019"/>
            <a:ext cx="202396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815028" y="4092656"/>
            <a:ext cx="202396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32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632385" y="4695530"/>
            <a:ext cx="6950015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776618">
            <a:off x="7163681" y="2247153"/>
            <a:ext cx="126565" cy="247208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1. Multipage Mapping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2385" y="1701210"/>
            <a:ext cx="6950015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3706" y="1593227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Virtual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831" y="2424128"/>
            <a:ext cx="220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Clustered TLB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3367" y="4704037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19375" y="4704037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55383" y="4704037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93633" y="4703019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680795" y="4711634"/>
            <a:ext cx="17128" cy="10539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225853" y="4711634"/>
            <a:ext cx="834" cy="10539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221122" y="1699173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48122" y="1699173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74687" y="1699173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12937" y="1698155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7739937" y="1417638"/>
            <a:ext cx="0" cy="1003531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209772" y="1417638"/>
            <a:ext cx="10861" cy="1002513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658285" y="2421169"/>
            <a:ext cx="562350" cy="229619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237228" y="2421169"/>
            <a:ext cx="513959" cy="2290465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17" idx="2"/>
            <a:endCxn id="32" idx="0"/>
          </p:cNvCxnSpPr>
          <p:nvPr/>
        </p:nvCxnSpPr>
        <p:spPr>
          <a:xfrm rot="5400000">
            <a:off x="6080462" y="3498859"/>
            <a:ext cx="2280832" cy="1274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18" idx="2"/>
            <a:endCxn id="15" idx="0"/>
          </p:cNvCxnSpPr>
          <p:nvPr/>
        </p:nvCxnSpPr>
        <p:spPr>
          <a:xfrm rot="5400000">
            <a:off x="6006324" y="3298739"/>
            <a:ext cx="2281850" cy="52874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33" idx="2"/>
            <a:endCxn id="14" idx="0"/>
          </p:cNvCxnSpPr>
          <p:nvPr/>
        </p:nvCxnSpPr>
        <p:spPr>
          <a:xfrm rot="5400000">
            <a:off x="6070218" y="3097818"/>
            <a:ext cx="2282868" cy="92957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95261" y="6248367"/>
            <a:ext cx="36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[ASPLOS’94, MICRO’12 and HPCA’14]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62974" y="4644338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Physical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136" y="2424128"/>
            <a:ext cx="378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Sub-blocked TLB/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CoLT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4489" y="3335853"/>
            <a:ext cx="2774101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304488" y="3705781"/>
            <a:ext cx="2774102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7" name="Rectangle 56"/>
          <p:cNvSpPr/>
          <p:nvPr/>
        </p:nvSpPr>
        <p:spPr>
          <a:xfrm>
            <a:off x="304488" y="4075709"/>
            <a:ext cx="2774102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9" name="Rectangle 58"/>
          <p:cNvSpPr/>
          <p:nvPr/>
        </p:nvSpPr>
        <p:spPr>
          <a:xfrm>
            <a:off x="304001" y="2956874"/>
            <a:ext cx="2774639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304003" y="2957087"/>
            <a:ext cx="2774587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VPN(0-3)</a:t>
            </a:r>
            <a:r>
              <a:rPr lang="en-US" sz="2400" dirty="0" smtClean="0">
                <a:sym typeface="Wingdings" panose="05000000000000000000" pitchFamily="2" charset="2"/>
              </a:rPr>
              <a:t> PFN(0-3)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3080560" y="2956557"/>
            <a:ext cx="109531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Bitmap</a:t>
            </a:r>
            <a:endParaRPr lang="en-US" sz="2400" dirty="0"/>
          </a:p>
        </p:txBody>
      </p:sp>
      <p:sp>
        <p:nvSpPr>
          <p:cNvPr id="65" name="Rectangle 64"/>
          <p:cNvSpPr/>
          <p:nvPr/>
        </p:nvSpPr>
        <p:spPr>
          <a:xfrm>
            <a:off x="3082637" y="3335852"/>
            <a:ext cx="109531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6" name="Rectangle 65"/>
          <p:cNvSpPr/>
          <p:nvPr/>
        </p:nvSpPr>
        <p:spPr>
          <a:xfrm>
            <a:off x="3079843" y="3702975"/>
            <a:ext cx="109531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8" name="Rectangle 67"/>
          <p:cNvSpPr/>
          <p:nvPr/>
        </p:nvSpPr>
        <p:spPr>
          <a:xfrm>
            <a:off x="3079978" y="4075516"/>
            <a:ext cx="109531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9" name="Rectangle 68"/>
          <p:cNvSpPr/>
          <p:nvPr/>
        </p:nvSpPr>
        <p:spPr>
          <a:xfrm>
            <a:off x="3079842" y="2957027"/>
            <a:ext cx="109531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078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11" grpId="0"/>
      <p:bldP spid="16" grpId="0" animBg="1"/>
      <p:bldP spid="19" grpId="0" animBg="1"/>
      <p:bldP spid="35" grpId="0"/>
      <p:bldP spid="35" grpId="1"/>
      <p:bldP spid="61" grpId="0" animBg="1"/>
      <p:bldP spid="62" grpId="0" animBg="1"/>
      <p:bldP spid="65" grpId="0" animBg="1"/>
      <p:bldP spid="66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own Arrow 98"/>
          <p:cNvSpPr/>
          <p:nvPr/>
        </p:nvSpPr>
        <p:spPr>
          <a:xfrm rot="2859420">
            <a:off x="7372322" y="1725578"/>
            <a:ext cx="462719" cy="351152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15028" y="2956828"/>
            <a:ext cx="202396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2. Large Pages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2385" y="1701210"/>
            <a:ext cx="6950015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3706" y="1593227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Virtual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2385" y="4699348"/>
            <a:ext cx="6950015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2974" y="4644338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Physical Memory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4599" y="4696326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0607" y="4696326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56615" y="4696326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74342" y="1707194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01342" y="1707194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27907" y="1707194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94865" y="469530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866157" y="1706176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74342" y="1706176"/>
            <a:ext cx="2562958" cy="7230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766208" y="1707194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904458" y="1706176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82461" y="4695308"/>
            <a:ext cx="2562958" cy="7230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185577" y="4696326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23827" y="4695308"/>
            <a:ext cx="12700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103201" y="2006799"/>
            <a:ext cx="1541192" cy="119582"/>
            <a:chOff x="7849981" y="1998778"/>
            <a:chExt cx="1541192" cy="119582"/>
          </a:xfrm>
        </p:grpSpPr>
        <p:sp>
          <p:nvSpPr>
            <p:cNvPr id="9" name="Flowchart: Connector 8"/>
            <p:cNvSpPr/>
            <p:nvPr/>
          </p:nvSpPr>
          <p:spPr>
            <a:xfrm>
              <a:off x="7978140" y="2004060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8250432" y="2002393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8113272" y="2002512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8385564" y="2001917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8523695" y="2000921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8795987" y="1999254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8658827" y="1999373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8931119" y="1998778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9202701" y="2001397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9065541" y="2001516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9337833" y="2000921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7849981" y="2004000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18305" y="5014226"/>
            <a:ext cx="1541192" cy="119582"/>
            <a:chOff x="6924770" y="4346680"/>
            <a:chExt cx="1541192" cy="119582"/>
          </a:xfrm>
        </p:grpSpPr>
        <p:sp>
          <p:nvSpPr>
            <p:cNvPr id="68" name="Flowchart: Connector 67"/>
            <p:cNvSpPr/>
            <p:nvPr/>
          </p:nvSpPr>
          <p:spPr>
            <a:xfrm>
              <a:off x="7052929" y="4351962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7325221" y="4350295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7188061" y="4350414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7460353" y="4349819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7598484" y="4348823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7870776" y="4347156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7733616" y="4347275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8005908" y="4346680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8277490" y="4349299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8140330" y="4349418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8412622" y="4348823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6924770" y="4351902"/>
              <a:ext cx="53340" cy="1143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3" name="Straight Connector 92"/>
          <p:cNvCxnSpPr/>
          <p:nvPr/>
        </p:nvCxnSpPr>
        <p:spPr>
          <a:xfrm>
            <a:off x="4884599" y="4695308"/>
            <a:ext cx="17128" cy="10539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7473853" y="4693211"/>
            <a:ext cx="834" cy="10539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0050753" y="1425659"/>
            <a:ext cx="0" cy="1003531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473853" y="1425659"/>
            <a:ext cx="0" cy="1003531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95261" y="6248367"/>
            <a:ext cx="424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[Transparent Huge Pages and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libhugetlbfs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15029" y="2957087"/>
            <a:ext cx="202396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VPN0</a:t>
            </a:r>
            <a:r>
              <a:rPr lang="en-US" sz="2400" dirty="0" smtClean="0">
                <a:sym typeface="Wingdings" panose="05000000000000000000" pitchFamily="2" charset="2"/>
              </a:rPr>
              <a:t> PFN0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652304" y="2399160"/>
            <a:ext cx="2368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Large Page TLB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15029" y="3335382"/>
            <a:ext cx="202396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>
            <a:off x="815028" y="3714019"/>
            <a:ext cx="202396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815028" y="4092656"/>
            <a:ext cx="2023965" cy="3782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012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4" grpId="0" animBg="1"/>
      <p:bldP spid="15" grpId="0" animBg="1"/>
      <p:bldP spid="16" grpId="0" animBg="1"/>
      <p:bldP spid="32" grpId="0" animBg="1"/>
      <p:bldP spid="31" grpId="0" animBg="1"/>
      <p:bldP spid="38" grpId="0" animBg="1"/>
      <p:bldP spid="3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3. Direct Segments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9CA-6372-44D4-9135-446C762305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2385" y="1701210"/>
            <a:ext cx="6950015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3706" y="1593227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F81BD">
                    <a:lumMod val="50000"/>
                  </a:srgbClr>
                </a:solidFill>
              </a:rPr>
              <a:t>Virtual Memory</a:t>
            </a:r>
            <a:endParaRPr lang="en-US" sz="2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1178" y="4694855"/>
            <a:ext cx="6950015" cy="723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6266" y="2674036"/>
            <a:ext cx="282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</a:rPr>
              <a:t>Direct Segment</a:t>
            </a:r>
            <a:endParaRPr lang="en-US" sz="28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14565" y="4692475"/>
            <a:ext cx="4077201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40556" y="1699173"/>
            <a:ext cx="4073610" cy="72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0557" y="1698155"/>
            <a:ext cx="4075543" cy="7230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15547" y="4694512"/>
            <a:ext cx="4090626" cy="7230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5915762" y="3452564"/>
            <a:ext cx="6821" cy="1972043"/>
          </a:xfrm>
          <a:prstGeom prst="line">
            <a:avLst/>
          </a:prstGeom>
          <a:ln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10006173" y="4368565"/>
            <a:ext cx="834" cy="1053945"/>
          </a:xfrm>
          <a:prstGeom prst="line">
            <a:avLst/>
          </a:prstGeom>
          <a:ln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0917673" y="1417638"/>
            <a:ext cx="0" cy="1003531"/>
          </a:xfrm>
          <a:prstGeom prst="line">
            <a:avLst/>
          </a:prstGeom>
          <a:ln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6832872" y="1417638"/>
            <a:ext cx="16286" cy="2290762"/>
          </a:xfrm>
          <a:prstGeom prst="line">
            <a:avLst/>
          </a:prstGeom>
          <a:ln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909084" y="3202752"/>
            <a:ext cx="3236196" cy="4353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(BASE,LIMIT) 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OFFSET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2741" y="1140464"/>
            <a:ext cx="818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BASE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916100" y="1138080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LIMIT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5915546" y="2421169"/>
            <a:ext cx="931708" cy="2273343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10021413" y="2421169"/>
            <a:ext cx="899768" cy="2273343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939317" y="3619848"/>
            <a:ext cx="889334" cy="0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829761" y="3176448"/>
            <a:ext cx="110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OFFSET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95262" y="6248367"/>
            <a:ext cx="340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4F81BD">
                    <a:lumMod val="50000"/>
                  </a:srgbClr>
                </a:solidFill>
              </a:rPr>
              <a:t>[ISCA’13 and MICRO’14]</a:t>
            </a:r>
            <a:endParaRPr lang="en-US" i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62974" y="4644338"/>
            <a:ext cx="1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F81BD">
                    <a:lumMod val="50000"/>
                  </a:srgbClr>
                </a:solidFill>
              </a:rPr>
              <a:t>Physical Memory</a:t>
            </a:r>
            <a:endParaRPr lang="en-US" sz="24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5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7" grpId="0" animBg="1"/>
      <p:bldP spid="10" grpId="0"/>
      <p:bldP spid="80" grpId="0"/>
      <p:bldP spid="10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14010</TotalTime>
  <Words>1447</Words>
  <Application>Microsoft Macintosh PowerPoint</Application>
  <PresentationFormat>Custom</PresentationFormat>
  <Paragraphs>451</Paragraphs>
  <Slides>38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1_Office Theme</vt:lpstr>
      <vt:lpstr>Redundant Memory Mappings for Fast Access to Large Memories</vt:lpstr>
      <vt:lpstr>Executive Summary</vt:lpstr>
      <vt:lpstr>Outline</vt:lpstr>
      <vt:lpstr>Virtual Memory Refresher</vt:lpstr>
      <vt:lpstr>Two Technology Trends</vt:lpstr>
      <vt:lpstr>0. Page-based Translation</vt:lpstr>
      <vt:lpstr>1. Multipage Mapping</vt:lpstr>
      <vt:lpstr>2. Large Pages</vt:lpstr>
      <vt:lpstr>3. Direct Segments</vt:lpstr>
      <vt:lpstr>Can we get best of many worlds?</vt:lpstr>
      <vt:lpstr>Key Observation</vt:lpstr>
      <vt:lpstr>Key Observation</vt:lpstr>
      <vt:lpstr>Compact Representation: Range Translation</vt:lpstr>
      <vt:lpstr>Redundant Memory Mappings</vt:lpstr>
      <vt:lpstr>Outline</vt:lpstr>
      <vt:lpstr>A. Caching Range Translations</vt:lpstr>
      <vt:lpstr>A. Caching Range Translations</vt:lpstr>
      <vt:lpstr>A. Caching Range Translations</vt:lpstr>
      <vt:lpstr>A. Caching Range Translations</vt:lpstr>
      <vt:lpstr>A. Caching Range Translations</vt:lpstr>
      <vt:lpstr>A. Caching Range Translations</vt:lpstr>
      <vt:lpstr>B. Managing Range Translations </vt:lpstr>
      <vt:lpstr>B. Managing Range Translations</vt:lpstr>
      <vt:lpstr>B. Managing Range Translations</vt:lpstr>
      <vt:lpstr>C. Facilitating Range Translations</vt:lpstr>
      <vt:lpstr>C. Facilitating Range Translations</vt:lpstr>
      <vt:lpstr>Outline</vt:lpstr>
      <vt:lpstr>Methodology</vt:lpstr>
      <vt:lpstr>Comparisons</vt:lpstr>
      <vt:lpstr>Performance Results</vt:lpstr>
      <vt:lpstr>Performance Results</vt:lpstr>
      <vt:lpstr>Performance Results</vt:lpstr>
      <vt:lpstr>Performance Results</vt:lpstr>
      <vt:lpstr>Performance Results</vt:lpstr>
      <vt:lpstr>Performance Results</vt:lpstr>
      <vt:lpstr>Why low overheads? Virtual Contiguity</vt:lpstr>
      <vt:lpstr>Summary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Redundant Memory Mappings for Fast Access to Large Memories</dc:title>
  <dc:creator>Jayneel Gandhi</dc:creator>
  <cp:lastModifiedBy>Jayneel Gandhi</cp:lastModifiedBy>
  <cp:revision>1021</cp:revision>
  <dcterms:created xsi:type="dcterms:W3CDTF">2015-05-19T19:19:13Z</dcterms:created>
  <dcterms:modified xsi:type="dcterms:W3CDTF">2015-06-19T18:49:36Z</dcterms:modified>
</cp:coreProperties>
</file>