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7"/>
  </p:notesMasterIdLst>
  <p:handoutMasterIdLst>
    <p:handoutMasterId r:id="rId48"/>
  </p:handoutMasterIdLst>
  <p:sldIdLst>
    <p:sldId id="256" r:id="rId2"/>
    <p:sldId id="359" r:id="rId3"/>
    <p:sldId id="327" r:id="rId4"/>
    <p:sldId id="329" r:id="rId5"/>
    <p:sldId id="330" r:id="rId6"/>
    <p:sldId id="331" r:id="rId7"/>
    <p:sldId id="332" r:id="rId8"/>
    <p:sldId id="333" r:id="rId9"/>
    <p:sldId id="335" r:id="rId10"/>
    <p:sldId id="340" r:id="rId11"/>
    <p:sldId id="358" r:id="rId12"/>
    <p:sldId id="337" r:id="rId13"/>
    <p:sldId id="338" r:id="rId14"/>
    <p:sldId id="288" r:id="rId15"/>
    <p:sldId id="320" r:id="rId16"/>
    <p:sldId id="356" r:id="rId17"/>
    <p:sldId id="357" r:id="rId18"/>
    <p:sldId id="317" r:id="rId19"/>
    <p:sldId id="360" r:id="rId20"/>
    <p:sldId id="293" r:id="rId21"/>
    <p:sldId id="305" r:id="rId22"/>
    <p:sldId id="304" r:id="rId23"/>
    <p:sldId id="306" r:id="rId24"/>
    <p:sldId id="313" r:id="rId25"/>
    <p:sldId id="318" r:id="rId26"/>
    <p:sldId id="326" r:id="rId27"/>
    <p:sldId id="297" r:id="rId28"/>
    <p:sldId id="298" r:id="rId29"/>
    <p:sldId id="308" r:id="rId30"/>
    <p:sldId id="309" r:id="rId31"/>
    <p:sldId id="322" r:id="rId32"/>
    <p:sldId id="321" r:id="rId33"/>
    <p:sldId id="342" r:id="rId34"/>
    <p:sldId id="351" r:id="rId35"/>
    <p:sldId id="352" r:id="rId36"/>
    <p:sldId id="343" r:id="rId37"/>
    <p:sldId id="344" r:id="rId38"/>
    <p:sldId id="345" r:id="rId39"/>
    <p:sldId id="353" r:id="rId40"/>
    <p:sldId id="346" r:id="rId41"/>
    <p:sldId id="347" r:id="rId42"/>
    <p:sldId id="348" r:id="rId43"/>
    <p:sldId id="349" r:id="rId44"/>
    <p:sldId id="350" r:id="rId45"/>
    <p:sldId id="355" r:id="rId46"/>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B91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32"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1283A5-6DD6-EB40-98DF-1D5B9548FDA9}" type="datetimeFigureOut">
              <a:rPr lang="en-US" smtClean="0"/>
              <a:t>11/13/18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56746D-E823-944B-A3F3-F55EE750E737}" type="slidenum">
              <a:rPr lang="en-US" smtClean="0"/>
              <a:t>‹#›</a:t>
            </a:fld>
            <a:endParaRPr lang="en-US"/>
          </a:p>
        </p:txBody>
      </p:sp>
    </p:spTree>
    <p:extLst>
      <p:ext uri="{BB962C8B-B14F-4D97-AF65-F5344CB8AC3E}">
        <p14:creationId xmlns:p14="http://schemas.microsoft.com/office/powerpoint/2010/main" val="263273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8306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433388"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113569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55693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f8ff022f3_5_92: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f8ff022f3_5_92: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422225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688937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f8ff022f3_5_17: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f8ff022f3_5_17: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508437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f8ff022f3_5_159: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f8ff022f3_5_159: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168878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5 or 6 years ago, several decades of uninterrupted exponential growth in single-processor performance plateaued, thereby stalling the advance of computing power in traditional systems.</a:t>
            </a:r>
          </a:p>
        </p:txBody>
      </p:sp>
      <p:sp>
        <p:nvSpPr>
          <p:cNvPr id="4" name="Header Placeholder 3"/>
          <p:cNvSpPr>
            <a:spLocks noGrp="1"/>
          </p:cNvSpPr>
          <p:nvPr>
            <p:ph type="hdr" sz="quarter" idx="10"/>
          </p:nvPr>
        </p:nvSpPr>
        <p:spPr/>
        <p:txBody>
          <a:bodyPr lIns="93177" tIns="46589" rIns="93177" bIns="46589"/>
          <a:lstStyle/>
          <a:p>
            <a:r>
              <a:rPr lang="en-US" dirty="0" smtClean="0">
                <a:solidFill>
                  <a:prstClr val="black"/>
                </a:solidFill>
              </a:rPr>
              <a:t>© 2011  Concert Pharmaceuticals, Inc.</a:t>
            </a:r>
            <a:endParaRPr lang="en-US" dirty="0">
              <a:solidFill>
                <a:prstClr val="black"/>
              </a:solidFill>
            </a:endParaRPr>
          </a:p>
        </p:txBody>
      </p:sp>
      <p:sp>
        <p:nvSpPr>
          <p:cNvPr id="5" name="Date Placeholder 4"/>
          <p:cNvSpPr>
            <a:spLocks noGrp="1"/>
          </p:cNvSpPr>
          <p:nvPr>
            <p:ph type="dt" idx="11"/>
          </p:nvPr>
        </p:nvSpPr>
        <p:spPr/>
        <p:txBody>
          <a:bodyPr lIns="93177" tIns="46589" rIns="93177" bIns="46589"/>
          <a:lstStyle/>
          <a:p>
            <a:fld id="{3823DB71-76DD-41BC-9596-E972771F1901}" type="datetime1">
              <a:rPr lang="en-US" smtClean="0">
                <a:solidFill>
                  <a:prstClr val="black"/>
                </a:solidFill>
              </a:rPr>
              <a:pPr/>
              <a:t>11/13/18</a:t>
            </a:fld>
            <a:endParaRPr lang="en-US" dirty="0">
              <a:solidFill>
                <a:prstClr val="black"/>
              </a:solidFill>
            </a:endParaRPr>
          </a:p>
        </p:txBody>
      </p:sp>
      <p:sp>
        <p:nvSpPr>
          <p:cNvPr id="6" name="Footer Placeholder 5"/>
          <p:cNvSpPr>
            <a:spLocks noGrp="1"/>
          </p:cNvSpPr>
          <p:nvPr>
            <p:ph type="ftr" sz="quarter" idx="12"/>
          </p:nvPr>
        </p:nvSpPr>
        <p:spPr/>
        <p:txBody>
          <a:bodyPr lIns="93177" tIns="46589" rIns="93177" bIns="46589"/>
          <a:lstStyle/>
          <a:p>
            <a:r>
              <a:rPr lang="en-US" dirty="0" smtClean="0">
                <a:solidFill>
                  <a:prstClr val="black"/>
                </a:solidFill>
              </a:rPr>
              <a:t>CONFIDENTIAL</a:t>
            </a:r>
            <a:endParaRPr lang="en-US" dirty="0">
              <a:solidFill>
                <a:prstClr val="black"/>
              </a:solidFill>
            </a:endParaRPr>
          </a:p>
        </p:txBody>
      </p:sp>
      <p:sp>
        <p:nvSpPr>
          <p:cNvPr id="7" name="Slide Number Placeholder 6"/>
          <p:cNvSpPr>
            <a:spLocks noGrp="1"/>
          </p:cNvSpPr>
          <p:nvPr>
            <p:ph type="sldNum" sz="quarter" idx="13"/>
          </p:nvPr>
        </p:nvSpPr>
        <p:spPr/>
        <p:txBody>
          <a:bodyPr lIns="93177" tIns="46589" rIns="93177" bIns="46589"/>
          <a:lstStyle/>
          <a:p>
            <a:fld id="{C27D48C5-2576-485D-82DF-052ADE9E2BF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867108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f8ff022f3_5_225: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f8ff022f3_5_225: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48840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f8ff022f3_5_378: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f8ff022f3_5_378: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86711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f8ff022f3_5_454: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f8ff022f3_5_454: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1907905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f8ff022f3_5_2: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f8ff022f3_5_2: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2692055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f8ff022f3_4_232:notes"/>
          <p:cNvSpPr>
            <a:spLocks noGrp="1" noRot="1" noChangeAspect="1"/>
          </p:cNvSpPr>
          <p:nvPr>
            <p:ph type="sldImg" idx="2"/>
          </p:nvPr>
        </p:nvSpPr>
        <p:spPr>
          <a:xfrm>
            <a:off x="433388" y="708025"/>
            <a:ext cx="63007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f8ff022f3_4_232: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82771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3959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2917563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33388"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62901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248000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33388"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82500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433388"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302800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433388" y="708025"/>
            <a:ext cx="6300787" cy="35448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marL="0" indent="0">
              <a:buNone/>
            </a:pPr>
            <a:endParaRPr/>
          </a:p>
        </p:txBody>
      </p:sp>
    </p:spTree>
    <p:extLst>
      <p:ext uri="{BB962C8B-B14F-4D97-AF65-F5344CB8AC3E}">
        <p14:creationId xmlns:p14="http://schemas.microsoft.com/office/powerpoint/2010/main" val="81054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20379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35F33223-2073-044C-A695-5C9B5F075796}" type="datetime1">
              <a:rPr lang="en-US" smtClean="0">
                <a:solidFill>
                  <a:prstClr val="black">
                    <a:lumMod val="65000"/>
                    <a:lumOff val="35000"/>
                  </a:prstClr>
                </a:solidFill>
              </a:rPr>
              <a:pPr/>
              <a:t>11/13/18</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5110BA1-34CD-4954-ACEC-D26FA4F4FFD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543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83895" y="652323"/>
            <a:ext cx="8787900" cy="1102607"/>
          </a:xfrm>
          <a:prstGeom prst="rect">
            <a:avLst/>
          </a:prstGeom>
        </p:spPr>
        <p:txBody>
          <a:bodyPr spcFirstLastPara="1" wrap="square" lIns="91425" tIns="91425" rIns="91425" bIns="91425" anchor="b" anchorCtr="0">
            <a:noAutofit/>
          </a:bodyPr>
          <a:lstStyle/>
          <a:p>
            <a:pPr lvl="0"/>
            <a:r>
              <a:rPr lang="en-US" sz="3600" b="1" dirty="0" smtClean="0"/>
              <a:t>Micro-architectural &amp; Architectural Implications of </a:t>
            </a:r>
            <a:r>
              <a:rPr lang="en" sz="3600" b="1" dirty="0" smtClean="0"/>
              <a:t>Meltdown</a:t>
            </a:r>
            <a:r>
              <a:rPr lang="en-US" sz="3600" b="1" dirty="0" smtClean="0"/>
              <a:t> &amp; </a:t>
            </a:r>
            <a:r>
              <a:rPr lang="en" sz="3600" b="1" dirty="0" smtClean="0"/>
              <a:t>Spectre </a:t>
            </a:r>
            <a:r>
              <a:rPr lang="en-US" sz="3600" b="1" dirty="0" smtClean="0"/>
              <a:t/>
            </a:r>
            <a:br>
              <a:rPr lang="en-US" sz="3600" b="1" dirty="0" smtClean="0"/>
            </a:br>
            <a:r>
              <a:rPr lang="en-US" sz="2800" dirty="0" smtClean="0"/>
              <a:t>@ UPMARC Day, Uppsala, SE, 11/2018</a:t>
            </a:r>
            <a:endParaRPr sz="2800" dirty="0"/>
          </a:p>
        </p:txBody>
      </p:sp>
      <p:sp>
        <p:nvSpPr>
          <p:cNvPr id="55" name="Shape 55"/>
          <p:cNvSpPr txBox="1">
            <a:spLocks noGrp="1"/>
          </p:cNvSpPr>
          <p:nvPr>
            <p:ph type="subTitle" idx="1"/>
          </p:nvPr>
        </p:nvSpPr>
        <p:spPr>
          <a:xfrm>
            <a:off x="407026" y="1761879"/>
            <a:ext cx="8128000" cy="2769705"/>
          </a:xfrm>
          <a:prstGeom prst="rect">
            <a:avLst/>
          </a:prstGeom>
        </p:spPr>
        <p:txBody>
          <a:bodyPr spcFirstLastPara="1" wrap="square" lIns="91425" tIns="91425" rIns="91425" bIns="91425" anchor="t" anchorCtr="0">
            <a:noAutofit/>
          </a:bodyPr>
          <a:lstStyle/>
          <a:p>
            <a:pPr marL="0" lvl="0" indent="0"/>
            <a:r>
              <a:rPr lang="en-US" b="1" dirty="0" smtClean="0"/>
              <a:t>Mark </a:t>
            </a:r>
            <a:r>
              <a:rPr lang="en-US" b="1" dirty="0"/>
              <a:t>D. Hill</a:t>
            </a:r>
            <a:r>
              <a:rPr lang="en-US" dirty="0"/>
              <a:t>, </a:t>
            </a:r>
            <a:r>
              <a:rPr lang="en-US" dirty="0" smtClean="0"/>
              <a:t>U. Wisconsin-Madison, USA</a:t>
            </a:r>
          </a:p>
          <a:p>
            <a:pPr marL="0" lvl="0" indent="0"/>
            <a:endParaRPr lang="en-US" sz="1400" dirty="0"/>
          </a:p>
          <a:p>
            <a:pPr marL="0" lvl="0" indent="0"/>
            <a:endParaRPr lang="en-US" sz="1400" dirty="0"/>
          </a:p>
          <a:p>
            <a:pPr marL="514350" lvl="0" indent="-514350" algn="l">
              <a:buAutoNum type="arabicPeriod"/>
            </a:pPr>
            <a:r>
              <a:rPr lang="en-US" dirty="0" smtClean="0"/>
              <a:t>Background, Meltdown, &amp; </a:t>
            </a:r>
            <a:r>
              <a:rPr lang="en-US" dirty="0" err="1" smtClean="0"/>
              <a:t>Spectre</a:t>
            </a:r>
            <a:endParaRPr lang="en-US" dirty="0" smtClean="0"/>
          </a:p>
          <a:p>
            <a:pPr marL="514350" lvl="0" indent="-514350" algn="l">
              <a:buAutoNum type="arabicPeriod"/>
            </a:pPr>
            <a:r>
              <a:rPr lang="en-US" dirty="0" smtClean="0"/>
              <a:t>Repair Micro</a:t>
            </a:r>
            <a:r>
              <a:rPr lang="en-US" dirty="0"/>
              <a:t>-</a:t>
            </a:r>
            <a:r>
              <a:rPr lang="en-US" dirty="0" smtClean="0"/>
              <a:t>Architecture</a:t>
            </a:r>
          </a:p>
          <a:p>
            <a:pPr marL="514350" lvl="0" indent="-514350" algn="l">
              <a:buAutoNum type="arabicPeriod"/>
            </a:pPr>
            <a:r>
              <a:rPr lang="en-US" dirty="0" smtClean="0"/>
              <a:t>Change Architecture &amp; Methods?</a:t>
            </a:r>
          </a:p>
          <a:p>
            <a:pPr marL="514350" lvl="0" indent="-514350" algn="l">
              <a:buAutoNum type="arabicPeriod"/>
            </a:pPr>
            <a:r>
              <a:rPr lang="en-US" dirty="0" smtClean="0"/>
              <a:t>Addendum: Multicore Context</a:t>
            </a:r>
          </a:p>
        </p:txBody>
      </p:sp>
      <p:pic>
        <p:nvPicPr>
          <p:cNvPr id="4" name="Picture 3" descr="IMG_37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489" y="2368221"/>
            <a:ext cx="2470845" cy="2775279"/>
          </a:xfrm>
          <a:prstGeom prst="rect">
            <a:avLst/>
          </a:prstGeom>
        </p:spPr>
      </p:pic>
      <p:sp>
        <p:nvSpPr>
          <p:cNvPr id="2" name="TextBox 1"/>
          <p:cNvSpPr txBox="1"/>
          <p:nvPr/>
        </p:nvSpPr>
        <p:spPr>
          <a:xfrm>
            <a:off x="429254" y="4531585"/>
            <a:ext cx="5647700" cy="461665"/>
          </a:xfrm>
          <a:prstGeom prst="rect">
            <a:avLst/>
          </a:prstGeom>
          <a:noFill/>
        </p:spPr>
        <p:txBody>
          <a:bodyPr wrap="none" rtlCol="0">
            <a:spAutoFit/>
          </a:bodyPr>
          <a:lstStyle/>
          <a:p>
            <a:r>
              <a:rPr lang="en-US" sz="2400" dirty="0" smtClean="0"/>
              <a:t>Computer Architect, Not Security Expert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Side-Channel Attack: </a:t>
            </a:r>
            <a:r>
              <a:rPr lang="en">
                <a:solidFill>
                  <a:srgbClr val="FF0000"/>
                </a:solidFill>
              </a:rPr>
              <a:t>SAVE</a:t>
            </a:r>
            <a:r>
              <a:rPr lang="en"/>
              <a:t> Secret in Micro-Arch</a:t>
            </a:r>
            <a:endParaRPr/>
          </a:p>
        </p:txBody>
      </p:sp>
      <p:sp>
        <p:nvSpPr>
          <p:cNvPr id="266" name="Shape 266"/>
          <p:cNvSpPr txBox="1">
            <a:spLocks noGrp="1"/>
          </p:cNvSpPr>
          <p:nvPr>
            <p:ph type="body" idx="1"/>
          </p:nvPr>
        </p:nvSpPr>
        <p:spPr>
          <a:xfrm>
            <a:off x="311700" y="1152475"/>
            <a:ext cx="8520600" cy="1602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AutoNum type="arabicPeriod"/>
            </a:pPr>
            <a:r>
              <a:rPr lang="en" dirty="0"/>
              <a:t>Prime micro-architectural state</a:t>
            </a:r>
            <a:endParaRPr dirty="0"/>
          </a:p>
          <a:p>
            <a:pPr marL="914400" lvl="1" indent="-317500" rtl="0">
              <a:spcBef>
                <a:spcPts val="0"/>
              </a:spcBef>
              <a:spcAft>
                <a:spcPts val="0"/>
              </a:spcAft>
              <a:buSzPts val="1400"/>
              <a:buAutoNum type="alphaLcPeriod"/>
            </a:pPr>
            <a:r>
              <a:rPr lang="en" dirty="0"/>
              <a:t>Repeatedly access array </a:t>
            </a:r>
            <a:r>
              <a:rPr lang="en" b="1" dirty="0">
                <a:solidFill>
                  <a:schemeClr val="dk1"/>
                </a:solidFill>
                <a:latin typeface="Courier New"/>
                <a:ea typeface="Courier New"/>
                <a:cs typeface="Courier New"/>
                <a:sym typeface="Courier New"/>
              </a:rPr>
              <a:t>train[]</a:t>
            </a:r>
            <a:r>
              <a:rPr lang="en" dirty="0"/>
              <a:t>to train branch predictor to expect access </a:t>
            </a:r>
            <a:r>
              <a:rPr lang="en" b="1" dirty="0">
                <a:solidFill>
                  <a:schemeClr val="dk1"/>
                </a:solidFill>
                <a:latin typeface="Courier New"/>
                <a:ea typeface="Courier New"/>
                <a:cs typeface="Courier New"/>
                <a:sym typeface="Courier New"/>
              </a:rPr>
              <a:t>&lt; bound</a:t>
            </a:r>
            <a:endParaRPr dirty="0"/>
          </a:p>
          <a:p>
            <a:pPr marL="914400" lvl="1" indent="-317500" rtl="0">
              <a:spcBef>
                <a:spcPts val="0"/>
              </a:spcBef>
              <a:spcAft>
                <a:spcPts val="0"/>
              </a:spcAft>
              <a:buSzPts val="1400"/>
              <a:buAutoNum type="alphaLcPeriod"/>
            </a:pPr>
            <a:r>
              <a:rPr lang="en" dirty="0"/>
              <a:t>Access all of array </a:t>
            </a:r>
            <a:r>
              <a:rPr lang="en" b="1" dirty="0">
                <a:solidFill>
                  <a:schemeClr val="dk1"/>
                </a:solidFill>
                <a:latin typeface="Courier New"/>
                <a:ea typeface="Courier New"/>
                <a:cs typeface="Courier New"/>
                <a:sym typeface="Courier New"/>
              </a:rPr>
              <a:t>save[]</a:t>
            </a:r>
            <a:r>
              <a:rPr lang="en" dirty="0"/>
              <a:t>to put it completely in a cache of size </a:t>
            </a:r>
            <a:r>
              <a:rPr lang="en" b="1" dirty="0">
                <a:solidFill>
                  <a:schemeClr val="dk1"/>
                </a:solidFill>
                <a:latin typeface="Courier New"/>
                <a:ea typeface="Courier New"/>
                <a:cs typeface="Courier New"/>
                <a:sym typeface="Courier New"/>
              </a:rPr>
              <a:t>SIZE</a:t>
            </a:r>
            <a:endParaRPr b="1" dirty="0">
              <a:solidFill>
                <a:schemeClr val="dk1"/>
              </a:solidFill>
              <a:latin typeface="Courier New"/>
              <a:ea typeface="Courier New"/>
              <a:cs typeface="Courier New"/>
              <a:sym typeface="Courier New"/>
            </a:endParaRPr>
          </a:p>
          <a:p>
            <a:pPr marL="457200" lvl="0" indent="-342900" rtl="0">
              <a:spcBef>
                <a:spcPts val="0"/>
              </a:spcBef>
              <a:spcAft>
                <a:spcPts val="1600"/>
              </a:spcAft>
              <a:buSzPts val="1800"/>
              <a:buAutoNum type="arabicPeriod"/>
            </a:pPr>
            <a:r>
              <a:rPr lang="en" dirty="0"/>
              <a:t>Coerce processor into </a:t>
            </a:r>
            <a:r>
              <a:rPr lang="en" dirty="0">
                <a:solidFill>
                  <a:srgbClr val="FF0000"/>
                </a:solidFill>
              </a:rPr>
              <a:t>speculatively</a:t>
            </a:r>
            <a:r>
              <a:rPr lang="en" dirty="0">
                <a:solidFill>
                  <a:srgbClr val="666666"/>
                </a:solidFill>
              </a:rPr>
              <a:t> </a:t>
            </a:r>
            <a:r>
              <a:rPr lang="en" dirty="0">
                <a:solidFill>
                  <a:srgbClr val="FF0000"/>
                </a:solidFill>
              </a:rPr>
              <a:t>executing</a:t>
            </a:r>
            <a:r>
              <a:rPr lang="en" dirty="0">
                <a:solidFill>
                  <a:srgbClr val="666666"/>
                </a:solidFill>
              </a:rPr>
              <a:t> instructions that will be nullified to (a) find a secret &amp; (b) save it in micro-architecture</a:t>
            </a:r>
            <a:endParaRPr dirty="0">
              <a:solidFill>
                <a:srgbClr val="666666"/>
              </a:solidFill>
            </a:endParaRPr>
          </a:p>
        </p:txBody>
      </p:sp>
      <p:sp>
        <p:nvSpPr>
          <p:cNvPr id="267" name="Shape 267"/>
          <p:cNvSpPr txBox="1"/>
          <p:nvPr/>
        </p:nvSpPr>
        <p:spPr>
          <a:xfrm>
            <a:off x="278100" y="2755075"/>
            <a:ext cx="8692200" cy="13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branch (R1 &gt;= bound) goto error </a:t>
            </a:r>
            <a:r>
              <a:rPr lang="en" b="1">
                <a:solidFill>
                  <a:srgbClr val="FF0000"/>
                </a:solidFill>
                <a:latin typeface="Courier New"/>
                <a:ea typeface="Courier New"/>
                <a:cs typeface="Courier New"/>
                <a:sym typeface="Courier New"/>
              </a:rPr>
              <a:t>; Speculate not taken even if R1 &gt;= bound</a:t>
            </a:r>
            <a:endParaRPr b="1">
              <a:solidFill>
                <a:srgbClr val="FF0000"/>
              </a:solidFill>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load R2 ← memory[train+R1]     </a:t>
            </a:r>
            <a:r>
              <a:rPr lang="en" b="1">
                <a:solidFill>
                  <a:srgbClr val="FF0000"/>
                </a:solidFill>
                <a:latin typeface="Courier New"/>
                <a:ea typeface="Courier New"/>
                <a:cs typeface="Courier New"/>
                <a:sym typeface="Courier New"/>
              </a:rPr>
              <a:t>; Speculate to find SECRET outside of train[]</a:t>
            </a:r>
            <a:endParaRPr b="1">
              <a:solidFill>
                <a:srgbClr val="FF0000"/>
              </a:solidFill>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and R3 ← R2 &amp;&amp; 0xffff          </a:t>
            </a:r>
            <a:r>
              <a:rPr lang="en" b="1">
                <a:solidFill>
                  <a:srgbClr val="FF0000"/>
                </a:solidFill>
                <a:latin typeface="Courier New"/>
                <a:ea typeface="Courier New"/>
                <a:cs typeface="Courier New"/>
                <a:sym typeface="Courier New"/>
              </a:rPr>
              <a:t>; Speculate to convert SECRET bits into index</a:t>
            </a:r>
            <a:endParaRPr b="1">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load R4 ← memory[save+SIZE+R3] </a:t>
            </a:r>
            <a:r>
              <a:rPr lang="en" b="1">
                <a:solidFill>
                  <a:srgbClr val="FF0000"/>
                </a:solidFill>
                <a:latin typeface="Courier New"/>
                <a:ea typeface="Courier New"/>
                <a:cs typeface="Courier New"/>
                <a:sym typeface="Courier New"/>
              </a:rPr>
              <a:t>; Speculate to save SECRET by victimizing   memory[save+R3] since it aliases in cache with new access memory[save+SIZE+R3]</a:t>
            </a:r>
            <a:endParaRPr b="1">
              <a:latin typeface="Courier New"/>
              <a:ea typeface="Courier New"/>
              <a:cs typeface="Courier New"/>
              <a:sym typeface="Courier New"/>
            </a:endParaRPr>
          </a:p>
        </p:txBody>
      </p:sp>
      <p:sp>
        <p:nvSpPr>
          <p:cNvPr id="268" name="Shape 268"/>
          <p:cNvSpPr txBox="1">
            <a:spLocks noGrp="1"/>
          </p:cNvSpPr>
          <p:nvPr>
            <p:ph type="body" idx="1"/>
          </p:nvPr>
        </p:nvSpPr>
        <p:spPr>
          <a:xfrm>
            <a:off x="449575" y="3840475"/>
            <a:ext cx="8520600" cy="1085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dirty="0"/>
              <a:t>3.    HW detects </a:t>
            </a:r>
            <a:r>
              <a:rPr lang="en" dirty="0">
                <a:solidFill>
                  <a:srgbClr val="FF0000"/>
                </a:solidFill>
              </a:rPr>
              <a:t>mis-speculation</a:t>
            </a:r>
            <a:r>
              <a:rPr lang="en" dirty="0"/>
              <a:t/>
            </a:r>
            <a:br>
              <a:rPr lang="en" dirty="0"/>
            </a:br>
            <a:r>
              <a:rPr lang="en" dirty="0"/>
              <a:t>	   </a:t>
            </a:r>
            <a:r>
              <a:rPr lang="en" sz="1400" dirty="0"/>
              <a:t>Undoes </a:t>
            </a:r>
            <a:r>
              <a:rPr lang="en" sz="1400" dirty="0">
                <a:solidFill>
                  <a:srgbClr val="0000FF"/>
                </a:solidFill>
              </a:rPr>
              <a:t>architectural </a:t>
            </a:r>
            <a:r>
              <a:rPr lang="en" sz="1400" dirty="0">
                <a:solidFill>
                  <a:srgbClr val="666666"/>
                </a:solidFill>
              </a:rPr>
              <a:t>changes</a:t>
            </a:r>
            <a:br>
              <a:rPr lang="en" sz="1400" dirty="0">
                <a:solidFill>
                  <a:srgbClr val="666666"/>
                </a:solidFill>
              </a:rPr>
            </a:br>
            <a:r>
              <a:rPr lang="en" sz="1400" dirty="0">
                <a:solidFill>
                  <a:srgbClr val="666666"/>
                </a:solidFill>
              </a:rPr>
              <a:t>	    Leaves cache (</a:t>
            </a:r>
            <a:r>
              <a:rPr lang="en" sz="1400" dirty="0">
                <a:solidFill>
                  <a:srgbClr val="FF0000"/>
                </a:solidFill>
              </a:rPr>
              <a:t>micro-architecture)</a:t>
            </a:r>
            <a:r>
              <a:rPr lang="en" sz="1400" dirty="0">
                <a:solidFill>
                  <a:srgbClr val="0000FF"/>
                </a:solidFill>
              </a:rPr>
              <a:t> </a:t>
            </a:r>
            <a:r>
              <a:rPr lang="en" sz="1400" dirty="0">
                <a:solidFill>
                  <a:srgbClr val="666666"/>
                </a:solidFill>
              </a:rPr>
              <a:t>changes (correct by </a:t>
            </a:r>
            <a:r>
              <a:rPr lang="en" sz="1400" dirty="0">
                <a:solidFill>
                  <a:srgbClr val="0000FF"/>
                </a:solidFill>
              </a:rPr>
              <a:t>Architecture 1.0</a:t>
            </a:r>
            <a:r>
              <a:rPr lang="en" sz="1400" dirty="0">
                <a:solidFill>
                  <a:srgbClr val="666666"/>
                </a:solidFill>
              </a:rPr>
              <a:t>)</a:t>
            </a:r>
            <a:endParaRPr sz="1400" dirty="0"/>
          </a:p>
        </p:txBody>
      </p:sp>
    </p:spTree>
    <p:extLst>
      <p:ext uri="{BB962C8B-B14F-4D97-AF65-F5344CB8AC3E}">
        <p14:creationId xmlns:p14="http://schemas.microsoft.com/office/powerpoint/2010/main" val="136469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10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10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xEl>
                                              <p:pRg st="2" end="2"/>
                                            </p:txEl>
                                          </p:spTgt>
                                        </p:tgtEl>
                                        <p:attrNameLst>
                                          <p:attrName>style.visibility</p:attrName>
                                        </p:attrNameLst>
                                      </p:cBhvr>
                                      <p:to>
                                        <p:strVal val="visible"/>
                                      </p:to>
                                    </p:set>
                                    <p:animEffect transition="in" filter="fade">
                                      <p:cBhvr>
                                        <p:cTn id="17" dur="1000"/>
                                        <p:tgtEl>
                                          <p:spTgt spid="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xEl>
                                              <p:pRg st="3" end="3"/>
                                            </p:txEl>
                                          </p:spTgt>
                                        </p:tgtEl>
                                        <p:attrNameLst>
                                          <p:attrName>style.visibility</p:attrName>
                                        </p:attrNameLst>
                                      </p:cBhvr>
                                      <p:to>
                                        <p:strVal val="visible"/>
                                      </p:to>
                                    </p:set>
                                    <p:animEffect transition="in" filter="fade">
                                      <p:cBhvr>
                                        <p:cTn id="22" dur="1000"/>
                                        <p:tgtEl>
                                          <p:spTgt spid="2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xEl>
                                              <p:pRg st="0" end="0"/>
                                            </p:txEl>
                                          </p:spTgt>
                                        </p:tgtEl>
                                        <p:attrNameLst>
                                          <p:attrName>style.visibility</p:attrName>
                                        </p:attrNameLst>
                                      </p:cBhvr>
                                      <p:to>
                                        <p:strVal val="visible"/>
                                      </p:to>
                                    </p:set>
                                    <p:animEffect transition="in" filter="fade">
                                      <p:cBhvr>
                                        <p:cTn id="27" dur="1000"/>
                                        <p:tgtEl>
                                          <p:spTgt spid="2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7">
                                            <p:txEl>
                                              <p:pRg st="1" end="1"/>
                                            </p:txEl>
                                          </p:spTgt>
                                        </p:tgtEl>
                                        <p:attrNameLst>
                                          <p:attrName>style.visibility</p:attrName>
                                        </p:attrNameLst>
                                      </p:cBhvr>
                                      <p:to>
                                        <p:strVal val="visible"/>
                                      </p:to>
                                    </p:set>
                                    <p:animEffect transition="in" filter="fade">
                                      <p:cBhvr>
                                        <p:cTn id="32" dur="1000"/>
                                        <p:tgtEl>
                                          <p:spTgt spid="26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7">
                                            <p:txEl>
                                              <p:pRg st="2" end="2"/>
                                            </p:txEl>
                                          </p:spTgt>
                                        </p:tgtEl>
                                        <p:attrNameLst>
                                          <p:attrName>style.visibility</p:attrName>
                                        </p:attrNameLst>
                                      </p:cBhvr>
                                      <p:to>
                                        <p:strVal val="visible"/>
                                      </p:to>
                                    </p:set>
                                    <p:animEffect transition="in" filter="fade">
                                      <p:cBhvr>
                                        <p:cTn id="37" dur="1000"/>
                                        <p:tgtEl>
                                          <p:spTgt spid="26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7">
                                            <p:txEl>
                                              <p:pRg st="3" end="3"/>
                                            </p:txEl>
                                          </p:spTgt>
                                        </p:tgtEl>
                                        <p:attrNameLst>
                                          <p:attrName>style.visibility</p:attrName>
                                        </p:attrNameLst>
                                      </p:cBhvr>
                                      <p:to>
                                        <p:strVal val="visible"/>
                                      </p:to>
                                    </p:set>
                                    <p:animEffect transition="in" filter="fade">
                                      <p:cBhvr>
                                        <p:cTn id="42" dur="1000"/>
                                        <p:tgtEl>
                                          <p:spTgt spid="26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8"/>
                                        </p:tgtEl>
                                        <p:attrNameLst>
                                          <p:attrName>style.visibility</p:attrName>
                                        </p:attrNameLst>
                                      </p:cBhvr>
                                      <p:to>
                                        <p:strVal val="visible"/>
                                      </p:to>
                                    </p:set>
                                    <p:animEffect transition="in" filter="fade">
                                      <p:cBhvr>
                                        <p:cTn id="4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To Over-Simply</a:t>
            </a:r>
            <a:r>
              <a:rPr lang="en" dirty="0" smtClean="0"/>
              <a:t>: </a:t>
            </a:r>
            <a:r>
              <a:rPr lang="en" dirty="0">
                <a:solidFill>
                  <a:srgbClr val="FF0000"/>
                </a:solidFill>
              </a:rPr>
              <a:t>SAVE</a:t>
            </a:r>
            <a:r>
              <a:rPr lang="en" dirty="0"/>
              <a:t> Secret in Micro-Arch</a:t>
            </a:r>
            <a:endParaRPr dirty="0"/>
          </a:p>
        </p:txBody>
      </p:sp>
      <p:sp>
        <p:nvSpPr>
          <p:cNvPr id="267" name="Shape 267"/>
          <p:cNvSpPr txBox="1"/>
          <p:nvPr/>
        </p:nvSpPr>
        <p:spPr>
          <a:xfrm>
            <a:off x="278100" y="2052607"/>
            <a:ext cx="8692200" cy="134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chemeClr val="bg1">
                    <a:lumMod val="50000"/>
                  </a:schemeClr>
                </a:solidFill>
                <a:latin typeface="Courier New"/>
                <a:ea typeface="Courier New"/>
                <a:cs typeface="Courier New"/>
                <a:sym typeface="Courier New"/>
              </a:rPr>
              <a:t>branch (R1 &gt;= bound) goto error </a:t>
            </a:r>
            <a:endParaRPr lang="en-US" sz="1800" dirty="0" smtClean="0">
              <a:solidFill>
                <a:schemeClr val="bg1">
                  <a:lumMod val="50000"/>
                </a:schemeClr>
              </a:solidFill>
              <a:latin typeface="Courier New"/>
              <a:ea typeface="Courier New"/>
              <a:cs typeface="Courier New"/>
              <a:sym typeface="Courier New"/>
            </a:endParaRPr>
          </a:p>
          <a:p>
            <a:pPr marL="0" lvl="0" indent="0" rtl="0">
              <a:spcBef>
                <a:spcPts val="0"/>
              </a:spcBef>
              <a:spcAft>
                <a:spcPts val="0"/>
              </a:spcAft>
              <a:buNone/>
            </a:pPr>
            <a:r>
              <a:rPr lang="en" sz="1800" b="1" dirty="0" smtClean="0">
                <a:latin typeface="Courier New"/>
                <a:ea typeface="Courier New"/>
                <a:cs typeface="Courier New"/>
                <a:sym typeface="Courier New"/>
              </a:rPr>
              <a:t>load </a:t>
            </a:r>
            <a:r>
              <a:rPr lang="en" sz="1800" b="1" dirty="0">
                <a:latin typeface="Courier New"/>
                <a:ea typeface="Courier New"/>
                <a:cs typeface="Courier New"/>
                <a:sym typeface="Courier New"/>
              </a:rPr>
              <a:t>R2 ← memory[train+R1]     </a:t>
            </a:r>
            <a:r>
              <a:rPr lang="en" sz="1800" b="1" dirty="0">
                <a:solidFill>
                  <a:srgbClr val="FF0000"/>
                </a:solidFill>
                <a:latin typeface="Courier New"/>
                <a:ea typeface="Courier New"/>
                <a:cs typeface="Courier New"/>
                <a:sym typeface="Courier New"/>
              </a:rPr>
              <a:t>; </a:t>
            </a:r>
            <a:r>
              <a:rPr lang="en-US" sz="1800" b="1" dirty="0" smtClean="0">
                <a:solidFill>
                  <a:srgbClr val="FF0000"/>
                </a:solidFill>
                <a:latin typeface="Courier New"/>
                <a:ea typeface="Courier New"/>
                <a:cs typeface="Courier New"/>
                <a:sym typeface="Courier New"/>
              </a:rPr>
              <a:t>Get SECRET</a:t>
            </a:r>
            <a:endParaRPr sz="1800" b="1" dirty="0">
              <a:solidFill>
                <a:srgbClr val="FF0000"/>
              </a:solidFill>
              <a:latin typeface="Courier New"/>
              <a:ea typeface="Courier New"/>
              <a:cs typeface="Courier New"/>
              <a:sym typeface="Courier New"/>
            </a:endParaRPr>
          </a:p>
          <a:p>
            <a:pPr marL="0" lvl="0" indent="0" rtl="0">
              <a:spcBef>
                <a:spcPts val="0"/>
              </a:spcBef>
              <a:spcAft>
                <a:spcPts val="0"/>
              </a:spcAft>
              <a:buNone/>
            </a:pPr>
            <a:r>
              <a:rPr lang="en" sz="1800" dirty="0">
                <a:solidFill>
                  <a:schemeClr val="bg1">
                    <a:lumMod val="50000"/>
                  </a:schemeClr>
                </a:solidFill>
                <a:latin typeface="Courier New"/>
                <a:ea typeface="Courier New"/>
                <a:cs typeface="Courier New"/>
                <a:sym typeface="Courier New"/>
              </a:rPr>
              <a:t>and R3 ← R2 &amp;&amp; 0xffff          </a:t>
            </a:r>
            <a:endParaRPr lang="en-US" sz="1800" dirty="0" smtClean="0">
              <a:solidFill>
                <a:schemeClr val="bg1">
                  <a:lumMod val="50000"/>
                </a:schemeClr>
              </a:solidFill>
              <a:latin typeface="Courier New"/>
              <a:ea typeface="Courier New"/>
              <a:cs typeface="Courier New"/>
              <a:sym typeface="Courier New"/>
            </a:endParaRPr>
          </a:p>
          <a:p>
            <a:pPr marL="0" lvl="0" indent="0" rtl="0">
              <a:spcBef>
                <a:spcPts val="0"/>
              </a:spcBef>
              <a:spcAft>
                <a:spcPts val="0"/>
              </a:spcAft>
              <a:buNone/>
            </a:pPr>
            <a:r>
              <a:rPr lang="en" sz="1800" b="1" dirty="0" smtClean="0">
                <a:latin typeface="Courier New"/>
                <a:ea typeface="Courier New"/>
                <a:cs typeface="Courier New"/>
                <a:sym typeface="Courier New"/>
              </a:rPr>
              <a:t>load </a:t>
            </a:r>
            <a:r>
              <a:rPr lang="en" sz="1800" b="1" dirty="0">
                <a:latin typeface="Courier New"/>
                <a:ea typeface="Courier New"/>
                <a:cs typeface="Courier New"/>
                <a:sym typeface="Courier New"/>
              </a:rPr>
              <a:t>R4 ← memory[save+SIZE+R3] </a:t>
            </a:r>
            <a:r>
              <a:rPr lang="en" sz="1800" b="1" dirty="0">
                <a:solidFill>
                  <a:srgbClr val="FF0000"/>
                </a:solidFill>
                <a:latin typeface="Courier New"/>
                <a:ea typeface="Courier New"/>
                <a:cs typeface="Courier New"/>
                <a:sym typeface="Courier New"/>
              </a:rPr>
              <a:t>; </a:t>
            </a:r>
            <a:r>
              <a:rPr lang="en-US" sz="1800" b="1" dirty="0" smtClean="0">
                <a:solidFill>
                  <a:srgbClr val="FF0000"/>
                </a:solidFill>
                <a:latin typeface="Courier New"/>
                <a:ea typeface="Courier New"/>
                <a:cs typeface="Courier New"/>
                <a:sym typeface="Courier New"/>
              </a:rPr>
              <a:t>Put SECRET in address      					to perturb cache   </a:t>
            </a:r>
            <a:endParaRPr sz="1800" b="1" dirty="0">
              <a:latin typeface="Courier New"/>
              <a:ea typeface="Courier New"/>
              <a:cs typeface="Courier New"/>
              <a:sym typeface="Courier New"/>
            </a:endParaRPr>
          </a:p>
        </p:txBody>
      </p:sp>
    </p:spTree>
    <p:extLst>
      <p:ext uri="{BB962C8B-B14F-4D97-AF65-F5344CB8AC3E}">
        <p14:creationId xmlns:p14="http://schemas.microsoft.com/office/powerpoint/2010/main" val="356829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1000"/>
                                        <p:tgtEl>
                                          <p:spTgt spid="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7">
                                            <p:txEl>
                                              <p:pRg st="1" end="1"/>
                                            </p:txEl>
                                          </p:spTgt>
                                        </p:tgtEl>
                                        <p:attrNameLst>
                                          <p:attrName>style.visibility</p:attrName>
                                        </p:attrNameLst>
                                      </p:cBhvr>
                                      <p:to>
                                        <p:strVal val="visible"/>
                                      </p:to>
                                    </p:set>
                                    <p:animEffect transition="in" filter="fade">
                                      <p:cBhvr>
                                        <p:cTn id="10" dur="1000"/>
                                        <p:tgtEl>
                                          <p:spTgt spid="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7">
                                            <p:txEl>
                                              <p:pRg st="2" end="2"/>
                                            </p:txEl>
                                          </p:spTgt>
                                        </p:tgtEl>
                                        <p:attrNameLst>
                                          <p:attrName>style.visibility</p:attrName>
                                        </p:attrNameLst>
                                      </p:cBhvr>
                                      <p:to>
                                        <p:strVal val="visible"/>
                                      </p:to>
                                    </p:set>
                                    <p:animEffect transition="in" filter="fade">
                                      <p:cBhvr>
                                        <p:cTn id="15" dur="1000"/>
                                        <p:tgtEl>
                                          <p:spTgt spid="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67">
                                            <p:txEl>
                                              <p:pRg st="3" end="3"/>
                                            </p:txEl>
                                          </p:spTgt>
                                        </p:tgtEl>
                                        <p:attrNameLst>
                                          <p:attrName>style.visibility</p:attrName>
                                        </p:attrNameLst>
                                      </p:cBhvr>
                                      <p:to>
                                        <p:strVal val="visible"/>
                                      </p:to>
                                    </p:set>
                                    <p:animEffect transition="in" filter="fade">
                                      <p:cBhvr>
                                        <p:cTn id="18" dur="1000"/>
                                        <p:tgtEl>
                                          <p:spTgt spid="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82350" y="445025"/>
            <a:ext cx="8823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Side-Channel Attack: </a:t>
            </a:r>
            <a:r>
              <a:rPr lang="en">
                <a:solidFill>
                  <a:srgbClr val="FF0000"/>
                </a:solidFill>
              </a:rPr>
              <a:t>RECALL</a:t>
            </a:r>
            <a:r>
              <a:rPr lang="en"/>
              <a:t> Secret from Micro-Arch</a:t>
            </a:r>
            <a:endParaRPr/>
          </a:p>
        </p:txBody>
      </p:sp>
      <p:sp>
        <p:nvSpPr>
          <p:cNvPr id="274" name="Shape 274"/>
          <p:cNvSpPr txBox="1">
            <a:spLocks noGrp="1"/>
          </p:cNvSpPr>
          <p:nvPr>
            <p:ph type="body" idx="1"/>
          </p:nvPr>
        </p:nvSpPr>
        <p:spPr>
          <a:xfrm>
            <a:off x="311700" y="1152475"/>
            <a:ext cx="8520600" cy="16053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4: Probe </a:t>
            </a:r>
            <a:r>
              <a:rPr lang="en">
                <a:solidFill>
                  <a:srgbClr val="FF0000"/>
                </a:solidFill>
              </a:rPr>
              <a:t>time</a:t>
            </a:r>
            <a:r>
              <a:rPr lang="en"/>
              <a:t> to access each element of </a:t>
            </a:r>
            <a:r>
              <a:rPr lang="en" b="1">
                <a:latin typeface="Courier New"/>
                <a:ea typeface="Courier New"/>
                <a:cs typeface="Courier New"/>
                <a:sym typeface="Courier New"/>
              </a:rPr>
              <a:t>save[]</a:t>
            </a:r>
            <a:r>
              <a:rPr lang="en"/>
              <a:t>--</a:t>
            </a:r>
            <a:r>
              <a:rPr lang="en">
                <a:solidFill>
                  <a:srgbClr val="FF0000"/>
                </a:solidFill>
              </a:rPr>
              <a:t>micro-architectural </a:t>
            </a:r>
            <a:r>
              <a:rPr lang="en">
                <a:solidFill>
                  <a:srgbClr val="666666"/>
                </a:solidFill>
              </a:rPr>
              <a:t>property;</a:t>
            </a:r>
            <a:br>
              <a:rPr lang="en">
                <a:solidFill>
                  <a:srgbClr val="666666"/>
                </a:solidFill>
              </a:rPr>
            </a:br>
            <a:r>
              <a:rPr lang="en">
                <a:solidFill>
                  <a:srgbClr val="666666"/>
                </a:solidFill>
              </a:rPr>
              <a:t>If accessing </a:t>
            </a:r>
            <a:r>
              <a:rPr lang="en" b="1">
                <a:latin typeface="Courier New"/>
                <a:ea typeface="Courier New"/>
                <a:cs typeface="Courier New"/>
                <a:sym typeface="Courier New"/>
              </a:rPr>
              <a:t>save[foo]</a:t>
            </a:r>
            <a:r>
              <a:rPr lang="en"/>
              <a:t> slow due to cache miss, then SECRET is </a:t>
            </a:r>
            <a:r>
              <a:rPr lang="en" b="1">
                <a:latin typeface="Courier New"/>
                <a:ea typeface="Courier New"/>
                <a:cs typeface="Courier New"/>
                <a:sym typeface="Courier New"/>
              </a:rPr>
              <a:t>foo</a:t>
            </a:r>
            <a:r>
              <a:rPr lang="en"/>
              <a:t>. A leak!  </a:t>
            </a:r>
            <a:br>
              <a:rPr lang="en"/>
            </a:br>
            <a:r>
              <a:rPr lang="en"/>
              <a:t/>
            </a:r>
            <a:br>
              <a:rPr lang="en"/>
            </a:br>
            <a:r>
              <a:rPr lang="en"/>
              <a:t>5: Repeat many times to obtain secret information at some bandwidth. (More shifting/masking needed to get all SECRET bits victimizing 64B cache lines) </a:t>
            </a:r>
            <a:endParaRPr/>
          </a:p>
        </p:txBody>
      </p:sp>
      <p:pic>
        <p:nvPicPr>
          <p:cNvPr id="275" name="Shape 275" descr="ВТО и конкурентная борьба: десять основных видов оружия. "/>
          <p:cNvPicPr preferRelativeResize="0"/>
          <p:nvPr/>
        </p:nvPicPr>
        <p:blipFill>
          <a:blip r:embed="rId3">
            <a:alphaModFix/>
          </a:blip>
          <a:stretch>
            <a:fillRect/>
          </a:stretch>
        </p:blipFill>
        <p:spPr>
          <a:xfrm>
            <a:off x="6013800" y="3257550"/>
            <a:ext cx="2273157" cy="1395875"/>
          </a:xfrm>
          <a:prstGeom prst="rect">
            <a:avLst/>
          </a:prstGeom>
          <a:noFill/>
          <a:ln>
            <a:noFill/>
          </a:ln>
        </p:spPr>
      </p:pic>
      <p:sp>
        <p:nvSpPr>
          <p:cNvPr id="276" name="Shape 276"/>
          <p:cNvSpPr txBox="1">
            <a:spLocks noGrp="1"/>
          </p:cNvSpPr>
          <p:nvPr>
            <p:ph type="body" idx="1"/>
          </p:nvPr>
        </p:nvSpPr>
        <p:spPr>
          <a:xfrm>
            <a:off x="332950" y="2926075"/>
            <a:ext cx="8520600" cy="1691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Well-known in 1983/85 DoD “Orange Book”</a:t>
            </a:r>
            <a:endParaRPr/>
          </a:p>
          <a:p>
            <a:pPr marL="0" lvl="0" indent="0" rtl="0">
              <a:spcBef>
                <a:spcPts val="1600"/>
              </a:spcBef>
              <a:spcAft>
                <a:spcPts val="0"/>
              </a:spcAft>
              <a:buNone/>
            </a:pPr>
            <a:r>
              <a:rPr lang="en" sz="1100">
                <a:solidFill>
                  <a:schemeClr val="dk1"/>
                </a:solidFill>
                <a:highlight>
                  <a:srgbClr val="FFFFFF"/>
                </a:highlight>
              </a:rPr>
              <a:t>Covert timing channels include all vehicles that would allow one process to signal</a:t>
            </a:r>
            <a:br>
              <a:rPr lang="en" sz="1100">
                <a:solidFill>
                  <a:schemeClr val="dk1"/>
                </a:solidFill>
                <a:highlight>
                  <a:srgbClr val="FFFFFF"/>
                </a:highlight>
              </a:rPr>
            </a:br>
            <a:r>
              <a:rPr lang="en" sz="1100">
                <a:solidFill>
                  <a:schemeClr val="dk1"/>
                </a:solidFill>
                <a:highlight>
                  <a:srgbClr val="FFFFFF"/>
                </a:highlight>
              </a:rPr>
              <a:t>information to another process by modulating its own use of system resources in</a:t>
            </a:r>
            <a:br>
              <a:rPr lang="en" sz="1100">
                <a:solidFill>
                  <a:schemeClr val="dk1"/>
                </a:solidFill>
                <a:highlight>
                  <a:srgbClr val="FFFFFF"/>
                </a:highlight>
              </a:rPr>
            </a:br>
            <a:r>
              <a:rPr lang="en" sz="1100">
                <a:solidFill>
                  <a:schemeClr val="dk1"/>
                </a:solidFill>
                <a:highlight>
                  <a:srgbClr val="FFFFFF"/>
                </a:highlight>
              </a:rPr>
              <a:t>such a way that the change in response time observed by the second process would</a:t>
            </a:r>
            <a:br>
              <a:rPr lang="en" sz="1100">
                <a:solidFill>
                  <a:schemeClr val="dk1"/>
                </a:solidFill>
                <a:highlight>
                  <a:srgbClr val="FFFFFF"/>
                </a:highlight>
              </a:rPr>
            </a:br>
            <a:r>
              <a:rPr lang="en" sz="1100">
                <a:solidFill>
                  <a:schemeClr val="dk1"/>
                </a:solidFill>
                <a:highlight>
                  <a:srgbClr val="FFFFFF"/>
                </a:highlight>
              </a:rPr>
              <a:t>provide information. --TRUSTED COMPUTER SYSTEM EVALUATION CRITERIA</a:t>
            </a:r>
            <a:endParaRPr sz="1100">
              <a:solidFill>
                <a:schemeClr val="dk1"/>
              </a:solidFill>
              <a:highlight>
                <a:srgbClr val="FFFFFF"/>
              </a:highlight>
            </a:endParaRPr>
          </a:p>
          <a:p>
            <a:pPr marL="0" lvl="0" indent="0" rtl="0">
              <a:spcBef>
                <a:spcPts val="1600"/>
              </a:spcBef>
              <a:spcAft>
                <a:spcPts val="1600"/>
              </a:spcAft>
              <a:buNone/>
            </a:pPr>
            <a:r>
              <a:rPr lang="en"/>
              <a:t>But seemed fanciful</a:t>
            </a:r>
            <a:endParaRPr/>
          </a:p>
        </p:txBody>
      </p:sp>
      <p:sp>
        <p:nvSpPr>
          <p:cNvPr id="277" name="Shape 277"/>
          <p:cNvSpPr txBox="1"/>
          <p:nvPr/>
        </p:nvSpPr>
        <p:spPr>
          <a:xfrm>
            <a:off x="6013800" y="4653425"/>
            <a:ext cx="2273100" cy="270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000"/>
              <a:t> Spy vs. Spy, Mad Magazine, 1960</a:t>
            </a:r>
            <a:endParaRPr sz="1000"/>
          </a:p>
        </p:txBody>
      </p:sp>
    </p:spTree>
    <p:extLst>
      <p:ext uri="{BB962C8B-B14F-4D97-AF65-F5344CB8AC3E}">
        <p14:creationId xmlns:p14="http://schemas.microsoft.com/office/powerpoint/2010/main" val="1564248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5"/>
                                        </p:tgtEl>
                                        <p:attrNameLst>
                                          <p:attrName>style.visibility</p:attrName>
                                        </p:attrNameLst>
                                      </p:cBhvr>
                                      <p:to>
                                        <p:strVal val="visible"/>
                                      </p:to>
                                    </p:set>
                                    <p:animEffect transition="in" filter="fade">
                                      <p:cBhvr>
                                        <p:cTn id="10" dur="1000"/>
                                        <p:tgtEl>
                                          <p:spTgt spid="275"/>
                                        </p:tgtEl>
                                      </p:cBhvr>
                                    </p:animEffect>
                                  </p:childTnLst>
                                </p:cTn>
                              </p:par>
                              <p:par>
                                <p:cTn id="11" presetID="10" presetClass="entr" presetSubtype="0" fill="hold" nodeType="withEffect">
                                  <p:stCondLst>
                                    <p:cond delay="0"/>
                                  </p:stCondLst>
                                  <p:childTnLst>
                                    <p:set>
                                      <p:cBhvr>
                                        <p:cTn id="12" dur="1" fill="hold">
                                          <p:stCondLst>
                                            <p:cond delay="0"/>
                                          </p:stCondLst>
                                        </p:cTn>
                                        <p:tgtEl>
                                          <p:spTgt spid="277"/>
                                        </p:tgtEl>
                                        <p:attrNameLst>
                                          <p:attrName>style.visibility</p:attrName>
                                        </p:attrNameLst>
                                      </p:cBhvr>
                                      <p:to>
                                        <p:strVal val="visible"/>
                                      </p:to>
                                    </p:set>
                                    <p:animEffect transition="in" filter="fade">
                                      <p:cBhvr>
                                        <p:cTn id="13" dur="1000"/>
                                        <p:tgtEl>
                                          <p:spTgt spid="277"/>
                                        </p:tgtEl>
                                      </p:cBhvr>
                                    </p:animEffect>
                                  </p:childTnLst>
                                </p:cTn>
                              </p:par>
                              <p:par>
                                <p:cTn id="14" presetID="10" presetClass="entr" presetSubtype="0" fill="hold" nodeType="withEffect">
                                  <p:stCondLst>
                                    <p:cond delay="0"/>
                                  </p:stCondLst>
                                  <p:childTnLst>
                                    <p:set>
                                      <p:cBhvr>
                                        <p:cTn id="15" dur="1" fill="hold">
                                          <p:stCondLst>
                                            <p:cond delay="0"/>
                                          </p:stCondLst>
                                        </p:cTn>
                                        <p:tgtEl>
                                          <p:spTgt spid="276"/>
                                        </p:tgtEl>
                                        <p:attrNameLst>
                                          <p:attrName>style.visibility</p:attrName>
                                        </p:attrNameLst>
                                      </p:cBhvr>
                                      <p:to>
                                        <p:strVal val="visible"/>
                                      </p:to>
                                    </p:set>
                                    <p:animEffect transition="in" filter="fade">
                                      <p:cBhvr>
                                        <p:cTn id="16"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 dirty="0"/>
              <a:t>Meltdown </a:t>
            </a:r>
            <a:r>
              <a:rPr lang="en-US" dirty="0" smtClean="0"/>
              <a:t>(</a:t>
            </a:r>
            <a:r>
              <a:rPr lang="en-US" dirty="0"/>
              <a:t>a.k.a. Google Variant </a:t>
            </a:r>
            <a:r>
              <a:rPr lang="en-US" dirty="0" smtClean="0"/>
              <a:t>3</a:t>
            </a:r>
            <a:r>
              <a:rPr lang="en" dirty="0" smtClean="0"/>
              <a:t>)</a:t>
            </a:r>
            <a:endParaRPr dirty="0"/>
          </a:p>
        </p:txBody>
      </p:sp>
      <p:sp>
        <p:nvSpPr>
          <p:cNvPr id="283" name="Shape 2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solidFill>
                  <a:srgbClr val="FF0000"/>
                </a:solidFill>
              </a:rPr>
              <a:t>Can leak the contents of kernel memory at up to 500KB/s</a:t>
            </a:r>
            <a:endParaRPr dirty="0">
              <a:solidFill>
                <a:srgbClr val="FF0000"/>
              </a:solidFill>
            </a:endParaRPr>
          </a:p>
        </p:txBody>
      </p:sp>
      <p:pic>
        <p:nvPicPr>
          <p:cNvPr id="284" name="Shape 284"/>
          <p:cNvPicPr preferRelativeResize="0"/>
          <p:nvPr/>
        </p:nvPicPr>
        <p:blipFill>
          <a:blip r:embed="rId3">
            <a:alphaModFix/>
          </a:blip>
          <a:stretch>
            <a:fillRect/>
          </a:stretch>
        </p:blipFill>
        <p:spPr>
          <a:xfrm>
            <a:off x="496127" y="1974525"/>
            <a:ext cx="3340546" cy="2681375"/>
          </a:xfrm>
          <a:prstGeom prst="rect">
            <a:avLst/>
          </a:prstGeom>
          <a:noFill/>
          <a:ln>
            <a:noFill/>
          </a:ln>
        </p:spPr>
      </p:pic>
      <p:pic>
        <p:nvPicPr>
          <p:cNvPr id="285" name="Shape 285"/>
          <p:cNvPicPr preferRelativeResize="0"/>
          <p:nvPr/>
        </p:nvPicPr>
        <p:blipFill>
          <a:blip r:embed="rId4">
            <a:alphaModFix/>
          </a:blip>
          <a:stretch>
            <a:fillRect/>
          </a:stretch>
        </p:blipFill>
        <p:spPr>
          <a:xfrm>
            <a:off x="4341125" y="1910729"/>
            <a:ext cx="3991100" cy="2656575"/>
          </a:xfrm>
          <a:prstGeom prst="rect">
            <a:avLst/>
          </a:prstGeom>
          <a:noFill/>
          <a:ln>
            <a:noFill/>
          </a:ln>
        </p:spPr>
      </p:pic>
      <p:pic>
        <p:nvPicPr>
          <p:cNvPr id="286" name="Shape 286"/>
          <p:cNvPicPr preferRelativeResize="0"/>
          <p:nvPr/>
        </p:nvPicPr>
        <p:blipFill>
          <a:blip r:embed="rId5">
            <a:alphaModFix/>
          </a:blip>
          <a:stretch>
            <a:fillRect/>
          </a:stretch>
        </p:blipFill>
        <p:spPr>
          <a:xfrm>
            <a:off x="7701888" y="151625"/>
            <a:ext cx="2962275" cy="1543050"/>
          </a:xfrm>
          <a:prstGeom prst="rect">
            <a:avLst/>
          </a:prstGeom>
          <a:noFill/>
          <a:ln>
            <a:noFill/>
          </a:ln>
        </p:spPr>
      </p:pic>
      <p:sp>
        <p:nvSpPr>
          <p:cNvPr id="287" name="Shape 287"/>
          <p:cNvSpPr txBox="1"/>
          <p:nvPr/>
        </p:nvSpPr>
        <p:spPr>
          <a:xfrm>
            <a:off x="6504475" y="2364375"/>
            <a:ext cx="2425500" cy="26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0000"/>
                </a:solidFill>
              </a:rPr>
              <a:t>TRAP!! (not branch)</a:t>
            </a:r>
            <a:endParaRPr sz="1800">
              <a:solidFill>
                <a:srgbClr val="FF0000"/>
              </a:solidFill>
            </a:endParaRPr>
          </a:p>
          <a:p>
            <a:pPr marL="0" lvl="0" indent="0">
              <a:spcBef>
                <a:spcPts val="0"/>
              </a:spcBef>
              <a:spcAft>
                <a:spcPts val="0"/>
              </a:spcAft>
              <a:buNone/>
            </a:pPr>
            <a:r>
              <a:rPr lang="en" sz="1800">
                <a:solidFill>
                  <a:srgbClr val="FF0000"/>
                </a:solidFill>
              </a:rPr>
              <a:t>Under mis-speculation</a:t>
            </a:r>
            <a:endParaRPr sz="1800">
              <a:solidFill>
                <a:srgbClr val="FF0000"/>
              </a:solidFill>
            </a:endParaRPr>
          </a:p>
        </p:txBody>
      </p:sp>
    </p:spTree>
    <p:extLst>
      <p:ext uri="{BB962C8B-B14F-4D97-AF65-F5344CB8AC3E}">
        <p14:creationId xmlns:p14="http://schemas.microsoft.com/office/powerpoint/2010/main" val="867167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11700" y="101019"/>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Meltdown </a:t>
            </a:r>
            <a:r>
              <a:rPr lang="en-US" dirty="0" smtClean="0"/>
              <a:t>(a.k.a. Google Variant 3</a:t>
            </a:r>
            <a:r>
              <a:rPr lang="en" dirty="0" smtClean="0"/>
              <a:t>)</a:t>
            </a:r>
            <a:endParaRPr dirty="0"/>
          </a:p>
        </p:txBody>
      </p:sp>
      <p:sp>
        <p:nvSpPr>
          <p:cNvPr id="283" name="Shape 283"/>
          <p:cNvSpPr txBox="1">
            <a:spLocks noGrp="1"/>
          </p:cNvSpPr>
          <p:nvPr>
            <p:ph type="body" idx="1"/>
          </p:nvPr>
        </p:nvSpPr>
        <p:spPr>
          <a:xfrm>
            <a:off x="311700" y="793852"/>
            <a:ext cx="8520600" cy="3775023"/>
          </a:xfrm>
          <a:prstGeom prst="rect">
            <a:avLst/>
          </a:prstGeom>
        </p:spPr>
        <p:txBody>
          <a:bodyPr spcFirstLastPara="1" wrap="square" lIns="91425" tIns="91425" rIns="91425" bIns="91425" anchor="t" anchorCtr="0">
            <a:noAutofit/>
          </a:bodyPr>
          <a:lstStyle/>
          <a:p>
            <a:pPr marL="0" indent="0">
              <a:spcAft>
                <a:spcPts val="1600"/>
              </a:spcAft>
              <a:buNone/>
            </a:pPr>
            <a:r>
              <a:rPr lang="en-US" dirty="0" smtClean="0">
                <a:solidFill>
                  <a:srgbClr val="FF0000"/>
                </a:solidFill>
              </a:rPr>
              <a:t>Instead of branch/load:</a:t>
            </a:r>
            <a:r>
              <a:rPr lang="en-US" dirty="0" smtClean="0">
                <a:solidFill>
                  <a:srgbClr val="FF0000"/>
                </a:solidFill>
                <a:sym typeface="Wingdings" panose="05000000000000000000" pitchFamily="2" charset="2"/>
              </a:rPr>
              <a:t> user load of </a:t>
            </a:r>
            <a:r>
              <a:rPr lang="en-US" dirty="0" err="1" smtClean="0">
                <a:solidFill>
                  <a:srgbClr val="FF0000"/>
                </a:solidFill>
                <a:sym typeface="Wingdings" panose="05000000000000000000" pitchFamily="2" charset="2"/>
              </a:rPr>
              <a:t>ker</a:t>
            </a:r>
            <a:r>
              <a:rPr lang="en" dirty="0" smtClean="0">
                <a:solidFill>
                  <a:srgbClr val="FF0000"/>
                </a:solidFill>
              </a:rPr>
              <a:t>nel </a:t>
            </a:r>
            <a:r>
              <a:rPr lang="en" dirty="0">
                <a:solidFill>
                  <a:srgbClr val="FF0000"/>
                </a:solidFill>
              </a:rPr>
              <a:t>memory </a:t>
            </a:r>
            <a:r>
              <a:rPr lang="en" dirty="0" smtClean="0">
                <a:solidFill>
                  <a:srgbClr val="FF0000"/>
                </a:solidFill>
              </a:rPr>
              <a:t>that traps</a:t>
            </a:r>
            <a:br>
              <a:rPr lang="en" dirty="0" smtClean="0">
                <a:solidFill>
                  <a:srgbClr val="FF0000"/>
                </a:solidFill>
              </a:rPr>
            </a:br>
            <a:r>
              <a:rPr lang="en" dirty="0" smtClean="0">
                <a:solidFill>
                  <a:srgbClr val="FF0000"/>
                </a:solidFill>
              </a:rPr>
              <a:t>Leaks kernel memory at </a:t>
            </a:r>
            <a:r>
              <a:rPr lang="en" dirty="0">
                <a:solidFill>
                  <a:srgbClr val="FF0000"/>
                </a:solidFill>
              </a:rPr>
              <a:t>up to </a:t>
            </a:r>
            <a:r>
              <a:rPr lang="en" dirty="0" smtClean="0">
                <a:solidFill>
                  <a:srgbClr val="FF0000"/>
                </a:solidFill>
              </a:rPr>
              <a:t>500KB/s</a:t>
            </a:r>
            <a:r>
              <a:rPr lang="en-US" dirty="0" smtClean="0">
                <a:solidFill>
                  <a:srgbClr val="FF0000"/>
                </a:solidFill>
              </a:rPr>
              <a:t> on Intel x86-64 cores</a:t>
            </a:r>
            <a:br>
              <a:rPr lang="en-US" dirty="0" smtClean="0">
                <a:solidFill>
                  <a:srgbClr val="FF0000"/>
                </a:solidFill>
              </a:rPr>
            </a:br>
            <a:endParaRPr dirty="0">
              <a:solidFill>
                <a:srgbClr val="FF0000"/>
              </a:solidFill>
            </a:endParaRPr>
          </a:p>
        </p:txBody>
      </p:sp>
      <p:pic>
        <p:nvPicPr>
          <p:cNvPr id="286" name="Shape 286"/>
          <p:cNvPicPr preferRelativeResize="0"/>
          <p:nvPr/>
        </p:nvPicPr>
        <p:blipFill>
          <a:blip r:embed="rId3">
            <a:alphaModFix/>
          </a:blip>
          <a:stretch>
            <a:fillRect/>
          </a:stretch>
        </p:blipFill>
        <p:spPr>
          <a:xfrm>
            <a:off x="7701888" y="151625"/>
            <a:ext cx="2962275" cy="1543050"/>
          </a:xfrm>
          <a:prstGeom prst="rect">
            <a:avLst/>
          </a:prstGeom>
          <a:noFill/>
          <a:ln>
            <a:noFill/>
          </a:ln>
        </p:spPr>
      </p:pic>
      <p:sp>
        <p:nvSpPr>
          <p:cNvPr id="8" name="Shape 293"/>
          <p:cNvSpPr txBox="1">
            <a:spLocks/>
          </p:cNvSpPr>
          <p:nvPr/>
        </p:nvSpPr>
        <p:spPr>
          <a:xfrm>
            <a:off x="404694" y="1637034"/>
            <a:ext cx="8565621" cy="3325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Bef>
                <a:spcPts val="1600"/>
              </a:spcBef>
              <a:buFont typeface="Arial"/>
              <a:buNone/>
            </a:pPr>
            <a:r>
              <a:rPr lang="en" dirty="0" smtClean="0"/>
              <a:t>Intel appears </a:t>
            </a:r>
            <a:r>
              <a:rPr lang="en-US" dirty="0" smtClean="0"/>
              <a:t>to start cache miss before trapping </a:t>
            </a:r>
            <a:r>
              <a:rPr lang="en" dirty="0" smtClean="0"/>
              <a:t>(</a:t>
            </a:r>
            <a:r>
              <a:rPr lang="en-US" dirty="0" smtClean="0"/>
              <a:t>allow </a:t>
            </a:r>
            <a:r>
              <a:rPr lang="en" dirty="0" smtClean="0">
                <a:solidFill>
                  <a:srgbClr val="FF0000"/>
                </a:solidFill>
              </a:rPr>
              <a:t>micro-arch </a:t>
            </a:r>
            <a:r>
              <a:rPr lang="en" dirty="0" smtClean="0"/>
              <a:t>changes)</a:t>
            </a:r>
            <a:r>
              <a:rPr lang="en-US" dirty="0" smtClean="0"/>
              <a:t/>
            </a:r>
            <a:br>
              <a:rPr lang="en-US" dirty="0" smtClean="0"/>
            </a:br>
            <a:r>
              <a:rPr lang="en" dirty="0" smtClean="0">
                <a:sym typeface="Wingdings"/>
              </a:rPr>
              <a:t> </a:t>
            </a:r>
            <a:r>
              <a:rPr lang="en" dirty="0" smtClean="0"/>
              <a:t>Ok by </a:t>
            </a:r>
            <a:r>
              <a:rPr lang="en" dirty="0" smtClean="0">
                <a:solidFill>
                  <a:srgbClr val="0000FF"/>
                </a:solidFill>
              </a:rPr>
              <a:t>Arch</a:t>
            </a:r>
            <a:r>
              <a:rPr lang="en-US" dirty="0" err="1" smtClean="0">
                <a:solidFill>
                  <a:srgbClr val="0000FF"/>
                </a:solidFill>
              </a:rPr>
              <a:t>itecture</a:t>
            </a:r>
            <a:r>
              <a:rPr lang="en" dirty="0" smtClean="0">
                <a:solidFill>
                  <a:srgbClr val="0000FF"/>
                </a:solidFill>
              </a:rPr>
              <a:t> 1.0 </a:t>
            </a:r>
            <a:r>
              <a:rPr lang="en-US" dirty="0" smtClean="0">
                <a:solidFill>
                  <a:srgbClr val="0000FF"/>
                </a:solidFill>
              </a:rPr>
              <a:t>w/</a:t>
            </a:r>
            <a:r>
              <a:rPr lang="en" dirty="0" smtClean="0"/>
              <a:t> High </a:t>
            </a:r>
            <a:r>
              <a:rPr lang="en-US" dirty="0" smtClean="0"/>
              <a:t>performance</a:t>
            </a:r>
            <a:r>
              <a:rPr lang="en-US" dirty="0"/>
              <a:t> </a:t>
            </a:r>
            <a:r>
              <a:rPr lang="en-US" dirty="0" smtClean="0"/>
              <a:t>but </a:t>
            </a:r>
            <a:r>
              <a:rPr lang="en" dirty="0" smtClean="0"/>
              <a:t>Meltdown!</a:t>
            </a:r>
          </a:p>
          <a:p>
            <a:pPr marL="0" indent="0">
              <a:spcBef>
                <a:spcPts val="1600"/>
              </a:spcBef>
              <a:buFont typeface="Arial"/>
              <a:buNone/>
            </a:pPr>
            <a:r>
              <a:rPr lang="en" dirty="0" smtClean="0"/>
              <a:t>Others appear to trap </a:t>
            </a:r>
            <a:r>
              <a:rPr lang="en-US" dirty="0" smtClean="0"/>
              <a:t>without cache miss </a:t>
            </a:r>
            <a:r>
              <a:rPr lang="en" dirty="0" smtClean="0"/>
              <a:t>(e.g., at address translation)</a:t>
            </a:r>
            <a:r>
              <a:rPr lang="en-US" dirty="0" smtClean="0"/>
              <a:t/>
            </a:r>
            <a:br>
              <a:rPr lang="en-US" dirty="0" smtClean="0"/>
            </a:br>
            <a:r>
              <a:rPr lang="en" dirty="0" smtClean="0">
                <a:sym typeface="Wingdings"/>
              </a:rPr>
              <a:t> </a:t>
            </a:r>
            <a:r>
              <a:rPr lang="en" dirty="0" smtClean="0"/>
              <a:t>Ok by </a:t>
            </a:r>
            <a:r>
              <a:rPr lang="en" dirty="0" smtClean="0">
                <a:solidFill>
                  <a:srgbClr val="0000FF"/>
                </a:solidFill>
              </a:rPr>
              <a:t>Arch</a:t>
            </a:r>
            <a:r>
              <a:rPr lang="en-US" dirty="0" err="1" smtClean="0">
                <a:solidFill>
                  <a:srgbClr val="0000FF"/>
                </a:solidFill>
              </a:rPr>
              <a:t>itecture</a:t>
            </a:r>
            <a:r>
              <a:rPr lang="en" dirty="0" smtClean="0">
                <a:solidFill>
                  <a:srgbClr val="0000FF"/>
                </a:solidFill>
              </a:rPr>
              <a:t> </a:t>
            </a:r>
            <a:r>
              <a:rPr lang="en" dirty="0">
                <a:solidFill>
                  <a:srgbClr val="0000FF"/>
                </a:solidFill>
              </a:rPr>
              <a:t>1.0 </a:t>
            </a:r>
            <a:r>
              <a:rPr lang="en" dirty="0" smtClean="0">
                <a:sym typeface="Wingdings"/>
              </a:rPr>
              <a:t></a:t>
            </a:r>
            <a:r>
              <a:rPr lang="en" dirty="0" smtClean="0"/>
              <a:t> No Meltdown</a:t>
            </a:r>
            <a:endParaRPr lang="en-US" dirty="0" smtClean="0"/>
          </a:p>
          <a:p>
            <a:pPr marL="0" indent="0">
              <a:spcBef>
                <a:spcPts val="1600"/>
              </a:spcBef>
              <a:buFont typeface="Arial"/>
              <a:buNone/>
            </a:pPr>
            <a:r>
              <a:rPr lang="en-US" dirty="0" smtClean="0"/>
              <a:t>Solutions</a:t>
            </a:r>
            <a:br>
              <a:rPr lang="en-US" dirty="0" smtClean="0"/>
            </a:br>
            <a:r>
              <a:rPr lang="en-US" dirty="0" smtClean="0"/>
              <a:t>SW: Don’t map kernel </a:t>
            </a:r>
            <a:r>
              <a:rPr lang="en-US" dirty="0" smtClean="0">
                <a:sym typeface="Wingdings"/>
              </a:rPr>
              <a:t></a:t>
            </a:r>
            <a:r>
              <a:rPr lang="en-US" dirty="0" smtClean="0"/>
              <a:t> performance loss on </a:t>
            </a:r>
            <a:r>
              <a:rPr lang="en-US" dirty="0" err="1" smtClean="0"/>
              <a:t>syscalls</a:t>
            </a:r>
            <a:r>
              <a:rPr lang="en-US" dirty="0" smtClean="0"/>
              <a:t/>
            </a:r>
            <a:br>
              <a:rPr lang="en-US" dirty="0" smtClean="0"/>
            </a:br>
            <a:r>
              <a:rPr lang="en-US" dirty="0" smtClean="0"/>
              <a:t>HW: Trap early (as done by many vendors &amp; claimed for new Intel Cascade Lake)</a:t>
            </a:r>
          </a:p>
          <a:p>
            <a:pPr marL="0" indent="0">
              <a:spcBef>
                <a:spcPts val="1600"/>
              </a:spcBef>
              <a:buFont typeface="Arial"/>
              <a:buNone/>
            </a:pPr>
            <a:r>
              <a:rPr lang="en-US" b="1" dirty="0" smtClean="0"/>
              <a:t>“</a:t>
            </a:r>
            <a:r>
              <a:rPr lang="en-US" b="1" dirty="0" smtClean="0"/>
              <a:t>Easy” </a:t>
            </a:r>
            <a:r>
              <a:rPr lang="en-US" b="1" dirty="0" smtClean="0"/>
              <a:t>to </a:t>
            </a:r>
            <a:r>
              <a:rPr lang="en-US" b="1" dirty="0" smtClean="0"/>
              <a:t>stop speculation </a:t>
            </a:r>
            <a:r>
              <a:rPr lang="en-US" b="1" dirty="0" smtClean="0"/>
              <a:t>early: SW protection boundary known to HW</a:t>
            </a:r>
            <a:endParaRPr lang="en" b="1" dirty="0" smtClean="0"/>
          </a:p>
          <a:p>
            <a:pPr marL="0" indent="0">
              <a:spcBef>
                <a:spcPts val="1600"/>
              </a:spcBef>
              <a:spcAft>
                <a:spcPts val="1600"/>
              </a:spcAft>
              <a:buFont typeface="Arial"/>
              <a:buNone/>
            </a:pPr>
            <a:endParaRPr lang="en" dirty="0"/>
          </a:p>
        </p:txBody>
      </p:sp>
    </p:spTree>
    <p:extLst>
      <p:ext uri="{BB962C8B-B14F-4D97-AF65-F5344CB8AC3E}">
        <p14:creationId xmlns:p14="http://schemas.microsoft.com/office/powerpoint/2010/main" val="1294166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11700" y="348265"/>
            <a:ext cx="8520600" cy="572700"/>
          </a:xfrm>
          <a:prstGeom prst="rect">
            <a:avLst/>
          </a:prstGeom>
        </p:spPr>
        <p:txBody>
          <a:bodyPr spcFirstLastPara="1" wrap="square" lIns="91425" tIns="91425" rIns="91425" bIns="91425" anchor="t" anchorCtr="0">
            <a:noAutofit/>
          </a:bodyPr>
          <a:lstStyle/>
          <a:p>
            <a:pPr lvl="0"/>
            <a:r>
              <a:rPr lang="en" dirty="0"/>
              <a:t>Spectre </a:t>
            </a:r>
            <a:r>
              <a:rPr lang="en-US" dirty="0" smtClean="0"/>
              <a:t>(Google Variants </a:t>
            </a:r>
            <a:r>
              <a:rPr lang="en-US" dirty="0"/>
              <a:t>≠</a:t>
            </a:r>
            <a:r>
              <a:rPr lang="en-US" dirty="0" smtClean="0"/>
              <a:t> 3</a:t>
            </a:r>
            <a:r>
              <a:rPr lang="en" dirty="0" smtClean="0"/>
              <a:t>)</a:t>
            </a:r>
            <a:endParaRPr dirty="0"/>
          </a:p>
        </p:txBody>
      </p:sp>
      <p:sp>
        <p:nvSpPr>
          <p:cNvPr id="307" name="Shape 307"/>
          <p:cNvSpPr txBox="1">
            <a:spLocks noGrp="1"/>
          </p:cNvSpPr>
          <p:nvPr>
            <p:ph type="body" idx="1"/>
          </p:nvPr>
        </p:nvSpPr>
        <p:spPr>
          <a:xfrm>
            <a:off x="311700" y="919238"/>
            <a:ext cx="8592468" cy="3649637"/>
          </a:xfrm>
          <a:prstGeom prst="rect">
            <a:avLst/>
          </a:prstGeom>
        </p:spPr>
        <p:txBody>
          <a:bodyPr spcFirstLastPara="1" wrap="square" lIns="91425" tIns="91425" rIns="91425" bIns="91425" anchor="t" anchorCtr="0">
            <a:noAutofit/>
          </a:bodyPr>
          <a:lstStyle/>
          <a:p>
            <a:pPr marL="0" lvl="0" indent="0">
              <a:buNone/>
            </a:pPr>
            <a:r>
              <a:rPr lang="en" dirty="0"/>
              <a:t>Classic side-channel </a:t>
            </a:r>
            <a:r>
              <a:rPr lang="en" dirty="0">
                <a:solidFill>
                  <a:schemeClr val="bg2"/>
                </a:solidFill>
              </a:rPr>
              <a:t>attack</a:t>
            </a:r>
            <a:r>
              <a:rPr lang="en" dirty="0"/>
              <a:t> w/ deep micro-arch </a:t>
            </a:r>
            <a:r>
              <a:rPr lang="en" dirty="0" smtClean="0"/>
              <a:t>info</a:t>
            </a:r>
            <a:endParaRPr lang="en-US" dirty="0" smtClean="0"/>
          </a:p>
          <a:p>
            <a:pPr marL="285750" lvl="0" indent="-285750">
              <a:buFontTx/>
              <a:buChar char="•"/>
            </a:pPr>
            <a:r>
              <a:rPr lang="en-US" dirty="0" smtClean="0"/>
              <a:t>Most—if not all—cores &amp; vendors</a:t>
            </a:r>
          </a:p>
          <a:p>
            <a:pPr marL="285750" lvl="0" indent="-285750">
              <a:buFontTx/>
              <a:buChar char="•"/>
            </a:pPr>
            <a:r>
              <a:rPr lang="en" dirty="0" smtClean="0"/>
              <a:t>Load </a:t>
            </a:r>
            <a:r>
              <a:rPr lang="en" dirty="0"/>
              <a:t>does NOT trap </a:t>
            </a:r>
            <a:r>
              <a:rPr lang="en" dirty="0" smtClean="0"/>
              <a:t>(Meltdown</a:t>
            </a:r>
            <a:r>
              <a:rPr lang="en-US" dirty="0" smtClean="0"/>
              <a:t> traps</a:t>
            </a:r>
            <a:r>
              <a:rPr lang="en" dirty="0" smtClean="0"/>
              <a:t>)</a:t>
            </a:r>
          </a:p>
          <a:p>
            <a:pPr marL="285750" lvl="0" indent="-285750">
              <a:buFontTx/>
              <a:buChar char="•"/>
            </a:pPr>
            <a:r>
              <a:rPr lang="en-US" dirty="0" smtClean="0"/>
              <a:t>Violation </a:t>
            </a:r>
            <a:r>
              <a:rPr lang="en-US" dirty="0" smtClean="0"/>
              <a:t>of </a:t>
            </a:r>
            <a:r>
              <a:rPr lang="en" dirty="0" smtClean="0"/>
              <a:t>managed </a:t>
            </a:r>
            <a:r>
              <a:rPr lang="en" dirty="0"/>
              <a:t>language or </a:t>
            </a:r>
            <a:r>
              <a:rPr lang="en" dirty="0" smtClean="0"/>
              <a:t>sandbox</a:t>
            </a:r>
            <a:endParaRPr lang="en-US" dirty="0" smtClean="0"/>
          </a:p>
          <a:p>
            <a:pPr marL="285750" lvl="0" indent="-285750">
              <a:buFontTx/>
              <a:buChar char="•"/>
            </a:pPr>
            <a:r>
              <a:rPr lang="en-US" dirty="0" smtClean="0"/>
              <a:t>Hard as SW protection boundary unknown to HW</a:t>
            </a:r>
          </a:p>
          <a:p>
            <a:pPr marL="285750" lvl="0" indent="-285750">
              <a:buFontTx/>
              <a:buChar char="•"/>
            </a:pPr>
            <a:endParaRPr lang="en-US" sz="900" dirty="0" smtClean="0">
              <a:solidFill>
                <a:srgbClr val="FF0000"/>
              </a:solidFill>
            </a:endParaRPr>
          </a:p>
          <a:p>
            <a:pPr marL="0" indent="0">
              <a:buNone/>
            </a:pPr>
            <a:r>
              <a:rPr lang="en-US" dirty="0" smtClean="0"/>
              <a:t>Variants</a:t>
            </a:r>
          </a:p>
          <a:p>
            <a:pPr marL="342900">
              <a:buAutoNum type="arabicPeriod"/>
            </a:pPr>
            <a:r>
              <a:rPr lang="en-US" dirty="0" smtClean="0"/>
              <a:t>Use branch </a:t>
            </a:r>
            <a:r>
              <a:rPr lang="en-US" dirty="0" err="1"/>
              <a:t>mis</a:t>
            </a:r>
            <a:r>
              <a:rPr lang="en-US" dirty="0"/>
              <a:t>-prediction to let </a:t>
            </a:r>
            <a:r>
              <a:rPr lang="en-US" dirty="0" err="1"/>
              <a:t>Javascript</a:t>
            </a:r>
            <a:r>
              <a:rPr lang="en-US" dirty="0"/>
              <a:t> steal from Chrome </a:t>
            </a:r>
            <a:r>
              <a:rPr lang="en-US" dirty="0" smtClean="0"/>
              <a:t>browser</a:t>
            </a:r>
          </a:p>
          <a:p>
            <a:pPr marL="342900">
              <a:buAutoNum type="arabicPeriod"/>
            </a:pPr>
            <a:r>
              <a:rPr lang="en-US" dirty="0" smtClean="0"/>
              <a:t>Uses indirect branches (returns) &amp; return-oriented programming</a:t>
            </a:r>
          </a:p>
          <a:p>
            <a:pPr marL="342900">
              <a:buAutoNum type="arabicPeriod"/>
            </a:pPr>
            <a:r>
              <a:rPr lang="en-US" dirty="0" smtClean="0"/>
              <a:t>Meltdown</a:t>
            </a:r>
          </a:p>
          <a:p>
            <a:pPr marL="342900">
              <a:buAutoNum type="arabicPeriod"/>
            </a:pPr>
            <a:r>
              <a:rPr lang="en-US" dirty="0" smtClean="0"/>
              <a:t>Re write buffer bypass</a:t>
            </a:r>
          </a:p>
          <a:p>
            <a:pPr marL="0" indent="0">
              <a:buNone/>
            </a:pPr>
            <a:r>
              <a:rPr lang="en-US" b="1" dirty="0" smtClean="0">
                <a:solidFill>
                  <a:srgbClr val="FF0000"/>
                </a:solidFill>
              </a:rPr>
              <a:t>... Coherence, functional units, TBD</a:t>
            </a:r>
            <a:r>
              <a:rPr lang="en-US" b="1" dirty="0">
                <a:solidFill>
                  <a:srgbClr val="FF0000"/>
                </a:solidFill>
              </a:rPr>
              <a:t> </a:t>
            </a:r>
            <a:r>
              <a:rPr lang="en-US" b="1" dirty="0" smtClean="0">
                <a:solidFill>
                  <a:srgbClr val="FF0000"/>
                </a:solidFill>
                <a:sym typeface="Wingdings"/>
              </a:rPr>
              <a:t></a:t>
            </a:r>
          </a:p>
          <a:p>
            <a:pPr marL="0" indent="0">
              <a:buNone/>
            </a:pPr>
            <a:r>
              <a:rPr lang="en-US" b="1" dirty="0" smtClean="0">
                <a:solidFill>
                  <a:srgbClr val="FF0000"/>
                </a:solidFill>
                <a:sym typeface="Wingdings"/>
              </a:rPr>
              <a:t>Page tables (L1TF 08/14/2018 ~ Meltdown)</a:t>
            </a:r>
            <a:r>
              <a:rPr lang="en-US" dirty="0"/>
              <a:t>	</a:t>
            </a:r>
            <a:endParaRPr lang="en-US" dirty="0" smtClean="0"/>
          </a:p>
        </p:txBody>
      </p:sp>
      <p:pic>
        <p:nvPicPr>
          <p:cNvPr id="308" name="Shape 308"/>
          <p:cNvPicPr preferRelativeResize="0"/>
          <p:nvPr/>
        </p:nvPicPr>
        <p:blipFill>
          <a:blip r:embed="rId3">
            <a:alphaModFix/>
          </a:blip>
          <a:stretch>
            <a:fillRect/>
          </a:stretch>
        </p:blipFill>
        <p:spPr>
          <a:xfrm>
            <a:off x="5870013" y="254350"/>
            <a:ext cx="2962275" cy="1543050"/>
          </a:xfrm>
          <a:prstGeom prst="rect">
            <a:avLst/>
          </a:prstGeom>
          <a:noFill/>
          <a:ln>
            <a:noFill/>
          </a:ln>
        </p:spPr>
      </p:pic>
      <p:sp>
        <p:nvSpPr>
          <p:cNvPr id="5" name="Shape 340"/>
          <p:cNvSpPr txBox="1">
            <a:spLocks/>
          </p:cNvSpPr>
          <p:nvPr/>
        </p:nvSpPr>
        <p:spPr>
          <a:xfrm>
            <a:off x="4134561" y="3876031"/>
            <a:ext cx="4539908" cy="9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r">
              <a:buFont typeface="Arial"/>
              <a:buNone/>
            </a:pPr>
            <a:r>
              <a:rPr lang="en-US" b="1" dirty="0" smtClean="0"/>
              <a:t>Performance </a:t>
            </a:r>
            <a:r>
              <a:rPr lang="en-US" b="1" dirty="0" smtClean="0">
                <a:sym typeface="Wingdings"/>
              </a:rPr>
              <a:t> Speculation  </a:t>
            </a:r>
            <a:r>
              <a:rPr lang="en-US" b="1" dirty="0" err="1" smtClean="0">
                <a:sym typeface="Wingdings"/>
              </a:rPr>
              <a:t>Spectre</a:t>
            </a:r>
            <a:endParaRPr lang="en-US" b="1" dirty="0" smtClean="0">
              <a:sym typeface="Wingdings"/>
            </a:endParaRPr>
          </a:p>
          <a:p>
            <a:pPr marL="0" indent="0" algn="r">
              <a:buFont typeface="Arial"/>
              <a:buNone/>
            </a:pPr>
            <a:r>
              <a:rPr lang="en-US" b="1" dirty="0" smtClean="0">
                <a:sym typeface="Wingdings"/>
              </a:rPr>
              <a:t>What to do?</a:t>
            </a:r>
            <a:endParaRPr lang="en-US" b="1" dirty="0"/>
          </a:p>
        </p:txBody>
      </p:sp>
    </p:spTree>
    <p:extLst>
      <p:ext uri="{BB962C8B-B14F-4D97-AF65-F5344CB8AC3E}">
        <p14:creationId xmlns:p14="http://schemas.microsoft.com/office/powerpoint/2010/main" val="3741179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
                                            <p:txEl>
                                              <p:pRg st="7" end="7"/>
                                            </p:txEl>
                                          </p:spTgt>
                                        </p:tgtEl>
                                        <p:attrNameLst>
                                          <p:attrName>style.visibility</p:attrName>
                                        </p:attrNameLst>
                                      </p:cBhvr>
                                      <p:to>
                                        <p:strVal val="visible"/>
                                      </p:to>
                                    </p:set>
                                    <p:animEffect transition="in" filter="wipe(left)">
                                      <p:cBhvr>
                                        <p:cTn id="7" dur="500"/>
                                        <p:tgtEl>
                                          <p:spTgt spid="30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
                                            <p:txEl>
                                              <p:pRg st="8" end="8"/>
                                            </p:txEl>
                                          </p:spTgt>
                                        </p:tgtEl>
                                        <p:attrNameLst>
                                          <p:attrName>style.visibility</p:attrName>
                                        </p:attrNameLst>
                                      </p:cBhvr>
                                      <p:to>
                                        <p:strVal val="visible"/>
                                      </p:to>
                                    </p:set>
                                    <p:animEffect transition="in" filter="wipe(left)">
                                      <p:cBhvr>
                                        <p:cTn id="12" dur="500"/>
                                        <p:tgtEl>
                                          <p:spTgt spid="307">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
                                            <p:txEl>
                                              <p:pRg st="9" end="9"/>
                                            </p:txEl>
                                          </p:spTgt>
                                        </p:tgtEl>
                                        <p:attrNameLst>
                                          <p:attrName>style.visibility</p:attrName>
                                        </p:attrNameLst>
                                      </p:cBhvr>
                                      <p:to>
                                        <p:strVal val="visible"/>
                                      </p:to>
                                    </p:set>
                                    <p:animEffect transition="in" filter="wipe(left)">
                                      <p:cBhvr>
                                        <p:cTn id="17" dur="500"/>
                                        <p:tgtEl>
                                          <p:spTgt spid="307">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
                                            <p:txEl>
                                              <p:pRg st="10" end="10"/>
                                            </p:txEl>
                                          </p:spTgt>
                                        </p:tgtEl>
                                        <p:attrNameLst>
                                          <p:attrName>style.visibility</p:attrName>
                                        </p:attrNameLst>
                                      </p:cBhvr>
                                      <p:to>
                                        <p:strVal val="visible"/>
                                      </p:to>
                                    </p:set>
                                    <p:animEffect transition="in" filter="wipe(left)">
                                      <p:cBhvr>
                                        <p:cTn id="22" dur="500"/>
                                        <p:tgtEl>
                                          <p:spTgt spid="307">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
                                            <p:txEl>
                                              <p:pRg st="11" end="11"/>
                                            </p:txEl>
                                          </p:spTgt>
                                        </p:tgtEl>
                                        <p:attrNameLst>
                                          <p:attrName>style.visibility</p:attrName>
                                        </p:attrNameLst>
                                      </p:cBhvr>
                                      <p:to>
                                        <p:strVal val="visible"/>
                                      </p:to>
                                    </p:set>
                                    <p:animEffect transition="in" filter="wipe(left)">
                                      <p:cBhvr>
                                        <p:cTn id="27" dur="500"/>
                                        <p:tgtEl>
                                          <p:spTgt spid="307">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7">
                                            <p:txEl>
                                              <p:pRg st="12" end="12"/>
                                            </p:txEl>
                                          </p:spTgt>
                                        </p:tgtEl>
                                        <p:attrNameLst>
                                          <p:attrName>style.visibility</p:attrName>
                                        </p:attrNameLst>
                                      </p:cBhvr>
                                      <p:to>
                                        <p:strVal val="visible"/>
                                      </p:to>
                                    </p:set>
                                    <p:animEffect transition="in" filter="wipe(left)">
                                      <p:cBhvr>
                                        <p:cTn id="32" dur="500"/>
                                        <p:tgtEl>
                                          <p:spTgt spid="307">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99969"/>
            <a:ext cx="8520600" cy="572700"/>
          </a:xfrm>
        </p:spPr>
        <p:txBody>
          <a:bodyPr/>
          <a:lstStyle/>
          <a:p>
            <a:r>
              <a:rPr lang="en-US" dirty="0" smtClean="0"/>
              <a:t>Ref 1/2: </a:t>
            </a:r>
            <a:r>
              <a:rPr lang="en-US" dirty="0" err="1" smtClean="0"/>
              <a:t>Spectre</a:t>
            </a:r>
            <a:r>
              <a:rPr lang="en-US" dirty="0" smtClean="0"/>
              <a:t> Variants, 10/2018, for IEEE Micro</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4997511"/>
              </p:ext>
            </p:extLst>
          </p:nvPr>
        </p:nvGraphicFramePr>
        <p:xfrm>
          <a:off x="311700" y="715802"/>
          <a:ext cx="8520600" cy="4399791"/>
        </p:xfrm>
        <a:graphic>
          <a:graphicData uri="http://schemas.openxmlformats.org/drawingml/2006/table">
            <a:tbl>
              <a:tblPr firstRow="1" bandRow="1">
                <a:tableStyleId>{5C22544A-7EE6-4342-B048-85BDC9FD1C3A}</a:tableStyleId>
              </a:tblPr>
              <a:tblGrid>
                <a:gridCol w="3544308">
                  <a:extLst>
                    <a:ext uri="{9D8B030D-6E8A-4147-A177-3AD203B41FA5}">
                      <a16:colId xmlns:a16="http://schemas.microsoft.com/office/drawing/2014/main" xmlns="" val="4128358476"/>
                    </a:ext>
                  </a:extLst>
                </a:gridCol>
                <a:gridCol w="4976292">
                  <a:extLst>
                    <a:ext uri="{9D8B030D-6E8A-4147-A177-3AD203B41FA5}">
                      <a16:colId xmlns:a16="http://schemas.microsoft.com/office/drawing/2014/main" xmlns="" val="1118340931"/>
                    </a:ext>
                  </a:extLst>
                </a:gridCol>
              </a:tblGrid>
              <a:tr h="293870">
                <a:tc>
                  <a:txBody>
                    <a:bodyPr/>
                    <a:lstStyle/>
                    <a:p>
                      <a:pPr marL="0" marR="0">
                        <a:lnSpc>
                          <a:spcPct val="115000"/>
                        </a:lnSpc>
                        <a:spcBef>
                          <a:spcPts val="0"/>
                        </a:spcBef>
                        <a:spcAft>
                          <a:spcPts val="0"/>
                        </a:spcAft>
                      </a:pPr>
                      <a:r>
                        <a:rPr lang="en-US" sz="1100" b="1" dirty="0">
                          <a:effectLst/>
                          <a:latin typeface="Arial" panose="020B0604020202020204" pitchFamily="34" charset="0"/>
                          <a:ea typeface="Arial" panose="020B0604020202020204" pitchFamily="34" charset="0"/>
                        </a:rPr>
                        <a:t>Variant Name and Gist</a:t>
                      </a:r>
                      <a:endParaRPr lang="en-US" sz="1100" dirty="0">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n-US" sz="1100" b="1">
                          <a:effectLst/>
                          <a:latin typeface="Arial" panose="020B0604020202020204" pitchFamily="34" charset="0"/>
                          <a:ea typeface="Arial" panose="020B0604020202020204" pitchFamily="34" charset="0"/>
                        </a:rPr>
                        <a:t>Gist of Mitigation Strategies</a:t>
                      </a:r>
                      <a:endParaRPr lang="en-US"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xmlns="" val="2770711285"/>
                  </a:ext>
                </a:extLst>
              </a:tr>
              <a:tr h="518854">
                <a:tc>
                  <a:txBody>
                    <a:bodyPr/>
                    <a:lstStyle/>
                    <a:p>
                      <a:pPr marL="0" marR="0">
                        <a:lnSpc>
                          <a:spcPct val="115000"/>
                        </a:lnSpc>
                        <a:spcBef>
                          <a:spcPts val="0"/>
                        </a:spcBef>
                        <a:spcAft>
                          <a:spcPts val="0"/>
                        </a:spcAft>
                      </a:pPr>
                      <a:r>
                        <a:rPr lang="en-US" sz="800" b="1" dirty="0">
                          <a:effectLst/>
                          <a:latin typeface="Arial" panose="020B0604020202020204" pitchFamily="34" charset="0"/>
                          <a:ea typeface="Arial" panose="020B0604020202020204" pitchFamily="34" charset="0"/>
                        </a:rPr>
                        <a:t>V1 (Bounds Check Bypass).</a:t>
                      </a:r>
                      <a:r>
                        <a:rPr lang="en-US" sz="800" dirty="0">
                          <a:effectLst/>
                          <a:latin typeface="Arial" panose="020B0604020202020204" pitchFamily="34" charset="0"/>
                          <a:ea typeface="Arial" panose="020B0604020202020204" pitchFamily="34" charset="0"/>
                        </a:rPr>
                        <a:t> </a:t>
                      </a:r>
                      <a:r>
                        <a:rPr lang="en-US" sz="800" dirty="0" err="1">
                          <a:effectLst/>
                          <a:latin typeface="Arial" panose="020B0604020202020204" pitchFamily="34" charset="0"/>
                          <a:ea typeface="Arial" panose="020B0604020202020204" pitchFamily="34" charset="0"/>
                        </a:rPr>
                        <a:t>Mistrained</a:t>
                      </a:r>
                      <a:r>
                        <a:rPr lang="en-US" sz="800" dirty="0">
                          <a:effectLst/>
                          <a:latin typeface="Arial" panose="020B0604020202020204" pitchFamily="34" charset="0"/>
                          <a:ea typeface="Arial" panose="020B0604020202020204" pitchFamily="34" charset="0"/>
                        </a:rPr>
                        <a:t> conditional branch predictor used to violate program semantics by speculatively accessing data beyond an array limit.</a:t>
                      </a:r>
                    </a:p>
                  </a:txBody>
                  <a:tcPr marL="63500" marR="63500" marT="63500" marB="63500"/>
                </a:tc>
                <a:tc>
                  <a:txBody>
                    <a:bodyPr/>
                    <a:lstStyle/>
                    <a:p>
                      <a:pPr marL="0" marR="0">
                        <a:lnSpc>
                          <a:spcPct val="115000"/>
                        </a:lnSpc>
                        <a:spcBef>
                          <a:spcPts val="0"/>
                        </a:spcBef>
                        <a:spcAft>
                          <a:spcPts val="0"/>
                        </a:spcAft>
                      </a:pPr>
                      <a:r>
                        <a:rPr lang="en-US" sz="800">
                          <a:effectLst/>
                          <a:latin typeface="Arial" panose="020B0604020202020204" pitchFamily="34" charset="0"/>
                          <a:ea typeface="Arial" panose="020B0604020202020204" pitchFamily="34" charset="0"/>
                        </a:rPr>
                        <a:t>Either enforce instruction stream serialization with respect to later loads (e.g. through an “lfence” on x86) or use speculative load clamping to constrain bounds of array. LLVM calls this “speculative load hardening”.</a:t>
                      </a:r>
                    </a:p>
                  </a:txBody>
                  <a:tcPr marL="63500" marR="63500" marT="63500" marB="63500"/>
                </a:tc>
                <a:extLst>
                  <a:ext uri="{0D108BD9-81ED-4DB2-BD59-A6C34878D82A}">
                    <a16:rowId xmlns:a16="http://schemas.microsoft.com/office/drawing/2014/main" xmlns="" val="1682167854"/>
                  </a:ext>
                </a:extLst>
              </a:tr>
              <a:tr h="518854">
                <a:tc>
                  <a:txBody>
                    <a:bodyPr/>
                    <a:lstStyle/>
                    <a:p>
                      <a:pPr marL="0" marR="0">
                        <a:lnSpc>
                          <a:spcPct val="115000"/>
                        </a:lnSpc>
                        <a:spcBef>
                          <a:spcPts val="0"/>
                        </a:spcBef>
                        <a:spcAft>
                          <a:spcPts val="0"/>
                        </a:spcAft>
                      </a:pPr>
                      <a:r>
                        <a:rPr lang="en-US" sz="800" b="1" dirty="0">
                          <a:effectLst/>
                          <a:latin typeface="Arial" panose="020B0604020202020204" pitchFamily="34" charset="0"/>
                          <a:ea typeface="Arial" panose="020B0604020202020204" pitchFamily="34" charset="0"/>
                        </a:rPr>
                        <a:t>V1.1 (Bounds Check Bypass Store)</a:t>
                      </a:r>
                      <a:r>
                        <a:rPr lang="en-US" sz="800" dirty="0">
                          <a:effectLst/>
                          <a:latin typeface="Arial" panose="020B0604020202020204" pitchFamily="34" charset="0"/>
                          <a:ea typeface="Arial" panose="020B0604020202020204" pitchFamily="34" charset="0"/>
                        </a:rPr>
                        <a:t>. Similar to variant 1 but applies to stores, allowing e.g. speculative buffer overflow/stack overflow with </a:t>
                      </a:r>
                      <a:r>
                        <a:rPr lang="en-US" sz="800" dirty="0" smtClean="0">
                          <a:effectLst/>
                          <a:latin typeface="Arial" panose="020B0604020202020204" pitchFamily="34" charset="0"/>
                          <a:ea typeface="Arial" panose="020B0604020202020204" pitchFamily="34" charset="0"/>
                        </a:rPr>
                        <a:t>restoring </a:t>
                      </a:r>
                      <a:r>
                        <a:rPr lang="en-US" sz="800" dirty="0">
                          <a:effectLst/>
                          <a:latin typeface="Arial" panose="020B0604020202020204" pitchFamily="34" charset="0"/>
                          <a:ea typeface="Arial" panose="020B0604020202020204" pitchFamily="34" charset="0"/>
                        </a:rPr>
                        <a:t>of returns.</a:t>
                      </a:r>
                    </a:p>
                  </a:txBody>
                  <a:tcPr marL="63500" marR="63500" marT="63500" marB="63500"/>
                </a:tc>
                <a:tc>
                  <a:txBody>
                    <a:bodyPr/>
                    <a:lstStyle/>
                    <a:p>
                      <a:pPr marL="0" marR="0">
                        <a:lnSpc>
                          <a:spcPct val="115000"/>
                        </a:lnSpc>
                        <a:spcBef>
                          <a:spcPts val="0"/>
                        </a:spcBef>
                        <a:spcAft>
                          <a:spcPts val="0"/>
                        </a:spcAft>
                      </a:pPr>
                      <a:r>
                        <a:rPr lang="en-US" sz="800">
                          <a:effectLst/>
                          <a:latin typeface="Arial" panose="020B0604020202020204" pitchFamily="34" charset="0"/>
                          <a:ea typeface="Arial" panose="020B0604020202020204" pitchFamily="34" charset="0"/>
                        </a:rPr>
                        <a:t>Careful auditing for potentially risky stores, aided by automated tools (smatch, etc.) or compiler lift (e.g. LLVM speculative load hardening, MSVC). Enforce instruction stream serialization or use clamping.</a:t>
                      </a:r>
                    </a:p>
                  </a:txBody>
                  <a:tcPr marL="63500" marR="63500" marT="63500" marB="63500"/>
                </a:tc>
                <a:extLst>
                  <a:ext uri="{0D108BD9-81ED-4DB2-BD59-A6C34878D82A}">
                    <a16:rowId xmlns:a16="http://schemas.microsoft.com/office/drawing/2014/main" xmlns="" val="3868198002"/>
                  </a:ext>
                </a:extLst>
              </a:tr>
              <a:tr h="518854">
                <a:tc>
                  <a:txBody>
                    <a:bodyPr/>
                    <a:lstStyle/>
                    <a:p>
                      <a:pPr marL="0" marR="0">
                        <a:lnSpc>
                          <a:spcPct val="115000"/>
                        </a:lnSpc>
                        <a:spcBef>
                          <a:spcPts val="0"/>
                        </a:spcBef>
                        <a:spcAft>
                          <a:spcPts val="0"/>
                        </a:spcAft>
                      </a:pPr>
                      <a:r>
                        <a:rPr lang="en-US" sz="800" b="1" dirty="0">
                          <a:effectLst/>
                          <a:latin typeface="Arial" panose="020B0604020202020204" pitchFamily="34" charset="0"/>
                          <a:ea typeface="Arial" panose="020B0604020202020204" pitchFamily="34" charset="0"/>
                        </a:rPr>
                        <a:t>V1.2 (Read-only Protection Bypass)</a:t>
                      </a:r>
                      <a:r>
                        <a:rPr lang="en-US" sz="800" dirty="0">
                          <a:effectLst/>
                          <a:latin typeface="Arial" panose="020B0604020202020204" pitchFamily="34" charset="0"/>
                          <a:ea typeface="Arial" panose="020B0604020202020204" pitchFamily="34" charset="0"/>
                        </a:rPr>
                        <a:t>. Hardware may implement lazy enforcement of page table protections allowing speculative writes to read-only data.</a:t>
                      </a:r>
                    </a:p>
                  </a:txBody>
                  <a:tcPr marL="63500" marR="63500" marT="63500" marB="63500"/>
                </a:tc>
                <a:tc>
                  <a:txBody>
                    <a:bodyPr/>
                    <a:lstStyle/>
                    <a:p>
                      <a:pPr marL="0" marR="0">
                        <a:lnSpc>
                          <a:spcPct val="115000"/>
                        </a:lnSpc>
                        <a:spcBef>
                          <a:spcPts val="0"/>
                        </a:spcBef>
                        <a:spcAft>
                          <a:spcPts val="0"/>
                        </a:spcAft>
                      </a:pPr>
                      <a:r>
                        <a:rPr lang="en-US" sz="800" dirty="0">
                          <a:effectLst/>
                          <a:latin typeface="Arial" panose="020B0604020202020204" pitchFamily="34" charset="0"/>
                          <a:ea typeface="Arial" panose="020B0604020202020204" pitchFamily="34" charset="0"/>
                        </a:rPr>
                        <a:t>Extension of Bounds Check Bypass Store. Relying on read only memory protections against </a:t>
                      </a:r>
                      <a:r>
                        <a:rPr lang="en-US" sz="800" dirty="0" err="1">
                          <a:effectLst/>
                          <a:latin typeface="Arial" panose="020B0604020202020204" pitchFamily="34" charset="0"/>
                          <a:ea typeface="Arial" panose="020B0604020202020204" pitchFamily="34" charset="0"/>
                        </a:rPr>
                        <a:t>e.g</a:t>
                      </a:r>
                      <a:r>
                        <a:rPr lang="en-US" sz="800" dirty="0">
                          <a:effectLst/>
                          <a:latin typeface="Arial" panose="020B0604020202020204" pitchFamily="34" charset="0"/>
                          <a:ea typeface="Arial" panose="020B0604020202020204" pitchFamily="34" charset="0"/>
                        </a:rPr>
                        <a:t> function pointer overwrite is not sufficient. It is necessary to protect against potential overwrites into RO memory.</a:t>
                      </a:r>
                    </a:p>
                  </a:txBody>
                  <a:tcPr marL="63500" marR="63500" marT="63500" marB="63500"/>
                </a:tc>
                <a:extLst>
                  <a:ext uri="{0D108BD9-81ED-4DB2-BD59-A6C34878D82A}">
                    <a16:rowId xmlns:a16="http://schemas.microsoft.com/office/drawing/2014/main" xmlns="" val="203044145"/>
                  </a:ext>
                </a:extLst>
              </a:tr>
              <a:tr h="383052">
                <a:tc>
                  <a:txBody>
                    <a:bodyPr/>
                    <a:lstStyle/>
                    <a:p>
                      <a:pPr marL="0" marR="0">
                        <a:lnSpc>
                          <a:spcPct val="115000"/>
                        </a:lnSpc>
                        <a:spcBef>
                          <a:spcPts val="0"/>
                        </a:spcBef>
                        <a:spcAft>
                          <a:spcPts val="0"/>
                        </a:spcAft>
                      </a:pPr>
                      <a:r>
                        <a:rPr lang="en-US" sz="800" b="1" dirty="0">
                          <a:effectLst/>
                          <a:latin typeface="Arial" panose="020B0604020202020204" pitchFamily="34" charset="0"/>
                          <a:ea typeface="Arial" panose="020B0604020202020204" pitchFamily="34" charset="0"/>
                        </a:rPr>
                        <a:t>V2 (Branch Target Injection)</a:t>
                      </a:r>
                      <a:r>
                        <a:rPr lang="en-US" sz="800" dirty="0">
                          <a:effectLst/>
                          <a:latin typeface="Arial" panose="020B0604020202020204" pitchFamily="34" charset="0"/>
                          <a:ea typeface="Arial" panose="020B0604020202020204" pitchFamily="34" charset="0"/>
                        </a:rPr>
                        <a:t>. </a:t>
                      </a:r>
                      <a:r>
                        <a:rPr lang="en-US" sz="800" dirty="0" err="1">
                          <a:effectLst/>
                          <a:latin typeface="Arial" panose="020B0604020202020204" pitchFamily="34" charset="0"/>
                          <a:ea typeface="Arial" panose="020B0604020202020204" pitchFamily="34" charset="0"/>
                        </a:rPr>
                        <a:t>Mistrained</a:t>
                      </a:r>
                      <a:r>
                        <a:rPr lang="en-US" sz="800" dirty="0">
                          <a:effectLst/>
                          <a:latin typeface="Arial" panose="020B0604020202020204" pitchFamily="34" charset="0"/>
                          <a:ea typeface="Arial" panose="020B0604020202020204" pitchFamily="34" charset="0"/>
                        </a:rPr>
                        <a:t> indirect branch predictor Branch Target Buffer (BTB) speculatively executes attacker-controlled “gadgets”.</a:t>
                      </a:r>
                    </a:p>
                  </a:txBody>
                  <a:tcPr marL="63500" marR="63500" marT="63500" marB="63500"/>
                </a:tc>
                <a:tc>
                  <a:txBody>
                    <a:bodyPr/>
                    <a:lstStyle/>
                    <a:p>
                      <a:pPr marL="0" marR="0">
                        <a:lnSpc>
                          <a:spcPct val="115000"/>
                        </a:lnSpc>
                        <a:spcBef>
                          <a:spcPts val="0"/>
                        </a:spcBef>
                        <a:spcAft>
                          <a:spcPts val="0"/>
                        </a:spcAft>
                      </a:pPr>
                      <a:r>
                        <a:rPr lang="en-US" sz="800" dirty="0">
                          <a:effectLst/>
                          <a:latin typeface="Arial" panose="020B0604020202020204" pitchFamily="34" charset="0"/>
                          <a:ea typeface="Arial" panose="020B0604020202020204" pitchFamily="34" charset="0"/>
                        </a:rPr>
                        <a:t>Limit speculation based upon the Branch Target Buffer when crossing privilege boundaries, flush predictor state when transitioning from one task to another, limit speculation based upon BTB between SMT threads.</a:t>
                      </a:r>
                    </a:p>
                  </a:txBody>
                  <a:tcPr marL="63500" marR="63500" marT="63500" marB="63500"/>
                </a:tc>
                <a:extLst>
                  <a:ext uri="{0D108BD9-81ED-4DB2-BD59-A6C34878D82A}">
                    <a16:rowId xmlns:a16="http://schemas.microsoft.com/office/drawing/2014/main" xmlns="" val="1178706256"/>
                  </a:ext>
                </a:extLst>
              </a:tr>
              <a:tr h="654656">
                <a:tc>
                  <a:txBody>
                    <a:bodyPr/>
                    <a:lstStyle/>
                    <a:p>
                      <a:pPr marL="0" marR="0">
                        <a:lnSpc>
                          <a:spcPct val="115000"/>
                        </a:lnSpc>
                        <a:spcBef>
                          <a:spcPts val="0"/>
                        </a:spcBef>
                        <a:spcAft>
                          <a:spcPts val="0"/>
                        </a:spcAft>
                      </a:pPr>
                      <a:r>
                        <a:rPr lang="en-US" sz="800" b="1" dirty="0">
                          <a:effectLst/>
                          <a:latin typeface="Arial" panose="020B0604020202020204" pitchFamily="34" charset="0"/>
                          <a:ea typeface="Arial" panose="020B0604020202020204" pitchFamily="34" charset="0"/>
                        </a:rPr>
                        <a:t>V3 (Rogue Data Cache Load, aka “Meltdown”).</a:t>
                      </a:r>
                      <a:r>
                        <a:rPr lang="en-US" sz="800" dirty="0">
                          <a:effectLst/>
                          <a:latin typeface="Arial" panose="020B0604020202020204" pitchFamily="34" charset="0"/>
                          <a:ea typeface="Arial" panose="020B0604020202020204" pitchFamily="34" charset="0"/>
                        </a:rPr>
                        <a:t> User load that speculatively accesses kernel space. See [Melt]</a:t>
                      </a:r>
                    </a:p>
                  </a:txBody>
                  <a:tcPr marL="63500" marR="63500" marT="63500" marB="63500"/>
                </a:tc>
                <a:tc>
                  <a:txBody>
                    <a:bodyPr/>
                    <a:lstStyle/>
                    <a:p>
                      <a:pPr marL="0" marR="0">
                        <a:lnSpc>
                          <a:spcPct val="115000"/>
                        </a:lnSpc>
                        <a:spcBef>
                          <a:spcPts val="0"/>
                        </a:spcBef>
                        <a:spcAft>
                          <a:spcPts val="0"/>
                        </a:spcAft>
                      </a:pPr>
                      <a:r>
                        <a:rPr lang="en-US" sz="800" dirty="0">
                          <a:effectLst/>
                          <a:latin typeface="Arial" panose="020B0604020202020204" pitchFamily="34" charset="0"/>
                          <a:ea typeface="Arial" panose="020B0604020202020204" pitchFamily="34" charset="0"/>
                        </a:rPr>
                        <a:t>Exploitation requires both a valid address translation as well as (typically) data present in the L1 data cache. Either separate address space between privileged and unprivileged execution states, and/or ensure data is not present in the cache and cannot be loaded by attacker. On some architectures, implement Page Table Isolation (PTI) between user/kernel, on others use an L1D flush.</a:t>
                      </a:r>
                    </a:p>
                  </a:txBody>
                  <a:tcPr marL="63500" marR="63500" marT="63500" marB="63500"/>
                </a:tc>
                <a:extLst>
                  <a:ext uri="{0D108BD9-81ED-4DB2-BD59-A6C34878D82A}">
                    <a16:rowId xmlns:a16="http://schemas.microsoft.com/office/drawing/2014/main" xmlns="" val="2809339879"/>
                  </a:ext>
                </a:extLst>
              </a:tr>
              <a:tr h="518854">
                <a:tc>
                  <a:txBody>
                    <a:bodyPr/>
                    <a:lstStyle/>
                    <a:p>
                      <a:pPr marL="0" marR="0">
                        <a:lnSpc>
                          <a:spcPct val="115000"/>
                        </a:lnSpc>
                        <a:spcBef>
                          <a:spcPts val="0"/>
                        </a:spcBef>
                        <a:spcAft>
                          <a:spcPts val="0"/>
                        </a:spcAft>
                      </a:pPr>
                      <a:r>
                        <a:rPr lang="en-US" sz="800" b="1">
                          <a:effectLst/>
                          <a:latin typeface="Arial" panose="020B0604020202020204" pitchFamily="34" charset="0"/>
                          <a:ea typeface="Arial" panose="020B0604020202020204" pitchFamily="34" charset="0"/>
                        </a:rPr>
                        <a:t>V3a (Rogue System Register Read)</a:t>
                      </a:r>
                      <a:r>
                        <a:rPr lang="en-US" sz="800">
                          <a:effectLst/>
                          <a:latin typeface="Arial" panose="020B0604020202020204" pitchFamily="34" charset="0"/>
                          <a:ea typeface="Arial" panose="020B0604020202020204" pitchFamily="34" charset="0"/>
                        </a:rPr>
                        <a:t>. Speculative reads to normally inaccessible system registers may be used to infer information, such as page table base address used to point to all active page tables</a:t>
                      </a:r>
                    </a:p>
                  </a:txBody>
                  <a:tcPr marL="63500" marR="63500" marT="63500" marB="63500"/>
                </a:tc>
                <a:tc>
                  <a:txBody>
                    <a:bodyPr/>
                    <a:lstStyle/>
                    <a:p>
                      <a:pPr marL="0" marR="0">
                        <a:lnSpc>
                          <a:spcPct val="115000"/>
                        </a:lnSpc>
                        <a:spcBef>
                          <a:spcPts val="0"/>
                        </a:spcBef>
                        <a:spcAft>
                          <a:spcPts val="0"/>
                        </a:spcAft>
                      </a:pPr>
                      <a:r>
                        <a:rPr lang="en-US" sz="800" dirty="0">
                          <a:effectLst/>
                          <a:latin typeface="Arial" panose="020B0604020202020204" pitchFamily="34" charset="0"/>
                          <a:ea typeface="Arial" panose="020B0604020202020204" pitchFamily="34" charset="0"/>
                        </a:rPr>
                        <a:t>In some cases, updated microcode (etc.) can be used to make such reads serializing and not execute speculatively. In other cases, it may not be possible to prevent certain information leakage - such as the location in memory of page table base address.</a:t>
                      </a:r>
                    </a:p>
                  </a:txBody>
                  <a:tcPr marL="63500" marR="63500" marT="63500" marB="63500"/>
                </a:tc>
                <a:extLst>
                  <a:ext uri="{0D108BD9-81ED-4DB2-BD59-A6C34878D82A}">
                    <a16:rowId xmlns:a16="http://schemas.microsoft.com/office/drawing/2014/main" xmlns="" val="2057354585"/>
                  </a:ext>
                </a:extLst>
              </a:tr>
              <a:tr h="794262">
                <a:tc>
                  <a:txBody>
                    <a:bodyPr/>
                    <a:lstStyle/>
                    <a:p>
                      <a:pPr marL="0" marR="0">
                        <a:lnSpc>
                          <a:spcPct val="115000"/>
                        </a:lnSpc>
                        <a:spcBef>
                          <a:spcPts val="0"/>
                        </a:spcBef>
                        <a:spcAft>
                          <a:spcPts val="0"/>
                        </a:spcAft>
                      </a:pPr>
                      <a:r>
                        <a:rPr lang="en-US" sz="800" b="1">
                          <a:effectLst/>
                          <a:latin typeface="Arial" panose="020B0604020202020204" pitchFamily="34" charset="0"/>
                          <a:ea typeface="Arial" panose="020B0604020202020204" pitchFamily="34" charset="0"/>
                        </a:rPr>
                        <a:t>V4 (Speculative Store Bypass)</a:t>
                      </a:r>
                      <a:r>
                        <a:rPr lang="en-US" sz="800">
                          <a:effectLst/>
                          <a:latin typeface="Arial" panose="020B0604020202020204" pitchFamily="34" charset="0"/>
                          <a:ea typeface="Arial" panose="020B0604020202020204" pitchFamily="34" charset="0"/>
                        </a:rPr>
                        <a:t>. Speculative reads may proceed prior to determining whether a conflicting store exists in the store buffer (memory disambiguation)</a:t>
                      </a:r>
                    </a:p>
                  </a:txBody>
                  <a:tcPr marL="63500" marR="63500" marT="63500" marB="63500"/>
                </a:tc>
                <a:tc>
                  <a:txBody>
                    <a:bodyPr/>
                    <a:lstStyle/>
                    <a:p>
                      <a:pPr marL="0" marR="0">
                        <a:lnSpc>
                          <a:spcPct val="115000"/>
                        </a:lnSpc>
                        <a:spcBef>
                          <a:spcPts val="0"/>
                        </a:spcBef>
                        <a:spcAft>
                          <a:spcPts val="0"/>
                        </a:spcAft>
                      </a:pPr>
                      <a:r>
                        <a:rPr lang="en-US" sz="800" dirty="0">
                          <a:effectLst/>
                          <a:latin typeface="Arial" panose="020B0604020202020204" pitchFamily="34" charset="0"/>
                          <a:ea typeface="Arial" panose="020B0604020202020204" pitchFamily="34" charset="0"/>
                        </a:rPr>
                        <a:t>Disabling speculative store buffer bypassing (aka “memory disambiguation”) either globally, or on a per-application basis, is one mitigation path. Another is aggressive use of process-level isolation (separating contexts of execution), but this is difficult for some cases. Linux </a:t>
                      </a:r>
                      <a:r>
                        <a:rPr lang="en-US" sz="800" dirty="0" err="1">
                          <a:effectLst/>
                          <a:latin typeface="Arial" panose="020B0604020202020204" pitchFamily="34" charset="0"/>
                          <a:ea typeface="Arial" panose="020B0604020202020204" pitchFamily="34" charset="0"/>
                        </a:rPr>
                        <a:t>eBPF</a:t>
                      </a:r>
                      <a:r>
                        <a:rPr lang="en-US" sz="800" dirty="0">
                          <a:effectLst/>
                          <a:latin typeface="Arial" panose="020B0604020202020204" pitchFamily="34" charset="0"/>
                          <a:ea typeface="Arial" panose="020B0604020202020204" pitchFamily="34" charset="0"/>
                        </a:rPr>
                        <a:t> and Java runtimes are examples where a per-process control to disable speculative bypassing of the store buffer is typically employed.</a:t>
                      </a:r>
                    </a:p>
                  </a:txBody>
                  <a:tcPr marL="63500" marR="63500" marT="63500" marB="63500"/>
                </a:tc>
                <a:extLst>
                  <a:ext uri="{0D108BD9-81ED-4DB2-BD59-A6C34878D82A}">
                    <a16:rowId xmlns:a16="http://schemas.microsoft.com/office/drawing/2014/main" xmlns="" val="1970113593"/>
                  </a:ext>
                </a:extLst>
              </a:tr>
            </a:tbl>
          </a:graphicData>
        </a:graphic>
      </p:graphicFrame>
    </p:spTree>
    <p:extLst>
      <p:ext uri="{BB962C8B-B14F-4D97-AF65-F5344CB8AC3E}">
        <p14:creationId xmlns:p14="http://schemas.microsoft.com/office/powerpoint/2010/main" val="12739165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99969"/>
            <a:ext cx="8520600" cy="572700"/>
          </a:xfrm>
        </p:spPr>
        <p:txBody>
          <a:bodyPr/>
          <a:lstStyle/>
          <a:p>
            <a:r>
              <a:rPr lang="en-US" dirty="0" smtClean="0"/>
              <a:t>Ref 2/2: </a:t>
            </a:r>
            <a:r>
              <a:rPr lang="en-US" dirty="0" err="1" smtClean="0"/>
              <a:t>Spectre</a:t>
            </a:r>
            <a:r>
              <a:rPr lang="en-US" dirty="0" smtClean="0"/>
              <a:t> Variants, 10/2018, for IEEE Micro</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54937024"/>
              </p:ext>
            </p:extLst>
          </p:nvPr>
        </p:nvGraphicFramePr>
        <p:xfrm>
          <a:off x="311700" y="905049"/>
          <a:ext cx="8520600" cy="3803943"/>
        </p:xfrm>
        <a:graphic>
          <a:graphicData uri="http://schemas.openxmlformats.org/drawingml/2006/table">
            <a:tbl>
              <a:tblPr firstRow="1" firstCol="1" bandRow="1">
                <a:tableStyleId>{5C22544A-7EE6-4342-B048-85BDC9FD1C3A}</a:tableStyleId>
              </a:tblPr>
              <a:tblGrid>
                <a:gridCol w="3975628">
                  <a:extLst>
                    <a:ext uri="{9D8B030D-6E8A-4147-A177-3AD203B41FA5}">
                      <a16:colId xmlns:a16="http://schemas.microsoft.com/office/drawing/2014/main" xmlns="" val="2661860819"/>
                    </a:ext>
                  </a:extLst>
                </a:gridCol>
                <a:gridCol w="4544972">
                  <a:extLst>
                    <a:ext uri="{9D8B030D-6E8A-4147-A177-3AD203B41FA5}">
                      <a16:colId xmlns:a16="http://schemas.microsoft.com/office/drawing/2014/main" xmlns="" val="847176350"/>
                    </a:ext>
                  </a:extLst>
                </a:gridCol>
              </a:tblGrid>
              <a:tr h="103508">
                <a:tc>
                  <a:txBody>
                    <a:bodyPr/>
                    <a:lstStyle/>
                    <a:p>
                      <a:pPr marL="0" marR="0">
                        <a:lnSpc>
                          <a:spcPct val="115000"/>
                        </a:lnSpc>
                        <a:spcBef>
                          <a:spcPts val="0"/>
                        </a:spcBef>
                        <a:spcAft>
                          <a:spcPts val="0"/>
                        </a:spcAft>
                      </a:pPr>
                      <a:r>
                        <a:rPr lang="en-US" sz="700">
                          <a:effectLst/>
                        </a:rPr>
                        <a:t> </a:t>
                      </a:r>
                      <a:endParaRPr lang="en-US" sz="700">
                        <a:effectLst/>
                        <a:latin typeface="Arial" panose="020B0604020202020204" pitchFamily="34" charset="0"/>
                        <a:ea typeface="Arial" panose="020B0604020202020204" pitchFamily="34" charset="0"/>
                      </a:endParaRPr>
                    </a:p>
                  </a:txBody>
                  <a:tcPr marL="29775" marR="29775" marT="0" marB="0"/>
                </a:tc>
                <a:tc>
                  <a:txBody>
                    <a:bodyPr/>
                    <a:lstStyle/>
                    <a:p>
                      <a:pPr marL="0" marR="0">
                        <a:lnSpc>
                          <a:spcPct val="115000"/>
                        </a:lnSpc>
                        <a:spcBef>
                          <a:spcPts val="0"/>
                        </a:spcBef>
                        <a:spcAft>
                          <a:spcPts val="0"/>
                        </a:spcAft>
                      </a:pPr>
                      <a:r>
                        <a:rPr lang="en-US" sz="700">
                          <a:effectLst/>
                        </a:rPr>
                        <a:t> </a:t>
                      </a:r>
                      <a:endParaRPr lang="en-US" sz="700">
                        <a:effectLst/>
                        <a:latin typeface="Arial" panose="020B0604020202020204" pitchFamily="34" charset="0"/>
                        <a:ea typeface="Arial" panose="020B0604020202020204" pitchFamily="34" charset="0"/>
                      </a:endParaRPr>
                    </a:p>
                  </a:txBody>
                  <a:tcPr marL="29775" marR="29775" marT="0" marB="0"/>
                </a:tc>
                <a:extLst>
                  <a:ext uri="{0D108BD9-81ED-4DB2-BD59-A6C34878D82A}">
                    <a16:rowId xmlns:a16="http://schemas.microsoft.com/office/drawing/2014/main" xmlns="" val="3999339600"/>
                  </a:ext>
                </a:extLst>
              </a:tr>
              <a:tr h="168637">
                <a:tc>
                  <a:txBody>
                    <a:bodyPr/>
                    <a:lstStyle/>
                    <a:p>
                      <a:pPr marL="0" marR="0">
                        <a:lnSpc>
                          <a:spcPct val="115000"/>
                        </a:lnSpc>
                        <a:spcBef>
                          <a:spcPts val="0"/>
                        </a:spcBef>
                        <a:spcAft>
                          <a:spcPts val="0"/>
                        </a:spcAft>
                      </a:pPr>
                      <a:r>
                        <a:rPr lang="en-US" sz="1000" dirty="0">
                          <a:effectLst/>
                        </a:rPr>
                        <a:t>Variant Name and Gist</a:t>
                      </a:r>
                      <a:endParaRPr lang="en-US" sz="10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1000" dirty="0">
                          <a:effectLst/>
                        </a:rPr>
                        <a:t>Gist of Mitigation Strategies</a:t>
                      </a:r>
                      <a:endParaRPr lang="en-US" sz="1000" dirty="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2067674500"/>
                  </a:ext>
                </a:extLst>
              </a:tr>
              <a:tr h="469587">
                <a:tc>
                  <a:txBody>
                    <a:bodyPr/>
                    <a:lstStyle/>
                    <a:p>
                      <a:pPr marL="0" marR="0">
                        <a:lnSpc>
                          <a:spcPct val="115000"/>
                        </a:lnSpc>
                        <a:spcBef>
                          <a:spcPts val="0"/>
                        </a:spcBef>
                        <a:spcAft>
                          <a:spcPts val="0"/>
                        </a:spcAft>
                      </a:pPr>
                      <a:r>
                        <a:rPr lang="en-US" sz="700" dirty="0" err="1">
                          <a:effectLst/>
                        </a:rPr>
                        <a:t>BranchScope</a:t>
                      </a:r>
                      <a:r>
                        <a:rPr lang="en-US" sz="700" dirty="0">
                          <a:effectLst/>
                        </a:rPr>
                        <a:t>. Conditional directional branch predictor attack used to infer direction of branches taken in vulnerable code (for example, cryptographic libraries)</a:t>
                      </a:r>
                      <a:endParaRPr lang="en-US" sz="7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dirty="0">
                          <a:effectLst/>
                        </a:rPr>
                        <a:t>Two broad strategies exist - careful removal of branch dependencies upon secret data, and “if-conversion” in which branches are converted to sequential code using conditional instructions. The latter can be implemented at the compiler level, while the former is purely manual.</a:t>
                      </a:r>
                      <a:endParaRPr lang="en-US" sz="700" dirty="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2152830222"/>
                  </a:ext>
                </a:extLst>
              </a:tr>
              <a:tr h="469587">
                <a:tc>
                  <a:txBody>
                    <a:bodyPr/>
                    <a:lstStyle/>
                    <a:p>
                      <a:pPr marL="0" marR="0">
                        <a:lnSpc>
                          <a:spcPct val="115000"/>
                        </a:lnSpc>
                        <a:spcBef>
                          <a:spcPts val="0"/>
                        </a:spcBef>
                        <a:spcAft>
                          <a:spcPts val="0"/>
                        </a:spcAft>
                      </a:pPr>
                      <a:r>
                        <a:rPr lang="en-US" sz="700" dirty="0" err="1">
                          <a:effectLst/>
                        </a:rPr>
                        <a:t>LazyFPU</a:t>
                      </a:r>
                      <a:r>
                        <a:rPr lang="en-US" sz="700" dirty="0">
                          <a:effectLst/>
                        </a:rPr>
                        <a:t> save/restore. Processor implementation may be optimized to avoid saving Floating Point Unit (and vector) context when switching tasks until the new task performs an FPU operation. Vulnerable hardware still allows speculative reads of the disabled FPU state.</a:t>
                      </a:r>
                      <a:endParaRPr lang="en-US" sz="7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a:effectLst/>
                        </a:rPr>
                        <a:t>Disabling lazy save/restore of Floating Point Unit state. In many cases, this actually improves performance on contemporary processors, particularly those which have hardware assisted save/restore FPU instructions.</a:t>
                      </a:r>
                      <a:endParaRPr lang="en-US" sz="70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3448277232"/>
                  </a:ext>
                </a:extLst>
              </a:tr>
              <a:tr h="631369">
                <a:tc>
                  <a:txBody>
                    <a:bodyPr/>
                    <a:lstStyle/>
                    <a:p>
                      <a:pPr marL="0" marR="0">
                        <a:lnSpc>
                          <a:spcPct val="115000"/>
                        </a:lnSpc>
                        <a:spcBef>
                          <a:spcPts val="0"/>
                        </a:spcBef>
                        <a:spcAft>
                          <a:spcPts val="0"/>
                        </a:spcAft>
                      </a:pPr>
                      <a:r>
                        <a:rPr lang="en-US" sz="700" dirty="0" err="1">
                          <a:effectLst/>
                        </a:rPr>
                        <a:t>TLBleed</a:t>
                      </a:r>
                      <a:r>
                        <a:rPr lang="en-US" sz="700" dirty="0">
                          <a:effectLst/>
                        </a:rPr>
                        <a:t>. A temporal attack against Simultaneous Multithreading (SMT) implementations with tightly shared TLBs (Translation Lookaside Buffers) allowing precise measurement of TLB state on one thread to infer execution of process running on the peer thread.</a:t>
                      </a:r>
                      <a:endParaRPr lang="en-US" sz="7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a:effectLst/>
                        </a:rPr>
                        <a:t>The simplest solution is to carefully schedule sensitive (e.g.) cryptographic operations such that they do not occur on a sibling SMT thread (e.g. “Hyperthread”) at the same time as an untrusted workload is running on its peer. Other mitigations include refactoring libraries to use only constant time operations, which may not be feasible or possible (hardware may not support this).</a:t>
                      </a:r>
                      <a:endParaRPr lang="en-US" sz="70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1329883374"/>
                  </a:ext>
                </a:extLst>
              </a:tr>
              <a:tr h="415680">
                <a:tc>
                  <a:txBody>
                    <a:bodyPr/>
                    <a:lstStyle/>
                    <a:p>
                      <a:pPr marL="0" marR="0">
                        <a:lnSpc>
                          <a:spcPct val="115000"/>
                        </a:lnSpc>
                        <a:spcBef>
                          <a:spcPts val="0"/>
                        </a:spcBef>
                        <a:spcAft>
                          <a:spcPts val="0"/>
                        </a:spcAft>
                      </a:pPr>
                      <a:r>
                        <a:rPr lang="en-US" sz="700" dirty="0" err="1">
                          <a:effectLst/>
                        </a:rPr>
                        <a:t>SpectreRSB</a:t>
                      </a:r>
                      <a:r>
                        <a:rPr lang="en-US" sz="700" dirty="0">
                          <a:effectLst/>
                        </a:rPr>
                        <a:t>/ret2spec. Return Stack Buffer manipulated in order to divert speculative execution of a function return into an attacker-determine leak gadget.</a:t>
                      </a:r>
                      <a:endParaRPr lang="en-US" sz="7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a:effectLst/>
                        </a:rPr>
                        <a:t>RSB “stuffing” is employed to ensure the RSB is filled with a benign delay gadget. This RSB stuffing approach is also used as part of the mitigation for Spectre-v2 on certain process (e.g. Intel Skylake+) wherein an underfill in the RSB causes speculation from the BTB. Thus, it is preferable to reuse the existing mitigation.</a:t>
                      </a:r>
                      <a:endParaRPr lang="en-US" sz="70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128590167"/>
                  </a:ext>
                </a:extLst>
              </a:tr>
              <a:tr h="534837">
                <a:tc>
                  <a:txBody>
                    <a:bodyPr/>
                    <a:lstStyle/>
                    <a:p>
                      <a:pPr marL="0" marR="0">
                        <a:lnSpc>
                          <a:spcPct val="115000"/>
                        </a:lnSpc>
                        <a:spcBef>
                          <a:spcPts val="0"/>
                        </a:spcBef>
                        <a:spcAft>
                          <a:spcPts val="0"/>
                        </a:spcAft>
                      </a:pPr>
                      <a:r>
                        <a:rPr lang="en-US" sz="700">
                          <a:effectLst/>
                        </a:rPr>
                        <a:t>NetSpectre. Similar to Spectre but performed over a network using a combination of a leak gadget (used to alter microarchitectural state) and transmission gadget (used to transmit this altered state across a network).</a:t>
                      </a:r>
                      <a:endParaRPr lang="en-US" sz="70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a:effectLst/>
                        </a:rPr>
                        <a:t>Mitigation is similar to Spectre-v1 however the impacted code is potentially very significant. As a result, other solutions at the network layer may be employed, or the impact of leakage may be reduced through careful application of rekeying during transactions. Very sensitive deployments may choose to recompile significant portions of applications using speculative load hardening techniques e.g. as found in LLVM.</a:t>
                      </a:r>
                      <a:endParaRPr lang="en-US" sz="70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736433737"/>
                  </a:ext>
                </a:extLst>
              </a:tr>
              <a:tr h="680872">
                <a:tc>
                  <a:txBody>
                    <a:bodyPr/>
                    <a:lstStyle/>
                    <a:p>
                      <a:pPr marL="0" marR="0">
                        <a:lnSpc>
                          <a:spcPct val="115000"/>
                        </a:lnSpc>
                        <a:spcBef>
                          <a:spcPts val="0"/>
                        </a:spcBef>
                        <a:spcAft>
                          <a:spcPts val="0"/>
                        </a:spcAft>
                      </a:pPr>
                      <a:r>
                        <a:rPr lang="en-US" sz="700">
                          <a:effectLst/>
                        </a:rPr>
                        <a:t>L1TF (L1 Terminal Fault, “Foreshadow” - SGX). Speculative loads to virtual addresses translated by Page Table Entries (PTEs) with “present” bit not set may result in the processor forwarding the incorrect physical address to the L1 data cache (L1D), allowing reads of attacker-controlled addresses if in the cache.</a:t>
                      </a:r>
                      <a:endParaRPr lang="en-US" sz="70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700">
                          <a:effectLst/>
                        </a:rPr>
                        <a:t>L1TF requires that data be present in the L1 Data cache of impacted Intel processors, and that it be possible to construct a vulnerable page table entry. For the “bare metal” use case of an OS on hardware, it is possible to protect against malicious applications by ensuring that all “not present” OS PTEs are masked such that the address is outside of populated physical memory. For virtual machines, it is necessary to employ an L1D cache flush via microcode assist on VM entry.</a:t>
                      </a:r>
                      <a:endParaRPr lang="en-US" sz="70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3262274721"/>
                  </a:ext>
                </a:extLst>
              </a:tr>
              <a:tr h="147935">
                <a:tc>
                  <a:txBody>
                    <a:bodyPr/>
                    <a:lstStyle/>
                    <a:p>
                      <a:pPr marL="0" marR="0">
                        <a:lnSpc>
                          <a:spcPct val="115000"/>
                        </a:lnSpc>
                        <a:spcBef>
                          <a:spcPts val="0"/>
                        </a:spcBef>
                        <a:spcAft>
                          <a:spcPts val="0"/>
                        </a:spcAft>
                      </a:pPr>
                      <a:r>
                        <a:rPr lang="en-US" sz="1000" dirty="0" err="1">
                          <a:effectLst/>
                        </a:rPr>
                        <a:t>Spectre</a:t>
                      </a:r>
                      <a:r>
                        <a:rPr lang="en-US" sz="1000" dirty="0">
                          <a:effectLst/>
                        </a:rPr>
                        <a:t> variants after October 2018?</a:t>
                      </a:r>
                      <a:endParaRPr lang="en-US" sz="1000" dirty="0">
                        <a:effectLst/>
                        <a:latin typeface="Arial" panose="020B0604020202020204" pitchFamily="34" charset="0"/>
                        <a:ea typeface="Arial" panose="020B0604020202020204" pitchFamily="34" charset="0"/>
                      </a:endParaRPr>
                    </a:p>
                  </a:txBody>
                  <a:tcPr marL="27569" marR="27569" marT="27569" marB="27569"/>
                </a:tc>
                <a:tc>
                  <a:txBody>
                    <a:bodyPr/>
                    <a:lstStyle/>
                    <a:p>
                      <a:pPr marL="0" marR="0">
                        <a:lnSpc>
                          <a:spcPct val="115000"/>
                        </a:lnSpc>
                        <a:spcBef>
                          <a:spcPts val="0"/>
                        </a:spcBef>
                        <a:spcAft>
                          <a:spcPts val="0"/>
                        </a:spcAft>
                      </a:pPr>
                      <a:r>
                        <a:rPr lang="en-US" sz="1000" dirty="0">
                          <a:effectLst/>
                        </a:rPr>
                        <a:t>To be determined.</a:t>
                      </a:r>
                      <a:endParaRPr lang="en-US" sz="1000" dirty="0">
                        <a:effectLst/>
                        <a:latin typeface="Arial" panose="020B0604020202020204" pitchFamily="34" charset="0"/>
                        <a:ea typeface="Arial" panose="020B0604020202020204" pitchFamily="34" charset="0"/>
                      </a:endParaRPr>
                    </a:p>
                  </a:txBody>
                  <a:tcPr marL="27569" marR="27569" marT="27569" marB="27569"/>
                </a:tc>
                <a:extLst>
                  <a:ext uri="{0D108BD9-81ED-4DB2-BD59-A6C34878D82A}">
                    <a16:rowId xmlns:a16="http://schemas.microsoft.com/office/drawing/2014/main" xmlns="" val="4253444808"/>
                  </a:ext>
                </a:extLst>
              </a:tr>
            </a:tbl>
          </a:graphicData>
        </a:graphic>
      </p:graphicFrame>
    </p:spTree>
    <p:extLst>
      <p:ext uri="{BB962C8B-B14F-4D97-AF65-F5344CB8AC3E}">
        <p14:creationId xmlns:p14="http://schemas.microsoft.com/office/powerpoint/2010/main" val="7029394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514350" lvl="0" indent="-514350">
              <a:buAutoNum type="arabicPeriod"/>
            </a:pPr>
            <a:r>
              <a:rPr lang="en-US" sz="2400" dirty="0" smtClean="0"/>
              <a:t>Background, Meltdown, </a:t>
            </a:r>
            <a:r>
              <a:rPr lang="en-US" sz="2400" dirty="0"/>
              <a:t>&amp; </a:t>
            </a:r>
            <a:r>
              <a:rPr lang="en-US" sz="2400" dirty="0" err="1" smtClean="0"/>
              <a:t>Spectre</a:t>
            </a:r>
            <a:endParaRPr lang="en-US" sz="2400" dirty="0" smtClean="0"/>
          </a:p>
          <a:p>
            <a:pPr marL="514350" lvl="0" indent="-514350">
              <a:buAutoNum type="arabicPeriod"/>
            </a:pPr>
            <a:endParaRPr lang="en-US" sz="2400" dirty="0"/>
          </a:p>
          <a:p>
            <a:pPr marL="514350" lvl="0" indent="-514350">
              <a:buAutoNum type="arabicPeriod"/>
            </a:pPr>
            <a:r>
              <a:rPr lang="en-US" sz="2400" b="1" dirty="0" smtClean="0"/>
              <a:t>Repair Micro</a:t>
            </a:r>
            <a:r>
              <a:rPr lang="en-US" sz="2400" b="1" dirty="0"/>
              <a:t>-</a:t>
            </a:r>
            <a:r>
              <a:rPr lang="en-US" sz="2400" b="1" dirty="0" smtClean="0"/>
              <a:t>Architecture</a:t>
            </a:r>
          </a:p>
          <a:p>
            <a:pPr marL="514350" lvl="0" indent="-514350">
              <a:buAutoNum type="arabicPeriod"/>
            </a:pPr>
            <a:endParaRPr lang="en-US" sz="2400" dirty="0"/>
          </a:p>
          <a:p>
            <a:pPr marL="514350" lvl="0" indent="-514350">
              <a:buAutoNum type="arabicPeriod"/>
            </a:pPr>
            <a:r>
              <a:rPr lang="en-US" sz="2400" dirty="0"/>
              <a:t>Change Architecture &amp; Methods</a:t>
            </a:r>
            <a:r>
              <a:rPr lang="en-US" sz="2400" dirty="0" smtClean="0"/>
              <a:t>?</a:t>
            </a:r>
          </a:p>
          <a:p>
            <a:pPr marL="514350" lvl="0" indent="-514350">
              <a:buAutoNum type="arabicPeriod"/>
            </a:pPr>
            <a:endParaRPr lang="en-US" sz="2400" dirty="0"/>
          </a:p>
          <a:p>
            <a:pPr marL="514350" indent="-514350">
              <a:buFont typeface="Arial"/>
              <a:buAutoNum type="arabicPeriod"/>
            </a:pPr>
            <a:r>
              <a:rPr lang="en-US" sz="2400" dirty="0"/>
              <a:t>Addendum: </a:t>
            </a:r>
            <a:r>
              <a:rPr lang="en-US" sz="2400" dirty="0" smtClean="0"/>
              <a:t>UPMARC Multicore </a:t>
            </a:r>
            <a:r>
              <a:rPr lang="en-US" sz="2400" dirty="0"/>
              <a:t>Context</a:t>
            </a:r>
          </a:p>
          <a:p>
            <a:pPr marL="0" lvl="0" indent="0">
              <a:buNone/>
            </a:pPr>
            <a:endParaRPr lang="en-US" sz="2400" dirty="0"/>
          </a:p>
          <a:p>
            <a:pPr marL="114300" indent="0">
              <a:buNone/>
            </a:pPr>
            <a:endParaRPr lang="en-US" sz="2400" dirty="0"/>
          </a:p>
        </p:txBody>
      </p:sp>
    </p:spTree>
    <p:extLst>
      <p:ext uri="{BB962C8B-B14F-4D97-AF65-F5344CB8AC3E}">
        <p14:creationId xmlns:p14="http://schemas.microsoft.com/office/powerpoint/2010/main" val="33089972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Over Simplify: </a:t>
            </a:r>
            <a:r>
              <a:rPr lang="en-US" dirty="0" smtClean="0">
                <a:solidFill>
                  <a:srgbClr val="FF0000"/>
                </a:solidFill>
              </a:rPr>
              <a:t>Just Eliminate Speculation? </a:t>
            </a:r>
            <a:r>
              <a:rPr lang="en-US" dirty="0" smtClean="0"/>
              <a:t>No</a:t>
            </a:r>
            <a:endParaRPr lang="en-US" dirty="0"/>
          </a:p>
        </p:txBody>
      </p:sp>
      <p:sp>
        <p:nvSpPr>
          <p:cNvPr id="3" name="Text Placeholder 2"/>
          <p:cNvSpPr>
            <a:spLocks noGrp="1"/>
          </p:cNvSpPr>
          <p:nvPr>
            <p:ph type="body" idx="1"/>
          </p:nvPr>
        </p:nvSpPr>
        <p:spPr>
          <a:xfrm>
            <a:off x="175651" y="1207243"/>
            <a:ext cx="8809587" cy="3574898"/>
          </a:xfrm>
        </p:spPr>
        <p:txBody>
          <a:bodyPr/>
          <a:lstStyle/>
          <a:p>
            <a:pPr marL="114300" indent="0">
              <a:buNone/>
            </a:pPr>
            <a:r>
              <a:rPr lang="en-US" dirty="0"/>
              <a:t>Modern Processors  (Intel </a:t>
            </a:r>
            <a:r>
              <a:rPr lang="en-US" dirty="0" err="1"/>
              <a:t>Skylake</a:t>
            </a:r>
            <a:r>
              <a:rPr lang="en-US" dirty="0"/>
              <a:t> example numbers)</a:t>
            </a:r>
          </a:p>
          <a:p>
            <a:r>
              <a:rPr lang="en-US" dirty="0"/>
              <a:t>224-entry reorder buffer w/ 14-19-stage pipeline</a:t>
            </a:r>
          </a:p>
          <a:p>
            <a:r>
              <a:rPr lang="en-US" dirty="0"/>
              <a:t>3 cache levels: speculate hit for 0.25ns cycle vs. ~100ns  DRAM</a:t>
            </a:r>
          </a:p>
          <a:p>
            <a:r>
              <a:rPr lang="en-US" dirty="0"/>
              <a:t>Interactions among 4-28 cores (speculate coherence good, no bank conflict, …)</a:t>
            </a:r>
          </a:p>
          <a:p>
            <a:endParaRPr lang="en-US" dirty="0"/>
          </a:p>
          <a:p>
            <a:pPr marL="114300" indent="0">
              <a:buNone/>
            </a:pPr>
            <a:r>
              <a:rPr lang="en-US" dirty="0" smtClean="0"/>
              <a:t>Naïve elimination </a:t>
            </a:r>
            <a:r>
              <a:rPr lang="en-US" dirty="0" smtClean="0"/>
              <a:t>of </a:t>
            </a:r>
            <a:r>
              <a:rPr lang="en-US" dirty="0" smtClean="0"/>
              <a:t>speculation </a:t>
            </a:r>
            <a:r>
              <a:rPr lang="en-US" dirty="0" smtClean="0"/>
              <a:t>&amp; </a:t>
            </a:r>
            <a:r>
              <a:rPr lang="en-US" dirty="0" smtClean="0"/>
              <a:t>caches would slow by &gt;</a:t>
            </a:r>
            <a:r>
              <a:rPr lang="en-US" dirty="0"/>
              <a:t>&gt; </a:t>
            </a:r>
            <a:r>
              <a:rPr lang="en-US" dirty="0" smtClean="0"/>
              <a:t>10X</a:t>
            </a:r>
            <a:endParaRPr lang="en-US" dirty="0"/>
          </a:p>
          <a:p>
            <a:pPr marL="114300" indent="0">
              <a:buNone/>
            </a:pPr>
            <a:r>
              <a:rPr lang="en-US" dirty="0"/>
              <a:t>Regardless on exact number </a:t>
            </a:r>
            <a:endParaRPr lang="en-US" dirty="0" smtClean="0"/>
          </a:p>
          <a:p>
            <a:pPr marL="114300" indent="0">
              <a:buNone/>
            </a:pPr>
            <a:r>
              <a:rPr lang="en-US" dirty="0" smtClean="0">
                <a:sym typeface="Wingdings"/>
              </a:rPr>
              <a:t></a:t>
            </a:r>
            <a:r>
              <a:rPr lang="en-US" dirty="0"/>
              <a:t> Not viable for a general-purpose processor </a:t>
            </a:r>
            <a:r>
              <a:rPr lang="en-US" dirty="0" smtClean="0"/>
              <a:t>product</a:t>
            </a:r>
          </a:p>
          <a:p>
            <a:pPr marL="114300" indent="0">
              <a:buNone/>
            </a:pPr>
            <a:r>
              <a:rPr lang="en-US" dirty="0" smtClean="0">
                <a:sym typeface="Wingdings"/>
              </a:rPr>
              <a:t> Must more creatively mitigate timing channels</a:t>
            </a:r>
            <a:endParaRPr lang="en-US" dirty="0" smtClean="0"/>
          </a:p>
        </p:txBody>
      </p:sp>
    </p:spTree>
    <p:extLst>
      <p:ext uri="{BB962C8B-B14F-4D97-AF65-F5344CB8AC3E}">
        <p14:creationId xmlns:p14="http://schemas.microsoft.com/office/powerpoint/2010/main" val="3461652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500"/>
                                        <p:tgtEl>
                                          <p:spTgt spid="3">
                                            <p:txEl>
                                              <p:pRg st="7" end="7"/>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left)">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1700" y="3725333"/>
            <a:ext cx="8520600" cy="1209524"/>
          </a:xfrm>
        </p:spPr>
        <p:txBody>
          <a:bodyPr/>
          <a:lstStyle/>
          <a:p>
            <a:pPr marL="114300" indent="0" algn="ctr">
              <a:buNone/>
            </a:pPr>
            <a:r>
              <a:rPr lang="en-US" sz="2000" dirty="0" smtClean="0"/>
              <a:t>In Iceland @ Eurasian vs. North American Tectonic Plates</a:t>
            </a:r>
          </a:p>
          <a:p>
            <a:pPr marL="114300" indent="0" algn="ctr">
              <a:buNone/>
            </a:pPr>
            <a:r>
              <a:rPr lang="en-US" sz="2000" dirty="0" smtClean="0"/>
              <a:t>Or US Democrats vs. Republicans</a:t>
            </a:r>
          </a:p>
          <a:p>
            <a:pPr marL="114300" indent="0" algn="ctr">
              <a:buNone/>
            </a:pPr>
            <a:r>
              <a:rPr lang="en-US" sz="2000" dirty="0" smtClean="0"/>
              <a:t>Or Swedish Social Democrats vs. The Alliance</a:t>
            </a:r>
            <a:endParaRPr lang="en-US" sz="2000" dirty="0"/>
          </a:p>
        </p:txBody>
      </p:sp>
      <p:pic>
        <p:nvPicPr>
          <p:cNvPr id="5" name="Picture 4" descr="tectonic_2018_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409581"/>
            <a:ext cx="8369906" cy="4102608"/>
          </a:xfrm>
          <a:prstGeom prst="rect">
            <a:avLst/>
          </a:prstGeom>
        </p:spPr>
      </p:pic>
    </p:spTree>
    <p:extLst>
      <p:ext uri="{BB962C8B-B14F-4D97-AF65-F5344CB8AC3E}">
        <p14:creationId xmlns:p14="http://schemas.microsoft.com/office/powerpoint/2010/main" val="875941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Microarchitecture</a:t>
            </a:r>
            <a:endParaRPr lang="en-US" dirty="0"/>
          </a:p>
        </p:txBody>
      </p:sp>
      <p:sp>
        <p:nvSpPr>
          <p:cNvPr id="3" name="Text Placeholder 2"/>
          <p:cNvSpPr>
            <a:spLocks noGrp="1"/>
          </p:cNvSpPr>
          <p:nvPr>
            <p:ph type="body" idx="1"/>
          </p:nvPr>
        </p:nvSpPr>
        <p:spPr>
          <a:xfrm>
            <a:off x="311700" y="1152475"/>
            <a:ext cx="8520600" cy="3643172"/>
          </a:xfrm>
        </p:spPr>
        <p:txBody>
          <a:bodyPr/>
          <a:lstStyle/>
          <a:p>
            <a:pPr marL="114300" indent="0">
              <a:buNone/>
            </a:pPr>
            <a:r>
              <a:rPr lang="en-US" b="1" dirty="0" smtClean="0"/>
              <a:t>W/o speculation/caches &gt;&gt; </a:t>
            </a:r>
            <a:r>
              <a:rPr lang="en-US" b="1" dirty="0" smtClean="0"/>
              <a:t>large performance </a:t>
            </a:r>
            <a:r>
              <a:rPr lang="en-US" b="1" dirty="0" smtClean="0"/>
              <a:t>loss</a:t>
            </a:r>
          </a:p>
          <a:p>
            <a:pPr marL="114300" indent="0">
              <a:buNone/>
            </a:pPr>
            <a:endParaRPr lang="en-US" sz="1000" dirty="0" smtClean="0"/>
          </a:p>
          <a:p>
            <a:pPr marL="114300" indent="0">
              <a:buNone/>
            </a:pPr>
            <a:r>
              <a:rPr lang="en-US" dirty="0" smtClean="0"/>
              <a:t>While (1)</a:t>
            </a:r>
          </a:p>
          <a:p>
            <a:pPr>
              <a:buAutoNum type="arabicPeriod"/>
            </a:pPr>
            <a:r>
              <a:rPr lang="en-US" dirty="0" smtClean="0"/>
              <a:t>Find timing channel with concerning bandwidth</a:t>
            </a:r>
          </a:p>
          <a:p>
            <a:pPr>
              <a:buAutoNum type="arabicPeriod"/>
            </a:pPr>
            <a:r>
              <a:rPr lang="en-US" dirty="0" smtClean="0"/>
              <a:t>Fix it with performance and/or complexity cost</a:t>
            </a:r>
          </a:p>
          <a:p>
            <a:pPr marL="114300" indent="0">
              <a:buNone/>
            </a:pPr>
            <a:endParaRPr lang="en-US" sz="1000" dirty="0" smtClean="0"/>
          </a:p>
          <a:p>
            <a:pPr marL="114300" indent="0">
              <a:buNone/>
            </a:pPr>
            <a:r>
              <a:rPr lang="en-US" dirty="0" smtClean="0"/>
              <a:t>Not easy</a:t>
            </a:r>
          </a:p>
          <a:p>
            <a:pPr>
              <a:buFontTx/>
              <a:buChar char="•"/>
            </a:pPr>
            <a:r>
              <a:rPr lang="en-US" dirty="0" smtClean="0"/>
              <a:t>Does shared cache way-partitioning cut timing channels (e.g., Intel CAT)?</a:t>
            </a:r>
          </a:p>
          <a:p>
            <a:pPr>
              <a:buFontTx/>
              <a:buChar char="•"/>
            </a:pPr>
            <a:r>
              <a:rPr lang="en-US" dirty="0" smtClean="0"/>
              <a:t>No, need changes to replacement algorithm &amp; “shared” hits (see DAWG)</a:t>
            </a:r>
          </a:p>
          <a:p>
            <a:pPr marL="114300" indent="0">
              <a:buNone/>
            </a:pPr>
            <a:endParaRPr lang="en-US" sz="1000" dirty="0" smtClean="0"/>
          </a:p>
          <a:p>
            <a:pPr marL="114300" indent="0">
              <a:buNone/>
            </a:pPr>
            <a:r>
              <a:rPr lang="en-US" b="1" dirty="0" smtClean="0"/>
              <a:t>Treat timing channels like crime: Manage without solving</a:t>
            </a:r>
          </a:p>
          <a:p>
            <a:pPr marL="114300" indent="0">
              <a:buNone/>
            </a:pPr>
            <a:r>
              <a:rPr lang="en-US" dirty="0" smtClean="0"/>
              <a:t>Goal: MIN(“security/police/etc. cost” </a:t>
            </a:r>
            <a:r>
              <a:rPr lang="en-US" sz="2000" dirty="0" smtClean="0"/>
              <a:t>+</a:t>
            </a:r>
            <a:r>
              <a:rPr lang="en-US" dirty="0" smtClean="0"/>
              <a:t> “crime cost”)</a:t>
            </a:r>
          </a:p>
          <a:p>
            <a:pPr marL="114300" indent="0">
              <a:buNone/>
            </a:pPr>
            <a:r>
              <a:rPr lang="en-US" dirty="0" smtClean="0"/>
              <a:t>   </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100" y="0"/>
            <a:ext cx="2755900" cy="2946400"/>
          </a:xfrm>
          <a:prstGeom prst="rect">
            <a:avLst/>
          </a:prstGeom>
        </p:spPr>
      </p:pic>
    </p:spTree>
    <p:extLst>
      <p:ext uri="{BB962C8B-B14F-4D97-AF65-F5344CB8AC3E}">
        <p14:creationId xmlns:p14="http://schemas.microsoft.com/office/powerpoint/2010/main" val="416393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left)">
                                      <p:cBhvr>
                                        <p:cTn id="7" dur="500"/>
                                        <p:tgtEl>
                                          <p:spTgt spid="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wipe(left)">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wipe(left)">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wipe(left)">
                                      <p:cBhvr>
                                        <p:cTn id="20" dur="500"/>
                                        <p:tgtEl>
                                          <p:spTgt spid="3">
                                            <p:txEl>
                                              <p:pRg st="10" end="1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wipe(left)">
                                      <p:cBhvr>
                                        <p:cTn id="2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Micro-Architectural Ideas</a:t>
            </a:r>
            <a:endParaRPr lang="en-US" dirty="0"/>
          </a:p>
        </p:txBody>
      </p:sp>
      <p:sp>
        <p:nvSpPr>
          <p:cNvPr id="3" name="Text Placeholder 2"/>
          <p:cNvSpPr>
            <a:spLocks noGrp="1"/>
          </p:cNvSpPr>
          <p:nvPr>
            <p:ph type="body" idx="1"/>
          </p:nvPr>
        </p:nvSpPr>
        <p:spPr>
          <a:xfrm>
            <a:off x="311700" y="1045134"/>
            <a:ext cx="8520600" cy="4098365"/>
          </a:xfrm>
        </p:spPr>
        <p:txBody>
          <a:bodyPr/>
          <a:lstStyle/>
          <a:p>
            <a:r>
              <a:rPr lang="en-US" b="1" dirty="0" smtClean="0"/>
              <a:t>Isolate</a:t>
            </a:r>
            <a:r>
              <a:rPr lang="en-US" dirty="0" smtClean="0"/>
              <a:t> branch predictor, BTB, TLBs, etc. &amp; flush/restore on context switch</a:t>
            </a:r>
          </a:p>
          <a:p>
            <a:r>
              <a:rPr lang="en-US" b="1" dirty="0" smtClean="0"/>
              <a:t>Partition</a:t>
            </a:r>
            <a:r>
              <a:rPr lang="en-US" dirty="0" smtClean="0"/>
              <a:t> caches among trusted processes (&amp; flushed on </a:t>
            </a:r>
            <a:r>
              <a:rPr lang="en-US" dirty="0"/>
              <a:t>context </a:t>
            </a:r>
            <a:r>
              <a:rPr lang="en-US" dirty="0" smtClean="0"/>
              <a:t>switch?)</a:t>
            </a:r>
          </a:p>
          <a:p>
            <a:r>
              <a:rPr lang="en-US" b="1" dirty="0" smtClean="0"/>
              <a:t>Reduce aliasing </a:t>
            </a:r>
            <a:r>
              <a:rPr lang="en-US" dirty="0" smtClean="0"/>
              <a:t>information, e.g., fully-associative caches or fancy indexing</a:t>
            </a:r>
          </a:p>
          <a:p>
            <a:r>
              <a:rPr lang="en-US" b="1" dirty="0">
                <a:sym typeface="Wingdings"/>
              </a:rPr>
              <a:t>Randomize</a:t>
            </a:r>
            <a:r>
              <a:rPr lang="en-US" dirty="0">
                <a:sym typeface="Wingdings"/>
              </a:rPr>
              <a:t> to lower BW; </a:t>
            </a:r>
            <a:r>
              <a:rPr lang="en-US" dirty="0" smtClean="0">
                <a:sym typeface="Wingdings"/>
              </a:rPr>
              <a:t>degrade/hide </a:t>
            </a:r>
            <a:r>
              <a:rPr lang="en-US" dirty="0">
                <a:sym typeface="Wingdings"/>
              </a:rPr>
              <a:t>“timers”</a:t>
            </a:r>
          </a:p>
          <a:p>
            <a:r>
              <a:rPr lang="en-US" b="1" dirty="0" smtClean="0"/>
              <a:t>HW Protection</a:t>
            </a:r>
            <a:r>
              <a:rPr lang="en-US" dirty="0" smtClean="0"/>
              <a:t> w/</a:t>
            </a:r>
            <a:r>
              <a:rPr lang="en-US" dirty="0" err="1" smtClean="0"/>
              <a:t>i</a:t>
            </a:r>
            <a:r>
              <a:rPr lang="en-US" dirty="0" smtClean="0"/>
              <a:t> user address space</a:t>
            </a:r>
            <a:br>
              <a:rPr lang="en-US" dirty="0" smtClean="0"/>
            </a:br>
            <a:r>
              <a:rPr lang="en-US" dirty="0" smtClean="0"/>
              <a:t>e.g., trap if </a:t>
            </a:r>
            <a:r>
              <a:rPr lang="en-US" dirty="0" err="1" smtClean="0"/>
              <a:t>javascript</a:t>
            </a:r>
            <a:r>
              <a:rPr lang="en-US" dirty="0" smtClean="0"/>
              <a:t> accesses protected browser</a:t>
            </a:r>
            <a:endParaRPr lang="en-US" dirty="0" smtClean="0">
              <a:sym typeface="Wingdings"/>
            </a:endParaRPr>
          </a:p>
          <a:p>
            <a:r>
              <a:rPr lang="en-US" b="1" dirty="0" smtClean="0">
                <a:sym typeface="Wingdings"/>
              </a:rPr>
              <a:t>Undo</a:t>
            </a:r>
            <a:r>
              <a:rPr lang="en-US" dirty="0" smtClean="0">
                <a:sym typeface="Wingdings"/>
              </a:rPr>
              <a:t> speculation (as much as possible)</a:t>
            </a:r>
          </a:p>
          <a:p>
            <a:endParaRPr lang="en-US" dirty="0">
              <a:sym typeface="Wingdings"/>
            </a:endParaRPr>
          </a:p>
          <a:p>
            <a:r>
              <a:rPr lang="en-US" b="1" dirty="0" smtClean="0">
                <a:sym typeface="Wingdings"/>
              </a:rPr>
              <a:t>Constant-time execution?</a:t>
            </a:r>
            <a:br>
              <a:rPr lang="en-US" b="1" dirty="0" smtClean="0">
                <a:sym typeface="Wingdings"/>
              </a:rPr>
            </a:br>
            <a:r>
              <a:rPr lang="en-US" dirty="0" smtClean="0">
                <a:sym typeface="Wingdings"/>
              </a:rPr>
              <a:t>(at some granularity: </a:t>
            </a:r>
            <a:r>
              <a:rPr lang="en-US" dirty="0" err="1" smtClean="0">
                <a:sym typeface="Wingdings"/>
              </a:rPr>
              <a:t>instrn</a:t>
            </a:r>
            <a:r>
              <a:rPr lang="en-US" dirty="0" smtClean="0">
                <a:sym typeface="Wingdings"/>
              </a:rPr>
              <a:t>, function, program)</a:t>
            </a:r>
          </a:p>
          <a:p>
            <a:pPr marL="114300" indent="0">
              <a:buNone/>
            </a:pPr>
            <a:r>
              <a:rPr lang="en-US" dirty="0" smtClean="0"/>
              <a:t>	</a:t>
            </a:r>
            <a:r>
              <a:rPr lang="en-US" b="1" i="1" dirty="0" smtClean="0">
                <a:solidFill>
                  <a:srgbClr val="1B9118"/>
                </a:solidFill>
              </a:rPr>
              <a:t>'</a:t>
            </a:r>
            <a:r>
              <a:rPr lang="en-US" b="1" i="1" dirty="0">
                <a:solidFill>
                  <a:srgbClr val="1B9118"/>
                </a:solidFill>
              </a:rPr>
              <a:t>'He treats us all the same -- like dogs</a:t>
            </a:r>
            <a:r>
              <a:rPr lang="en-US" b="1" i="1" dirty="0" smtClean="0">
                <a:solidFill>
                  <a:srgbClr val="1B9118"/>
                </a:solidFill>
              </a:rPr>
              <a:t>.’’</a:t>
            </a:r>
          </a:p>
          <a:p>
            <a:pPr marL="114300" indent="0">
              <a:buNone/>
            </a:pPr>
            <a:r>
              <a:rPr lang="en-US" dirty="0"/>
              <a:t>	</a:t>
            </a:r>
            <a:r>
              <a:rPr lang="en-US" dirty="0" smtClean="0"/>
              <a:t>--Henry Jordan on Vince Lombardi</a:t>
            </a:r>
          </a:p>
        </p:txBody>
      </p:sp>
      <p:pic>
        <p:nvPicPr>
          <p:cNvPr id="4" name="Picture 3" descr="them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0" y="2357192"/>
            <a:ext cx="2033222" cy="2643188"/>
          </a:xfrm>
          <a:prstGeom prst="rect">
            <a:avLst/>
          </a:prstGeom>
        </p:spPr>
      </p:pic>
    </p:spTree>
    <p:extLst>
      <p:ext uri="{BB962C8B-B14F-4D97-AF65-F5344CB8AC3E}">
        <p14:creationId xmlns:p14="http://schemas.microsoft.com/office/powerpoint/2010/main" val="4173688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left)">
                                      <p:cBhvr>
                                        <p:cTn id="38" dur="500"/>
                                        <p:tgtEl>
                                          <p:spTgt spid="3">
                                            <p:txEl>
                                              <p:pRg st="9" end="9"/>
                                            </p:txEl>
                                          </p:spTgt>
                                        </p:tgtEl>
                                      </p:cBhvr>
                                    </p:animEffect>
                                  </p:childTnLst>
                                </p:cTn>
                              </p:par>
                              <p:par>
                                <p:cTn id="39" presetID="22" presetClass="entr" presetSubtype="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445025"/>
            <a:ext cx="8602113" cy="572700"/>
          </a:xfrm>
        </p:spPr>
        <p:txBody>
          <a:bodyPr/>
          <a:lstStyle/>
          <a:p>
            <a:r>
              <a:rPr lang="en-US" dirty="0" smtClean="0"/>
              <a:t>Whither High Performance &amp; Timing-Channel “Free”?</a:t>
            </a:r>
            <a:endParaRPr lang="en-US" dirty="0"/>
          </a:p>
        </p:txBody>
      </p:sp>
      <p:sp>
        <p:nvSpPr>
          <p:cNvPr id="3" name="Text Placeholder 2"/>
          <p:cNvSpPr>
            <a:spLocks noGrp="1"/>
          </p:cNvSpPr>
          <p:nvPr>
            <p:ph type="body" idx="1"/>
          </p:nvPr>
        </p:nvSpPr>
        <p:spPr>
          <a:xfrm>
            <a:off x="311700" y="3603625"/>
            <a:ext cx="8520600" cy="965250"/>
          </a:xfrm>
        </p:spPr>
        <p:txBody>
          <a:bodyPr/>
          <a:lstStyle/>
          <a:p>
            <a:pPr marL="114300" indent="0">
              <a:buNone/>
            </a:pPr>
            <a:r>
              <a:rPr lang="en-US" dirty="0" smtClean="0"/>
              <a:t>Happy knee with good performance &amp; good safety?  </a:t>
            </a:r>
          </a:p>
          <a:p>
            <a:pPr marL="114300" indent="0">
              <a:buNone/>
            </a:pPr>
            <a:endParaRPr lang="en-US" dirty="0"/>
          </a:p>
          <a:p>
            <a:pPr marL="114300" indent="0">
              <a:buNone/>
            </a:pPr>
            <a:r>
              <a:rPr lang="en-US" dirty="0" smtClean="0"/>
              <a:t>I fear not &amp; arrives now as Moore’s Law bounty slows</a:t>
            </a:r>
          </a:p>
        </p:txBody>
      </p:sp>
      <p:cxnSp>
        <p:nvCxnSpPr>
          <p:cNvPr id="7" name="Straight Connector 6"/>
          <p:cNvCxnSpPr/>
          <p:nvPr/>
        </p:nvCxnSpPr>
        <p:spPr>
          <a:xfrm>
            <a:off x="2206625" y="1111250"/>
            <a:ext cx="0" cy="20161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200265" y="3119430"/>
            <a:ext cx="2355850" cy="1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41621" y="3151180"/>
            <a:ext cx="1230312" cy="400110"/>
          </a:xfrm>
          <a:prstGeom prst="rect">
            <a:avLst/>
          </a:prstGeom>
          <a:noFill/>
        </p:spPr>
        <p:txBody>
          <a:bodyPr wrap="square" rtlCol="0">
            <a:spAutoFit/>
          </a:bodyPr>
          <a:lstStyle/>
          <a:p>
            <a:r>
              <a:rPr lang="en-US" sz="2000" dirty="0" smtClean="0"/>
              <a:t>Safety </a:t>
            </a:r>
            <a:r>
              <a:rPr lang="en-US" sz="2000" dirty="0" smtClean="0">
                <a:sym typeface="Wingdings"/>
              </a:rPr>
              <a:t></a:t>
            </a:r>
            <a:endParaRPr lang="en-US" sz="2000" dirty="0"/>
          </a:p>
        </p:txBody>
      </p:sp>
      <p:sp>
        <p:nvSpPr>
          <p:cNvPr id="11" name="TextBox 10"/>
          <p:cNvSpPr txBox="1"/>
          <p:nvPr/>
        </p:nvSpPr>
        <p:spPr>
          <a:xfrm rot="16200000">
            <a:off x="886603" y="2105794"/>
            <a:ext cx="2087562" cy="400110"/>
          </a:xfrm>
          <a:prstGeom prst="rect">
            <a:avLst/>
          </a:prstGeom>
          <a:noFill/>
        </p:spPr>
        <p:txBody>
          <a:bodyPr wrap="square" rtlCol="0">
            <a:spAutoFit/>
          </a:bodyPr>
          <a:lstStyle/>
          <a:p>
            <a:r>
              <a:rPr lang="en-US" sz="2000" dirty="0" smtClean="0"/>
              <a:t>Performance </a:t>
            </a:r>
            <a:r>
              <a:rPr lang="en-US" sz="2000" dirty="0" smtClean="0">
                <a:sym typeface="Wingdings"/>
              </a:rPr>
              <a:t></a:t>
            </a:r>
            <a:endParaRPr lang="en-US" sz="2000" dirty="0"/>
          </a:p>
        </p:txBody>
      </p:sp>
      <p:sp>
        <p:nvSpPr>
          <p:cNvPr id="13" name="Oval 12"/>
          <p:cNvSpPr/>
          <p:nvPr/>
        </p:nvSpPr>
        <p:spPr>
          <a:xfrm>
            <a:off x="3740207" y="2125664"/>
            <a:ext cx="957938" cy="908050"/>
          </a:xfrm>
          <a:prstGeom prst="ellipse">
            <a:avLst/>
          </a:prstGeom>
          <a:solidFill>
            <a:srgbClr val="008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safe</a:t>
            </a:r>
            <a:endParaRPr lang="en-US" sz="1800" dirty="0"/>
          </a:p>
        </p:txBody>
      </p:sp>
      <p:sp>
        <p:nvSpPr>
          <p:cNvPr id="15" name="Oval 14"/>
          <p:cNvSpPr/>
          <p:nvPr/>
        </p:nvSpPr>
        <p:spPr>
          <a:xfrm>
            <a:off x="2416230" y="1032014"/>
            <a:ext cx="949813" cy="899966"/>
          </a:xfrm>
          <a:prstGeom prst="ellipse">
            <a:avLst/>
          </a:prstGeom>
          <a:solidFill>
            <a:srgbClr val="FF0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t>perf</a:t>
            </a:r>
            <a:endParaRPr lang="en-US" sz="1800" dirty="0"/>
          </a:p>
        </p:txBody>
      </p:sp>
      <p:pic>
        <p:nvPicPr>
          <p:cNvPr id="22" name="Picture 21"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832" y="1955253"/>
            <a:ext cx="785556" cy="972223"/>
          </a:xfrm>
          <a:prstGeom prst="rect">
            <a:avLst/>
          </a:prstGeom>
        </p:spPr>
      </p:pic>
      <p:pic>
        <p:nvPicPr>
          <p:cNvPr id="23" name="Picture 22"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194" y="1084767"/>
            <a:ext cx="896624" cy="896624"/>
          </a:xfrm>
          <a:prstGeom prst="rect">
            <a:avLst/>
          </a:prstGeom>
        </p:spPr>
      </p:pic>
      <p:pic>
        <p:nvPicPr>
          <p:cNvPr id="26" name="Picture 2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638" y="1305510"/>
            <a:ext cx="1781737" cy="2677473"/>
          </a:xfrm>
          <a:prstGeom prst="rect">
            <a:avLst/>
          </a:prstGeom>
        </p:spPr>
      </p:pic>
    </p:spTree>
    <p:extLst>
      <p:ext uri="{BB962C8B-B14F-4D97-AF65-F5344CB8AC3E}">
        <p14:creationId xmlns:p14="http://schemas.microsoft.com/office/powerpoint/2010/main" val="1870714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Bifurcate? As Done for CPU-GPU Performance</a:t>
            </a:r>
            <a:endParaRPr lang="en-US" dirty="0"/>
          </a:p>
        </p:txBody>
      </p:sp>
      <p:sp>
        <p:nvSpPr>
          <p:cNvPr id="3" name="Text Placeholder 2"/>
          <p:cNvSpPr>
            <a:spLocks noGrp="1"/>
          </p:cNvSpPr>
          <p:nvPr>
            <p:ph type="body" idx="1"/>
          </p:nvPr>
        </p:nvSpPr>
        <p:spPr>
          <a:xfrm>
            <a:off x="311700" y="1111766"/>
            <a:ext cx="8520600" cy="3416400"/>
          </a:xfrm>
        </p:spPr>
        <p:txBody>
          <a:bodyPr/>
          <a:lstStyle/>
          <a:p>
            <a:pPr marL="0" lvl="0" indent="0">
              <a:buNone/>
            </a:pPr>
            <a:r>
              <a:rPr lang="en-US" dirty="0" smtClean="0"/>
              <a:t>Multicore (MC) CPUs</a:t>
            </a:r>
            <a:br>
              <a:rPr lang="en-US" dirty="0" smtClean="0"/>
            </a:br>
            <a:r>
              <a:rPr lang="en-US" dirty="0" smtClean="0"/>
              <a:t>use latency reduction (caches)</a:t>
            </a:r>
          </a:p>
          <a:p>
            <a:pPr marL="0" lvl="0" indent="0">
              <a:buNone/>
            </a:pPr>
            <a:endParaRPr lang="en-US" sz="900" dirty="0"/>
          </a:p>
          <a:p>
            <a:pPr marL="0" lvl="0" indent="0">
              <a:buNone/>
            </a:pPr>
            <a:r>
              <a:rPr lang="en-US" dirty="0" smtClean="0"/>
              <a:t>Multithreaded (MT) GPUs</a:t>
            </a:r>
            <a:br>
              <a:rPr lang="en-US" dirty="0" smtClean="0"/>
            </a:br>
            <a:r>
              <a:rPr lang="en-US" dirty="0" smtClean="0"/>
              <a:t>use latency tolerance</a:t>
            </a:r>
          </a:p>
          <a:p>
            <a:pPr marL="0" lvl="0" indent="0">
              <a:buNone/>
            </a:pPr>
            <a:endParaRPr lang="en-US" dirty="0"/>
          </a:p>
          <a:p>
            <a:pPr marL="0" lvl="0" indent="0">
              <a:buNone/>
            </a:pPr>
            <a:r>
              <a:rPr lang="en-US" dirty="0" smtClean="0"/>
              <a:t>Converge? No!</a:t>
            </a:r>
          </a:p>
          <a:p>
            <a:pPr marL="0" lvl="0" indent="0">
              <a:buNone/>
            </a:pPr>
            <a:r>
              <a:rPr lang="en-US" dirty="0" smtClean="0"/>
              <a:t>Beware the Valley where #threads</a:t>
            </a:r>
          </a:p>
          <a:p>
            <a:pPr marL="285750" lvl="0" indent="-285750">
              <a:buFontTx/>
              <a:buChar char="•"/>
            </a:pPr>
            <a:r>
              <a:rPr lang="en-US" dirty="0" smtClean="0"/>
              <a:t>Enough to thrash caches</a:t>
            </a:r>
          </a:p>
          <a:p>
            <a:pPr marL="285750" lvl="0" indent="-285750">
              <a:buFontTx/>
              <a:buChar char="•"/>
            </a:pPr>
            <a:r>
              <a:rPr lang="en-US" dirty="0" smtClean="0"/>
              <a:t>Not enough to hide latency </a:t>
            </a:r>
          </a:p>
          <a:p>
            <a:endParaRPr lang="en-US" dirty="0" smtClean="0"/>
          </a:p>
          <a:p>
            <a:endParaRPr lang="en-US" dirty="0" smtClean="0"/>
          </a:p>
          <a:p>
            <a:endParaRPr lang="en-US" dirty="0" smtClean="0"/>
          </a:p>
        </p:txBody>
      </p:sp>
      <p:pic>
        <p:nvPicPr>
          <p:cNvPr id="5" name="Picture 4" descr="Screen Shot 2018-06-28 at 9.52.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56" y="1182687"/>
            <a:ext cx="4889500" cy="2898010"/>
          </a:xfrm>
          <a:prstGeom prst="rect">
            <a:avLst/>
          </a:prstGeom>
        </p:spPr>
      </p:pic>
      <p:sp>
        <p:nvSpPr>
          <p:cNvPr id="6" name="TextBox 5"/>
          <p:cNvSpPr txBox="1"/>
          <p:nvPr/>
        </p:nvSpPr>
        <p:spPr>
          <a:xfrm>
            <a:off x="6496249" y="3802160"/>
            <a:ext cx="2132854" cy="307777"/>
          </a:xfrm>
          <a:prstGeom prst="rect">
            <a:avLst/>
          </a:prstGeom>
          <a:noFill/>
        </p:spPr>
        <p:txBody>
          <a:bodyPr wrap="square" rtlCol="0">
            <a:spAutoFit/>
          </a:bodyPr>
          <a:lstStyle/>
          <a:p>
            <a:r>
              <a:rPr lang="en-US" dirty="0" err="1" smtClean="0"/>
              <a:t>Guz</a:t>
            </a:r>
            <a:r>
              <a:rPr lang="en-US" dirty="0" smtClean="0"/>
              <a:t> et al., CAL, 1/2009</a:t>
            </a:r>
            <a:endParaRPr lang="en-US" dirty="0"/>
          </a:p>
        </p:txBody>
      </p:sp>
    </p:spTree>
    <p:extLst>
      <p:ext uri="{BB962C8B-B14F-4D97-AF65-F5344CB8AC3E}">
        <p14:creationId xmlns:p14="http://schemas.microsoft.com/office/powerpoint/2010/main" val="3339146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Bifurcate! How?</a:t>
            </a:r>
            <a:endParaRPr dirty="0"/>
          </a:p>
        </p:txBody>
      </p:sp>
      <p:sp>
        <p:nvSpPr>
          <p:cNvPr id="6" name="Text Placeholder 2"/>
          <p:cNvSpPr txBox="1">
            <a:spLocks/>
          </p:cNvSpPr>
          <p:nvPr/>
        </p:nvSpPr>
        <p:spPr>
          <a:xfrm>
            <a:off x="311700" y="1111766"/>
            <a:ext cx="8520600" cy="3416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None/>
            </a:pPr>
            <a:r>
              <a:rPr lang="en-US" b="1" dirty="0" smtClean="0"/>
              <a:t>In Time: </a:t>
            </a:r>
            <a:r>
              <a:rPr lang="en-US" dirty="0"/>
              <a:t>M</a:t>
            </a:r>
            <a:r>
              <a:rPr lang="en-US" dirty="0" smtClean="0"/>
              <a:t>odes for fast(</a:t>
            </a:r>
            <a:r>
              <a:rPr lang="en-US" dirty="0" err="1" smtClean="0"/>
              <a:t>er</a:t>
            </a:r>
            <a:r>
              <a:rPr lang="en-US" dirty="0" smtClean="0"/>
              <a:t>) &amp; safe(r) </a:t>
            </a:r>
          </a:p>
          <a:p>
            <a:pPr>
              <a:buFontTx/>
              <a:buChar char="•"/>
            </a:pPr>
            <a:r>
              <a:rPr lang="en-US" dirty="0" smtClean="0"/>
              <a:t>Disable some speculation &amp; partition more</a:t>
            </a:r>
          </a:p>
          <a:p>
            <a:pPr>
              <a:buFontTx/>
              <a:buChar char="•"/>
            </a:pPr>
            <a:r>
              <a:rPr lang="en-US" dirty="0" smtClean="0"/>
              <a:t>Dynamically flexible but limited</a:t>
            </a:r>
          </a:p>
          <a:p>
            <a:pPr>
              <a:buFontTx/>
              <a:buChar char="•"/>
            </a:pPr>
            <a:endParaRPr lang="en-US" dirty="0"/>
          </a:p>
          <a:p>
            <a:pPr marL="114300" indent="0">
              <a:buNone/>
            </a:pPr>
            <a:r>
              <a:rPr lang="en-US" b="1" dirty="0" smtClean="0"/>
              <a:t>In Space: </a:t>
            </a:r>
            <a:r>
              <a:rPr lang="en-US" dirty="0" smtClean="0"/>
              <a:t>Fast Cores, Safe Cores, etc.</a:t>
            </a:r>
          </a:p>
          <a:p>
            <a:pPr>
              <a:buFontTx/>
              <a:buChar char="•"/>
            </a:pPr>
            <a:r>
              <a:rPr lang="en-US" dirty="0" smtClean="0"/>
              <a:t>Extension of what is being done for security</a:t>
            </a:r>
          </a:p>
          <a:p>
            <a:pPr>
              <a:buFontTx/>
              <a:buChar char="•"/>
            </a:pPr>
            <a:r>
              <a:rPr lang="en-US" dirty="0" smtClean="0"/>
              <a:t>Allows extremes; plays well w/ dark silicon</a:t>
            </a:r>
          </a:p>
          <a:p>
            <a:pPr>
              <a:buFontTx/>
              <a:buChar char="•"/>
            </a:pPr>
            <a:endParaRPr lang="en-US" dirty="0"/>
          </a:p>
          <a:p>
            <a:pPr marL="114300" indent="0">
              <a:buNone/>
            </a:pPr>
            <a:r>
              <a:rPr lang="en-US" b="1" dirty="0" smtClean="0"/>
              <a:t>In Use: </a:t>
            </a:r>
          </a:p>
          <a:p>
            <a:pPr>
              <a:buFontTx/>
              <a:buChar char="•"/>
            </a:pPr>
            <a:r>
              <a:rPr lang="en-US" dirty="0" smtClean="0"/>
              <a:t>Cloud </a:t>
            </a:r>
            <a:r>
              <a:rPr lang="en-US" dirty="0"/>
              <a:t>provider charges more for exclusive </a:t>
            </a:r>
            <a:r>
              <a:rPr lang="en-US" dirty="0" smtClean="0"/>
              <a:t>VMs</a:t>
            </a:r>
          </a:p>
          <a:p>
            <a:pPr>
              <a:buFontTx/>
              <a:buChar char="•"/>
            </a:pPr>
            <a:r>
              <a:rPr lang="en-US" dirty="0" smtClean="0"/>
              <a:t>Don’t execute downloaded code</a:t>
            </a:r>
          </a:p>
          <a:p>
            <a:pPr>
              <a:buFontTx/>
              <a:buChar char="•"/>
            </a:pPr>
            <a:endParaRPr lang="en-US" dirty="0" smtClean="0"/>
          </a:p>
        </p:txBody>
      </p:sp>
      <p:pic>
        <p:nvPicPr>
          <p:cNvPr id="4" name="Picture 3"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804" y="1213012"/>
            <a:ext cx="1914323" cy="2555720"/>
          </a:xfrm>
          <a:prstGeom prst="rect">
            <a:avLst/>
          </a:prstGeom>
        </p:spPr>
      </p:pic>
    </p:spTree>
    <p:extLst>
      <p:ext uri="{BB962C8B-B14F-4D97-AF65-F5344CB8AC3E}">
        <p14:creationId xmlns:p14="http://schemas.microsoft.com/office/powerpoint/2010/main" val="3319977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wipe(left)">
                                      <p:cBhvr>
                                        <p:cTn id="10" dur="500"/>
                                        <p:tgtEl>
                                          <p:spTgt spid="6">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wipe(left)">
                                      <p:cBhvr>
                                        <p:cTn id="13" dur="500"/>
                                        <p:tgtEl>
                                          <p:spTgt spid="6">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wipe(left)">
                                      <p:cBhvr>
                                        <p:cTn id="18" dur="500"/>
                                        <p:tgtEl>
                                          <p:spTgt spid="6">
                                            <p:txEl>
                                              <p:pRg st="8" end="8"/>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wipe(left)">
                                      <p:cBhvr>
                                        <p:cTn id="21" dur="500"/>
                                        <p:tgtEl>
                                          <p:spTgt spid="6">
                                            <p:txEl>
                                              <p:pRg st="9" end="9"/>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wipe(left)">
                                      <p:cBhvr>
                                        <p:cTn id="24"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514350" lvl="0" indent="-514350">
              <a:buAutoNum type="arabicPeriod"/>
            </a:pPr>
            <a:r>
              <a:rPr lang="en-US" sz="2400" dirty="0" smtClean="0"/>
              <a:t>Background, Meltdown, </a:t>
            </a:r>
            <a:r>
              <a:rPr lang="en-US" sz="2400" dirty="0"/>
              <a:t>&amp; </a:t>
            </a:r>
            <a:r>
              <a:rPr lang="en-US" sz="2400" dirty="0" err="1" smtClean="0"/>
              <a:t>Spectre</a:t>
            </a:r>
            <a:endParaRPr lang="en-US" sz="2400" dirty="0" smtClean="0"/>
          </a:p>
          <a:p>
            <a:pPr marL="514350" lvl="0" indent="-514350">
              <a:buAutoNum type="arabicPeriod"/>
            </a:pPr>
            <a:endParaRPr lang="en-US" sz="2400" dirty="0"/>
          </a:p>
          <a:p>
            <a:pPr marL="514350" lvl="0" indent="-514350">
              <a:buAutoNum type="arabicPeriod"/>
            </a:pPr>
            <a:r>
              <a:rPr lang="en-US" sz="2400" dirty="0" smtClean="0"/>
              <a:t>Repair Micro</a:t>
            </a:r>
            <a:r>
              <a:rPr lang="en-US" sz="2400" dirty="0"/>
              <a:t>-</a:t>
            </a:r>
            <a:r>
              <a:rPr lang="en-US" sz="2400" dirty="0" smtClean="0"/>
              <a:t>Architecture</a:t>
            </a:r>
          </a:p>
          <a:p>
            <a:pPr marL="514350" lvl="0" indent="-514350">
              <a:buAutoNum type="arabicPeriod"/>
            </a:pPr>
            <a:endParaRPr lang="en-US" sz="2400" dirty="0"/>
          </a:p>
          <a:p>
            <a:pPr marL="514350" lvl="0" indent="-514350">
              <a:buAutoNum type="arabicPeriod"/>
            </a:pPr>
            <a:r>
              <a:rPr lang="en-US" sz="2400" b="1" dirty="0"/>
              <a:t>Change Architecture &amp; Methods</a:t>
            </a:r>
            <a:r>
              <a:rPr lang="en-US" sz="2400" b="1" dirty="0" smtClean="0"/>
              <a:t>?</a:t>
            </a:r>
          </a:p>
          <a:p>
            <a:pPr marL="514350" lvl="0" indent="-514350">
              <a:buAutoNum type="arabicPeriod"/>
            </a:pPr>
            <a:endParaRPr lang="en-US" sz="2400" b="1" dirty="0"/>
          </a:p>
          <a:p>
            <a:pPr marL="514350" indent="-514350">
              <a:buFont typeface="Arial"/>
              <a:buAutoNum type="arabicPeriod"/>
            </a:pPr>
            <a:r>
              <a:rPr lang="en-US" sz="2400" dirty="0"/>
              <a:t>Addendum: UPMARC Multicore </a:t>
            </a:r>
            <a:r>
              <a:rPr lang="en-US" sz="2400" dirty="0" smtClean="0"/>
              <a:t>Context</a:t>
            </a:r>
            <a:endParaRPr lang="en-US" sz="2400" dirty="0"/>
          </a:p>
        </p:txBody>
      </p:sp>
    </p:spTree>
    <p:extLst>
      <p:ext uri="{BB962C8B-B14F-4D97-AF65-F5344CB8AC3E}">
        <p14:creationId xmlns:p14="http://schemas.microsoft.com/office/powerpoint/2010/main" val="33089972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313" y="579438"/>
            <a:ext cx="8270875" cy="4262437"/>
          </a:xfrm>
          <a:prstGeom prst="rect">
            <a:avLst/>
          </a:prstGeom>
          <a:noFill/>
          <a:ln w="38100"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dirty="0">
              <a:solidFill>
                <a:srgbClr val="000000"/>
              </a:solidFill>
            </a:endParaRPr>
          </a:p>
        </p:txBody>
      </p:sp>
      <p:sp>
        <p:nvSpPr>
          <p:cNvPr id="6" name="TextBox 5"/>
          <p:cNvSpPr txBox="1"/>
          <p:nvPr/>
        </p:nvSpPr>
        <p:spPr>
          <a:xfrm>
            <a:off x="515937" y="190500"/>
            <a:ext cx="4064001" cy="400110"/>
          </a:xfrm>
          <a:prstGeom prst="rect">
            <a:avLst/>
          </a:prstGeom>
          <a:noFill/>
        </p:spPr>
        <p:txBody>
          <a:bodyPr wrap="square" rtlCol="0">
            <a:spAutoFit/>
          </a:bodyPr>
          <a:lstStyle/>
          <a:p>
            <a:r>
              <a:rPr lang="en-US" sz="2000" dirty="0" smtClean="0"/>
              <a:t>Universe of Computer Behavior</a:t>
            </a:r>
            <a:endParaRPr lang="en-US" sz="2000" dirty="0"/>
          </a:p>
        </p:txBody>
      </p:sp>
      <p:grpSp>
        <p:nvGrpSpPr>
          <p:cNvPr id="20" name="Group 19"/>
          <p:cNvGrpSpPr/>
          <p:nvPr/>
        </p:nvGrpSpPr>
        <p:grpSpPr>
          <a:xfrm>
            <a:off x="1881237" y="1206509"/>
            <a:ext cx="6334125" cy="3492500"/>
            <a:chOff x="1881237" y="1206509"/>
            <a:chExt cx="6334125" cy="3492500"/>
          </a:xfrm>
        </p:grpSpPr>
        <p:sp>
          <p:nvSpPr>
            <p:cNvPr id="7" name="Oval 6"/>
            <p:cNvSpPr/>
            <p:nvPr/>
          </p:nvSpPr>
          <p:spPr>
            <a:xfrm>
              <a:off x="1881237" y="1206509"/>
              <a:ext cx="6334125" cy="3492500"/>
            </a:xfrm>
            <a:prstGeom prst="ellipse">
              <a:avLst/>
            </a:prstGeom>
            <a:solidFill>
              <a:schemeClr val="accent5">
                <a:lumMod val="20000"/>
                <a:lumOff val="80000"/>
              </a:schemeClr>
            </a:solidFill>
            <a:ln w="38100" cmpd="sng">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24216" y="4208483"/>
              <a:ext cx="3484563" cy="400110"/>
            </a:xfrm>
            <a:prstGeom prst="rect">
              <a:avLst/>
            </a:prstGeom>
            <a:noFill/>
          </p:spPr>
          <p:txBody>
            <a:bodyPr wrap="square" rtlCol="0">
              <a:spAutoFit/>
            </a:bodyPr>
            <a:lstStyle/>
            <a:p>
              <a:pPr algn="ctr"/>
              <a:r>
                <a:rPr lang="en-US" sz="2000" dirty="0" smtClean="0"/>
                <a:t>Arch Specification</a:t>
              </a:r>
              <a:endParaRPr lang="en-US" sz="2000" dirty="0"/>
            </a:p>
          </p:txBody>
        </p:sp>
      </p:grpSp>
      <p:grpSp>
        <p:nvGrpSpPr>
          <p:cNvPr id="23" name="Group 22"/>
          <p:cNvGrpSpPr/>
          <p:nvPr/>
        </p:nvGrpSpPr>
        <p:grpSpPr>
          <a:xfrm>
            <a:off x="4049712" y="620713"/>
            <a:ext cx="3484563" cy="1277938"/>
            <a:chOff x="4049712" y="620713"/>
            <a:chExt cx="3484563" cy="1277938"/>
          </a:xfrm>
        </p:grpSpPr>
        <p:sp>
          <p:nvSpPr>
            <p:cNvPr id="13" name="Oval 12"/>
            <p:cNvSpPr/>
            <p:nvPr/>
          </p:nvSpPr>
          <p:spPr>
            <a:xfrm>
              <a:off x="4565706" y="1049338"/>
              <a:ext cx="865187" cy="849313"/>
            </a:xfrm>
            <a:prstGeom prst="ellipse">
              <a:avLst/>
            </a:prstGeom>
            <a:solidFill>
              <a:srgbClr val="FF0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X</a:t>
              </a:r>
              <a:endParaRPr lang="en-US" sz="3200" dirty="0"/>
            </a:p>
          </p:txBody>
        </p:sp>
        <p:sp>
          <p:nvSpPr>
            <p:cNvPr id="15" name="TextBox 14"/>
            <p:cNvSpPr txBox="1"/>
            <p:nvPr/>
          </p:nvSpPr>
          <p:spPr>
            <a:xfrm>
              <a:off x="4049712" y="620713"/>
              <a:ext cx="3484563" cy="400110"/>
            </a:xfrm>
            <a:prstGeom prst="rect">
              <a:avLst/>
            </a:prstGeom>
            <a:noFill/>
          </p:spPr>
          <p:txBody>
            <a:bodyPr wrap="square" rtlCol="0">
              <a:spAutoFit/>
            </a:bodyPr>
            <a:lstStyle/>
            <a:p>
              <a:r>
                <a:rPr lang="en-US" sz="2000" dirty="0" smtClean="0"/>
                <a:t>X violates Spec: bug!</a:t>
              </a:r>
              <a:endParaRPr lang="en-US" sz="2000" dirty="0"/>
            </a:p>
          </p:txBody>
        </p:sp>
      </p:grpSp>
      <p:grpSp>
        <p:nvGrpSpPr>
          <p:cNvPr id="21" name="Group 20"/>
          <p:cNvGrpSpPr/>
          <p:nvPr/>
        </p:nvGrpSpPr>
        <p:grpSpPr>
          <a:xfrm>
            <a:off x="2160622" y="2557464"/>
            <a:ext cx="3673476" cy="1292224"/>
            <a:chOff x="2160622" y="2557464"/>
            <a:chExt cx="3673476" cy="1292224"/>
          </a:xfrm>
        </p:grpSpPr>
        <p:sp>
          <p:nvSpPr>
            <p:cNvPr id="9" name="Oval 8"/>
            <p:cNvSpPr/>
            <p:nvPr/>
          </p:nvSpPr>
          <p:spPr>
            <a:xfrm>
              <a:off x="3357619" y="3000375"/>
              <a:ext cx="865187" cy="849313"/>
            </a:xfrm>
            <a:prstGeom prst="ellipse">
              <a:avLst/>
            </a:prstGeom>
            <a:solidFill>
              <a:srgbClr val="FF0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A</a:t>
              </a:r>
              <a:endParaRPr lang="en-US" sz="3200" dirty="0"/>
            </a:p>
          </p:txBody>
        </p:sp>
        <p:sp>
          <p:nvSpPr>
            <p:cNvPr id="16" name="TextBox 15"/>
            <p:cNvSpPr txBox="1"/>
            <p:nvPr/>
          </p:nvSpPr>
          <p:spPr>
            <a:xfrm>
              <a:off x="2160622" y="2557464"/>
              <a:ext cx="3673476" cy="400110"/>
            </a:xfrm>
            <a:prstGeom prst="rect">
              <a:avLst/>
            </a:prstGeom>
            <a:noFill/>
          </p:spPr>
          <p:txBody>
            <a:bodyPr wrap="square" rtlCol="0">
              <a:spAutoFit/>
            </a:bodyPr>
            <a:lstStyle/>
            <a:p>
              <a:r>
                <a:rPr lang="en-US" sz="2000" dirty="0" smtClean="0"/>
                <a:t>Implementation A refines Arch</a:t>
              </a:r>
              <a:endParaRPr lang="en-US" sz="2000" dirty="0"/>
            </a:p>
          </p:txBody>
        </p:sp>
      </p:grpSp>
      <p:grpSp>
        <p:nvGrpSpPr>
          <p:cNvPr id="22" name="Group 21"/>
          <p:cNvGrpSpPr/>
          <p:nvPr/>
        </p:nvGrpSpPr>
        <p:grpSpPr>
          <a:xfrm>
            <a:off x="5210215" y="2106614"/>
            <a:ext cx="2768616" cy="1046162"/>
            <a:chOff x="5210215" y="2106614"/>
            <a:chExt cx="2768616" cy="1046162"/>
          </a:xfrm>
        </p:grpSpPr>
        <p:sp>
          <p:nvSpPr>
            <p:cNvPr id="12" name="Oval 11"/>
            <p:cNvSpPr/>
            <p:nvPr/>
          </p:nvSpPr>
          <p:spPr>
            <a:xfrm>
              <a:off x="7113644" y="2303463"/>
              <a:ext cx="865187" cy="849313"/>
            </a:xfrm>
            <a:prstGeom prst="ellipse">
              <a:avLst/>
            </a:prstGeom>
            <a:solidFill>
              <a:srgbClr val="FF0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B</a:t>
              </a:r>
              <a:endParaRPr lang="en-US" sz="3200" dirty="0"/>
            </a:p>
          </p:txBody>
        </p:sp>
        <p:sp>
          <p:nvSpPr>
            <p:cNvPr id="17" name="TextBox 16"/>
            <p:cNvSpPr txBox="1"/>
            <p:nvPr/>
          </p:nvSpPr>
          <p:spPr>
            <a:xfrm>
              <a:off x="5210215" y="2106614"/>
              <a:ext cx="2005034" cy="400110"/>
            </a:xfrm>
            <a:prstGeom prst="rect">
              <a:avLst/>
            </a:prstGeom>
            <a:noFill/>
          </p:spPr>
          <p:txBody>
            <a:bodyPr wrap="square" rtlCol="0">
              <a:spAutoFit/>
            </a:bodyPr>
            <a:lstStyle/>
            <a:p>
              <a:pPr algn="r"/>
              <a:r>
                <a:rPr lang="en-US" sz="2000" dirty="0"/>
                <a:t>B</a:t>
              </a:r>
              <a:r>
                <a:rPr lang="en-US" sz="2000" dirty="0" smtClean="0"/>
                <a:t> refines Arch</a:t>
              </a:r>
              <a:endParaRPr lang="en-US" sz="2000" dirty="0"/>
            </a:p>
          </p:txBody>
        </p:sp>
      </p:grpSp>
      <p:grpSp>
        <p:nvGrpSpPr>
          <p:cNvPr id="24" name="Group 23"/>
          <p:cNvGrpSpPr/>
          <p:nvPr/>
        </p:nvGrpSpPr>
        <p:grpSpPr>
          <a:xfrm>
            <a:off x="581004" y="795323"/>
            <a:ext cx="7213621" cy="4008461"/>
            <a:chOff x="581004" y="795323"/>
            <a:chExt cx="7213621" cy="4008461"/>
          </a:xfrm>
        </p:grpSpPr>
        <p:sp>
          <p:nvSpPr>
            <p:cNvPr id="14" name="Oval 13"/>
            <p:cNvSpPr/>
            <p:nvPr/>
          </p:nvSpPr>
          <p:spPr>
            <a:xfrm>
              <a:off x="603250" y="976313"/>
              <a:ext cx="7191375" cy="3827471"/>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581004" y="795323"/>
              <a:ext cx="1792309" cy="707886"/>
            </a:xfrm>
            <a:prstGeom prst="rect">
              <a:avLst/>
            </a:prstGeom>
            <a:noFill/>
          </p:spPr>
          <p:txBody>
            <a:bodyPr wrap="square" rtlCol="0">
              <a:spAutoFit/>
            </a:bodyPr>
            <a:lstStyle/>
            <a:p>
              <a:r>
                <a:rPr lang="en-US" sz="2000" b="1" dirty="0" smtClean="0">
                  <a:solidFill>
                    <a:srgbClr val="008000"/>
                  </a:solidFill>
                </a:rPr>
                <a:t>Desirable (no info leak)</a:t>
              </a:r>
              <a:endParaRPr lang="en-US" sz="2000" b="1" dirty="0">
                <a:solidFill>
                  <a:srgbClr val="008000"/>
                </a:solidFill>
              </a:endParaRPr>
            </a:p>
          </p:txBody>
        </p:sp>
      </p:grpSp>
      <p:sp>
        <p:nvSpPr>
          <p:cNvPr id="19" name="TextBox 18"/>
          <p:cNvSpPr txBox="1"/>
          <p:nvPr/>
        </p:nvSpPr>
        <p:spPr>
          <a:xfrm>
            <a:off x="5837272" y="1050927"/>
            <a:ext cx="2806666" cy="707886"/>
          </a:xfrm>
          <a:prstGeom prst="rect">
            <a:avLst/>
          </a:prstGeom>
          <a:noFill/>
        </p:spPr>
        <p:txBody>
          <a:bodyPr wrap="square" rtlCol="0">
            <a:spAutoFit/>
          </a:bodyPr>
          <a:lstStyle/>
          <a:p>
            <a:pPr algn="r"/>
            <a:r>
              <a:rPr lang="en-US" sz="2000" smtClean="0"/>
              <a:t>B </a:t>
            </a:r>
            <a:r>
              <a:rPr lang="en-US" sz="2000" dirty="0" smtClean="0"/>
              <a:t>reveals FLAW</a:t>
            </a:r>
          </a:p>
          <a:p>
            <a:pPr algn="r"/>
            <a:r>
              <a:rPr lang="en-US" sz="2000" dirty="0" smtClean="0"/>
              <a:t>in Arch</a:t>
            </a:r>
            <a:endParaRPr lang="en-US" sz="2000" dirty="0"/>
          </a:p>
        </p:txBody>
      </p:sp>
      <p:grpSp>
        <p:nvGrpSpPr>
          <p:cNvPr id="25" name="Group 24"/>
          <p:cNvGrpSpPr/>
          <p:nvPr/>
        </p:nvGrpSpPr>
        <p:grpSpPr>
          <a:xfrm>
            <a:off x="4410199" y="2999950"/>
            <a:ext cx="2768616" cy="1046162"/>
            <a:chOff x="5210215" y="2106614"/>
            <a:chExt cx="2768616" cy="1046162"/>
          </a:xfrm>
        </p:grpSpPr>
        <p:sp>
          <p:nvSpPr>
            <p:cNvPr id="26" name="Oval 25"/>
            <p:cNvSpPr/>
            <p:nvPr/>
          </p:nvSpPr>
          <p:spPr>
            <a:xfrm>
              <a:off x="7113644" y="2303463"/>
              <a:ext cx="865187" cy="849313"/>
            </a:xfrm>
            <a:prstGeom prst="ellipse">
              <a:avLst/>
            </a:prstGeom>
            <a:solidFill>
              <a:srgbClr val="FF0000"/>
            </a:solidFill>
            <a:ln w="38100" cmpd="sng">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C</a:t>
              </a:r>
              <a:endParaRPr lang="en-US" sz="3200" dirty="0"/>
            </a:p>
          </p:txBody>
        </p:sp>
        <p:sp>
          <p:nvSpPr>
            <p:cNvPr id="27" name="TextBox 26"/>
            <p:cNvSpPr txBox="1"/>
            <p:nvPr/>
          </p:nvSpPr>
          <p:spPr>
            <a:xfrm>
              <a:off x="5210215" y="2106614"/>
              <a:ext cx="2005034" cy="400110"/>
            </a:xfrm>
            <a:prstGeom prst="rect">
              <a:avLst/>
            </a:prstGeom>
            <a:noFill/>
          </p:spPr>
          <p:txBody>
            <a:bodyPr wrap="square" rtlCol="0">
              <a:spAutoFit/>
            </a:bodyPr>
            <a:lstStyle/>
            <a:p>
              <a:pPr algn="r"/>
              <a:r>
                <a:rPr lang="en-US" sz="2000" dirty="0" smtClean="0"/>
                <a:t>Patch u-arch?</a:t>
              </a:r>
              <a:endParaRPr lang="en-US" sz="2000" dirty="0"/>
            </a:p>
          </p:txBody>
        </p:sp>
      </p:grpSp>
      <p:grpSp>
        <p:nvGrpSpPr>
          <p:cNvPr id="28" name="Group 27"/>
          <p:cNvGrpSpPr/>
          <p:nvPr/>
        </p:nvGrpSpPr>
        <p:grpSpPr>
          <a:xfrm>
            <a:off x="1931313" y="1230471"/>
            <a:ext cx="5608761" cy="3440025"/>
            <a:chOff x="1547701" y="976313"/>
            <a:chExt cx="5608761" cy="3827471"/>
          </a:xfrm>
        </p:grpSpPr>
        <p:sp>
          <p:nvSpPr>
            <p:cNvPr id="29" name="Oval 28"/>
            <p:cNvSpPr/>
            <p:nvPr/>
          </p:nvSpPr>
          <p:spPr>
            <a:xfrm>
              <a:off x="1547701" y="976313"/>
              <a:ext cx="5608761" cy="3827471"/>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0" name="TextBox 29"/>
            <p:cNvSpPr txBox="1"/>
            <p:nvPr/>
          </p:nvSpPr>
          <p:spPr>
            <a:xfrm>
              <a:off x="1731855" y="1201013"/>
              <a:ext cx="2514397" cy="1130056"/>
            </a:xfrm>
            <a:prstGeom prst="rect">
              <a:avLst/>
            </a:prstGeom>
            <a:noFill/>
          </p:spPr>
          <p:txBody>
            <a:bodyPr wrap="square" rtlCol="0">
              <a:spAutoFit/>
            </a:bodyPr>
            <a:lstStyle/>
            <a:p>
              <a:pPr algn="r"/>
              <a:r>
                <a:rPr lang="en-US" sz="2000" b="1" dirty="0" smtClean="0">
                  <a:solidFill>
                    <a:srgbClr val="0000FF"/>
                  </a:solidFill>
                </a:rPr>
                <a:t>Arch 2.0</a:t>
              </a:r>
            </a:p>
            <a:p>
              <a:pPr algn="r"/>
              <a:r>
                <a:rPr lang="en-US" sz="2000" b="1" dirty="0" smtClean="0">
                  <a:solidFill>
                    <a:srgbClr val="0000FF"/>
                  </a:solidFill>
                </a:rPr>
                <a:t>refines Arch 1.0 </a:t>
              </a:r>
            </a:p>
            <a:p>
              <a:pPr algn="r"/>
              <a:r>
                <a:rPr lang="en-US" sz="2000" b="1" dirty="0" smtClean="0">
                  <a:solidFill>
                    <a:srgbClr val="0000FF"/>
                  </a:solidFill>
                </a:rPr>
                <a:t>&amp; Desirable</a:t>
              </a:r>
              <a:endParaRPr lang="en-US" sz="2000" b="1" dirty="0">
                <a:solidFill>
                  <a:srgbClr val="0000FF"/>
                </a:solidFill>
              </a:endParaRPr>
            </a:p>
          </p:txBody>
        </p:sp>
      </p:grpSp>
    </p:spTree>
    <p:extLst>
      <p:ext uri="{BB962C8B-B14F-4D97-AF65-F5344CB8AC3E}">
        <p14:creationId xmlns:p14="http://schemas.microsoft.com/office/powerpoint/2010/main" val="2414793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Need Computer Architecture 2.0?</a:t>
            </a:r>
            <a:endParaRPr/>
          </a:p>
        </p:txBody>
      </p:sp>
      <p:sp>
        <p:nvSpPr>
          <p:cNvPr id="328" name="Shape 328"/>
          <p:cNvSpPr txBox="1">
            <a:spLocks noGrp="1"/>
          </p:cNvSpPr>
          <p:nvPr>
            <p:ph type="body" idx="1"/>
          </p:nvPr>
        </p:nvSpPr>
        <p:spPr>
          <a:xfrm>
            <a:off x="311700" y="10000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sz="1200" dirty="0" smtClean="0"/>
          </a:p>
          <a:p>
            <a:pPr marL="0" lvl="0" indent="0" rtl="0">
              <a:spcBef>
                <a:spcPts val="0"/>
              </a:spcBef>
              <a:spcAft>
                <a:spcPts val="0"/>
              </a:spcAft>
              <a:buNone/>
            </a:pPr>
            <a:r>
              <a:rPr lang="en" dirty="0" smtClean="0"/>
              <a:t>With </a:t>
            </a:r>
            <a:r>
              <a:rPr lang="en" dirty="0"/>
              <a:t>Meltdown &amp; Spectre, </a:t>
            </a:r>
            <a:r>
              <a:rPr lang="en" dirty="0">
                <a:solidFill>
                  <a:srgbClr val="0000FF"/>
                </a:solidFill>
              </a:rPr>
              <a:t>Architecture 1.0</a:t>
            </a:r>
            <a:r>
              <a:rPr lang="en" dirty="0"/>
              <a:t> is inadequate to protect information</a:t>
            </a:r>
            <a:endParaRPr dirty="0"/>
          </a:p>
          <a:p>
            <a:pPr marL="0" lvl="0" indent="0" rtl="0">
              <a:spcBef>
                <a:spcPts val="1600"/>
              </a:spcBef>
              <a:spcAft>
                <a:spcPts val="0"/>
              </a:spcAft>
              <a:buNone/>
            </a:pPr>
            <a:r>
              <a:rPr lang="en" dirty="0"/>
              <a:t>Augment </a:t>
            </a:r>
            <a:r>
              <a:rPr lang="en" dirty="0">
                <a:solidFill>
                  <a:srgbClr val="0000FF"/>
                </a:solidFill>
              </a:rPr>
              <a:t>Architecture 1.0 </a:t>
            </a:r>
            <a:r>
              <a:rPr lang="en" dirty="0"/>
              <a:t>with </a:t>
            </a:r>
            <a:r>
              <a:rPr lang="en" dirty="0">
                <a:solidFill>
                  <a:srgbClr val="0000FF"/>
                </a:solidFill>
              </a:rPr>
              <a:t>Architecture 2.0</a:t>
            </a:r>
            <a:r>
              <a:rPr lang="en" dirty="0"/>
              <a:t> specification of</a:t>
            </a:r>
            <a:endParaRPr dirty="0"/>
          </a:p>
          <a:p>
            <a:pPr marL="457200" lvl="0" indent="-342900" rtl="0">
              <a:spcBef>
                <a:spcPts val="1600"/>
              </a:spcBef>
              <a:spcAft>
                <a:spcPts val="0"/>
              </a:spcAft>
              <a:buSzPts val="1800"/>
              <a:buChar char="●"/>
            </a:pPr>
            <a:r>
              <a:rPr lang="en" dirty="0"/>
              <a:t>(Abstraction of) time-visible micro-architecture?</a:t>
            </a:r>
            <a:endParaRPr dirty="0"/>
          </a:p>
          <a:p>
            <a:pPr marL="457200" lvl="0" indent="-342900" rtl="0">
              <a:spcBef>
                <a:spcPts val="0"/>
              </a:spcBef>
              <a:spcAft>
                <a:spcPts val="0"/>
              </a:spcAft>
              <a:buSzPts val="1800"/>
              <a:buChar char="●"/>
            </a:pPr>
            <a:r>
              <a:rPr lang="en" dirty="0"/>
              <a:t>Bandwidth of known (unknown?) timing channels?</a:t>
            </a:r>
            <a:endParaRPr dirty="0"/>
          </a:p>
          <a:p>
            <a:pPr marL="457200" lvl="0" indent="-342900" rtl="0">
              <a:spcBef>
                <a:spcPts val="0"/>
              </a:spcBef>
              <a:spcAft>
                <a:spcPts val="0"/>
              </a:spcAft>
              <a:buSzPts val="1800"/>
              <a:buChar char="●"/>
            </a:pPr>
            <a:r>
              <a:rPr lang="en" dirty="0"/>
              <a:t>Enforced limits on user software behavior? (c.f., KAISER</a:t>
            </a:r>
            <a:r>
              <a:rPr lang="en" dirty="0" smtClean="0"/>
              <a:t>)</a:t>
            </a:r>
            <a:endParaRPr lang="en-US" dirty="0" smtClean="0"/>
          </a:p>
          <a:p>
            <a:pPr marL="457200" lvl="0" indent="-342900" rtl="0">
              <a:spcBef>
                <a:spcPts val="0"/>
              </a:spcBef>
              <a:spcAft>
                <a:spcPts val="0"/>
              </a:spcAft>
              <a:buSzPts val="1800"/>
              <a:buChar char="●"/>
            </a:pPr>
            <a:r>
              <a:rPr lang="en-US" dirty="0" smtClean="0"/>
              <a:t>Protect user-space regions &amp; suppress speculation</a:t>
            </a:r>
          </a:p>
          <a:p>
            <a:pPr marL="114300" lvl="0" indent="0" rtl="0">
              <a:spcBef>
                <a:spcPts val="0"/>
              </a:spcBef>
              <a:spcAft>
                <a:spcPts val="0"/>
              </a:spcAft>
              <a:buSzPts val="1800"/>
              <a:buNone/>
            </a:pPr>
            <a:endParaRPr lang="en-US" dirty="0" smtClean="0"/>
          </a:p>
          <a:p>
            <a:pPr marL="114300" lvl="0" indent="0" rtl="0">
              <a:spcBef>
                <a:spcPts val="0"/>
              </a:spcBef>
              <a:spcAft>
                <a:spcPts val="0"/>
              </a:spcAft>
              <a:buSzPts val="1800"/>
              <a:buNone/>
            </a:pPr>
            <a:r>
              <a:rPr lang="en-US" dirty="0" smtClean="0"/>
              <a:t>None seem good enough to me (yet)</a:t>
            </a:r>
            <a:endParaRPr lang="en-US" dirty="0"/>
          </a:p>
        </p:txBody>
      </p:sp>
      <p:pic>
        <p:nvPicPr>
          <p:cNvPr id="329" name="Shape 329" descr="Image result for brave new world"/>
          <p:cNvPicPr preferRelativeResize="0"/>
          <p:nvPr/>
        </p:nvPicPr>
        <p:blipFill>
          <a:blip r:embed="rId3">
            <a:alphaModFix/>
          </a:blip>
          <a:stretch>
            <a:fillRect/>
          </a:stretch>
        </p:blipFill>
        <p:spPr>
          <a:xfrm>
            <a:off x="7046625" y="2336470"/>
            <a:ext cx="1779850" cy="2669775"/>
          </a:xfrm>
          <a:prstGeom prst="rect">
            <a:avLst/>
          </a:prstGeom>
          <a:noFill/>
          <a:ln>
            <a:noFill/>
          </a:ln>
        </p:spPr>
      </p:pic>
    </p:spTree>
    <p:extLst>
      <p:ext uri="{BB962C8B-B14F-4D97-AF65-F5344CB8AC3E}">
        <p14:creationId xmlns:p14="http://schemas.microsoft.com/office/powerpoint/2010/main" val="2047496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8">
                                            <p:txEl>
                                              <p:pRg st="2" end="2"/>
                                            </p:txEl>
                                          </p:spTgt>
                                        </p:tgtEl>
                                        <p:attrNameLst>
                                          <p:attrName>style.visibility</p:attrName>
                                        </p:attrNameLst>
                                      </p:cBhvr>
                                      <p:to>
                                        <p:strVal val="visible"/>
                                      </p:to>
                                    </p:set>
                                    <p:animEffect transition="in" filter="wipe(left)">
                                      <p:cBhvr>
                                        <p:cTn id="7" dur="500"/>
                                        <p:tgtEl>
                                          <p:spTgt spid="328">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28">
                                            <p:txEl>
                                              <p:pRg st="3" end="3"/>
                                            </p:txEl>
                                          </p:spTgt>
                                        </p:tgtEl>
                                        <p:attrNameLst>
                                          <p:attrName>style.visibility</p:attrName>
                                        </p:attrNameLst>
                                      </p:cBhvr>
                                      <p:to>
                                        <p:strVal val="visible"/>
                                      </p:to>
                                    </p:set>
                                    <p:animEffect transition="in" filter="wipe(left)">
                                      <p:cBhvr>
                                        <p:cTn id="10" dur="500"/>
                                        <p:tgtEl>
                                          <p:spTgt spid="328">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28">
                                            <p:txEl>
                                              <p:pRg st="4" end="4"/>
                                            </p:txEl>
                                          </p:spTgt>
                                        </p:tgtEl>
                                        <p:attrNameLst>
                                          <p:attrName>style.visibility</p:attrName>
                                        </p:attrNameLst>
                                      </p:cBhvr>
                                      <p:to>
                                        <p:strVal val="visible"/>
                                      </p:to>
                                    </p:set>
                                    <p:animEffect transition="in" filter="wipe(left)">
                                      <p:cBhvr>
                                        <p:cTn id="13" dur="500"/>
                                        <p:tgtEl>
                                          <p:spTgt spid="328">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28">
                                            <p:txEl>
                                              <p:pRg st="5" end="5"/>
                                            </p:txEl>
                                          </p:spTgt>
                                        </p:tgtEl>
                                        <p:attrNameLst>
                                          <p:attrName>style.visibility</p:attrName>
                                        </p:attrNameLst>
                                      </p:cBhvr>
                                      <p:to>
                                        <p:strVal val="visible"/>
                                      </p:to>
                                    </p:set>
                                    <p:animEffect transition="in" filter="wipe(left)">
                                      <p:cBhvr>
                                        <p:cTn id="16" dur="500"/>
                                        <p:tgtEl>
                                          <p:spTgt spid="328">
                                            <p:txEl>
                                              <p:pRg st="5" end="5"/>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28">
                                            <p:txEl>
                                              <p:pRg st="6" end="6"/>
                                            </p:txEl>
                                          </p:spTgt>
                                        </p:tgtEl>
                                        <p:attrNameLst>
                                          <p:attrName>style.visibility</p:attrName>
                                        </p:attrNameLst>
                                      </p:cBhvr>
                                      <p:to>
                                        <p:strVal val="visible"/>
                                      </p:to>
                                    </p:set>
                                    <p:animEffect transition="in" filter="wipe(left)">
                                      <p:cBhvr>
                                        <p:cTn id="19" dur="500"/>
                                        <p:tgtEl>
                                          <p:spTgt spid="328">
                                            <p:txEl>
                                              <p:pRg st="6" end="6"/>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wipe(left)">
                                      <p:cBhvr>
                                        <p:cTn id="22" dur="500"/>
                                        <p:tgtEl>
                                          <p:spTgt spid="3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8">
                                            <p:txEl>
                                              <p:pRg st="8" end="8"/>
                                            </p:txEl>
                                          </p:spTgt>
                                        </p:tgtEl>
                                        <p:attrNameLst>
                                          <p:attrName>style.visibility</p:attrName>
                                        </p:attrNameLst>
                                      </p:cBhvr>
                                      <p:to>
                                        <p:strVal val="visible"/>
                                      </p:to>
                                    </p:set>
                                    <p:animEffect transition="in" filter="wipe(left)">
                                      <p:cBhvr>
                                        <p:cTn id="27" dur="500"/>
                                        <p:tgtEl>
                                          <p:spTgt spid="3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Computer </a:t>
            </a:r>
            <a:r>
              <a:rPr lang="en" dirty="0"/>
              <a:t>Architecture </a:t>
            </a:r>
            <a:r>
              <a:rPr lang="en" dirty="0" smtClean="0"/>
              <a:t>2.0</a:t>
            </a:r>
            <a:r>
              <a:rPr lang="en-US" dirty="0" smtClean="0"/>
              <a:t>: More Accelerators?</a:t>
            </a:r>
            <a:endParaRPr dirty="0"/>
          </a:p>
        </p:txBody>
      </p:sp>
      <p:sp>
        <p:nvSpPr>
          <p:cNvPr id="335" name="Shape 335"/>
          <p:cNvSpPr txBox="1">
            <a:spLocks noGrp="1"/>
          </p:cNvSpPr>
          <p:nvPr>
            <p:ph type="body" idx="1"/>
          </p:nvPr>
        </p:nvSpPr>
        <p:spPr>
          <a:xfrm>
            <a:off x="311700" y="1152475"/>
            <a:ext cx="8520600" cy="285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More generally, can we reduce our dependence on SPECULATION?</a:t>
            </a:r>
            <a:endParaRPr/>
          </a:p>
          <a:p>
            <a:pPr marL="0" lvl="0" indent="0">
              <a:spcBef>
                <a:spcPts val="1600"/>
              </a:spcBef>
              <a:spcAft>
                <a:spcPts val="0"/>
              </a:spcAft>
              <a:buNone/>
            </a:pPr>
            <a:r>
              <a:rPr lang="en"/>
              <a:t>Accelerators!! GPU, DSP, IPU, TPU, ... [Hennessy &amp; Patterson 2018 Taxonomy]</a:t>
            </a:r>
            <a:endParaRPr/>
          </a:p>
          <a:p>
            <a:pPr marL="457200" lvl="0" indent="-342900" rtl="0">
              <a:spcBef>
                <a:spcPts val="1600"/>
              </a:spcBef>
              <a:spcAft>
                <a:spcPts val="0"/>
              </a:spcAft>
              <a:buSzPts val="1800"/>
              <a:buChar char="●"/>
            </a:pPr>
            <a:r>
              <a:rPr lang="en"/>
              <a:t>Dedicated Memories</a:t>
            </a:r>
            <a:endParaRPr/>
          </a:p>
          <a:p>
            <a:pPr marL="457200" lvl="0" indent="-342900" rtl="0">
              <a:spcBef>
                <a:spcPts val="0"/>
              </a:spcBef>
              <a:spcAft>
                <a:spcPts val="0"/>
              </a:spcAft>
              <a:buSzPts val="1800"/>
              <a:buChar char="●"/>
            </a:pPr>
            <a:r>
              <a:rPr lang="en"/>
              <a:t>More ALUs</a:t>
            </a:r>
            <a:endParaRPr/>
          </a:p>
          <a:p>
            <a:pPr marL="457200" lvl="0" indent="-342900" rtl="0">
              <a:spcBef>
                <a:spcPts val="0"/>
              </a:spcBef>
              <a:spcAft>
                <a:spcPts val="0"/>
              </a:spcAft>
              <a:buSzPts val="1800"/>
              <a:buChar char="●"/>
            </a:pPr>
            <a:r>
              <a:rPr lang="en"/>
              <a:t>Easy Parallelism</a:t>
            </a:r>
            <a:endParaRPr/>
          </a:p>
          <a:p>
            <a:pPr marL="457200" lvl="0" indent="-342900" rtl="0">
              <a:spcBef>
                <a:spcPts val="0"/>
              </a:spcBef>
              <a:spcAft>
                <a:spcPts val="0"/>
              </a:spcAft>
              <a:buSzPts val="1800"/>
              <a:buChar char="●"/>
            </a:pPr>
            <a:r>
              <a:rPr lang="en"/>
              <a:t>Lower precision data</a:t>
            </a:r>
            <a:endParaRPr/>
          </a:p>
          <a:p>
            <a:pPr marL="457200" lvl="0" indent="-342900" rtl="0">
              <a:spcBef>
                <a:spcPts val="0"/>
              </a:spcBef>
              <a:spcAft>
                <a:spcPts val="0"/>
              </a:spcAft>
              <a:buSzPts val="1800"/>
              <a:buChar char="●"/>
            </a:pPr>
            <a:r>
              <a:rPr lang="en"/>
              <a:t>Domain Specific Language</a:t>
            </a:r>
            <a:endParaRPr/>
          </a:p>
        </p:txBody>
      </p:sp>
      <p:grpSp>
        <p:nvGrpSpPr>
          <p:cNvPr id="336" name="Shape 336"/>
          <p:cNvGrpSpPr/>
          <p:nvPr/>
        </p:nvGrpSpPr>
        <p:grpSpPr>
          <a:xfrm>
            <a:off x="5830550" y="2030250"/>
            <a:ext cx="3102950" cy="1981200"/>
            <a:chOff x="5830550" y="1420650"/>
            <a:chExt cx="3102950" cy="1981200"/>
          </a:xfrm>
        </p:grpSpPr>
        <p:pic>
          <p:nvPicPr>
            <p:cNvPr id="337" name="Shape 337"/>
            <p:cNvPicPr preferRelativeResize="0"/>
            <p:nvPr/>
          </p:nvPicPr>
          <p:blipFill>
            <a:blip r:embed="rId3">
              <a:alphaModFix/>
            </a:blip>
            <a:stretch>
              <a:fillRect/>
            </a:stretch>
          </p:blipFill>
          <p:spPr>
            <a:xfrm>
              <a:off x="5830550" y="1420650"/>
              <a:ext cx="3048000" cy="1981200"/>
            </a:xfrm>
            <a:prstGeom prst="rect">
              <a:avLst/>
            </a:prstGeom>
            <a:noFill/>
            <a:ln>
              <a:noFill/>
            </a:ln>
          </p:spPr>
        </p:pic>
        <p:sp>
          <p:nvSpPr>
            <p:cNvPr id="338" name="Shape 338"/>
            <p:cNvSpPr txBox="1"/>
            <p:nvPr/>
          </p:nvSpPr>
          <p:spPr>
            <a:xfrm>
              <a:off x="6891100" y="1599575"/>
              <a:ext cx="2042400" cy="31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000"/>
                <a:t>Yavits et al. MultiAmdahl, 2017</a:t>
              </a:r>
              <a:endParaRPr sz="1000"/>
            </a:p>
          </p:txBody>
        </p:sp>
      </p:grpSp>
      <p:sp>
        <p:nvSpPr>
          <p:cNvPr id="339" name="Shape 339"/>
          <p:cNvSpPr txBox="1"/>
          <p:nvPr/>
        </p:nvSpPr>
        <p:spPr>
          <a:xfrm>
            <a:off x="3305945" y="2754212"/>
            <a:ext cx="2698200" cy="31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dirty="0">
                <a:solidFill>
                  <a:srgbClr val="FF0000"/>
                </a:solidFill>
              </a:rPr>
              <a:t>Speculation NOT a first-order feature!</a:t>
            </a:r>
            <a:endParaRPr sz="1800" dirty="0">
              <a:solidFill>
                <a:srgbClr val="FF0000"/>
              </a:solidFill>
            </a:endParaRPr>
          </a:p>
        </p:txBody>
      </p:sp>
      <p:sp>
        <p:nvSpPr>
          <p:cNvPr id="340" name="Shape 340"/>
          <p:cNvSpPr txBox="1">
            <a:spLocks noGrp="1"/>
          </p:cNvSpPr>
          <p:nvPr>
            <p:ph type="body" idx="1"/>
          </p:nvPr>
        </p:nvSpPr>
        <p:spPr>
          <a:xfrm>
            <a:off x="311700" y="3984102"/>
            <a:ext cx="8520600" cy="95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But accelerators have timing channels</a:t>
            </a:r>
          </a:p>
          <a:p>
            <a:pPr marL="0" lvl="0" indent="0" rtl="0">
              <a:spcBef>
                <a:spcPts val="0"/>
              </a:spcBef>
              <a:spcAft>
                <a:spcPts val="0"/>
              </a:spcAft>
              <a:buNone/>
            </a:pPr>
            <a:r>
              <a:rPr lang="en-US" dirty="0" smtClean="0"/>
              <a:t>E.g., branch &amp; memory divergence or bus &amp; memory controller conflicts</a:t>
            </a:r>
            <a:endParaRPr dirty="0"/>
          </a:p>
        </p:txBody>
      </p:sp>
    </p:spTree>
    <p:extLst>
      <p:ext uri="{BB962C8B-B14F-4D97-AF65-F5344CB8AC3E}">
        <p14:creationId xmlns:p14="http://schemas.microsoft.com/office/powerpoint/2010/main" val="132956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Methods but Hard</a:t>
            </a:r>
            <a:endParaRPr lang="en-US" dirty="0"/>
          </a:p>
        </p:txBody>
      </p:sp>
      <p:sp>
        <p:nvSpPr>
          <p:cNvPr id="3" name="Text Placeholder 2"/>
          <p:cNvSpPr>
            <a:spLocks noGrp="1"/>
          </p:cNvSpPr>
          <p:nvPr>
            <p:ph type="body" idx="1"/>
          </p:nvPr>
        </p:nvSpPr>
        <p:spPr>
          <a:xfrm>
            <a:off x="311700" y="1171153"/>
            <a:ext cx="8652548" cy="3416400"/>
          </a:xfrm>
        </p:spPr>
        <p:txBody>
          <a:bodyPr/>
          <a:lstStyle/>
          <a:p>
            <a:pPr marL="114300" lvl="0" indent="0">
              <a:buNone/>
            </a:pPr>
            <a:r>
              <a:rPr lang="en-US" dirty="0" smtClean="0"/>
              <a:t>Tools:</a:t>
            </a:r>
          </a:p>
          <a:p>
            <a:pPr lvl="0">
              <a:buFontTx/>
              <a:buChar char="•"/>
            </a:pPr>
            <a:r>
              <a:rPr lang="en-US" dirty="0" smtClean="0"/>
              <a:t>GLIFT [</a:t>
            </a:r>
            <a:r>
              <a:rPr lang="en-US" dirty="0" err="1" smtClean="0"/>
              <a:t>Tiwari</a:t>
            </a:r>
            <a:r>
              <a:rPr lang="en-US" dirty="0" smtClean="0"/>
              <a:t> ASPLOS’09] (follow-ons)</a:t>
            </a:r>
          </a:p>
          <a:p>
            <a:pPr lvl="0">
              <a:buFontTx/>
              <a:buChar char="•"/>
            </a:pPr>
            <a:r>
              <a:rPr lang="en-US" dirty="0" err="1" smtClean="0"/>
              <a:t>SecVerilog</a:t>
            </a:r>
            <a:r>
              <a:rPr lang="en-US" dirty="0" smtClean="0"/>
              <a:t> [Zhang, ASPLOS’15]</a:t>
            </a:r>
          </a:p>
          <a:p>
            <a:pPr marL="114300" lvl="0" indent="0">
              <a:buNone/>
            </a:pPr>
            <a:endParaRPr lang="en-US" dirty="0" smtClean="0"/>
          </a:p>
          <a:p>
            <a:pPr marL="114300" lvl="0" indent="0">
              <a:buNone/>
            </a:pPr>
            <a:r>
              <a:rPr lang="en-US" dirty="0" smtClean="0"/>
              <a:t>Can’t easily dynamically check for information exfiltration</a:t>
            </a:r>
          </a:p>
          <a:p>
            <a:pPr marL="114300" indent="0">
              <a:buNone/>
            </a:pPr>
            <a:r>
              <a:rPr lang="en-US" dirty="0" smtClean="0"/>
              <a:t>See </a:t>
            </a:r>
            <a:r>
              <a:rPr lang="en-US" b="1" dirty="0" err="1" smtClean="0"/>
              <a:t>hyperproperties</a:t>
            </a:r>
            <a:r>
              <a:rPr lang="en-US" b="1" dirty="0" smtClean="0"/>
              <a:t> </a:t>
            </a:r>
            <a:r>
              <a:rPr lang="en-US" dirty="0" smtClean="0"/>
              <a:t>of set of executions </a:t>
            </a:r>
            <a:r>
              <a:rPr lang="en-US" dirty="0"/>
              <a:t>[Clarkson &amp; </a:t>
            </a:r>
            <a:r>
              <a:rPr lang="en-US" dirty="0" smtClean="0"/>
              <a:t>Schneider, </a:t>
            </a:r>
            <a:r>
              <a:rPr lang="fr-FR" dirty="0" smtClean="0"/>
              <a:t>’</a:t>
            </a:r>
            <a:r>
              <a:rPr lang="en-US" dirty="0" smtClean="0"/>
              <a:t>10]</a:t>
            </a:r>
          </a:p>
          <a:p>
            <a:pPr marL="114300" indent="0">
              <a:buNone/>
            </a:pPr>
            <a:endParaRPr lang="en-US" dirty="0"/>
          </a:p>
          <a:p>
            <a:pPr marL="114300" indent="0">
              <a:buNone/>
            </a:pPr>
            <a:r>
              <a:rPr lang="en-US" dirty="0" smtClean="0"/>
              <a:t>Presumes a spec to check against (</a:t>
            </a:r>
            <a:r>
              <a:rPr lang="en" dirty="0">
                <a:solidFill>
                  <a:srgbClr val="0000FF"/>
                </a:solidFill>
              </a:rPr>
              <a:t>Architecture </a:t>
            </a:r>
            <a:r>
              <a:rPr lang="en" dirty="0" smtClean="0">
                <a:solidFill>
                  <a:srgbClr val="0000FF"/>
                </a:solidFill>
              </a:rPr>
              <a:t>2.0</a:t>
            </a:r>
            <a:r>
              <a:rPr lang="en-US" dirty="0" smtClean="0"/>
              <a:t>)</a:t>
            </a:r>
          </a:p>
          <a:p>
            <a:pPr marL="114300" indent="0">
              <a:buNone/>
            </a:pPr>
            <a:r>
              <a:rPr lang="en-US" dirty="0" smtClean="0"/>
              <a:t>Spatial bifurcation helps as methods may be easier to apply to safe cores</a:t>
            </a:r>
          </a:p>
        </p:txBody>
      </p:sp>
      <p:pic>
        <p:nvPicPr>
          <p:cNvPr id="6" name="Picture 5"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440" y="304135"/>
            <a:ext cx="2705192" cy="850011"/>
          </a:xfrm>
          <a:prstGeom prst="rect">
            <a:avLst/>
          </a:prstGeom>
        </p:spPr>
      </p:pic>
    </p:spTree>
    <p:extLst>
      <p:ext uri="{BB962C8B-B14F-4D97-AF65-F5344CB8AC3E}">
        <p14:creationId xmlns:p14="http://schemas.microsoft.com/office/powerpoint/2010/main" val="3238354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500"/>
                                        <p:tgtEl>
                                          <p:spTgt spid="3">
                                            <p:txEl>
                                              <p:pRg st="7" end="7"/>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left)">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14137"/>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Executive Summary</a:t>
            </a:r>
            <a:endParaRPr dirty="0"/>
          </a:p>
        </p:txBody>
      </p:sp>
      <p:sp>
        <p:nvSpPr>
          <p:cNvPr id="69" name="Shape 69"/>
          <p:cNvSpPr txBox="1">
            <a:spLocks noGrp="1"/>
          </p:cNvSpPr>
          <p:nvPr>
            <p:ph type="body" idx="1"/>
          </p:nvPr>
        </p:nvSpPr>
        <p:spPr>
          <a:xfrm>
            <a:off x="311700" y="921587"/>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rgbClr val="0000FF"/>
                </a:solidFill>
              </a:rPr>
              <a:t>Architecture 1.0: </a:t>
            </a:r>
            <a:r>
              <a:rPr lang="en" dirty="0">
                <a:solidFill>
                  <a:srgbClr val="434343"/>
                </a:solidFill>
              </a:rPr>
              <a:t>the timing-independent functional behavior of a computer</a:t>
            </a:r>
            <a:br>
              <a:rPr lang="en" dirty="0">
                <a:solidFill>
                  <a:srgbClr val="434343"/>
                </a:solidFill>
              </a:rPr>
            </a:br>
            <a:r>
              <a:rPr lang="en" dirty="0">
                <a:solidFill>
                  <a:srgbClr val="FF0000"/>
                </a:solidFill>
              </a:rPr>
              <a:t>Micro-architecture: </a:t>
            </a:r>
            <a:r>
              <a:rPr lang="en" dirty="0">
                <a:solidFill>
                  <a:srgbClr val="434343"/>
                </a:solidFill>
              </a:rPr>
              <a:t>the implementation techniques to improve performance</a:t>
            </a:r>
            <a:endParaRPr dirty="0">
              <a:solidFill>
                <a:srgbClr val="434343"/>
              </a:solidFill>
            </a:endParaRPr>
          </a:p>
          <a:p>
            <a:pPr marL="0" lvl="0" indent="0">
              <a:spcBef>
                <a:spcPts val="1600"/>
              </a:spcBef>
              <a:spcAft>
                <a:spcPts val="0"/>
              </a:spcAft>
              <a:buNone/>
            </a:pPr>
            <a:r>
              <a:rPr lang="en" dirty="0"/>
              <a:t>Question: What if a computer that is completely correct by </a:t>
            </a:r>
            <a:r>
              <a:rPr lang="en" dirty="0">
                <a:solidFill>
                  <a:srgbClr val="0000FF"/>
                </a:solidFill>
              </a:rPr>
              <a:t>Architecture 1.0</a:t>
            </a:r>
            <a:r>
              <a:rPr lang="en" dirty="0"/>
              <a:t/>
            </a:r>
            <a:br>
              <a:rPr lang="en" dirty="0"/>
            </a:br>
            <a:r>
              <a:rPr lang="en" dirty="0"/>
              <a:t>can be made to leak protected information via timing, a.k.a., </a:t>
            </a:r>
            <a:r>
              <a:rPr lang="en" dirty="0">
                <a:solidFill>
                  <a:srgbClr val="FF0000"/>
                </a:solidFill>
              </a:rPr>
              <a:t>Micro-Architecture</a:t>
            </a:r>
            <a:r>
              <a:rPr lang="en" dirty="0"/>
              <a:t>?</a:t>
            </a:r>
            <a:br>
              <a:rPr lang="en" dirty="0"/>
            </a:br>
            <a:endParaRPr dirty="0"/>
          </a:p>
          <a:p>
            <a:pPr marL="0" lvl="0" indent="0">
              <a:spcBef>
                <a:spcPts val="1600"/>
              </a:spcBef>
              <a:spcAft>
                <a:spcPts val="1600"/>
              </a:spcAft>
              <a:buClr>
                <a:schemeClr val="dk1"/>
              </a:buClr>
              <a:buSzPts val="1100"/>
              <a:buFont typeface="Arial"/>
              <a:buNone/>
            </a:pPr>
            <a:endParaRPr dirty="0">
              <a:solidFill>
                <a:srgbClr val="FF0000"/>
              </a:solidFill>
            </a:endParaRPr>
          </a:p>
        </p:txBody>
      </p:sp>
      <p:grpSp>
        <p:nvGrpSpPr>
          <p:cNvPr id="70" name="Shape 70"/>
          <p:cNvGrpSpPr/>
          <p:nvPr/>
        </p:nvGrpSpPr>
        <p:grpSpPr>
          <a:xfrm>
            <a:off x="301050" y="2518586"/>
            <a:ext cx="8324625" cy="1201650"/>
            <a:chOff x="301050" y="2798950"/>
            <a:chExt cx="8324625" cy="1201650"/>
          </a:xfrm>
        </p:grpSpPr>
        <p:pic>
          <p:nvPicPr>
            <p:cNvPr id="71" name="Shape 71"/>
            <p:cNvPicPr preferRelativeResize="0"/>
            <p:nvPr/>
          </p:nvPicPr>
          <p:blipFill>
            <a:blip r:embed="rId3">
              <a:alphaModFix/>
            </a:blip>
            <a:stretch>
              <a:fillRect/>
            </a:stretch>
          </p:blipFill>
          <p:spPr>
            <a:xfrm>
              <a:off x="2991147" y="2798950"/>
              <a:ext cx="2306900" cy="1201650"/>
            </a:xfrm>
            <a:prstGeom prst="rect">
              <a:avLst/>
            </a:prstGeom>
            <a:noFill/>
            <a:ln>
              <a:noFill/>
            </a:ln>
          </p:spPr>
        </p:pic>
        <p:sp>
          <p:nvSpPr>
            <p:cNvPr id="72" name="Shape 72"/>
            <p:cNvSpPr txBox="1"/>
            <p:nvPr/>
          </p:nvSpPr>
          <p:spPr>
            <a:xfrm>
              <a:off x="301050" y="2844700"/>
              <a:ext cx="3213600" cy="1077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800" b="1" dirty="0">
                  <a:solidFill>
                    <a:schemeClr val="dk2"/>
                  </a:solidFill>
                </a:rPr>
                <a:t>Meltdown</a:t>
              </a:r>
              <a:r>
                <a:rPr lang="en" sz="1800" dirty="0">
                  <a:solidFill>
                    <a:schemeClr val="dk2"/>
                  </a:solidFill>
                </a:rPr>
                <a:t> leaks kernel memory, but software &amp; hardware fixes exist</a:t>
              </a:r>
              <a:endParaRPr dirty="0"/>
            </a:p>
          </p:txBody>
        </p:sp>
        <p:sp>
          <p:nvSpPr>
            <p:cNvPr id="73" name="Shape 73"/>
            <p:cNvSpPr txBox="1"/>
            <p:nvPr/>
          </p:nvSpPr>
          <p:spPr>
            <a:xfrm>
              <a:off x="5412075" y="2861125"/>
              <a:ext cx="3213600" cy="1077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800" b="1">
                  <a:solidFill>
                    <a:schemeClr val="dk2"/>
                  </a:solidFill>
                </a:rPr>
                <a:t>Spectre</a:t>
              </a:r>
              <a:r>
                <a:rPr lang="en" sz="1800">
                  <a:solidFill>
                    <a:schemeClr val="dk2"/>
                  </a:solidFill>
                </a:rPr>
                <a:t> leaks memory outside of bounds checks or sandboxes, and is </a:t>
              </a:r>
              <a:r>
                <a:rPr lang="en" sz="1800" b="1">
                  <a:solidFill>
                    <a:schemeClr val="dk2"/>
                  </a:solidFill>
                </a:rPr>
                <a:t>scary</a:t>
              </a:r>
              <a:endParaRPr b="1"/>
            </a:p>
          </p:txBody>
        </p:sp>
      </p:grpSp>
      <p:sp>
        <p:nvSpPr>
          <p:cNvPr id="74" name="Shape 74"/>
          <p:cNvSpPr txBox="1">
            <a:spLocks noGrp="1"/>
          </p:cNvSpPr>
          <p:nvPr>
            <p:ph type="subTitle" idx="4294967295"/>
          </p:nvPr>
        </p:nvSpPr>
        <p:spPr>
          <a:xfrm>
            <a:off x="311700" y="3848910"/>
            <a:ext cx="8696700" cy="1247177"/>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dirty="0"/>
              <a:t>What TO-DO, since it can’t be “correct” to leak protected information</a:t>
            </a:r>
            <a:r>
              <a:rPr lang="en-US" dirty="0" smtClean="0"/>
              <a:t>?</a:t>
            </a:r>
            <a:endParaRPr lang="en-US" dirty="0" smtClean="0">
              <a:solidFill>
                <a:srgbClr val="0000FF"/>
              </a:solidFill>
            </a:endParaRPr>
          </a:p>
          <a:p>
            <a:pPr marL="285750" indent="-285750">
              <a:buClr>
                <a:schemeClr val="dk1"/>
              </a:buClr>
              <a:buSzPts val="1100"/>
              <a:buFontTx/>
              <a:buChar char="•"/>
            </a:pPr>
            <a:r>
              <a:rPr lang="en-US" dirty="0" smtClean="0"/>
              <a:t>We </a:t>
            </a:r>
            <a:r>
              <a:rPr lang="en-US" dirty="0"/>
              <a:t>will repair </a:t>
            </a:r>
            <a:r>
              <a:rPr lang="en" b="1" dirty="0">
                <a:solidFill>
                  <a:srgbClr val="FF0000"/>
                </a:solidFill>
              </a:rPr>
              <a:t>Micro-Architecture</a:t>
            </a:r>
            <a:r>
              <a:rPr lang="en-US" dirty="0"/>
              <a:t>: Manage, not fix, like crime</a:t>
            </a:r>
          </a:p>
          <a:p>
            <a:pPr marL="285750" lvl="0" indent="-285750">
              <a:buClr>
                <a:schemeClr val="dk1"/>
              </a:buClr>
              <a:buSzPts val="1100"/>
              <a:buFontTx/>
              <a:buChar char="•"/>
            </a:pPr>
            <a:r>
              <a:rPr lang="en-US" dirty="0" smtClean="0"/>
              <a:t>We </a:t>
            </a:r>
            <a:r>
              <a:rPr lang="en-US" dirty="0"/>
              <a:t>should define </a:t>
            </a:r>
            <a:r>
              <a:rPr lang="en-US" b="1" dirty="0">
                <a:solidFill>
                  <a:srgbClr val="0000FF"/>
                </a:solidFill>
              </a:rPr>
              <a:t>Architecture 2.0</a:t>
            </a:r>
            <a:r>
              <a:rPr lang="en-US" b="1" dirty="0"/>
              <a:t> </a:t>
            </a:r>
            <a:r>
              <a:rPr lang="en-US" dirty="0"/>
              <a:t>and/or change methods</a:t>
            </a:r>
          </a:p>
        </p:txBody>
      </p:sp>
    </p:spTree>
    <p:extLst>
      <p:ext uri="{BB962C8B-B14F-4D97-AF65-F5344CB8AC3E}">
        <p14:creationId xmlns:p14="http://schemas.microsoft.com/office/powerpoint/2010/main" val="389991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Architecture &amp; Micro-Architectures?</a:t>
            </a:r>
            <a:endParaRPr lang="en-US" dirty="0"/>
          </a:p>
        </p:txBody>
      </p:sp>
      <p:sp>
        <p:nvSpPr>
          <p:cNvPr id="3" name="Text Placeholder 2"/>
          <p:cNvSpPr>
            <a:spLocks noGrp="1"/>
          </p:cNvSpPr>
          <p:nvPr>
            <p:ph type="body" idx="1"/>
          </p:nvPr>
        </p:nvSpPr>
        <p:spPr>
          <a:xfrm>
            <a:off x="311700" y="1152475"/>
            <a:ext cx="8520600" cy="3645120"/>
          </a:xfrm>
        </p:spPr>
        <p:txBody>
          <a:bodyPr/>
          <a:lstStyle/>
          <a:p>
            <a:pPr marL="114300" indent="0">
              <a:buNone/>
            </a:pPr>
            <a:r>
              <a:rPr lang="en-US" dirty="0" smtClean="0"/>
              <a:t>Security Experts </a:t>
            </a:r>
            <a:endParaRPr lang="en-US" dirty="0"/>
          </a:p>
          <a:p>
            <a:pPr>
              <a:buFontTx/>
              <a:buChar char="•"/>
            </a:pPr>
            <a:r>
              <a:rPr lang="en-US" dirty="0" smtClean="0"/>
              <a:t>Disdain “security by obscurity”</a:t>
            </a:r>
          </a:p>
          <a:p>
            <a:pPr>
              <a:buFontTx/>
              <a:buChar char="•"/>
            </a:pPr>
            <a:r>
              <a:rPr lang="en-US" dirty="0" smtClean="0"/>
              <a:t>In favor of many “eyeballs”</a:t>
            </a:r>
          </a:p>
          <a:p>
            <a:pPr>
              <a:buFontTx/>
              <a:buChar char="•"/>
            </a:pPr>
            <a:endParaRPr lang="en-US" sz="1200" dirty="0"/>
          </a:p>
          <a:p>
            <a:pPr marL="114300" indent="0">
              <a:buNone/>
            </a:pPr>
            <a:r>
              <a:rPr lang="en-US" dirty="0" smtClean="0"/>
              <a:t>Open-source SW can help security</a:t>
            </a:r>
          </a:p>
          <a:p>
            <a:pPr>
              <a:buFontTx/>
              <a:buChar char="•"/>
            </a:pPr>
            <a:r>
              <a:rPr lang="en-US" dirty="0" smtClean="0"/>
              <a:t>More eyeballs but bad implementation is still bad</a:t>
            </a:r>
          </a:p>
          <a:p>
            <a:pPr marL="114300" indent="0">
              <a:buNone/>
            </a:pPr>
            <a:endParaRPr lang="en-US" sz="1200" dirty="0" smtClean="0"/>
          </a:p>
          <a:p>
            <a:pPr marL="114300" indent="0">
              <a:buNone/>
            </a:pPr>
            <a:r>
              <a:rPr lang="en-US" dirty="0" smtClean="0"/>
              <a:t>Whither open-source HW?</a:t>
            </a:r>
          </a:p>
          <a:p>
            <a:pPr>
              <a:buFontTx/>
              <a:buChar char="•"/>
            </a:pPr>
            <a:r>
              <a:rPr lang="en-US" dirty="0" smtClean="0"/>
              <a:t>Interfaces: Instruction Set Architecture</a:t>
            </a:r>
          </a:p>
          <a:p>
            <a:pPr>
              <a:buFontTx/>
              <a:buChar char="•"/>
            </a:pPr>
            <a:r>
              <a:rPr lang="en-US" dirty="0" smtClean="0"/>
              <a:t>Implementations: libraries for low- to medium-end</a:t>
            </a:r>
          </a:p>
          <a:p>
            <a:pPr>
              <a:buFontTx/>
              <a:buChar char="•"/>
            </a:pPr>
            <a:endParaRPr lang="en-US" sz="1200" dirty="0"/>
          </a:p>
          <a:p>
            <a:pPr marL="114300" indent="0">
              <a:buNone/>
            </a:pPr>
            <a:r>
              <a:rPr lang="en-US" i="1" dirty="0" smtClean="0"/>
              <a:t>“Most future HW security ideas with be tried with RISC V first.” </a:t>
            </a:r>
            <a:r>
              <a:rPr lang="en-US" dirty="0" smtClean="0"/>
              <a:t>– D. Patterson</a:t>
            </a:r>
          </a:p>
          <a:p>
            <a:pPr marL="114300" indent="0">
              <a:buNone/>
            </a:pPr>
            <a:endParaRPr lang="en-US" dirty="0"/>
          </a:p>
        </p:txBody>
      </p:sp>
      <p:pic>
        <p:nvPicPr>
          <p:cNvPr id="4" name="Picture 3" descr="Unknown-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356" y="1055488"/>
            <a:ext cx="2287436" cy="1522185"/>
          </a:xfrm>
          <a:prstGeom prst="rect">
            <a:avLst/>
          </a:prstGeom>
        </p:spPr>
      </p:pic>
      <p:pic>
        <p:nvPicPr>
          <p:cNvPr id="5" name="Picture 4" descr="image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303" y="2657550"/>
            <a:ext cx="1724941" cy="1724941"/>
          </a:xfrm>
          <a:prstGeom prst="rect">
            <a:avLst/>
          </a:prstGeom>
        </p:spPr>
      </p:pic>
    </p:spTree>
    <p:extLst>
      <p:ext uri="{BB962C8B-B14F-4D97-AF65-F5344CB8AC3E}">
        <p14:creationId xmlns:p14="http://schemas.microsoft.com/office/powerpoint/2010/main" val="1042249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left)">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500"/>
                                        <p:tgtEl>
                                          <p:spTgt spid="3">
                                            <p:txEl>
                                              <p:pRg st="7" end="7"/>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left)">
                                      <p:cBhvr>
                                        <p:cTn id="18" dur="500"/>
                                        <p:tgtEl>
                                          <p:spTgt spid="3">
                                            <p:txEl>
                                              <p:pRg st="8" end="8"/>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wipe(left)">
                                      <p:cBhvr>
                                        <p:cTn id="21" dur="500"/>
                                        <p:tgtEl>
                                          <p:spTgt spid="3">
                                            <p:txEl>
                                              <p:pRg st="9" end="9"/>
                                            </p:txEl>
                                          </p:spTgt>
                                        </p:tgtEl>
                                      </p:cBhvr>
                                    </p:animEffect>
                                  </p:childTnLst>
                                </p:cTn>
                              </p:par>
                              <p:par>
                                <p:cTn id="22" presetID="22" presetClass="entr" presetSubtype="2"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left)">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88991"/>
            <a:ext cx="8520600" cy="572700"/>
          </a:xfrm>
        </p:spPr>
        <p:txBody>
          <a:bodyPr/>
          <a:lstStyle/>
          <a:p>
            <a:r>
              <a:rPr lang="en-US" dirty="0" smtClean="0"/>
              <a:t>We Should Talk</a:t>
            </a:r>
            <a:endParaRPr lang="en-US" dirty="0"/>
          </a:p>
        </p:txBody>
      </p:sp>
      <p:sp>
        <p:nvSpPr>
          <p:cNvPr id="3" name="Text Placeholder 2"/>
          <p:cNvSpPr>
            <a:spLocks noGrp="1"/>
          </p:cNvSpPr>
          <p:nvPr>
            <p:ph type="body" idx="1"/>
          </p:nvPr>
        </p:nvSpPr>
        <p:spPr>
          <a:xfrm>
            <a:off x="311700" y="1059084"/>
            <a:ext cx="8520600" cy="3785285"/>
          </a:xfrm>
        </p:spPr>
        <p:txBody>
          <a:bodyPr/>
          <a:lstStyle/>
          <a:p>
            <a:pPr marL="114300" indent="0">
              <a:buNone/>
            </a:pPr>
            <a:r>
              <a:rPr lang="en-US" dirty="0"/>
              <a:t>“Computer Architect, Not Security </a:t>
            </a:r>
            <a:r>
              <a:rPr lang="en-US" dirty="0" smtClean="0"/>
              <a:t>Expert”</a:t>
            </a:r>
          </a:p>
          <a:p>
            <a:pPr>
              <a:buFont typeface="Wingdings" charset="0"/>
              <a:buChar char="è"/>
            </a:pPr>
            <a:r>
              <a:rPr lang="en-US" dirty="0" smtClean="0">
                <a:sym typeface="Wingdings"/>
              </a:rPr>
              <a:t>I am part of the problem</a:t>
            </a:r>
          </a:p>
          <a:p>
            <a:pPr marL="114300" indent="0">
              <a:buNone/>
            </a:pPr>
            <a:endParaRPr lang="en-US" dirty="0">
              <a:sym typeface="Wingdings"/>
            </a:endParaRPr>
          </a:p>
          <a:p>
            <a:pPr marL="114300" indent="0">
              <a:buNone/>
            </a:pPr>
            <a:r>
              <a:rPr lang="en-US" dirty="0" smtClean="0">
                <a:sym typeface="Wingdings"/>
              </a:rPr>
              <a:t>20</a:t>
            </a:r>
            <a:r>
              <a:rPr lang="en-US" baseline="30000" dirty="0" smtClean="0">
                <a:sym typeface="Wingdings"/>
              </a:rPr>
              <a:t>th</a:t>
            </a:r>
            <a:r>
              <a:rPr lang="en-US" dirty="0" smtClean="0">
                <a:sym typeface="Wingdings"/>
              </a:rPr>
              <a:t> Century</a:t>
            </a:r>
          </a:p>
          <a:p>
            <a:pPr>
              <a:buFontTx/>
              <a:buChar char="•"/>
            </a:pPr>
            <a:r>
              <a:rPr lang="en-US" dirty="0" smtClean="0">
                <a:sym typeface="Wingdings"/>
              </a:rPr>
              <a:t>Layers worked: Roman </a:t>
            </a:r>
            <a:r>
              <a:rPr lang="en-US" i="1" dirty="0" err="1"/>
              <a:t>dīvide</a:t>
            </a:r>
            <a:r>
              <a:rPr lang="en-US" i="1" dirty="0"/>
              <a:t> et </a:t>
            </a:r>
            <a:r>
              <a:rPr lang="en-US" i="1" dirty="0" err="1" smtClean="0"/>
              <a:t>imperā</a:t>
            </a:r>
            <a:endParaRPr lang="en-US" dirty="0" smtClean="0">
              <a:sym typeface="Wingdings"/>
            </a:endParaRPr>
          </a:p>
          <a:p>
            <a:pPr>
              <a:buFontTx/>
              <a:buChar char="•"/>
            </a:pPr>
            <a:r>
              <a:rPr lang="en-US" dirty="0" smtClean="0">
                <a:sym typeface="Wingdings"/>
              </a:rPr>
              <a:t>Low BW among SW/HW/Security/Formal</a:t>
            </a:r>
          </a:p>
          <a:p>
            <a:pPr marL="114300" indent="0">
              <a:buNone/>
            </a:pPr>
            <a:endParaRPr lang="en-US" dirty="0">
              <a:sym typeface="Wingdings"/>
            </a:endParaRPr>
          </a:p>
          <a:p>
            <a:pPr marL="114300" indent="0">
              <a:buNone/>
            </a:pPr>
            <a:r>
              <a:rPr lang="en-US" dirty="0" smtClean="0">
                <a:sym typeface="Wingdings"/>
              </a:rPr>
              <a:t>21</a:t>
            </a:r>
            <a:r>
              <a:rPr lang="en-US" baseline="30000" dirty="0" smtClean="0">
                <a:sym typeface="Wingdings"/>
              </a:rPr>
              <a:t>st</a:t>
            </a:r>
            <a:r>
              <a:rPr lang="en-US" dirty="0" smtClean="0">
                <a:sym typeface="Wingdings"/>
              </a:rPr>
              <a:t> Century needs</a:t>
            </a:r>
          </a:p>
          <a:p>
            <a:pPr>
              <a:buFontTx/>
              <a:buChar char="•"/>
            </a:pPr>
            <a:r>
              <a:rPr lang="en-US" dirty="0" smtClean="0">
                <a:sym typeface="Wingdings"/>
              </a:rPr>
              <a:t>Cross-layer, end-to-end solutions</a:t>
            </a:r>
          </a:p>
          <a:p>
            <a:pPr>
              <a:buFontTx/>
              <a:buChar char="•"/>
            </a:pPr>
            <a:r>
              <a:rPr lang="en-US" dirty="0" smtClean="0">
                <a:sym typeface="Wingdings"/>
              </a:rPr>
              <a:t>High BW inclusive discussions</a:t>
            </a:r>
            <a:br>
              <a:rPr lang="en-US" dirty="0" smtClean="0">
                <a:sym typeface="Wingdings"/>
              </a:rPr>
            </a:br>
            <a:r>
              <a:rPr lang="en-US" dirty="0" smtClean="0">
                <a:sym typeface="Wingdings"/>
              </a:rPr>
              <a:t>in public and confidential</a:t>
            </a:r>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151" y="436566"/>
            <a:ext cx="3743021" cy="4572755"/>
          </a:xfrm>
          <a:prstGeom prst="rect">
            <a:avLst/>
          </a:prstGeom>
        </p:spPr>
      </p:pic>
      <p:sp>
        <p:nvSpPr>
          <p:cNvPr id="5" name="Rectangle 4"/>
          <p:cNvSpPr/>
          <p:nvPr/>
        </p:nvSpPr>
        <p:spPr>
          <a:xfrm>
            <a:off x="5061620" y="3732772"/>
            <a:ext cx="4049894" cy="15627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99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left)">
                                      <p:cBhvr>
                                        <p:cTn id="18" dur="500"/>
                                        <p:tgtEl>
                                          <p:spTgt spid="3">
                                            <p:txEl>
                                              <p:pRg st="7" end="7"/>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left)">
                                      <p:cBhvr>
                                        <p:cTn id="21" dur="500"/>
                                        <p:tgtEl>
                                          <p:spTgt spid="3">
                                            <p:txEl>
                                              <p:pRg st="8" end="8"/>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wipe(left)">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2661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Executive Summary</a:t>
            </a:r>
            <a:endParaRPr dirty="0"/>
          </a:p>
        </p:txBody>
      </p:sp>
      <p:sp>
        <p:nvSpPr>
          <p:cNvPr id="69" name="Shape 69"/>
          <p:cNvSpPr txBox="1">
            <a:spLocks noGrp="1"/>
          </p:cNvSpPr>
          <p:nvPr>
            <p:ph type="body" idx="1"/>
          </p:nvPr>
        </p:nvSpPr>
        <p:spPr>
          <a:xfrm>
            <a:off x="401090" y="2012822"/>
            <a:ext cx="8520600" cy="2853932"/>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b="1" dirty="0"/>
              <a:t>Not</a:t>
            </a:r>
            <a:r>
              <a:rPr lang="en" dirty="0"/>
              <a:t> </a:t>
            </a:r>
            <a:r>
              <a:rPr lang="en" b="1" dirty="0"/>
              <a:t>bugs</a:t>
            </a:r>
            <a:r>
              <a:rPr lang="en" dirty="0"/>
              <a:t>: </a:t>
            </a:r>
            <a:r>
              <a:rPr lang="en" b="1" dirty="0">
                <a:solidFill>
                  <a:srgbClr val="FF0000"/>
                </a:solidFill>
              </a:rPr>
              <a:t>Micro-Architecture</a:t>
            </a:r>
            <a:r>
              <a:rPr lang="en" b="1" dirty="0"/>
              <a:t> </a:t>
            </a:r>
            <a:r>
              <a:rPr lang="en" dirty="0"/>
              <a:t>correct to </a:t>
            </a:r>
            <a:r>
              <a:rPr lang="en" b="1" dirty="0">
                <a:solidFill>
                  <a:srgbClr val="0000FF"/>
                </a:solidFill>
              </a:rPr>
              <a:t>Architecture 1.0</a:t>
            </a:r>
            <a:r>
              <a:rPr lang="en" b="1" dirty="0"/>
              <a:t> </a:t>
            </a:r>
            <a:r>
              <a:rPr lang="en" dirty="0"/>
              <a:t>spec</a:t>
            </a:r>
          </a:p>
          <a:p>
            <a:pPr marL="0" indent="0">
              <a:buClr>
                <a:schemeClr val="dk1"/>
              </a:buClr>
              <a:buSzPts val="1100"/>
              <a:buNone/>
            </a:pPr>
            <a:endParaRPr lang="en" sz="1200" dirty="0"/>
          </a:p>
          <a:p>
            <a:pPr marL="0" indent="0">
              <a:buClr>
                <a:schemeClr val="dk1"/>
              </a:buClr>
              <a:buSzPts val="1100"/>
              <a:buNone/>
            </a:pPr>
            <a:r>
              <a:rPr lang="en" dirty="0"/>
              <a:t>F</a:t>
            </a:r>
            <a:r>
              <a:rPr lang="en-US" dirty="0"/>
              <a:t>laws in the half-century-old timing-independent definition of </a:t>
            </a:r>
            <a:r>
              <a:rPr lang="en" b="1" dirty="0">
                <a:solidFill>
                  <a:srgbClr val="0000FF"/>
                </a:solidFill>
              </a:rPr>
              <a:t>Architecture 1.0</a:t>
            </a:r>
            <a:endParaRPr lang="en-US" b="1" dirty="0">
              <a:solidFill>
                <a:srgbClr val="0000FF"/>
              </a:solidFill>
            </a:endParaRPr>
          </a:p>
          <a:p>
            <a:pPr marL="0" indent="0">
              <a:buClr>
                <a:schemeClr val="dk1"/>
              </a:buClr>
              <a:buSzPts val="1100"/>
              <a:buNone/>
            </a:pPr>
            <a:endParaRPr lang="en-US" sz="1200" dirty="0" smtClean="0">
              <a:solidFill>
                <a:srgbClr val="0000FF"/>
              </a:solidFill>
            </a:endParaRPr>
          </a:p>
          <a:p>
            <a:pPr marL="0" indent="0">
              <a:buClr>
                <a:schemeClr val="dk1"/>
              </a:buClr>
              <a:buSzPts val="1100"/>
              <a:buNone/>
            </a:pPr>
            <a:endParaRPr lang="en-US" sz="1200" dirty="0">
              <a:solidFill>
                <a:srgbClr val="0000FF"/>
              </a:solidFill>
            </a:endParaRPr>
          </a:p>
          <a:p>
            <a:pPr marL="0" indent="0">
              <a:buClr>
                <a:schemeClr val="dk1"/>
              </a:buClr>
              <a:buSzPts val="1100"/>
              <a:buNone/>
            </a:pPr>
            <a:r>
              <a:rPr lang="en-US" dirty="0"/>
              <a:t>What TO-DO, since it can’t be “correct” to leak protected information?</a:t>
            </a:r>
            <a:endParaRPr lang="en-US" dirty="0">
              <a:solidFill>
                <a:srgbClr val="0000FF"/>
              </a:solidFill>
            </a:endParaRPr>
          </a:p>
          <a:p>
            <a:pPr marL="0" lvl="0" indent="0">
              <a:buClr>
                <a:schemeClr val="dk1"/>
              </a:buClr>
              <a:buSzPts val="1100"/>
              <a:buNone/>
            </a:pPr>
            <a:endParaRPr lang="en-US" sz="1100" b="1" dirty="0"/>
          </a:p>
          <a:p>
            <a:pPr marL="285750" lvl="0" indent="-285750">
              <a:buClr>
                <a:schemeClr val="dk1"/>
              </a:buClr>
              <a:buSzPts val="1100"/>
              <a:buFontTx/>
              <a:buChar char="•"/>
            </a:pPr>
            <a:r>
              <a:rPr lang="en-US" dirty="0"/>
              <a:t>We will </a:t>
            </a:r>
            <a:r>
              <a:rPr lang="en-US" dirty="0" smtClean="0"/>
              <a:t>repair </a:t>
            </a:r>
            <a:r>
              <a:rPr lang="en" b="1" dirty="0" smtClean="0">
                <a:solidFill>
                  <a:srgbClr val="FF0000"/>
                </a:solidFill>
              </a:rPr>
              <a:t>Micro-Architecture</a:t>
            </a:r>
            <a:r>
              <a:rPr lang="en-US" dirty="0"/>
              <a:t>: Manage, not fix, like crime</a:t>
            </a:r>
          </a:p>
          <a:p>
            <a:pPr marL="0" lvl="0" indent="0">
              <a:buClr>
                <a:schemeClr val="dk1"/>
              </a:buClr>
              <a:buSzPts val="1100"/>
              <a:buNone/>
            </a:pPr>
            <a:endParaRPr lang="en-US" sz="600" dirty="0"/>
          </a:p>
          <a:p>
            <a:pPr marL="285750" lvl="0" indent="-285750">
              <a:buClr>
                <a:schemeClr val="dk1"/>
              </a:buClr>
              <a:buSzPts val="1100"/>
              <a:buFontTx/>
              <a:buChar char="•"/>
            </a:pPr>
            <a:r>
              <a:rPr lang="en-US" dirty="0"/>
              <a:t>We should define </a:t>
            </a:r>
            <a:r>
              <a:rPr lang="en-US" b="1" dirty="0">
                <a:solidFill>
                  <a:srgbClr val="0000FF"/>
                </a:solidFill>
              </a:rPr>
              <a:t>Architecture 2.0</a:t>
            </a:r>
            <a:r>
              <a:rPr lang="en-US" b="1" dirty="0"/>
              <a:t> </a:t>
            </a:r>
            <a:r>
              <a:rPr lang="en-US" dirty="0"/>
              <a:t>and/or change </a:t>
            </a:r>
            <a:r>
              <a:rPr lang="en-US" dirty="0" smtClean="0"/>
              <a:t>methods</a:t>
            </a:r>
            <a:endParaRPr lang="en-US" dirty="0"/>
          </a:p>
        </p:txBody>
      </p:sp>
      <p:pic>
        <p:nvPicPr>
          <p:cNvPr id="71" name="Shape 71"/>
          <p:cNvPicPr preferRelativeResize="0"/>
          <p:nvPr/>
        </p:nvPicPr>
        <p:blipFill>
          <a:blip r:embed="rId3">
            <a:alphaModFix/>
          </a:blip>
          <a:stretch>
            <a:fillRect/>
          </a:stretch>
        </p:blipFill>
        <p:spPr>
          <a:xfrm>
            <a:off x="6683810" y="123232"/>
            <a:ext cx="2306900" cy="1201650"/>
          </a:xfrm>
          <a:prstGeom prst="rect">
            <a:avLst/>
          </a:prstGeom>
          <a:noFill/>
          <a:ln>
            <a:noFill/>
          </a:ln>
        </p:spPr>
      </p:pic>
      <p:sp>
        <p:nvSpPr>
          <p:cNvPr id="72" name="Shape 72"/>
          <p:cNvSpPr txBox="1"/>
          <p:nvPr/>
        </p:nvSpPr>
        <p:spPr>
          <a:xfrm>
            <a:off x="372594" y="1330748"/>
            <a:ext cx="8328900" cy="655058"/>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pPr>
            <a:r>
              <a:rPr lang="en-US" sz="1800" b="1" dirty="0">
                <a:solidFill>
                  <a:schemeClr val="dk2"/>
                </a:solidFill>
              </a:rPr>
              <a:t>Speculation leaks protected information but is essential for performance</a:t>
            </a:r>
          </a:p>
        </p:txBody>
      </p:sp>
    </p:spTree>
    <p:extLst>
      <p:ext uri="{BB962C8B-B14F-4D97-AF65-F5344CB8AC3E}">
        <p14:creationId xmlns:p14="http://schemas.microsoft.com/office/powerpoint/2010/main" val="34958482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514350" lvl="0" indent="-514350">
              <a:buAutoNum type="arabicPeriod"/>
            </a:pPr>
            <a:r>
              <a:rPr lang="en-US" sz="2400" dirty="0" smtClean="0"/>
              <a:t>Background, Meltdown, </a:t>
            </a:r>
            <a:r>
              <a:rPr lang="en-US" sz="2400" dirty="0"/>
              <a:t>&amp; </a:t>
            </a:r>
            <a:r>
              <a:rPr lang="en-US" sz="2400" dirty="0" err="1" smtClean="0"/>
              <a:t>Spectre</a:t>
            </a:r>
            <a:endParaRPr lang="en-US" sz="2400" dirty="0" smtClean="0"/>
          </a:p>
          <a:p>
            <a:pPr marL="514350" lvl="0" indent="-514350">
              <a:buAutoNum type="arabicPeriod"/>
            </a:pPr>
            <a:endParaRPr lang="en-US" sz="2400" dirty="0"/>
          </a:p>
          <a:p>
            <a:pPr marL="514350" lvl="0" indent="-514350">
              <a:buAutoNum type="arabicPeriod"/>
            </a:pPr>
            <a:r>
              <a:rPr lang="en-US" sz="2400" dirty="0" smtClean="0"/>
              <a:t>Repair Micro</a:t>
            </a:r>
            <a:r>
              <a:rPr lang="en-US" sz="2400" dirty="0"/>
              <a:t>-</a:t>
            </a:r>
            <a:r>
              <a:rPr lang="en-US" sz="2400" dirty="0" smtClean="0"/>
              <a:t>Architecture</a:t>
            </a:r>
          </a:p>
          <a:p>
            <a:pPr marL="514350" lvl="0" indent="-514350">
              <a:buAutoNum type="arabicPeriod"/>
            </a:pPr>
            <a:endParaRPr lang="en-US" sz="2400" dirty="0"/>
          </a:p>
          <a:p>
            <a:pPr marL="514350" lvl="0" indent="-514350">
              <a:buAutoNum type="arabicPeriod"/>
            </a:pPr>
            <a:r>
              <a:rPr lang="en-US" sz="2400" dirty="0"/>
              <a:t>Change Architecture &amp; Methods</a:t>
            </a:r>
            <a:r>
              <a:rPr lang="en-US" sz="2400" dirty="0" smtClean="0"/>
              <a:t>?</a:t>
            </a:r>
          </a:p>
          <a:p>
            <a:pPr marL="514350" lvl="0" indent="-514350">
              <a:buAutoNum type="arabicPeriod"/>
            </a:pPr>
            <a:endParaRPr lang="en-US" sz="2400" b="1" dirty="0"/>
          </a:p>
          <a:p>
            <a:pPr marL="514350" indent="-514350">
              <a:buFont typeface="Arial"/>
              <a:buAutoNum type="arabicPeriod"/>
            </a:pPr>
            <a:r>
              <a:rPr lang="en-US" sz="2400" b="1" dirty="0"/>
              <a:t>Addendum: UPMARC Multicore </a:t>
            </a:r>
            <a:r>
              <a:rPr lang="en-US" sz="2400" b="1" dirty="0" smtClean="0"/>
              <a:t>Context</a:t>
            </a:r>
            <a:endParaRPr lang="en-US" sz="2400" b="1" dirty="0"/>
          </a:p>
        </p:txBody>
      </p:sp>
    </p:spTree>
    <p:extLst>
      <p:ext uri="{BB962C8B-B14F-4D97-AF65-F5344CB8AC3E}">
        <p14:creationId xmlns:p14="http://schemas.microsoft.com/office/powerpoint/2010/main" val="16025980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4" y="258792"/>
            <a:ext cx="7387446" cy="541308"/>
          </a:xfrm>
        </p:spPr>
        <p:txBody>
          <a:bodyPr/>
          <a:lstStyle/>
          <a:p>
            <a:r>
              <a:rPr lang="en-US" dirty="0" smtClean="0"/>
              <a:t>20</a:t>
            </a:r>
            <a:r>
              <a:rPr lang="en-US" baseline="30000" dirty="0" smtClean="0"/>
              <a:t>th</a:t>
            </a:r>
            <a:r>
              <a:rPr lang="en-US" dirty="0" smtClean="0"/>
              <a:t> Century ICT Set Up</a:t>
            </a:r>
            <a:endParaRPr lang="en-US" dirty="0"/>
          </a:p>
        </p:txBody>
      </p:sp>
      <p:sp>
        <p:nvSpPr>
          <p:cNvPr id="3" name="Content Placeholder 2"/>
          <p:cNvSpPr>
            <a:spLocks noGrp="1"/>
          </p:cNvSpPr>
          <p:nvPr>
            <p:ph idx="1"/>
          </p:nvPr>
        </p:nvSpPr>
        <p:spPr>
          <a:xfrm>
            <a:off x="422694" y="971550"/>
            <a:ext cx="8049764" cy="3886200"/>
          </a:xfrm>
        </p:spPr>
        <p:txBody>
          <a:bodyPr>
            <a:normAutofit fontScale="92500" lnSpcReduction="20000"/>
          </a:bodyPr>
          <a:lstStyle/>
          <a:p>
            <a:r>
              <a:rPr lang="en-US" sz="2200" dirty="0" smtClean="0"/>
              <a:t>Information &amp; Communication Technology (ICT)</a:t>
            </a:r>
            <a:br>
              <a:rPr lang="en-US" sz="2200" dirty="0" smtClean="0"/>
            </a:br>
            <a:r>
              <a:rPr lang="en-US" sz="2200" dirty="0" smtClean="0"/>
              <a:t>Has Changed Our World</a:t>
            </a:r>
          </a:p>
          <a:p>
            <a:pPr lvl="1"/>
            <a:r>
              <a:rPr lang="en-US" sz="2000" dirty="0" smtClean="0"/>
              <a:t>&lt;long list omitted&gt;</a:t>
            </a:r>
          </a:p>
          <a:p>
            <a:pPr lvl="1"/>
            <a:endParaRPr lang="en-US" dirty="0"/>
          </a:p>
          <a:p>
            <a:r>
              <a:rPr lang="en-US" sz="2200" dirty="0" smtClean="0"/>
              <a:t>Required innovations in algorithms, applications, programming languages, …, &amp; system software</a:t>
            </a:r>
          </a:p>
          <a:p>
            <a:endParaRPr lang="en-US" dirty="0" smtClean="0"/>
          </a:p>
          <a:p>
            <a:r>
              <a:rPr lang="en-US" sz="2200" dirty="0" smtClean="0">
                <a:solidFill>
                  <a:srgbClr val="FF0000"/>
                </a:solidFill>
              </a:rPr>
              <a:t>Key (invisible) enablers (cost-)performance gains</a:t>
            </a:r>
          </a:p>
          <a:p>
            <a:pPr lvl="1"/>
            <a:r>
              <a:rPr lang="en-US" sz="2000" dirty="0" smtClean="0">
                <a:solidFill>
                  <a:srgbClr val="FF0000"/>
                </a:solidFill>
              </a:rPr>
              <a:t>Semiconductor technology (“Moore’s Law”)</a:t>
            </a:r>
          </a:p>
          <a:p>
            <a:pPr lvl="1"/>
            <a:r>
              <a:rPr lang="en-US" sz="2000" dirty="0" smtClean="0">
                <a:solidFill>
                  <a:srgbClr val="FF0000"/>
                </a:solidFill>
              </a:rPr>
              <a:t>Computer architecture (~</a:t>
            </a:r>
            <a:r>
              <a:rPr lang="en-US" sz="2000" dirty="0">
                <a:solidFill>
                  <a:srgbClr val="FF0000"/>
                </a:solidFill>
              </a:rPr>
              <a:t>80x </a:t>
            </a:r>
            <a:r>
              <a:rPr lang="en-US" sz="2000" dirty="0" smtClean="0">
                <a:solidFill>
                  <a:srgbClr val="FF0000"/>
                </a:solidFill>
              </a:rPr>
              <a:t>per </a:t>
            </a:r>
            <a:r>
              <a:rPr lang="en-US" sz="2000" dirty="0" err="1">
                <a:solidFill>
                  <a:srgbClr val="FF0000"/>
                </a:solidFill>
              </a:rPr>
              <a:t>Danowitz</a:t>
            </a:r>
            <a:r>
              <a:rPr lang="en-US" sz="2000" dirty="0">
                <a:solidFill>
                  <a:srgbClr val="FF0000"/>
                </a:solidFill>
              </a:rPr>
              <a:t> et al</a:t>
            </a:r>
            <a:r>
              <a:rPr lang="en-US" sz="2000" dirty="0" smtClean="0">
                <a:solidFill>
                  <a:srgbClr val="FF0000"/>
                </a:solidFill>
              </a:rPr>
              <a:t>.)</a:t>
            </a:r>
          </a:p>
        </p:txBody>
      </p:sp>
      <p:sp>
        <p:nvSpPr>
          <p:cNvPr id="4" name="Slide Number Placeholder 3"/>
          <p:cNvSpPr>
            <a:spLocks noGrp="1"/>
          </p:cNvSpPr>
          <p:nvPr>
            <p:ph type="sldNum" sz="quarter" idx="12"/>
          </p:nvPr>
        </p:nvSpPr>
        <p:spPr/>
        <p:txBody>
          <a:bodyPr/>
          <a:lstStyle/>
          <a:p>
            <a:pPr algn="l" defTabSz="342900">
              <a:buClrTx/>
              <a:defRPr/>
            </a:pPr>
            <a:fld id="{A5110BA1-34CD-4954-ACEC-D26FA4F4FFD4}" type="slidenum">
              <a:rPr lang="en-US" sz="900" kern="1200">
                <a:solidFill>
                  <a:prstClr val="black">
                    <a:lumMod val="65000"/>
                    <a:lumOff val="35000"/>
                  </a:prstClr>
                </a:solidFill>
                <a:latin typeface="Century Gothic" pitchFamily="34" charset="0"/>
                <a:ea typeface="+mn-ea"/>
                <a:cs typeface="+mn-cs"/>
              </a:rPr>
              <a:pPr algn="l" defTabSz="342900">
                <a:buClrTx/>
                <a:defRPr/>
              </a:pPr>
              <a:t>34</a:t>
            </a:fld>
            <a:endParaRPr lang="en-US" sz="900" kern="1200">
              <a:solidFill>
                <a:prstClr val="black">
                  <a:lumMod val="65000"/>
                  <a:lumOff val="35000"/>
                </a:prstClr>
              </a:solidFill>
              <a:latin typeface="Century Gothic" pitchFamily="34" charset="0"/>
              <a:ea typeface="+mn-ea"/>
              <a:cs typeface="+mn-cs"/>
            </a:endParaRPr>
          </a:p>
        </p:txBody>
      </p:sp>
    </p:spTree>
    <p:extLst>
      <p:ext uri="{BB962C8B-B14F-4D97-AF65-F5344CB8AC3E}">
        <p14:creationId xmlns:p14="http://schemas.microsoft.com/office/powerpoint/2010/main" val="2968686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500"/>
                                        <p:tgtEl>
                                          <p:spTgt spid="3">
                                            <p:txEl>
                                              <p:pRg st="6" end="6"/>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left)">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58792"/>
            <a:ext cx="8520600" cy="758933"/>
          </a:xfrm>
        </p:spPr>
        <p:txBody>
          <a:bodyPr/>
          <a:lstStyle/>
          <a:p>
            <a:r>
              <a:rPr lang="en-US" sz="2700" dirty="0"/>
              <a:t>Enablers: Technology + Architecture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650" y="914400"/>
            <a:ext cx="5410200" cy="4057650"/>
          </a:xfrm>
        </p:spPr>
      </p:pic>
      <p:sp>
        <p:nvSpPr>
          <p:cNvPr id="4" name="Slide Number Placeholder 3"/>
          <p:cNvSpPr>
            <a:spLocks noGrp="1"/>
          </p:cNvSpPr>
          <p:nvPr>
            <p:ph type="sldNum" sz="quarter" idx="12"/>
          </p:nvPr>
        </p:nvSpPr>
        <p:spPr/>
        <p:txBody>
          <a:bodyPr/>
          <a:lstStyle/>
          <a:p>
            <a:pPr algn="l" defTabSz="342900">
              <a:buClrTx/>
              <a:defRPr/>
            </a:pPr>
            <a:fld id="{A5110BA1-34CD-4954-ACEC-D26FA4F4FFD4}" type="slidenum">
              <a:rPr lang="en-US" sz="900" kern="1200">
                <a:solidFill>
                  <a:prstClr val="black">
                    <a:lumMod val="65000"/>
                    <a:lumOff val="35000"/>
                  </a:prstClr>
                </a:solidFill>
                <a:latin typeface="Century Gothic" pitchFamily="34" charset="0"/>
                <a:ea typeface="+mn-ea"/>
                <a:cs typeface="+mn-cs"/>
              </a:rPr>
              <a:pPr algn="l" defTabSz="342900">
                <a:buClrTx/>
                <a:defRPr/>
              </a:pPr>
              <a:t>35</a:t>
            </a:fld>
            <a:endParaRPr lang="en-US" sz="900" kern="1200">
              <a:solidFill>
                <a:prstClr val="black">
                  <a:lumMod val="65000"/>
                  <a:lumOff val="35000"/>
                </a:prstClr>
              </a:solidFill>
              <a:latin typeface="Century Gothic" pitchFamily="34" charset="0"/>
              <a:ea typeface="+mn-ea"/>
              <a:cs typeface="+mn-cs"/>
            </a:endParaRPr>
          </a:p>
        </p:txBody>
      </p:sp>
      <p:sp>
        <p:nvSpPr>
          <p:cNvPr id="6" name="TextBox 5"/>
          <p:cNvSpPr txBox="1"/>
          <p:nvPr/>
        </p:nvSpPr>
        <p:spPr>
          <a:xfrm>
            <a:off x="3429001" y="4258702"/>
            <a:ext cx="3308919" cy="507831"/>
          </a:xfrm>
          <a:prstGeom prst="rect">
            <a:avLst/>
          </a:prstGeom>
          <a:noFill/>
        </p:spPr>
        <p:txBody>
          <a:bodyPr wrap="none" rtlCol="0">
            <a:spAutoFit/>
          </a:bodyPr>
          <a:lstStyle/>
          <a:p>
            <a:pPr lvl="1" defTabSz="685800">
              <a:buClrTx/>
              <a:defRPr/>
            </a:pPr>
            <a:r>
              <a:rPr lang="en-US" sz="1350" kern="1200" dirty="0" err="1">
                <a:solidFill>
                  <a:prstClr val="black"/>
                </a:solidFill>
                <a:latin typeface="Palatino Linotype"/>
                <a:ea typeface="+mn-ea"/>
                <a:cs typeface="+mn-cs"/>
              </a:rPr>
              <a:t>Danowitz</a:t>
            </a:r>
            <a:r>
              <a:rPr lang="en-US" sz="1350" kern="1200" dirty="0">
                <a:solidFill>
                  <a:prstClr val="black"/>
                </a:solidFill>
                <a:latin typeface="Palatino Linotype"/>
                <a:ea typeface="+mn-ea"/>
                <a:cs typeface="+mn-cs"/>
              </a:rPr>
              <a:t> et al., CACM 04/2012, Figure 1</a:t>
            </a:r>
          </a:p>
          <a:p>
            <a:pPr defTabSz="685800">
              <a:buClrTx/>
              <a:defRPr/>
            </a:pPr>
            <a:endParaRPr lang="en-US" sz="1350" kern="1200" dirty="0">
              <a:solidFill>
                <a:prstClr val="black"/>
              </a:solidFill>
              <a:latin typeface="Palatino Linotype"/>
              <a:ea typeface="+mn-ea"/>
              <a:cs typeface="+mn-cs"/>
            </a:endParaRPr>
          </a:p>
        </p:txBody>
      </p:sp>
      <p:cxnSp>
        <p:nvCxnSpPr>
          <p:cNvPr id="7" name="Straight Arrow Connector 6"/>
          <p:cNvCxnSpPr/>
          <p:nvPr/>
        </p:nvCxnSpPr>
        <p:spPr>
          <a:xfrm>
            <a:off x="6788961" y="2971800"/>
            <a:ext cx="0" cy="1472126"/>
          </a:xfrm>
          <a:prstGeom prst="straightConnector1">
            <a:avLst/>
          </a:prstGeom>
          <a:ln w="5715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457951" y="3536879"/>
            <a:ext cx="1484831" cy="442251"/>
          </a:xfrm>
          <a:prstGeom prst="roundRect">
            <a:avLst>
              <a:gd name="adj" fmla="val 50000"/>
            </a:avLst>
          </a:prstGeom>
          <a:solidFill>
            <a:schemeClr val="bg1"/>
          </a:solidFill>
          <a:ln>
            <a:solidFill>
              <a:schemeClr val="tx2"/>
            </a:solidFill>
          </a:ln>
          <a:effectLst>
            <a:softEdge rad="31750"/>
          </a:effectLst>
        </p:spPr>
        <p:txBody>
          <a:bodyPr wrap="none" lIns="0" tIns="0" rIns="0" bIns="0" anchor="ctr">
            <a:noAutofit/>
          </a:bodyPr>
          <a:lstStyle/>
          <a:p>
            <a:pPr defTabSz="685800">
              <a:lnSpc>
                <a:spcPct val="85000"/>
              </a:lnSpc>
              <a:buClrTx/>
              <a:defRPr/>
            </a:pPr>
            <a:r>
              <a:rPr lang="en-US" sz="1800" b="1" kern="1200" dirty="0">
                <a:solidFill>
                  <a:srgbClr val="2F5897"/>
                </a:solidFill>
                <a:latin typeface="Arial Narrow" pitchFamily="34" charset="0"/>
                <a:ea typeface="+mn-ea"/>
                <a:cs typeface="+mn-cs"/>
              </a:rPr>
              <a:t>Technology</a:t>
            </a:r>
          </a:p>
        </p:txBody>
      </p:sp>
      <p:cxnSp>
        <p:nvCxnSpPr>
          <p:cNvPr id="10" name="Straight Arrow Connector 9"/>
          <p:cNvCxnSpPr/>
          <p:nvPr/>
        </p:nvCxnSpPr>
        <p:spPr>
          <a:xfrm>
            <a:off x="6788961" y="1771650"/>
            <a:ext cx="0" cy="1089582"/>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59019" y="2111339"/>
            <a:ext cx="1484831" cy="442251"/>
          </a:xfrm>
          <a:prstGeom prst="roundRect">
            <a:avLst>
              <a:gd name="adj" fmla="val 50000"/>
            </a:avLst>
          </a:prstGeom>
          <a:solidFill>
            <a:schemeClr val="bg1"/>
          </a:solidFill>
          <a:ln>
            <a:solidFill>
              <a:srgbClr val="FF0000"/>
            </a:solidFill>
          </a:ln>
          <a:effectLst>
            <a:softEdge rad="31750"/>
          </a:effectLst>
        </p:spPr>
        <p:txBody>
          <a:bodyPr wrap="none" lIns="0" tIns="0" rIns="0" bIns="0" anchor="ctr">
            <a:noAutofit/>
          </a:bodyPr>
          <a:lstStyle/>
          <a:p>
            <a:pPr defTabSz="685800">
              <a:lnSpc>
                <a:spcPct val="85000"/>
              </a:lnSpc>
              <a:buClrTx/>
              <a:defRPr/>
            </a:pPr>
            <a:r>
              <a:rPr lang="en-US" sz="1800" b="1" kern="1200" dirty="0">
                <a:solidFill>
                  <a:srgbClr val="FF0000"/>
                </a:solidFill>
                <a:latin typeface="Arial Narrow" pitchFamily="34" charset="0"/>
                <a:ea typeface="+mn-ea"/>
                <a:cs typeface="+mn-cs"/>
              </a:rPr>
              <a:t>Architecture</a:t>
            </a:r>
          </a:p>
        </p:txBody>
      </p:sp>
    </p:spTree>
    <p:extLst>
      <p:ext uri="{BB962C8B-B14F-4D97-AF65-F5344CB8AC3E}">
        <p14:creationId xmlns:p14="http://schemas.microsoft.com/office/powerpoint/2010/main" val="18584092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a:t>A Computer Architecture History</a:t>
            </a:r>
            <a:endParaRPr sz="3000" b="1">
              <a:solidFill>
                <a:srgbClr val="666666"/>
              </a:solidFill>
            </a:endParaRPr>
          </a:p>
        </p:txBody>
      </p:sp>
      <p:sp>
        <p:nvSpPr>
          <p:cNvPr id="333" name="Google Shape;333;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36</a:t>
            </a:fld>
            <a:endParaRPr/>
          </a:p>
        </p:txBody>
      </p:sp>
      <p:grpSp>
        <p:nvGrpSpPr>
          <p:cNvPr id="334" name="Google Shape;334;p52"/>
          <p:cNvGrpSpPr/>
          <p:nvPr/>
        </p:nvGrpSpPr>
        <p:grpSpPr>
          <a:xfrm>
            <a:off x="345900" y="1169050"/>
            <a:ext cx="1080324" cy="2169669"/>
            <a:chOff x="345900" y="1169050"/>
            <a:chExt cx="1080324" cy="2169669"/>
          </a:xfrm>
        </p:grpSpPr>
        <p:grpSp>
          <p:nvGrpSpPr>
            <p:cNvPr id="335" name="Google Shape;335;p52"/>
            <p:cNvGrpSpPr/>
            <p:nvPr/>
          </p:nvGrpSpPr>
          <p:grpSpPr>
            <a:xfrm>
              <a:off x="696900" y="1169050"/>
              <a:ext cx="729324" cy="2169669"/>
              <a:chOff x="696900" y="1016650"/>
              <a:chExt cx="729324" cy="2169669"/>
            </a:xfrm>
          </p:grpSpPr>
          <p:sp>
            <p:nvSpPr>
              <p:cNvPr id="336" name="Google Shape;336;p52"/>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t>
                </a:r>
                <a:endParaRPr/>
              </a:p>
            </p:txBody>
          </p:sp>
          <p:sp>
            <p:nvSpPr>
              <p:cNvPr id="337" name="Google Shape;337;p52"/>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338" name="Google Shape;338;p52"/>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339" name="Google Shape;339;p52"/>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a:t>
                </a:r>
                <a:endParaRPr/>
              </a:p>
            </p:txBody>
          </p:sp>
          <p:sp>
            <p:nvSpPr>
              <p:cNvPr id="340" name="Google Shape;340;p52"/>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341" name="Google Shape;341;p52"/>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a:t>
                </a:r>
                <a:endParaRPr/>
              </a:p>
            </p:txBody>
          </p:sp>
        </p:grpSp>
        <p:sp>
          <p:nvSpPr>
            <p:cNvPr id="342" name="Google Shape;342;p52"/>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Google Shape;343;p52"/>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Google Shape;344;p52"/>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6" name="Google Shape;346;p52"/>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1 CPU</a:t>
            </a:r>
            <a:endParaRPr sz="1800" b="1"/>
          </a:p>
        </p:txBody>
      </p:sp>
    </p:spTree>
    <p:extLst>
      <p:ext uri="{BB962C8B-B14F-4D97-AF65-F5344CB8AC3E}">
        <p14:creationId xmlns:p14="http://schemas.microsoft.com/office/powerpoint/2010/main" val="85312261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3"/>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accent2"/>
              </a:buClr>
              <a:buSzPts val="1100"/>
              <a:buFont typeface="Arial"/>
              <a:buNone/>
            </a:pPr>
            <a:r>
              <a:rPr lang="en" sz="3000" b="1"/>
              <a:t>A Computer Architecture History</a:t>
            </a:r>
            <a:endParaRPr sz="3000" b="1">
              <a:solidFill>
                <a:srgbClr val="666666"/>
              </a:solidFill>
            </a:endParaRPr>
          </a:p>
        </p:txBody>
      </p:sp>
      <p:sp>
        <p:nvSpPr>
          <p:cNvPr id="352" name="Google Shape;352;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37</a:t>
            </a:fld>
            <a:endParaRPr/>
          </a:p>
        </p:txBody>
      </p:sp>
      <p:grpSp>
        <p:nvGrpSpPr>
          <p:cNvPr id="353" name="Google Shape;353;p53"/>
          <p:cNvGrpSpPr/>
          <p:nvPr/>
        </p:nvGrpSpPr>
        <p:grpSpPr>
          <a:xfrm>
            <a:off x="345900" y="1169050"/>
            <a:ext cx="1080324" cy="2169669"/>
            <a:chOff x="345900" y="1169050"/>
            <a:chExt cx="1080324" cy="2169669"/>
          </a:xfrm>
        </p:grpSpPr>
        <p:grpSp>
          <p:nvGrpSpPr>
            <p:cNvPr id="354" name="Google Shape;354;p53"/>
            <p:cNvGrpSpPr/>
            <p:nvPr/>
          </p:nvGrpSpPr>
          <p:grpSpPr>
            <a:xfrm>
              <a:off x="696900" y="1169050"/>
              <a:ext cx="729324" cy="2169669"/>
              <a:chOff x="696900" y="1016650"/>
              <a:chExt cx="729324" cy="2169669"/>
            </a:xfrm>
          </p:grpSpPr>
          <p:sp>
            <p:nvSpPr>
              <p:cNvPr id="355" name="Google Shape;355;p53"/>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P</a:t>
                </a:r>
                <a:endParaRPr/>
              </a:p>
            </p:txBody>
          </p:sp>
          <p:sp>
            <p:nvSpPr>
              <p:cNvPr id="356" name="Google Shape;356;p53"/>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a:t>
                </a:r>
                <a:endParaRPr/>
              </a:p>
            </p:txBody>
          </p:sp>
          <p:sp>
            <p:nvSpPr>
              <p:cNvPr id="357" name="Google Shape;357;p53"/>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M</a:t>
                </a:r>
                <a:endParaRPr/>
              </a:p>
            </p:txBody>
          </p:sp>
          <p:sp>
            <p:nvSpPr>
              <p:cNvPr id="358" name="Google Shape;358;p53"/>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bus</a:t>
                </a:r>
                <a:endParaRPr/>
              </a:p>
            </p:txBody>
          </p:sp>
          <p:sp>
            <p:nvSpPr>
              <p:cNvPr id="359" name="Google Shape;359;p53"/>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360" name="Google Shape;360;p53"/>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dev</a:t>
                </a:r>
                <a:endParaRPr/>
              </a:p>
            </p:txBody>
          </p:sp>
        </p:grpSp>
        <p:sp>
          <p:nvSpPr>
            <p:cNvPr id="361" name="Google Shape;361;p53"/>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2" name="Google Shape;362;p53"/>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Google Shape;363;p53"/>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4" name="Google Shape;364;p53"/>
          <p:cNvGrpSpPr/>
          <p:nvPr/>
        </p:nvGrpSpPr>
        <p:grpSpPr>
          <a:xfrm>
            <a:off x="2401285" y="1550093"/>
            <a:ext cx="625075" cy="1400955"/>
            <a:chOff x="345900" y="1169050"/>
            <a:chExt cx="1080324" cy="2169669"/>
          </a:xfrm>
        </p:grpSpPr>
        <p:grpSp>
          <p:nvGrpSpPr>
            <p:cNvPr id="365" name="Google Shape;365;p53"/>
            <p:cNvGrpSpPr/>
            <p:nvPr/>
          </p:nvGrpSpPr>
          <p:grpSpPr>
            <a:xfrm>
              <a:off x="696900" y="1169050"/>
              <a:ext cx="729324" cy="2169669"/>
              <a:chOff x="696900" y="1016650"/>
              <a:chExt cx="729324" cy="2169669"/>
            </a:xfrm>
          </p:grpSpPr>
          <p:sp>
            <p:nvSpPr>
              <p:cNvPr id="366" name="Google Shape;366;p53"/>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7" name="Google Shape;367;p53"/>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p53"/>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9" name="Google Shape;369;p53"/>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0" name="Google Shape;370;p53"/>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1" name="Google Shape;371;p53"/>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72" name="Google Shape;372;p53"/>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3" name="Google Shape;373;p53"/>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Google Shape;374;p53"/>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75" name="Google Shape;375;p53"/>
          <p:cNvGrpSpPr/>
          <p:nvPr/>
        </p:nvGrpSpPr>
        <p:grpSpPr>
          <a:xfrm>
            <a:off x="1791685" y="1550093"/>
            <a:ext cx="625075" cy="1400955"/>
            <a:chOff x="345900" y="1169050"/>
            <a:chExt cx="1080324" cy="2169669"/>
          </a:xfrm>
        </p:grpSpPr>
        <p:grpSp>
          <p:nvGrpSpPr>
            <p:cNvPr id="376" name="Google Shape;376;p53"/>
            <p:cNvGrpSpPr/>
            <p:nvPr/>
          </p:nvGrpSpPr>
          <p:grpSpPr>
            <a:xfrm>
              <a:off x="696900" y="1169050"/>
              <a:ext cx="729324" cy="2169669"/>
              <a:chOff x="696900" y="1016650"/>
              <a:chExt cx="729324" cy="2169669"/>
            </a:xfrm>
          </p:grpSpPr>
          <p:sp>
            <p:nvSpPr>
              <p:cNvPr id="377" name="Google Shape;377;p53"/>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53"/>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9" name="Google Shape;379;p53"/>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0" name="Google Shape;380;p53"/>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1" name="Google Shape;381;p53"/>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p53"/>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83" name="Google Shape;383;p53"/>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Google Shape;384;p53"/>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Google Shape;385;p53"/>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86" name="Google Shape;386;p53"/>
          <p:cNvGrpSpPr/>
          <p:nvPr/>
        </p:nvGrpSpPr>
        <p:grpSpPr>
          <a:xfrm>
            <a:off x="3620485" y="1550093"/>
            <a:ext cx="625075" cy="1400955"/>
            <a:chOff x="345900" y="1169050"/>
            <a:chExt cx="1080324" cy="2169669"/>
          </a:xfrm>
        </p:grpSpPr>
        <p:grpSp>
          <p:nvGrpSpPr>
            <p:cNvPr id="387" name="Google Shape;387;p53"/>
            <p:cNvGrpSpPr/>
            <p:nvPr/>
          </p:nvGrpSpPr>
          <p:grpSpPr>
            <a:xfrm>
              <a:off x="696900" y="1169050"/>
              <a:ext cx="729324" cy="2169669"/>
              <a:chOff x="696900" y="1016650"/>
              <a:chExt cx="729324" cy="2169669"/>
            </a:xfrm>
          </p:grpSpPr>
          <p:sp>
            <p:nvSpPr>
              <p:cNvPr id="388" name="Google Shape;388;p53"/>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9" name="Google Shape;389;p53"/>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0" name="Google Shape;390;p53"/>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53"/>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2" name="Google Shape;392;p53"/>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3" name="Google Shape;393;p53"/>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394" name="Google Shape;394;p53"/>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Google Shape;395;p53"/>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Google Shape;396;p53"/>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97" name="Google Shape;397;p53"/>
          <p:cNvGrpSpPr/>
          <p:nvPr/>
        </p:nvGrpSpPr>
        <p:grpSpPr>
          <a:xfrm>
            <a:off x="3010885" y="1550093"/>
            <a:ext cx="625075" cy="1400955"/>
            <a:chOff x="345900" y="1169050"/>
            <a:chExt cx="1080324" cy="2169669"/>
          </a:xfrm>
        </p:grpSpPr>
        <p:grpSp>
          <p:nvGrpSpPr>
            <p:cNvPr id="398" name="Google Shape;398;p53"/>
            <p:cNvGrpSpPr/>
            <p:nvPr/>
          </p:nvGrpSpPr>
          <p:grpSpPr>
            <a:xfrm>
              <a:off x="696900" y="1169050"/>
              <a:ext cx="729324" cy="2169669"/>
              <a:chOff x="696900" y="1016650"/>
              <a:chExt cx="729324" cy="2169669"/>
            </a:xfrm>
          </p:grpSpPr>
          <p:sp>
            <p:nvSpPr>
              <p:cNvPr id="399" name="Google Shape;399;p53"/>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0" name="Google Shape;400;p53"/>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53"/>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2" name="Google Shape;402;p53"/>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3" name="Google Shape;403;p53"/>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4" name="Google Shape;404;p53"/>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05" name="Google Shape;405;p53"/>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Google Shape;406;p53"/>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Google Shape;407;p53"/>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8" name="Google Shape;408;p53"/>
          <p:cNvSpPr/>
          <p:nvPr/>
        </p:nvSpPr>
        <p:spPr>
          <a:xfrm rot="5400000">
            <a:off x="3013375" y="990900"/>
            <a:ext cx="146700" cy="23454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Google Shape;409;p53"/>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800" b="1"/>
              <a:t>1 CPU</a:t>
            </a:r>
            <a:endParaRPr sz="1800" b="1"/>
          </a:p>
        </p:txBody>
      </p:sp>
      <p:sp>
        <p:nvSpPr>
          <p:cNvPr id="410" name="Google Shape;410;p53"/>
          <p:cNvSpPr txBox="1"/>
          <p:nvPr/>
        </p:nvSpPr>
        <p:spPr>
          <a:xfrm>
            <a:off x="1914025" y="3507775"/>
            <a:ext cx="21783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Multiprocessor</a:t>
            </a:r>
            <a:endParaRPr sz="1800" b="1"/>
          </a:p>
        </p:txBody>
      </p:sp>
    </p:spTree>
    <p:extLst>
      <p:ext uri="{BB962C8B-B14F-4D97-AF65-F5344CB8AC3E}">
        <p14:creationId xmlns:p14="http://schemas.microsoft.com/office/powerpoint/2010/main" val="26109148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accent2"/>
              </a:buClr>
              <a:buSzPts val="1100"/>
              <a:buFont typeface="Arial"/>
              <a:buNone/>
            </a:pPr>
            <a:r>
              <a:rPr lang="en" sz="3000" b="1"/>
              <a:t>A Computer Architecture History</a:t>
            </a:r>
            <a:endParaRPr sz="3000" b="1">
              <a:solidFill>
                <a:srgbClr val="666666"/>
              </a:solidFill>
            </a:endParaRPr>
          </a:p>
        </p:txBody>
      </p:sp>
      <p:sp>
        <p:nvSpPr>
          <p:cNvPr id="417" name="Google Shape;417;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38</a:t>
            </a:fld>
            <a:endParaRPr/>
          </a:p>
        </p:txBody>
      </p:sp>
      <p:grpSp>
        <p:nvGrpSpPr>
          <p:cNvPr id="418" name="Google Shape;418;p54"/>
          <p:cNvGrpSpPr/>
          <p:nvPr/>
        </p:nvGrpSpPr>
        <p:grpSpPr>
          <a:xfrm>
            <a:off x="345900" y="1169050"/>
            <a:ext cx="1080324" cy="2169669"/>
            <a:chOff x="345900" y="1169050"/>
            <a:chExt cx="1080324" cy="2169669"/>
          </a:xfrm>
        </p:grpSpPr>
        <p:grpSp>
          <p:nvGrpSpPr>
            <p:cNvPr id="419" name="Google Shape;419;p54"/>
            <p:cNvGrpSpPr/>
            <p:nvPr/>
          </p:nvGrpSpPr>
          <p:grpSpPr>
            <a:xfrm>
              <a:off x="696900" y="1169050"/>
              <a:ext cx="729324" cy="2169669"/>
              <a:chOff x="696900" y="1016650"/>
              <a:chExt cx="729324" cy="2169669"/>
            </a:xfrm>
          </p:grpSpPr>
          <p:sp>
            <p:nvSpPr>
              <p:cNvPr id="420" name="Google Shape;420;p54"/>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t>
                </a:r>
                <a:endParaRPr/>
              </a:p>
            </p:txBody>
          </p:sp>
          <p:sp>
            <p:nvSpPr>
              <p:cNvPr id="421" name="Google Shape;421;p54"/>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422" name="Google Shape;422;p54"/>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423" name="Google Shape;423;p54"/>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a:t>
                </a:r>
                <a:endParaRPr/>
              </a:p>
            </p:txBody>
          </p:sp>
          <p:sp>
            <p:nvSpPr>
              <p:cNvPr id="424" name="Google Shape;424;p54"/>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425" name="Google Shape;425;p54"/>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a:t>
                </a:r>
                <a:endParaRPr/>
              </a:p>
            </p:txBody>
          </p:sp>
        </p:grpSp>
        <p:sp>
          <p:nvSpPr>
            <p:cNvPr id="426" name="Google Shape;426;p54"/>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7" name="Google Shape;427;p54"/>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8" name="Google Shape;428;p54"/>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29" name="Google Shape;429;p54"/>
          <p:cNvGrpSpPr/>
          <p:nvPr/>
        </p:nvGrpSpPr>
        <p:grpSpPr>
          <a:xfrm>
            <a:off x="2401285" y="1550093"/>
            <a:ext cx="625075" cy="1400955"/>
            <a:chOff x="345900" y="1169050"/>
            <a:chExt cx="1080324" cy="2169669"/>
          </a:xfrm>
        </p:grpSpPr>
        <p:grpSp>
          <p:nvGrpSpPr>
            <p:cNvPr id="430" name="Google Shape;430;p54"/>
            <p:cNvGrpSpPr/>
            <p:nvPr/>
          </p:nvGrpSpPr>
          <p:grpSpPr>
            <a:xfrm>
              <a:off x="696900" y="1169050"/>
              <a:ext cx="729324" cy="2169669"/>
              <a:chOff x="696900" y="1016650"/>
              <a:chExt cx="729324" cy="2169669"/>
            </a:xfrm>
          </p:grpSpPr>
          <p:sp>
            <p:nvSpPr>
              <p:cNvPr id="431" name="Google Shape;431;p54"/>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2" name="Google Shape;432;p54"/>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54"/>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54"/>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54"/>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6" name="Google Shape;436;p54"/>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37" name="Google Shape;437;p54"/>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8" name="Google Shape;438;p54"/>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9" name="Google Shape;439;p54"/>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40" name="Google Shape;440;p54"/>
          <p:cNvGrpSpPr/>
          <p:nvPr/>
        </p:nvGrpSpPr>
        <p:grpSpPr>
          <a:xfrm>
            <a:off x="1791685" y="1550093"/>
            <a:ext cx="625075" cy="1400955"/>
            <a:chOff x="345900" y="1169050"/>
            <a:chExt cx="1080324" cy="2169669"/>
          </a:xfrm>
        </p:grpSpPr>
        <p:grpSp>
          <p:nvGrpSpPr>
            <p:cNvPr id="441" name="Google Shape;441;p54"/>
            <p:cNvGrpSpPr/>
            <p:nvPr/>
          </p:nvGrpSpPr>
          <p:grpSpPr>
            <a:xfrm>
              <a:off x="696900" y="1169050"/>
              <a:ext cx="729324" cy="2169669"/>
              <a:chOff x="696900" y="1016650"/>
              <a:chExt cx="729324" cy="2169669"/>
            </a:xfrm>
          </p:grpSpPr>
          <p:sp>
            <p:nvSpPr>
              <p:cNvPr id="442" name="Google Shape;442;p54"/>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3" name="Google Shape;443;p54"/>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4" name="Google Shape;444;p54"/>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5" name="Google Shape;445;p54"/>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6" name="Google Shape;446;p54"/>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7" name="Google Shape;447;p54"/>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48" name="Google Shape;448;p54"/>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Google Shape;449;p54"/>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Google Shape;450;p54"/>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51" name="Google Shape;451;p54"/>
          <p:cNvGrpSpPr/>
          <p:nvPr/>
        </p:nvGrpSpPr>
        <p:grpSpPr>
          <a:xfrm>
            <a:off x="3620485" y="1550093"/>
            <a:ext cx="625075" cy="1400955"/>
            <a:chOff x="345900" y="1169050"/>
            <a:chExt cx="1080324" cy="2169669"/>
          </a:xfrm>
        </p:grpSpPr>
        <p:grpSp>
          <p:nvGrpSpPr>
            <p:cNvPr id="452" name="Google Shape;452;p54"/>
            <p:cNvGrpSpPr/>
            <p:nvPr/>
          </p:nvGrpSpPr>
          <p:grpSpPr>
            <a:xfrm>
              <a:off x="696900" y="1169050"/>
              <a:ext cx="729324" cy="2169669"/>
              <a:chOff x="696900" y="1016650"/>
              <a:chExt cx="729324" cy="2169669"/>
            </a:xfrm>
          </p:grpSpPr>
          <p:sp>
            <p:nvSpPr>
              <p:cNvPr id="453" name="Google Shape;453;p54"/>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4" name="Google Shape;454;p54"/>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5" name="Google Shape;455;p54"/>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6" name="Google Shape;456;p54"/>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7" name="Google Shape;457;p54"/>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8" name="Google Shape;458;p54"/>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59" name="Google Shape;459;p54"/>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Google Shape;460;p54"/>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Google Shape;461;p54"/>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2" name="Google Shape;462;p54"/>
          <p:cNvGrpSpPr/>
          <p:nvPr/>
        </p:nvGrpSpPr>
        <p:grpSpPr>
          <a:xfrm>
            <a:off x="3010885" y="1550093"/>
            <a:ext cx="625075" cy="1400955"/>
            <a:chOff x="345900" y="1169050"/>
            <a:chExt cx="1080324" cy="2169669"/>
          </a:xfrm>
        </p:grpSpPr>
        <p:grpSp>
          <p:nvGrpSpPr>
            <p:cNvPr id="463" name="Google Shape;463;p54"/>
            <p:cNvGrpSpPr/>
            <p:nvPr/>
          </p:nvGrpSpPr>
          <p:grpSpPr>
            <a:xfrm>
              <a:off x="696900" y="1169050"/>
              <a:ext cx="729324" cy="2169669"/>
              <a:chOff x="696900" y="1016650"/>
              <a:chExt cx="729324" cy="2169669"/>
            </a:xfrm>
          </p:grpSpPr>
          <p:sp>
            <p:nvSpPr>
              <p:cNvPr id="464" name="Google Shape;464;p54"/>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5" name="Google Shape;465;p54"/>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6" name="Google Shape;466;p54"/>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7" name="Google Shape;467;p54"/>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8" name="Google Shape;468;p54"/>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9" name="Google Shape;469;p54"/>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70" name="Google Shape;470;p54"/>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1" name="Google Shape;471;p54"/>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Google Shape;472;p54"/>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3" name="Google Shape;473;p54"/>
          <p:cNvSpPr/>
          <p:nvPr/>
        </p:nvSpPr>
        <p:spPr>
          <a:xfrm rot="5400000">
            <a:off x="3013375" y="990900"/>
            <a:ext cx="146700" cy="23454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Google Shape;474;p54"/>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1 CPU</a:t>
            </a:r>
            <a:endParaRPr sz="1800" b="1"/>
          </a:p>
        </p:txBody>
      </p:sp>
      <p:sp>
        <p:nvSpPr>
          <p:cNvPr id="475" name="Google Shape;475;p54"/>
          <p:cNvSpPr txBox="1"/>
          <p:nvPr/>
        </p:nvSpPr>
        <p:spPr>
          <a:xfrm>
            <a:off x="1914025" y="3507775"/>
            <a:ext cx="21783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0000"/>
                </a:solidFill>
              </a:rPr>
              <a:t>Multicore</a:t>
            </a:r>
            <a:endParaRPr sz="1800" b="1" dirty="0">
              <a:solidFill>
                <a:srgbClr val="FF0000"/>
              </a:solidFill>
            </a:endParaRPr>
          </a:p>
        </p:txBody>
      </p:sp>
      <p:sp>
        <p:nvSpPr>
          <p:cNvPr id="477" name="Google Shape;477;p54"/>
          <p:cNvSpPr/>
          <p:nvPr/>
        </p:nvSpPr>
        <p:spPr>
          <a:xfrm>
            <a:off x="1652850" y="1414025"/>
            <a:ext cx="2820600" cy="822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70452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102" y="216027"/>
            <a:ext cx="7851356" cy="432054"/>
          </a:xfrm>
        </p:spPr>
        <p:txBody>
          <a:bodyPr>
            <a:normAutofit fontScale="90000"/>
          </a:bodyPr>
          <a:lstStyle/>
          <a:p>
            <a:r>
              <a:rPr lang="en-US" dirty="0">
                <a:latin typeface="Arial Narrow" pitchFamily="34" charset="0"/>
              </a:rPr>
              <a:t>Decades of exponential performance growth stalled in 2004</a:t>
            </a:r>
            <a:r>
              <a:rPr lang="en-US" b="0" dirty="0">
                <a:latin typeface="Arial Narrow" pitchFamily="34" charset="0"/>
              </a:rPr>
              <a:t/>
            </a:r>
            <a:br>
              <a:rPr lang="en-US" b="0" dirty="0">
                <a:latin typeface="Arial Narrow" pitchFamily="34" charset="0"/>
              </a:rPr>
            </a:br>
            <a:endParaRPr lang="en-US" sz="2325" dirty="0">
              <a:latin typeface="Arial Narrow" pitchFamily="34" charset="0"/>
            </a:endParaRPr>
          </a:p>
        </p:txBody>
      </p:sp>
      <p:sp>
        <p:nvSpPr>
          <p:cNvPr id="4" name="Slide Number Placeholder 3"/>
          <p:cNvSpPr>
            <a:spLocks noGrp="1"/>
          </p:cNvSpPr>
          <p:nvPr>
            <p:ph type="sldNum" sz="quarter" idx="4294967295"/>
          </p:nvPr>
        </p:nvSpPr>
        <p:spPr/>
        <p:txBody>
          <a:bodyPr/>
          <a:lstStyle/>
          <a:p>
            <a:fld id="{8D4E25B2-9088-4B63-902B-6BD1715178AE}" type="slidenum">
              <a:rPr lang="en-US" smtClean="0">
                <a:solidFill>
                  <a:prstClr val="black"/>
                </a:solidFill>
              </a:rPr>
              <a:pPr/>
              <a:t>39</a:t>
            </a:fld>
            <a:endParaRPr lang="en-US" dirty="0">
              <a:solidFill>
                <a:prstClr val="black"/>
              </a:solidFill>
            </a:endParaRPr>
          </a:p>
        </p:txBody>
      </p:sp>
      <p:sp>
        <p:nvSpPr>
          <p:cNvPr id="5" name="Footer Placeholder 4"/>
          <p:cNvSpPr>
            <a:spLocks noGrp="1"/>
          </p:cNvSpPr>
          <p:nvPr>
            <p:ph type="ftr" sz="quarter" idx="4294967295"/>
          </p:nvPr>
        </p:nvSpPr>
        <p:spPr/>
        <p:txBody>
          <a:bodyPr/>
          <a:lstStyle/>
          <a:p>
            <a:r>
              <a:rPr lang="en-US" dirty="0" smtClean="0">
                <a:solidFill>
                  <a:prstClr val="white"/>
                </a:solidFill>
              </a:rPr>
              <a:t>National Research Council (NRC) – Computer Science and Telecommunications Board (CSTB.org)</a:t>
            </a:r>
            <a:endParaRPr lang="en-US" dirty="0">
              <a:solidFill>
                <a:prstClr val="white"/>
              </a:solidFill>
            </a:endParaRPr>
          </a:p>
        </p:txBody>
      </p:sp>
      <p:pic>
        <p:nvPicPr>
          <p:cNvPr id="71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6825" y="737074"/>
            <a:ext cx="6633673" cy="424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276886" y="788350"/>
            <a:ext cx="224327" cy="3723830"/>
          </a:xfrm>
          <a:prstGeom prst="roundRect">
            <a:avLst>
              <a:gd name="adj" fmla="val 50000"/>
            </a:avLst>
          </a:prstGeom>
          <a:solidFill>
            <a:srgbClr val="FF0000">
              <a:alpha val="20000"/>
            </a:srgbClr>
          </a:solidFill>
          <a:ln w="381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endParaRPr>
          </a:p>
        </p:txBody>
      </p:sp>
    </p:spTree>
    <p:extLst>
      <p:ext uri="{BB962C8B-B14F-4D97-AF65-F5344CB8AC3E}">
        <p14:creationId xmlns:p14="http://schemas.microsoft.com/office/powerpoint/2010/main" val="1924834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Computer Architecture 0.0 -- Pre-1964</a:t>
            </a:r>
            <a:endParaRPr/>
          </a:p>
        </p:txBody>
      </p:sp>
      <p:sp>
        <p:nvSpPr>
          <p:cNvPr id="86" name="Shape 86"/>
          <p:cNvSpPr txBox="1">
            <a:spLocks noGrp="1"/>
          </p:cNvSpPr>
          <p:nvPr>
            <p:ph type="body" idx="1"/>
          </p:nvPr>
        </p:nvSpPr>
        <p:spPr>
          <a:xfrm>
            <a:off x="430125" y="2607550"/>
            <a:ext cx="8520600" cy="2196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Software Lagged Hardware</a:t>
            </a:r>
            <a:endParaRPr/>
          </a:p>
          <a:p>
            <a:pPr marL="457200" lvl="0" indent="-342900" rtl="0">
              <a:spcBef>
                <a:spcPts val="1600"/>
              </a:spcBef>
              <a:spcAft>
                <a:spcPts val="0"/>
              </a:spcAft>
              <a:buSzPts val="1800"/>
              <a:buChar char="●"/>
            </a:pPr>
            <a:r>
              <a:rPr lang="en"/>
              <a:t>Each new machine design was different</a:t>
            </a:r>
            <a:endParaRPr/>
          </a:p>
          <a:p>
            <a:pPr marL="457200" lvl="0" indent="-342900" rtl="0">
              <a:spcBef>
                <a:spcPts val="0"/>
              </a:spcBef>
              <a:spcAft>
                <a:spcPts val="0"/>
              </a:spcAft>
              <a:buSzPts val="1800"/>
              <a:buChar char="●"/>
            </a:pPr>
            <a:r>
              <a:rPr lang="en"/>
              <a:t>Software needed to be rewritten in assembly/machine language</a:t>
            </a:r>
            <a:endParaRPr/>
          </a:p>
          <a:p>
            <a:pPr marL="457200" lvl="0" indent="-342900" rtl="0">
              <a:spcBef>
                <a:spcPts val="0"/>
              </a:spcBef>
              <a:spcAft>
                <a:spcPts val="0"/>
              </a:spcAft>
              <a:buSzPts val="1800"/>
              <a:buChar char="●"/>
            </a:pPr>
            <a:r>
              <a:rPr lang="en"/>
              <a:t>Unimaginable today</a:t>
            </a:r>
            <a:endParaRPr/>
          </a:p>
          <a:p>
            <a:pPr marL="0" lvl="0" indent="0" rtl="0">
              <a:spcBef>
                <a:spcPts val="1600"/>
              </a:spcBef>
              <a:spcAft>
                <a:spcPts val="1600"/>
              </a:spcAft>
              <a:buNone/>
            </a:pPr>
            <a:r>
              <a:rPr lang="en"/>
              <a:t>Going forward: Need to separate HW interface from implementation</a:t>
            </a:r>
            <a:br>
              <a:rPr lang="en"/>
            </a:br>
            <a:endParaRPr/>
          </a:p>
        </p:txBody>
      </p:sp>
      <p:pic>
        <p:nvPicPr>
          <p:cNvPr id="87" name="Shape 87" descr="Image result for eniac"/>
          <p:cNvPicPr preferRelativeResize="0"/>
          <p:nvPr/>
        </p:nvPicPr>
        <p:blipFill>
          <a:blip r:embed="rId3">
            <a:alphaModFix/>
          </a:blip>
          <a:stretch>
            <a:fillRect/>
          </a:stretch>
        </p:blipFill>
        <p:spPr>
          <a:xfrm>
            <a:off x="5897230" y="1266825"/>
            <a:ext cx="3505200" cy="1304925"/>
          </a:xfrm>
          <a:prstGeom prst="rect">
            <a:avLst/>
          </a:prstGeom>
          <a:noFill/>
          <a:ln>
            <a:noFill/>
          </a:ln>
        </p:spPr>
      </p:pic>
      <p:sp>
        <p:nvSpPr>
          <p:cNvPr id="88" name="Shape 88"/>
          <p:cNvSpPr txBox="1"/>
          <p:nvPr/>
        </p:nvSpPr>
        <p:spPr>
          <a:xfrm>
            <a:off x="5397925" y="1017725"/>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9" name="Shape 89"/>
          <p:cNvSpPr txBox="1">
            <a:spLocks noGrp="1"/>
          </p:cNvSpPr>
          <p:nvPr>
            <p:ph type="body" idx="1"/>
          </p:nvPr>
        </p:nvSpPr>
        <p:spPr>
          <a:xfrm>
            <a:off x="464100" y="1304875"/>
            <a:ext cx="8520600" cy="1486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Each Computer was New</a:t>
            </a:r>
            <a:endParaRPr/>
          </a:p>
          <a:p>
            <a:pPr marL="457200" lvl="0" indent="-342900" rtl="0">
              <a:spcBef>
                <a:spcPts val="1600"/>
              </a:spcBef>
              <a:spcAft>
                <a:spcPts val="0"/>
              </a:spcAft>
              <a:buSzPts val="1800"/>
              <a:buChar char="●"/>
            </a:pPr>
            <a:r>
              <a:rPr lang="en"/>
              <a:t>Implemented machine (has mass) → hardware</a:t>
            </a:r>
            <a:endParaRPr/>
          </a:p>
          <a:p>
            <a:pPr marL="457200" lvl="0" indent="-342900" rtl="0">
              <a:spcBef>
                <a:spcPts val="0"/>
              </a:spcBef>
              <a:spcAft>
                <a:spcPts val="0"/>
              </a:spcAft>
              <a:buSzPts val="1800"/>
              <a:buChar char="●"/>
            </a:pPr>
            <a:r>
              <a:rPr lang="en"/>
              <a:t>Instructions for hardware (no mass) → software</a:t>
            </a:r>
            <a:endParaRPr/>
          </a:p>
          <a:p>
            <a:pPr marL="0" lvl="0" indent="0" rtl="0">
              <a:spcBef>
                <a:spcPts val="1600"/>
              </a:spcBef>
              <a:spcAft>
                <a:spcPts val="1600"/>
              </a:spcAft>
              <a:buNone/>
            </a:pPr>
            <a:endParaRPr/>
          </a:p>
        </p:txBody>
      </p:sp>
    </p:spTree>
    <p:extLst>
      <p:ext uri="{BB962C8B-B14F-4D97-AF65-F5344CB8AC3E}">
        <p14:creationId xmlns:p14="http://schemas.microsoft.com/office/powerpoint/2010/main" val="2941541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5"/>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accent2"/>
              </a:buClr>
              <a:buSzPts val="1100"/>
              <a:buFont typeface="Arial"/>
              <a:buNone/>
            </a:pPr>
            <a:r>
              <a:rPr lang="en" sz="3000" b="1"/>
              <a:t>A Computer Architecture History</a:t>
            </a:r>
            <a:endParaRPr sz="3000" b="1">
              <a:solidFill>
                <a:srgbClr val="666666"/>
              </a:solidFill>
            </a:endParaRPr>
          </a:p>
        </p:txBody>
      </p:sp>
      <p:sp>
        <p:nvSpPr>
          <p:cNvPr id="483" name="Google Shape;483;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40</a:t>
            </a:fld>
            <a:endParaRPr/>
          </a:p>
        </p:txBody>
      </p:sp>
      <p:grpSp>
        <p:nvGrpSpPr>
          <p:cNvPr id="484" name="Google Shape;484;p55"/>
          <p:cNvGrpSpPr/>
          <p:nvPr/>
        </p:nvGrpSpPr>
        <p:grpSpPr>
          <a:xfrm>
            <a:off x="345900" y="1169050"/>
            <a:ext cx="1080324" cy="2169669"/>
            <a:chOff x="345900" y="1169050"/>
            <a:chExt cx="1080324" cy="2169669"/>
          </a:xfrm>
        </p:grpSpPr>
        <p:grpSp>
          <p:nvGrpSpPr>
            <p:cNvPr id="485" name="Google Shape;485;p55"/>
            <p:cNvGrpSpPr/>
            <p:nvPr/>
          </p:nvGrpSpPr>
          <p:grpSpPr>
            <a:xfrm>
              <a:off x="696900" y="1169050"/>
              <a:ext cx="729324" cy="2169669"/>
              <a:chOff x="696900" y="1016650"/>
              <a:chExt cx="729324" cy="2169669"/>
            </a:xfrm>
          </p:grpSpPr>
          <p:sp>
            <p:nvSpPr>
              <p:cNvPr id="486" name="Google Shape;486;p55"/>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t>
                </a:r>
                <a:endParaRPr/>
              </a:p>
            </p:txBody>
          </p:sp>
          <p:sp>
            <p:nvSpPr>
              <p:cNvPr id="487" name="Google Shape;487;p55"/>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488" name="Google Shape;488;p55"/>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489" name="Google Shape;489;p55"/>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a:t>
                </a:r>
                <a:endParaRPr/>
              </a:p>
            </p:txBody>
          </p:sp>
          <p:sp>
            <p:nvSpPr>
              <p:cNvPr id="490" name="Google Shape;490;p55"/>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491" name="Google Shape;491;p55"/>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a:t>
                </a:r>
                <a:endParaRPr/>
              </a:p>
            </p:txBody>
          </p:sp>
        </p:grpSp>
        <p:sp>
          <p:nvSpPr>
            <p:cNvPr id="492" name="Google Shape;492;p55"/>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3" name="Google Shape;493;p55"/>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Google Shape;494;p55"/>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95" name="Google Shape;495;p55"/>
          <p:cNvGrpSpPr/>
          <p:nvPr/>
        </p:nvGrpSpPr>
        <p:grpSpPr>
          <a:xfrm>
            <a:off x="2401285" y="1550093"/>
            <a:ext cx="625075" cy="1400955"/>
            <a:chOff x="345900" y="1169050"/>
            <a:chExt cx="1080324" cy="2169669"/>
          </a:xfrm>
        </p:grpSpPr>
        <p:grpSp>
          <p:nvGrpSpPr>
            <p:cNvPr id="496" name="Google Shape;496;p55"/>
            <p:cNvGrpSpPr/>
            <p:nvPr/>
          </p:nvGrpSpPr>
          <p:grpSpPr>
            <a:xfrm>
              <a:off x="696900" y="1169050"/>
              <a:ext cx="729324" cy="2169669"/>
              <a:chOff x="696900" y="1016650"/>
              <a:chExt cx="729324" cy="2169669"/>
            </a:xfrm>
          </p:grpSpPr>
          <p:sp>
            <p:nvSpPr>
              <p:cNvPr id="497" name="Google Shape;497;p55"/>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8" name="Google Shape;498;p55"/>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9" name="Google Shape;499;p55"/>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0" name="Google Shape;500;p55"/>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1" name="Google Shape;501;p55"/>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2" name="Google Shape;502;p55"/>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03" name="Google Shape;503;p55"/>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4" name="Google Shape;504;p55"/>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5" name="Google Shape;505;p55"/>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06" name="Google Shape;506;p55"/>
          <p:cNvGrpSpPr/>
          <p:nvPr/>
        </p:nvGrpSpPr>
        <p:grpSpPr>
          <a:xfrm>
            <a:off x="1791685" y="1550093"/>
            <a:ext cx="625075" cy="1400955"/>
            <a:chOff x="345900" y="1169050"/>
            <a:chExt cx="1080324" cy="2169669"/>
          </a:xfrm>
        </p:grpSpPr>
        <p:grpSp>
          <p:nvGrpSpPr>
            <p:cNvPr id="507" name="Google Shape;507;p55"/>
            <p:cNvGrpSpPr/>
            <p:nvPr/>
          </p:nvGrpSpPr>
          <p:grpSpPr>
            <a:xfrm>
              <a:off x="696900" y="1169050"/>
              <a:ext cx="729324" cy="2169669"/>
              <a:chOff x="696900" y="1016650"/>
              <a:chExt cx="729324" cy="2169669"/>
            </a:xfrm>
          </p:grpSpPr>
          <p:sp>
            <p:nvSpPr>
              <p:cNvPr id="508" name="Google Shape;508;p55"/>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9" name="Google Shape;509;p55"/>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0" name="Google Shape;510;p55"/>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1" name="Google Shape;511;p55"/>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2" name="Google Shape;512;p55"/>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3" name="Google Shape;513;p55"/>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14" name="Google Shape;514;p55"/>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Google Shape;515;p55"/>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6" name="Google Shape;516;p55"/>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17" name="Google Shape;517;p55"/>
          <p:cNvGrpSpPr/>
          <p:nvPr/>
        </p:nvGrpSpPr>
        <p:grpSpPr>
          <a:xfrm>
            <a:off x="3620485" y="1550093"/>
            <a:ext cx="625075" cy="1400955"/>
            <a:chOff x="345900" y="1169050"/>
            <a:chExt cx="1080324" cy="2169669"/>
          </a:xfrm>
        </p:grpSpPr>
        <p:grpSp>
          <p:nvGrpSpPr>
            <p:cNvPr id="518" name="Google Shape;518;p55"/>
            <p:cNvGrpSpPr/>
            <p:nvPr/>
          </p:nvGrpSpPr>
          <p:grpSpPr>
            <a:xfrm>
              <a:off x="696900" y="1169050"/>
              <a:ext cx="729324" cy="2169669"/>
              <a:chOff x="696900" y="1016650"/>
              <a:chExt cx="729324" cy="2169669"/>
            </a:xfrm>
          </p:grpSpPr>
          <p:sp>
            <p:nvSpPr>
              <p:cNvPr id="519" name="Google Shape;519;p55"/>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0" name="Google Shape;520;p55"/>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1" name="Google Shape;521;p55"/>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2" name="Google Shape;522;p55"/>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3" name="Google Shape;523;p55"/>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4" name="Google Shape;524;p55"/>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25" name="Google Shape;525;p55"/>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Google Shape;526;p55"/>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Google Shape;527;p55"/>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28" name="Google Shape;528;p55"/>
          <p:cNvGrpSpPr/>
          <p:nvPr/>
        </p:nvGrpSpPr>
        <p:grpSpPr>
          <a:xfrm>
            <a:off x="3010885" y="1550093"/>
            <a:ext cx="625075" cy="1400955"/>
            <a:chOff x="345900" y="1169050"/>
            <a:chExt cx="1080324" cy="2169669"/>
          </a:xfrm>
        </p:grpSpPr>
        <p:grpSp>
          <p:nvGrpSpPr>
            <p:cNvPr id="529" name="Google Shape;529;p55"/>
            <p:cNvGrpSpPr/>
            <p:nvPr/>
          </p:nvGrpSpPr>
          <p:grpSpPr>
            <a:xfrm>
              <a:off x="696900" y="1169050"/>
              <a:ext cx="729324" cy="2169669"/>
              <a:chOff x="696900" y="1016650"/>
              <a:chExt cx="729324" cy="2169669"/>
            </a:xfrm>
          </p:grpSpPr>
          <p:sp>
            <p:nvSpPr>
              <p:cNvPr id="530" name="Google Shape;530;p55"/>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1" name="Google Shape;531;p55"/>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2" name="Google Shape;532;p55"/>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3" name="Google Shape;533;p55"/>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4" name="Google Shape;534;p55"/>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5" name="Google Shape;535;p55"/>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6" name="Google Shape;536;p55"/>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7" name="Google Shape;537;p55"/>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Google Shape;538;p55"/>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39" name="Google Shape;539;p55"/>
          <p:cNvSpPr/>
          <p:nvPr/>
        </p:nvSpPr>
        <p:spPr>
          <a:xfrm rot="5400000">
            <a:off x="3013375" y="990900"/>
            <a:ext cx="146700" cy="23454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Google Shape;540;p55"/>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1 CPU</a:t>
            </a:r>
            <a:endParaRPr sz="1800" b="1"/>
          </a:p>
        </p:txBody>
      </p:sp>
      <p:sp>
        <p:nvSpPr>
          <p:cNvPr id="541" name="Google Shape;541;p55"/>
          <p:cNvSpPr txBox="1"/>
          <p:nvPr/>
        </p:nvSpPr>
        <p:spPr>
          <a:xfrm>
            <a:off x="1914025" y="3507775"/>
            <a:ext cx="21783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0000"/>
                </a:solidFill>
              </a:rPr>
              <a:t>Multicore</a:t>
            </a:r>
            <a:endParaRPr sz="1800" b="1" dirty="0">
              <a:solidFill>
                <a:srgbClr val="FF0000"/>
              </a:solidFill>
            </a:endParaRPr>
          </a:p>
        </p:txBody>
      </p:sp>
      <p:sp>
        <p:nvSpPr>
          <p:cNvPr id="542" name="Google Shape;542;p55"/>
          <p:cNvSpPr/>
          <p:nvPr/>
        </p:nvSpPr>
        <p:spPr>
          <a:xfrm>
            <a:off x="1652850" y="1414025"/>
            <a:ext cx="2820600" cy="8229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Google Shape;543;p55"/>
          <p:cNvSpPr/>
          <p:nvPr/>
        </p:nvSpPr>
        <p:spPr>
          <a:xfrm>
            <a:off x="4625925" y="2642850"/>
            <a:ext cx="24519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a:t>GPU</a:t>
            </a:r>
            <a:endParaRPr/>
          </a:p>
        </p:txBody>
      </p:sp>
      <p:sp>
        <p:nvSpPr>
          <p:cNvPr id="544" name="Google Shape;544;p55"/>
          <p:cNvSpPr/>
          <p:nvPr/>
        </p:nvSpPr>
        <p:spPr>
          <a:xfrm>
            <a:off x="5065420" y="2160750"/>
            <a:ext cx="15729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dev-M</a:t>
            </a:r>
            <a:endParaRPr/>
          </a:p>
        </p:txBody>
      </p:sp>
      <p:sp>
        <p:nvSpPr>
          <p:cNvPr id="545" name="Google Shape;545;p55"/>
          <p:cNvSpPr/>
          <p:nvPr/>
        </p:nvSpPr>
        <p:spPr>
          <a:xfrm rot="5400000">
            <a:off x="4582138" y="219390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Google Shape;546;p55"/>
          <p:cNvSpPr/>
          <p:nvPr/>
        </p:nvSpPr>
        <p:spPr>
          <a:xfrm>
            <a:off x="51243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Google Shape;547;p55"/>
          <p:cNvSpPr/>
          <p:nvPr/>
        </p:nvSpPr>
        <p:spPr>
          <a:xfrm>
            <a:off x="53529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Google Shape;548;p55"/>
          <p:cNvSpPr/>
          <p:nvPr/>
        </p:nvSpPr>
        <p:spPr>
          <a:xfrm>
            <a:off x="55815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Google Shape;549;p55"/>
          <p:cNvSpPr/>
          <p:nvPr/>
        </p:nvSpPr>
        <p:spPr>
          <a:xfrm>
            <a:off x="58101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Google Shape;550;p55"/>
          <p:cNvSpPr/>
          <p:nvPr/>
        </p:nvSpPr>
        <p:spPr>
          <a:xfrm>
            <a:off x="60387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1" name="Google Shape;551;p55"/>
          <p:cNvSpPr/>
          <p:nvPr/>
        </p:nvSpPr>
        <p:spPr>
          <a:xfrm>
            <a:off x="6267300" y="24135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Google Shape;552;p55"/>
          <p:cNvSpPr txBox="1"/>
          <p:nvPr/>
        </p:nvSpPr>
        <p:spPr>
          <a:xfrm>
            <a:off x="4733425" y="3507775"/>
            <a:ext cx="2178300" cy="341700"/>
          </a:xfrm>
          <a:prstGeom prst="rect">
            <a:avLst/>
          </a:prstGeom>
          <a:noFill/>
          <a:ln>
            <a:noFill/>
          </a:ln>
        </p:spPr>
        <p:txBody>
          <a:bodyPr spcFirstLastPara="1" wrap="square" lIns="91425" tIns="91425" rIns="91425" bIns="91425" anchor="ctr" anchorCtr="0">
            <a:noAutofit/>
          </a:bodyPr>
          <a:lstStyle/>
          <a:p>
            <a:pPr marL="457200" lvl="0" indent="-342900" algn="ctr" rtl="0">
              <a:spcBef>
                <a:spcPts val="0"/>
              </a:spcBef>
              <a:spcAft>
                <a:spcPts val="0"/>
              </a:spcAft>
              <a:buSzPts val="1800"/>
              <a:buChar char="+"/>
            </a:pPr>
            <a:r>
              <a:rPr lang="en" sz="1800" b="1"/>
              <a:t>Discrete GPU</a:t>
            </a:r>
            <a:endParaRPr sz="1800" b="1"/>
          </a:p>
        </p:txBody>
      </p:sp>
    </p:spTree>
    <p:extLst>
      <p:ext uri="{BB962C8B-B14F-4D97-AF65-F5344CB8AC3E}">
        <p14:creationId xmlns:p14="http://schemas.microsoft.com/office/powerpoint/2010/main" val="13925102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6"/>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accent2"/>
              </a:buClr>
              <a:buSzPts val="1100"/>
              <a:buFont typeface="Arial"/>
              <a:buNone/>
            </a:pPr>
            <a:r>
              <a:rPr lang="en" sz="3000" b="1" dirty="0"/>
              <a:t>A Computer Architecture History</a:t>
            </a:r>
            <a:endParaRPr sz="3000" b="1" dirty="0">
              <a:solidFill>
                <a:srgbClr val="666666"/>
              </a:solidFill>
            </a:endParaRPr>
          </a:p>
        </p:txBody>
      </p:sp>
      <p:sp>
        <p:nvSpPr>
          <p:cNvPr id="559" name="Google Shape;559;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41</a:t>
            </a:fld>
            <a:endParaRPr/>
          </a:p>
        </p:txBody>
      </p:sp>
      <p:grpSp>
        <p:nvGrpSpPr>
          <p:cNvPr id="560" name="Google Shape;560;p56"/>
          <p:cNvGrpSpPr/>
          <p:nvPr/>
        </p:nvGrpSpPr>
        <p:grpSpPr>
          <a:xfrm>
            <a:off x="345900" y="1169050"/>
            <a:ext cx="1080324" cy="2169669"/>
            <a:chOff x="345900" y="1169050"/>
            <a:chExt cx="1080324" cy="2169669"/>
          </a:xfrm>
        </p:grpSpPr>
        <p:grpSp>
          <p:nvGrpSpPr>
            <p:cNvPr id="561" name="Google Shape;561;p56"/>
            <p:cNvGrpSpPr/>
            <p:nvPr/>
          </p:nvGrpSpPr>
          <p:grpSpPr>
            <a:xfrm>
              <a:off x="696900" y="1169050"/>
              <a:ext cx="729324" cy="2169669"/>
              <a:chOff x="696900" y="1016650"/>
              <a:chExt cx="729324" cy="2169669"/>
            </a:xfrm>
          </p:grpSpPr>
          <p:sp>
            <p:nvSpPr>
              <p:cNvPr id="562" name="Google Shape;562;p56"/>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t>
                </a:r>
                <a:endParaRPr/>
              </a:p>
            </p:txBody>
          </p:sp>
          <p:sp>
            <p:nvSpPr>
              <p:cNvPr id="563" name="Google Shape;563;p56"/>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564" name="Google Shape;564;p56"/>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565" name="Google Shape;565;p56"/>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a:t>
                </a:r>
                <a:endParaRPr/>
              </a:p>
            </p:txBody>
          </p:sp>
          <p:sp>
            <p:nvSpPr>
              <p:cNvPr id="566" name="Google Shape;566;p56"/>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567" name="Google Shape;567;p56"/>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a:t>
                </a:r>
                <a:endParaRPr/>
              </a:p>
            </p:txBody>
          </p:sp>
        </p:grpSp>
        <p:sp>
          <p:nvSpPr>
            <p:cNvPr id="568" name="Google Shape;568;p56"/>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Google Shape;569;p56"/>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Google Shape;570;p56"/>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1" name="Google Shape;571;p56"/>
          <p:cNvGrpSpPr/>
          <p:nvPr/>
        </p:nvGrpSpPr>
        <p:grpSpPr>
          <a:xfrm>
            <a:off x="2401285" y="1550093"/>
            <a:ext cx="625075" cy="1400955"/>
            <a:chOff x="345900" y="1169050"/>
            <a:chExt cx="1080324" cy="2169669"/>
          </a:xfrm>
        </p:grpSpPr>
        <p:grpSp>
          <p:nvGrpSpPr>
            <p:cNvPr id="572" name="Google Shape;572;p56"/>
            <p:cNvGrpSpPr/>
            <p:nvPr/>
          </p:nvGrpSpPr>
          <p:grpSpPr>
            <a:xfrm>
              <a:off x="696900" y="1169050"/>
              <a:ext cx="729324" cy="2169669"/>
              <a:chOff x="696900" y="1016650"/>
              <a:chExt cx="729324" cy="2169669"/>
            </a:xfrm>
          </p:grpSpPr>
          <p:sp>
            <p:nvSpPr>
              <p:cNvPr id="573" name="Google Shape;573;p56"/>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4" name="Google Shape;574;p56"/>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5" name="Google Shape;575;p56"/>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6" name="Google Shape;576;p56"/>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7" name="Google Shape;577;p56"/>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8" name="Google Shape;578;p56"/>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79" name="Google Shape;579;p56"/>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Google Shape;580;p56"/>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Google Shape;581;p56"/>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2" name="Google Shape;582;p56"/>
          <p:cNvGrpSpPr/>
          <p:nvPr/>
        </p:nvGrpSpPr>
        <p:grpSpPr>
          <a:xfrm>
            <a:off x="1791685" y="1550093"/>
            <a:ext cx="625075" cy="1400955"/>
            <a:chOff x="345900" y="1169050"/>
            <a:chExt cx="1080324" cy="2169669"/>
          </a:xfrm>
        </p:grpSpPr>
        <p:grpSp>
          <p:nvGrpSpPr>
            <p:cNvPr id="583" name="Google Shape;583;p56"/>
            <p:cNvGrpSpPr/>
            <p:nvPr/>
          </p:nvGrpSpPr>
          <p:grpSpPr>
            <a:xfrm>
              <a:off x="696900" y="1169050"/>
              <a:ext cx="729324" cy="2169669"/>
              <a:chOff x="696900" y="1016650"/>
              <a:chExt cx="729324" cy="2169669"/>
            </a:xfrm>
          </p:grpSpPr>
          <p:sp>
            <p:nvSpPr>
              <p:cNvPr id="584" name="Google Shape;584;p56"/>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5" name="Google Shape;585;p56"/>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6" name="Google Shape;586;p56"/>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7" name="Google Shape;587;p56"/>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8" name="Google Shape;588;p56"/>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9" name="Google Shape;589;p56"/>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90" name="Google Shape;590;p56"/>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Google Shape;591;p56"/>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Google Shape;592;p56"/>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3" name="Google Shape;593;p56"/>
          <p:cNvGrpSpPr/>
          <p:nvPr/>
        </p:nvGrpSpPr>
        <p:grpSpPr>
          <a:xfrm>
            <a:off x="3620485" y="1550093"/>
            <a:ext cx="625075" cy="1400955"/>
            <a:chOff x="345900" y="1169050"/>
            <a:chExt cx="1080324" cy="2169669"/>
          </a:xfrm>
        </p:grpSpPr>
        <p:grpSp>
          <p:nvGrpSpPr>
            <p:cNvPr id="594" name="Google Shape;594;p56"/>
            <p:cNvGrpSpPr/>
            <p:nvPr/>
          </p:nvGrpSpPr>
          <p:grpSpPr>
            <a:xfrm>
              <a:off x="696900" y="1169050"/>
              <a:ext cx="729324" cy="2169669"/>
              <a:chOff x="696900" y="1016650"/>
              <a:chExt cx="729324" cy="2169669"/>
            </a:xfrm>
          </p:grpSpPr>
          <p:sp>
            <p:nvSpPr>
              <p:cNvPr id="595" name="Google Shape;595;p56"/>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6" name="Google Shape;596;p56"/>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56"/>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8" name="Google Shape;598;p56"/>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9" name="Google Shape;599;p56"/>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0" name="Google Shape;600;p56"/>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01" name="Google Shape;601;p56"/>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Google Shape;602;p56"/>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Google Shape;603;p56"/>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4" name="Google Shape;604;p56"/>
          <p:cNvGrpSpPr/>
          <p:nvPr/>
        </p:nvGrpSpPr>
        <p:grpSpPr>
          <a:xfrm>
            <a:off x="3010885" y="1550093"/>
            <a:ext cx="625075" cy="1400955"/>
            <a:chOff x="345900" y="1169050"/>
            <a:chExt cx="1080324" cy="2169669"/>
          </a:xfrm>
        </p:grpSpPr>
        <p:grpSp>
          <p:nvGrpSpPr>
            <p:cNvPr id="605" name="Google Shape;605;p56"/>
            <p:cNvGrpSpPr/>
            <p:nvPr/>
          </p:nvGrpSpPr>
          <p:grpSpPr>
            <a:xfrm>
              <a:off x="696900" y="1169050"/>
              <a:ext cx="729324" cy="2169669"/>
              <a:chOff x="696900" y="1016650"/>
              <a:chExt cx="729324" cy="2169669"/>
            </a:xfrm>
          </p:grpSpPr>
          <p:sp>
            <p:nvSpPr>
              <p:cNvPr id="606" name="Google Shape;606;p56"/>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7" name="Google Shape;607;p56"/>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56"/>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9" name="Google Shape;609;p56"/>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0" name="Google Shape;610;p56"/>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1" name="Google Shape;611;p56"/>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12" name="Google Shape;612;p56"/>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Google Shape;613;p56"/>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Google Shape;614;p56"/>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5" name="Google Shape;615;p56"/>
          <p:cNvSpPr/>
          <p:nvPr/>
        </p:nvSpPr>
        <p:spPr>
          <a:xfrm rot="5400000">
            <a:off x="3706300" y="329899"/>
            <a:ext cx="78600" cy="36789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Google Shape;616;p56"/>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1 CPU</a:t>
            </a:r>
            <a:endParaRPr sz="1800" b="1"/>
          </a:p>
        </p:txBody>
      </p:sp>
      <p:sp>
        <p:nvSpPr>
          <p:cNvPr id="617" name="Google Shape;617;p56"/>
          <p:cNvSpPr txBox="1"/>
          <p:nvPr/>
        </p:nvSpPr>
        <p:spPr>
          <a:xfrm>
            <a:off x="1914025" y="3507775"/>
            <a:ext cx="21783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FF0000"/>
                </a:solidFill>
              </a:rPr>
              <a:t>Multicore</a:t>
            </a:r>
            <a:endParaRPr sz="1800" b="1" dirty="0">
              <a:solidFill>
                <a:srgbClr val="FF0000"/>
              </a:solidFill>
            </a:endParaRPr>
          </a:p>
        </p:txBody>
      </p:sp>
      <p:sp>
        <p:nvSpPr>
          <p:cNvPr id="618" name="Google Shape;618;p56"/>
          <p:cNvSpPr/>
          <p:nvPr/>
        </p:nvSpPr>
        <p:spPr>
          <a:xfrm>
            <a:off x="1652850" y="1356925"/>
            <a:ext cx="4318800" cy="9063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Google Shape;619;p56"/>
          <p:cNvSpPr/>
          <p:nvPr/>
        </p:nvSpPr>
        <p:spPr>
          <a:xfrm>
            <a:off x="4514700" y="1423650"/>
            <a:ext cx="13737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GPU</a:t>
            </a:r>
            <a:endParaRPr/>
          </a:p>
        </p:txBody>
      </p:sp>
      <p:sp>
        <p:nvSpPr>
          <p:cNvPr id="620" name="Google Shape;620;p56"/>
          <p:cNvSpPr/>
          <p:nvPr/>
        </p:nvSpPr>
        <p:spPr>
          <a:xfrm>
            <a:off x="48195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Google Shape;621;p56"/>
          <p:cNvSpPr/>
          <p:nvPr/>
        </p:nvSpPr>
        <p:spPr>
          <a:xfrm>
            <a:off x="50481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Google Shape;622;p56"/>
          <p:cNvSpPr/>
          <p:nvPr/>
        </p:nvSpPr>
        <p:spPr>
          <a:xfrm>
            <a:off x="52767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Google Shape;623;p56"/>
          <p:cNvSpPr txBox="1"/>
          <p:nvPr/>
        </p:nvSpPr>
        <p:spPr>
          <a:xfrm>
            <a:off x="3575725" y="3507775"/>
            <a:ext cx="2345400" cy="341700"/>
          </a:xfrm>
          <a:prstGeom prst="rect">
            <a:avLst/>
          </a:prstGeom>
          <a:noFill/>
          <a:ln>
            <a:noFill/>
          </a:ln>
        </p:spPr>
        <p:txBody>
          <a:bodyPr spcFirstLastPara="1" wrap="square" lIns="91425" tIns="91425" rIns="91425" bIns="91425" anchor="ctr" anchorCtr="0">
            <a:noAutofit/>
          </a:bodyPr>
          <a:lstStyle/>
          <a:p>
            <a:pPr marL="457200" lvl="0" indent="-342900" algn="ctr" rtl="0">
              <a:spcBef>
                <a:spcPts val="0"/>
              </a:spcBef>
              <a:spcAft>
                <a:spcPts val="0"/>
              </a:spcAft>
              <a:buSzPts val="1800"/>
              <a:buChar char="+"/>
            </a:pPr>
            <a:r>
              <a:rPr lang="en" sz="1800" b="1"/>
              <a:t>Integrated GPU</a:t>
            </a:r>
            <a:endParaRPr sz="1800" b="1"/>
          </a:p>
        </p:txBody>
      </p:sp>
    </p:spTree>
    <p:extLst>
      <p:ext uri="{BB962C8B-B14F-4D97-AF65-F5344CB8AC3E}">
        <p14:creationId xmlns:p14="http://schemas.microsoft.com/office/powerpoint/2010/main" val="21577286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7"/>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accent2"/>
              </a:buClr>
              <a:buSzPts val="1100"/>
              <a:buFont typeface="Arial"/>
              <a:buNone/>
            </a:pPr>
            <a:r>
              <a:rPr lang="en" sz="3000" b="1"/>
              <a:t>A Computer Architecture History</a:t>
            </a:r>
            <a:endParaRPr sz="3000" b="1">
              <a:solidFill>
                <a:srgbClr val="666666"/>
              </a:solidFill>
            </a:endParaRPr>
          </a:p>
        </p:txBody>
      </p:sp>
      <p:sp>
        <p:nvSpPr>
          <p:cNvPr id="630" name="Google Shape;630;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42</a:t>
            </a:fld>
            <a:endParaRPr/>
          </a:p>
        </p:txBody>
      </p:sp>
      <p:grpSp>
        <p:nvGrpSpPr>
          <p:cNvPr id="631" name="Google Shape;631;p57"/>
          <p:cNvGrpSpPr/>
          <p:nvPr/>
        </p:nvGrpSpPr>
        <p:grpSpPr>
          <a:xfrm>
            <a:off x="345900" y="1169050"/>
            <a:ext cx="1080324" cy="2169669"/>
            <a:chOff x="345900" y="1169050"/>
            <a:chExt cx="1080324" cy="2169669"/>
          </a:xfrm>
        </p:grpSpPr>
        <p:grpSp>
          <p:nvGrpSpPr>
            <p:cNvPr id="632" name="Google Shape;632;p57"/>
            <p:cNvGrpSpPr/>
            <p:nvPr/>
          </p:nvGrpSpPr>
          <p:grpSpPr>
            <a:xfrm>
              <a:off x="696900" y="1169050"/>
              <a:ext cx="729324" cy="2169669"/>
              <a:chOff x="696900" y="1016650"/>
              <a:chExt cx="729324" cy="2169669"/>
            </a:xfrm>
          </p:grpSpPr>
          <p:sp>
            <p:nvSpPr>
              <p:cNvPr id="633" name="Google Shape;633;p57"/>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a:t>
                </a:r>
                <a:endParaRPr/>
              </a:p>
            </p:txBody>
          </p:sp>
          <p:sp>
            <p:nvSpPr>
              <p:cNvPr id="634" name="Google Shape;634;p57"/>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t>
                </a:r>
                <a:endParaRPr/>
              </a:p>
            </p:txBody>
          </p:sp>
          <p:sp>
            <p:nvSpPr>
              <p:cNvPr id="635" name="Google Shape;635;p57"/>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t>
                </a:r>
                <a:endParaRPr/>
              </a:p>
            </p:txBody>
          </p:sp>
          <p:sp>
            <p:nvSpPr>
              <p:cNvPr id="636" name="Google Shape;636;p57"/>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a:t>
                </a:r>
                <a:endParaRPr/>
              </a:p>
            </p:txBody>
          </p:sp>
          <p:sp>
            <p:nvSpPr>
              <p:cNvPr id="637" name="Google Shape;637;p57"/>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i/f</a:t>
                </a:r>
                <a:endParaRPr/>
              </a:p>
            </p:txBody>
          </p:sp>
          <p:sp>
            <p:nvSpPr>
              <p:cNvPr id="638" name="Google Shape;638;p57"/>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dev</a:t>
                </a:r>
                <a:endParaRPr/>
              </a:p>
            </p:txBody>
          </p:sp>
        </p:grpSp>
        <p:sp>
          <p:nvSpPr>
            <p:cNvPr id="639" name="Google Shape;639;p57"/>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Google Shape;640;p57"/>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Google Shape;641;p57"/>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2" name="Google Shape;642;p57"/>
          <p:cNvGrpSpPr/>
          <p:nvPr/>
        </p:nvGrpSpPr>
        <p:grpSpPr>
          <a:xfrm>
            <a:off x="2401285" y="1550093"/>
            <a:ext cx="625075" cy="1400955"/>
            <a:chOff x="345900" y="1169050"/>
            <a:chExt cx="1080324" cy="2169669"/>
          </a:xfrm>
        </p:grpSpPr>
        <p:grpSp>
          <p:nvGrpSpPr>
            <p:cNvPr id="643" name="Google Shape;643;p57"/>
            <p:cNvGrpSpPr/>
            <p:nvPr/>
          </p:nvGrpSpPr>
          <p:grpSpPr>
            <a:xfrm>
              <a:off x="696900" y="1169050"/>
              <a:ext cx="729324" cy="2169669"/>
              <a:chOff x="696900" y="1016650"/>
              <a:chExt cx="729324" cy="2169669"/>
            </a:xfrm>
          </p:grpSpPr>
          <p:sp>
            <p:nvSpPr>
              <p:cNvPr id="644" name="Google Shape;644;p57"/>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5" name="Google Shape;645;p57"/>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6" name="Google Shape;646;p57"/>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7" name="Google Shape;647;p57"/>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8" name="Google Shape;648;p57"/>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9" name="Google Shape;649;p57"/>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50" name="Google Shape;650;p57"/>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Google Shape;651;p57"/>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Google Shape;652;p57"/>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3" name="Google Shape;653;p57"/>
          <p:cNvGrpSpPr/>
          <p:nvPr/>
        </p:nvGrpSpPr>
        <p:grpSpPr>
          <a:xfrm>
            <a:off x="1791685" y="1550093"/>
            <a:ext cx="625075" cy="1400955"/>
            <a:chOff x="345900" y="1169050"/>
            <a:chExt cx="1080324" cy="2169669"/>
          </a:xfrm>
        </p:grpSpPr>
        <p:grpSp>
          <p:nvGrpSpPr>
            <p:cNvPr id="654" name="Google Shape;654;p57"/>
            <p:cNvGrpSpPr/>
            <p:nvPr/>
          </p:nvGrpSpPr>
          <p:grpSpPr>
            <a:xfrm>
              <a:off x="696900" y="1169050"/>
              <a:ext cx="729324" cy="2169669"/>
              <a:chOff x="696900" y="1016650"/>
              <a:chExt cx="729324" cy="2169669"/>
            </a:xfrm>
          </p:grpSpPr>
          <p:sp>
            <p:nvSpPr>
              <p:cNvPr id="655" name="Google Shape;655;p57"/>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6" name="Google Shape;656;p57"/>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7" name="Google Shape;657;p57"/>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8" name="Google Shape;658;p57"/>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9" name="Google Shape;659;p57"/>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0" name="Google Shape;660;p57"/>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61" name="Google Shape;661;p57"/>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Google Shape;662;p57"/>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Google Shape;663;p57"/>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4" name="Google Shape;664;p57"/>
          <p:cNvGrpSpPr/>
          <p:nvPr/>
        </p:nvGrpSpPr>
        <p:grpSpPr>
          <a:xfrm>
            <a:off x="3620485" y="1550093"/>
            <a:ext cx="625075" cy="1400955"/>
            <a:chOff x="345900" y="1169050"/>
            <a:chExt cx="1080324" cy="2169669"/>
          </a:xfrm>
        </p:grpSpPr>
        <p:grpSp>
          <p:nvGrpSpPr>
            <p:cNvPr id="665" name="Google Shape;665;p57"/>
            <p:cNvGrpSpPr/>
            <p:nvPr/>
          </p:nvGrpSpPr>
          <p:grpSpPr>
            <a:xfrm>
              <a:off x="696900" y="1169050"/>
              <a:ext cx="729324" cy="2169669"/>
              <a:chOff x="696900" y="1016650"/>
              <a:chExt cx="729324" cy="2169669"/>
            </a:xfrm>
          </p:grpSpPr>
          <p:sp>
            <p:nvSpPr>
              <p:cNvPr id="666" name="Google Shape;666;p57"/>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7" name="Google Shape;667;p57"/>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8" name="Google Shape;668;p57"/>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9" name="Google Shape;669;p57"/>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0" name="Google Shape;670;p57"/>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1" name="Google Shape;671;p57"/>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72" name="Google Shape;672;p57"/>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3" name="Google Shape;673;p57"/>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Google Shape;674;p57"/>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5" name="Google Shape;675;p57"/>
          <p:cNvGrpSpPr/>
          <p:nvPr/>
        </p:nvGrpSpPr>
        <p:grpSpPr>
          <a:xfrm>
            <a:off x="3010885" y="1550093"/>
            <a:ext cx="625075" cy="1400955"/>
            <a:chOff x="345900" y="1169050"/>
            <a:chExt cx="1080324" cy="2169669"/>
          </a:xfrm>
        </p:grpSpPr>
        <p:grpSp>
          <p:nvGrpSpPr>
            <p:cNvPr id="676" name="Google Shape;676;p57"/>
            <p:cNvGrpSpPr/>
            <p:nvPr/>
          </p:nvGrpSpPr>
          <p:grpSpPr>
            <a:xfrm>
              <a:off x="696900" y="1169050"/>
              <a:ext cx="729324" cy="2169669"/>
              <a:chOff x="696900" y="1016650"/>
              <a:chExt cx="729324" cy="2169669"/>
            </a:xfrm>
          </p:grpSpPr>
          <p:sp>
            <p:nvSpPr>
              <p:cNvPr id="677" name="Google Shape;677;p57"/>
              <p:cNvSpPr/>
              <p:nvPr/>
            </p:nvSpPr>
            <p:spPr>
              <a:xfrm>
                <a:off x="799775" y="1016650"/>
                <a:ext cx="3864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8" name="Google Shape;678;p57"/>
              <p:cNvSpPr/>
              <p:nvPr/>
            </p:nvSpPr>
            <p:spPr>
              <a:xfrm>
                <a:off x="799775" y="1453625"/>
                <a:ext cx="413050" cy="316525"/>
              </a:xfrm>
              <a:prstGeom prst="flowChartManualOperation">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9" name="Google Shape;679;p57"/>
              <p:cNvSpPr/>
              <p:nvPr/>
            </p:nvSpPr>
            <p:spPr>
              <a:xfrm>
                <a:off x="799777" y="2162025"/>
                <a:ext cx="468300" cy="31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0" name="Google Shape;680;p57"/>
              <p:cNvSpPr/>
              <p:nvPr/>
            </p:nvSpPr>
            <p:spPr>
              <a:xfrm>
                <a:off x="696900" y="18727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1" name="Google Shape;681;p57"/>
              <p:cNvSpPr/>
              <p:nvPr/>
            </p:nvSpPr>
            <p:spPr>
              <a:xfrm>
                <a:off x="696900" y="2558575"/>
                <a:ext cx="729324" cy="186624"/>
              </a:xfrm>
              <a:prstGeom prst="flowChartTermina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2" name="Google Shape;682;p57"/>
              <p:cNvSpPr/>
              <p:nvPr/>
            </p:nvSpPr>
            <p:spPr>
              <a:xfrm>
                <a:off x="751226" y="2869825"/>
                <a:ext cx="548694" cy="316494"/>
              </a:xfrm>
              <a:prstGeom prst="flowChartDocumen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83" name="Google Shape;683;p57"/>
            <p:cNvSpPr/>
            <p:nvPr/>
          </p:nvSpPr>
          <p:spPr>
            <a:xfrm>
              <a:off x="345900" y="1236000"/>
              <a:ext cx="351000" cy="590400"/>
            </a:xfrm>
            <a:prstGeom prst="upDownArrow">
              <a:avLst>
                <a:gd name="adj1" fmla="val 50000"/>
                <a:gd name="adj2" fmla="val 69345"/>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Google Shape;684;p57"/>
            <p:cNvSpPr/>
            <p:nvPr/>
          </p:nvSpPr>
          <p:spPr>
            <a:xfrm>
              <a:off x="413225" y="1799550"/>
              <a:ext cx="226500" cy="6828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Google Shape;685;p57"/>
            <p:cNvSpPr/>
            <p:nvPr/>
          </p:nvSpPr>
          <p:spPr>
            <a:xfrm>
              <a:off x="453125" y="2482350"/>
              <a:ext cx="146700" cy="7557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86" name="Google Shape;686;p57"/>
          <p:cNvSpPr/>
          <p:nvPr/>
        </p:nvSpPr>
        <p:spPr>
          <a:xfrm rot="5400000">
            <a:off x="3706300" y="329899"/>
            <a:ext cx="78600" cy="36789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Google Shape;687;p57"/>
          <p:cNvSpPr txBox="1"/>
          <p:nvPr/>
        </p:nvSpPr>
        <p:spPr>
          <a:xfrm>
            <a:off x="345900" y="3507775"/>
            <a:ext cx="13737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1 CPU</a:t>
            </a:r>
            <a:endParaRPr sz="1800" b="1"/>
          </a:p>
        </p:txBody>
      </p:sp>
      <p:sp>
        <p:nvSpPr>
          <p:cNvPr id="688" name="Google Shape;688;p57"/>
          <p:cNvSpPr txBox="1"/>
          <p:nvPr/>
        </p:nvSpPr>
        <p:spPr>
          <a:xfrm>
            <a:off x="1914025" y="3507775"/>
            <a:ext cx="21783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Multicore</a:t>
            </a:r>
            <a:endParaRPr sz="1800" b="1"/>
          </a:p>
        </p:txBody>
      </p:sp>
      <p:sp>
        <p:nvSpPr>
          <p:cNvPr id="689" name="Google Shape;689;p57"/>
          <p:cNvSpPr/>
          <p:nvPr/>
        </p:nvSpPr>
        <p:spPr>
          <a:xfrm>
            <a:off x="1652850" y="1356925"/>
            <a:ext cx="4318800" cy="9063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Google Shape;690;p57"/>
          <p:cNvSpPr/>
          <p:nvPr/>
        </p:nvSpPr>
        <p:spPr>
          <a:xfrm>
            <a:off x="4514700" y="1423650"/>
            <a:ext cx="1373700" cy="393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GPU</a:t>
            </a:r>
            <a:endParaRPr/>
          </a:p>
        </p:txBody>
      </p:sp>
      <p:sp>
        <p:nvSpPr>
          <p:cNvPr id="691" name="Google Shape;691;p57"/>
          <p:cNvSpPr/>
          <p:nvPr/>
        </p:nvSpPr>
        <p:spPr>
          <a:xfrm>
            <a:off x="48195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Google Shape;692;p57"/>
          <p:cNvSpPr/>
          <p:nvPr/>
        </p:nvSpPr>
        <p:spPr>
          <a:xfrm>
            <a:off x="50481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3" name="Google Shape;693;p57"/>
          <p:cNvSpPr/>
          <p:nvPr/>
        </p:nvSpPr>
        <p:spPr>
          <a:xfrm>
            <a:off x="5276700" y="1803900"/>
            <a:ext cx="226500" cy="316500"/>
          </a:xfrm>
          <a:prstGeom prst="up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4" name="Google Shape;694;p57"/>
          <p:cNvSpPr txBox="1"/>
          <p:nvPr/>
        </p:nvSpPr>
        <p:spPr>
          <a:xfrm>
            <a:off x="3575725" y="3507775"/>
            <a:ext cx="2345400" cy="341700"/>
          </a:xfrm>
          <a:prstGeom prst="rect">
            <a:avLst/>
          </a:prstGeom>
          <a:noFill/>
          <a:ln>
            <a:noFill/>
          </a:ln>
        </p:spPr>
        <p:txBody>
          <a:bodyPr spcFirstLastPara="1" wrap="square" lIns="91425" tIns="91425" rIns="91425" bIns="91425" anchor="ctr" anchorCtr="0">
            <a:noAutofit/>
          </a:bodyPr>
          <a:lstStyle/>
          <a:p>
            <a:pPr marL="457200" lvl="0" indent="-342900" algn="ctr" rtl="0">
              <a:spcBef>
                <a:spcPts val="0"/>
              </a:spcBef>
              <a:spcAft>
                <a:spcPts val="0"/>
              </a:spcAft>
              <a:buSzPts val="1800"/>
              <a:buChar char="+"/>
            </a:pPr>
            <a:r>
              <a:rPr lang="en" sz="1800" b="1"/>
              <a:t>Integrated GPU</a:t>
            </a:r>
            <a:endParaRPr sz="1800" b="1"/>
          </a:p>
        </p:txBody>
      </p:sp>
      <p:pic>
        <p:nvPicPr>
          <p:cNvPr id="696" name="Google Shape;696;p57"/>
          <p:cNvPicPr preferRelativeResize="0"/>
          <p:nvPr/>
        </p:nvPicPr>
        <p:blipFill>
          <a:blip r:embed="rId3">
            <a:alphaModFix/>
          </a:blip>
          <a:stretch>
            <a:fillRect/>
          </a:stretch>
        </p:blipFill>
        <p:spPr>
          <a:xfrm>
            <a:off x="6560431" y="1506675"/>
            <a:ext cx="2345399" cy="1545956"/>
          </a:xfrm>
          <a:prstGeom prst="rect">
            <a:avLst/>
          </a:prstGeom>
          <a:noFill/>
          <a:ln w="38100" cap="flat" cmpd="sng">
            <a:solidFill>
              <a:schemeClr val="dk2"/>
            </a:solidFill>
            <a:prstDash val="solid"/>
            <a:round/>
            <a:headEnd type="none" w="sm" len="sm"/>
            <a:tailEnd type="none" w="sm" len="sm"/>
          </a:ln>
        </p:spPr>
      </p:pic>
      <p:sp>
        <p:nvSpPr>
          <p:cNvPr id="697" name="Google Shape;697;p57"/>
          <p:cNvSpPr/>
          <p:nvPr/>
        </p:nvSpPr>
        <p:spPr>
          <a:xfrm>
            <a:off x="6592200" y="1635600"/>
            <a:ext cx="1080300" cy="653100"/>
          </a:xfrm>
          <a:prstGeom prst="rect">
            <a:avLst/>
          </a:prstGeom>
          <a:noFill/>
          <a:ln w="38100" cap="flat" cmpd="sng">
            <a:solidFill>
              <a:srgbClr val="3493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98" name="Google Shape;698;p57"/>
          <p:cNvCxnSpPr/>
          <p:nvPr/>
        </p:nvCxnSpPr>
        <p:spPr>
          <a:xfrm>
            <a:off x="6064900" y="1396925"/>
            <a:ext cx="533100" cy="226500"/>
          </a:xfrm>
          <a:prstGeom prst="straightConnector1">
            <a:avLst/>
          </a:prstGeom>
          <a:noFill/>
          <a:ln w="28575" cap="flat" cmpd="sng">
            <a:solidFill>
              <a:schemeClr val="dk2"/>
            </a:solidFill>
            <a:prstDash val="solid"/>
            <a:round/>
            <a:headEnd type="none" w="med" len="med"/>
            <a:tailEnd type="triangle" w="med" len="med"/>
          </a:ln>
        </p:spPr>
      </p:cxnSp>
      <p:cxnSp>
        <p:nvCxnSpPr>
          <p:cNvPr id="699" name="Google Shape;699;p57"/>
          <p:cNvCxnSpPr/>
          <p:nvPr/>
        </p:nvCxnSpPr>
        <p:spPr>
          <a:xfrm>
            <a:off x="6064900" y="2235125"/>
            <a:ext cx="480000" cy="54900"/>
          </a:xfrm>
          <a:prstGeom prst="straightConnector1">
            <a:avLst/>
          </a:prstGeom>
          <a:noFill/>
          <a:ln w="28575" cap="flat" cmpd="sng">
            <a:solidFill>
              <a:schemeClr val="dk2"/>
            </a:solidFill>
            <a:prstDash val="solid"/>
            <a:round/>
            <a:headEnd type="none" w="med" len="med"/>
            <a:tailEnd type="triangle" w="med" len="med"/>
          </a:ln>
        </p:spPr>
      </p:cxnSp>
      <p:sp>
        <p:nvSpPr>
          <p:cNvPr id="700" name="Google Shape;700;p57"/>
          <p:cNvSpPr txBox="1"/>
          <p:nvPr/>
        </p:nvSpPr>
        <p:spPr>
          <a:xfrm>
            <a:off x="6554800" y="3507775"/>
            <a:ext cx="2345400" cy="3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t>System on a Chip (SoC)</a:t>
            </a:r>
            <a:endParaRPr sz="1800" b="1" dirty="0"/>
          </a:p>
        </p:txBody>
      </p:sp>
    </p:spTree>
    <p:extLst>
      <p:ext uri="{BB962C8B-B14F-4D97-AF65-F5344CB8AC3E}">
        <p14:creationId xmlns:p14="http://schemas.microsoft.com/office/powerpoint/2010/main" val="240794509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8"/>
          <p:cNvSpPr txBox="1"/>
          <p:nvPr/>
        </p:nvSpPr>
        <p:spPr>
          <a:xfrm>
            <a:off x="304800" y="4436050"/>
            <a:ext cx="8527800" cy="54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sz="2600">
              <a:solidFill>
                <a:srgbClr val="666666"/>
              </a:solidFill>
              <a:latin typeface="Roboto"/>
              <a:ea typeface="Roboto"/>
              <a:cs typeface="Roboto"/>
              <a:sym typeface="Roboto"/>
            </a:endParaRPr>
          </a:p>
        </p:txBody>
      </p:sp>
      <p:sp>
        <p:nvSpPr>
          <p:cNvPr id="706" name="Google Shape;706;p58"/>
          <p:cNvSpPr txBox="1">
            <a:spLocks noGrp="1"/>
          </p:cNvSpPr>
          <p:nvPr>
            <p:ph type="title" idx="4294967295"/>
          </p:nvPr>
        </p:nvSpPr>
        <p:spPr>
          <a:xfrm>
            <a:off x="167100" y="124958"/>
            <a:ext cx="8733000" cy="755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b="1" dirty="0"/>
              <a:t>Consumer SoC HW</a:t>
            </a:r>
            <a:endParaRPr sz="3000" b="1" dirty="0">
              <a:solidFill>
                <a:srgbClr val="666666"/>
              </a:solidFill>
            </a:endParaRPr>
          </a:p>
        </p:txBody>
      </p:sp>
      <p:sp>
        <p:nvSpPr>
          <p:cNvPr id="707" name="Google Shape;707;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43</a:t>
            </a:fld>
            <a:endParaRPr/>
          </a:p>
        </p:txBody>
      </p:sp>
      <p:pic>
        <p:nvPicPr>
          <p:cNvPr id="708" name="Google Shape;708;p58"/>
          <p:cNvPicPr preferRelativeResize="0"/>
          <p:nvPr/>
        </p:nvPicPr>
        <p:blipFill>
          <a:blip r:embed="rId3">
            <a:alphaModFix/>
          </a:blip>
          <a:stretch>
            <a:fillRect/>
          </a:stretch>
        </p:blipFill>
        <p:spPr>
          <a:xfrm>
            <a:off x="1572875" y="689577"/>
            <a:ext cx="5931599" cy="3909775"/>
          </a:xfrm>
          <a:prstGeom prst="rect">
            <a:avLst/>
          </a:prstGeom>
          <a:noFill/>
          <a:ln>
            <a:noFill/>
          </a:ln>
        </p:spPr>
      </p:pic>
      <p:grpSp>
        <p:nvGrpSpPr>
          <p:cNvPr id="709" name="Google Shape;709;p58"/>
          <p:cNvGrpSpPr/>
          <p:nvPr/>
        </p:nvGrpSpPr>
        <p:grpSpPr>
          <a:xfrm>
            <a:off x="2568725" y="1637603"/>
            <a:ext cx="3757300" cy="2472000"/>
            <a:chOff x="2568725" y="1793676"/>
            <a:chExt cx="3757300" cy="2472000"/>
          </a:xfrm>
        </p:grpSpPr>
        <p:grpSp>
          <p:nvGrpSpPr>
            <p:cNvPr id="710" name="Google Shape;710;p58"/>
            <p:cNvGrpSpPr/>
            <p:nvPr/>
          </p:nvGrpSpPr>
          <p:grpSpPr>
            <a:xfrm>
              <a:off x="2568725" y="1793676"/>
              <a:ext cx="2501421" cy="2472000"/>
              <a:chOff x="2568725" y="1793676"/>
              <a:chExt cx="2501421" cy="2472000"/>
            </a:xfrm>
          </p:grpSpPr>
          <p:sp>
            <p:nvSpPr>
              <p:cNvPr id="711" name="Google Shape;711;p58"/>
              <p:cNvSpPr/>
              <p:nvPr/>
            </p:nvSpPr>
            <p:spPr>
              <a:xfrm>
                <a:off x="3654700" y="2156700"/>
                <a:ext cx="690600" cy="1946100"/>
              </a:xfrm>
              <a:prstGeom prst="upDownArrow">
                <a:avLst>
                  <a:gd name="adj1" fmla="val 23799"/>
                  <a:gd name="adj2" fmla="val 4921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Google Shape;712;p58"/>
              <p:cNvSpPr/>
              <p:nvPr/>
            </p:nvSpPr>
            <p:spPr>
              <a:xfrm rot="-1544040">
                <a:off x="3020398" y="2068782"/>
                <a:ext cx="453254" cy="2182937"/>
              </a:xfrm>
              <a:prstGeom prst="upDownArrow">
                <a:avLst>
                  <a:gd name="adj1" fmla="val 23799"/>
                  <a:gd name="adj2" fmla="val 4921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Google Shape;713;p58"/>
              <p:cNvSpPr/>
              <p:nvPr/>
            </p:nvSpPr>
            <p:spPr>
              <a:xfrm rot="967970">
                <a:off x="4285417" y="1808338"/>
                <a:ext cx="453457" cy="2442675"/>
              </a:xfrm>
              <a:prstGeom prst="upDownArrow">
                <a:avLst>
                  <a:gd name="adj1" fmla="val 23799"/>
                  <a:gd name="adj2" fmla="val 4921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14" name="Google Shape;714;p58"/>
            <p:cNvSpPr/>
            <p:nvPr/>
          </p:nvSpPr>
          <p:spPr>
            <a:xfrm rot="2700000">
              <a:off x="4979568" y="1686379"/>
              <a:ext cx="453114" cy="2714442"/>
            </a:xfrm>
            <a:prstGeom prst="upDownArrow">
              <a:avLst>
                <a:gd name="adj1" fmla="val 23799"/>
                <a:gd name="adj2" fmla="val 4921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15" name="Google Shape;715;p58"/>
          <p:cNvSpPr txBox="1"/>
          <p:nvPr/>
        </p:nvSpPr>
        <p:spPr>
          <a:xfrm>
            <a:off x="345900" y="4386973"/>
            <a:ext cx="8527800" cy="379566"/>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000" dirty="0" smtClean="0">
                <a:solidFill>
                  <a:srgbClr val="666666"/>
                </a:solidFill>
                <a:latin typeface="Roboto"/>
                <a:ea typeface="Roboto"/>
                <a:cs typeface="Roboto"/>
                <a:sym typeface="Roboto"/>
              </a:rPr>
              <a:t>Disclaimer: I’m influenced by my 2018 sabbatical visit to Google gChips</a:t>
            </a:r>
          </a:p>
        </p:txBody>
      </p:sp>
      <p:sp>
        <p:nvSpPr>
          <p:cNvPr id="13" name="Google Shape;697;p57"/>
          <p:cNvSpPr/>
          <p:nvPr/>
        </p:nvSpPr>
        <p:spPr>
          <a:xfrm>
            <a:off x="1666755" y="1032010"/>
            <a:ext cx="2698554" cy="1627398"/>
          </a:xfrm>
          <a:prstGeom prst="rect">
            <a:avLst/>
          </a:prstGeom>
          <a:noFill/>
          <a:ln w="38100" cap="flat" cmpd="sng">
            <a:solidFill>
              <a:srgbClr val="34935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Rectangle 1"/>
          <p:cNvSpPr/>
          <p:nvPr/>
        </p:nvSpPr>
        <p:spPr>
          <a:xfrm>
            <a:off x="1230224" y="899699"/>
            <a:ext cx="6389225" cy="3426795"/>
          </a:xfrm>
          <a:prstGeom prst="rect">
            <a:avLst/>
          </a:prstGeom>
          <a:noFill/>
          <a:ln w="28575"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747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fade">
                                      <p:cBhvr>
                                        <p:cTn id="7" dur="1000"/>
                                        <p:tgtEl>
                                          <p:spTgt spid="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59"/>
          <p:cNvPicPr preferRelativeResize="0"/>
          <p:nvPr/>
        </p:nvPicPr>
        <p:blipFill>
          <a:blip r:embed="rId3">
            <a:alphaModFix/>
          </a:blip>
          <a:stretch>
            <a:fillRect/>
          </a:stretch>
        </p:blipFill>
        <p:spPr>
          <a:xfrm>
            <a:off x="614345" y="217575"/>
            <a:ext cx="8338103" cy="4418275"/>
          </a:xfrm>
          <a:prstGeom prst="rect">
            <a:avLst/>
          </a:prstGeom>
          <a:noFill/>
          <a:ln>
            <a:noFill/>
          </a:ln>
        </p:spPr>
      </p:pic>
      <p:sp>
        <p:nvSpPr>
          <p:cNvPr id="721" name="Google Shape;721;p59"/>
          <p:cNvSpPr txBox="1">
            <a:spLocks noGrp="1"/>
          </p:cNvSpPr>
          <p:nvPr>
            <p:ph type="title" idx="4294967295"/>
          </p:nvPr>
        </p:nvSpPr>
        <p:spPr>
          <a:xfrm>
            <a:off x="167100" y="217575"/>
            <a:ext cx="8733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b="1"/>
              <a:t>Example Usecase</a:t>
            </a:r>
            <a:endParaRPr sz="3000" b="1"/>
          </a:p>
          <a:p>
            <a:pPr marL="0" lvl="0" indent="0" rtl="0">
              <a:spcBef>
                <a:spcPts val="0"/>
              </a:spcBef>
              <a:spcAft>
                <a:spcPts val="0"/>
              </a:spcAft>
              <a:buNone/>
            </a:pPr>
            <a:r>
              <a:rPr lang="en" sz="3000" b="1"/>
              <a:t>(recording 4K video)</a:t>
            </a:r>
            <a:endParaRPr sz="3000" b="1"/>
          </a:p>
        </p:txBody>
      </p:sp>
      <p:sp>
        <p:nvSpPr>
          <p:cNvPr id="722" name="Google Shape;722;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44</a:t>
            </a:fld>
            <a:endParaRPr/>
          </a:p>
        </p:txBody>
      </p:sp>
      <p:sp>
        <p:nvSpPr>
          <p:cNvPr id="723" name="Google Shape;723;p59"/>
          <p:cNvSpPr txBox="1">
            <a:spLocks noGrp="1"/>
          </p:cNvSpPr>
          <p:nvPr>
            <p:ph type="title" idx="4294967295"/>
          </p:nvPr>
        </p:nvSpPr>
        <p:spPr>
          <a:xfrm>
            <a:off x="167100" y="3646575"/>
            <a:ext cx="32172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1800" b="1"/>
              <a:t>Janapa Reddi, et al.,</a:t>
            </a:r>
            <a:endParaRPr sz="1800" b="1"/>
          </a:p>
          <a:p>
            <a:pPr marL="0" lvl="0" indent="0" rtl="0">
              <a:spcBef>
                <a:spcPts val="0"/>
              </a:spcBef>
              <a:spcAft>
                <a:spcPts val="0"/>
              </a:spcAft>
              <a:buNone/>
            </a:pPr>
            <a:r>
              <a:rPr lang="en" sz="1800" b="1"/>
              <a:t>IEEE Micro, Jan/Feb 2019</a:t>
            </a:r>
            <a:endParaRPr sz="1800" b="1"/>
          </a:p>
        </p:txBody>
      </p:sp>
    </p:spTree>
    <p:extLst>
      <p:ext uri="{BB962C8B-B14F-4D97-AF65-F5344CB8AC3E}">
        <p14:creationId xmlns:p14="http://schemas.microsoft.com/office/powerpoint/2010/main" val="41062984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6671"/>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400" b="1" dirty="0" smtClean="0"/>
              <a:t>Context Summary: Computer Architecture Long View</a:t>
            </a:r>
            <a:endParaRPr sz="2400" b="1" dirty="0"/>
          </a:p>
        </p:txBody>
      </p:sp>
      <p:sp>
        <p:nvSpPr>
          <p:cNvPr id="6" name="Text Placeholder 2"/>
          <p:cNvSpPr txBox="1">
            <a:spLocks/>
          </p:cNvSpPr>
          <p:nvPr/>
        </p:nvSpPr>
        <p:spPr>
          <a:xfrm>
            <a:off x="311700" y="620070"/>
            <a:ext cx="8520600" cy="416950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lvl="0" indent="0">
              <a:buClr>
                <a:srgbClr val="595959"/>
              </a:buClr>
              <a:buNone/>
            </a:pPr>
            <a:r>
              <a:rPr lang="en-US" dirty="0" smtClean="0">
                <a:solidFill>
                  <a:srgbClr val="595959"/>
                </a:solidFill>
              </a:rPr>
              <a:t>Instruction-Level </a:t>
            </a:r>
            <a:r>
              <a:rPr lang="en-US" dirty="0">
                <a:solidFill>
                  <a:srgbClr val="595959"/>
                </a:solidFill>
              </a:rPr>
              <a:t>Parallelism</a:t>
            </a:r>
          </a:p>
          <a:p>
            <a:pPr lvl="0">
              <a:buClr>
                <a:srgbClr val="595959"/>
              </a:buClr>
              <a:buFont typeface="Arial" panose="020B0604020202020204" pitchFamily="34" charset="0"/>
              <a:buChar char="•"/>
            </a:pPr>
            <a:r>
              <a:rPr lang="en-US" dirty="0">
                <a:solidFill>
                  <a:srgbClr val="595959"/>
                </a:solidFill>
              </a:rPr>
              <a:t>Discrete (multiple chips) uniprocessor </a:t>
            </a:r>
            <a:r>
              <a:rPr lang="en-US" dirty="0">
                <a:solidFill>
                  <a:srgbClr val="595959"/>
                </a:solidFill>
                <a:sym typeface="Wingdings" panose="05000000000000000000" pitchFamily="2" charset="2"/>
              </a:rPr>
              <a:t></a:t>
            </a:r>
            <a:r>
              <a:rPr lang="en-US" dirty="0">
                <a:solidFill>
                  <a:srgbClr val="595959"/>
                </a:solidFill>
              </a:rPr>
              <a:t> </a:t>
            </a:r>
            <a:r>
              <a:rPr lang="en-US" dirty="0" smtClean="0">
                <a:solidFill>
                  <a:srgbClr val="595959"/>
                </a:solidFill>
              </a:rPr>
              <a:t>single-core </a:t>
            </a:r>
            <a:r>
              <a:rPr lang="en-US" dirty="0">
                <a:solidFill>
                  <a:srgbClr val="595959"/>
                </a:solidFill>
              </a:rPr>
              <a:t>microprocessor</a:t>
            </a:r>
          </a:p>
          <a:p>
            <a:pPr marL="114300" lvl="0" indent="0">
              <a:buClr>
                <a:srgbClr val="595959"/>
              </a:buClr>
              <a:buNone/>
            </a:pPr>
            <a:endParaRPr lang="en-US" sz="1000" dirty="0" smtClean="0">
              <a:solidFill>
                <a:srgbClr val="595959"/>
              </a:solidFill>
            </a:endParaRPr>
          </a:p>
          <a:p>
            <a:pPr marL="114300" lvl="0" indent="0">
              <a:buClr>
                <a:srgbClr val="595959"/>
              </a:buClr>
              <a:buNone/>
            </a:pPr>
            <a:r>
              <a:rPr lang="en-US" dirty="0" smtClean="0">
                <a:solidFill>
                  <a:srgbClr val="595959"/>
                </a:solidFill>
              </a:rPr>
              <a:t>Thread-Level </a:t>
            </a:r>
            <a:r>
              <a:rPr lang="en-US" dirty="0">
                <a:solidFill>
                  <a:srgbClr val="595959"/>
                </a:solidFill>
              </a:rPr>
              <a:t>Parallelism</a:t>
            </a:r>
          </a:p>
          <a:p>
            <a:pPr lvl="0">
              <a:buClr>
                <a:srgbClr val="595959"/>
              </a:buClr>
              <a:buFont typeface="Arial" panose="020B0604020202020204" pitchFamily="34" charset="0"/>
              <a:buChar char="•"/>
            </a:pPr>
            <a:r>
              <a:rPr lang="en-US" dirty="0" smtClean="0">
                <a:solidFill>
                  <a:srgbClr val="595959"/>
                </a:solidFill>
              </a:rPr>
              <a:t>Discrete </a:t>
            </a:r>
            <a:r>
              <a:rPr lang="en-US" dirty="0">
                <a:solidFill>
                  <a:srgbClr val="595959"/>
                </a:solidFill>
              </a:rPr>
              <a:t>multiprocessor </a:t>
            </a:r>
            <a:r>
              <a:rPr lang="en-US" dirty="0">
                <a:solidFill>
                  <a:srgbClr val="595959"/>
                </a:solidFill>
                <a:sym typeface="Wingdings" panose="05000000000000000000" pitchFamily="2" charset="2"/>
              </a:rPr>
              <a:t></a:t>
            </a:r>
            <a:r>
              <a:rPr lang="en-US" dirty="0" smtClean="0">
                <a:solidFill>
                  <a:srgbClr val="595959"/>
                </a:solidFill>
              </a:rPr>
              <a:t> </a:t>
            </a:r>
            <a:r>
              <a:rPr lang="en-US" dirty="0" smtClean="0">
                <a:solidFill>
                  <a:srgbClr val="FF0000"/>
                </a:solidFill>
              </a:rPr>
              <a:t>MULTICORE CHIP</a:t>
            </a:r>
          </a:p>
          <a:p>
            <a:pPr lvl="0">
              <a:buClr>
                <a:srgbClr val="595959"/>
              </a:buClr>
              <a:buFont typeface="Arial" panose="020B0604020202020204" pitchFamily="34" charset="0"/>
              <a:buChar char="•"/>
            </a:pPr>
            <a:endParaRPr lang="en-US" sz="1000" dirty="0">
              <a:solidFill>
                <a:srgbClr val="595959"/>
              </a:solidFill>
            </a:endParaRPr>
          </a:p>
          <a:p>
            <a:pPr marL="114300" lvl="0" indent="0">
              <a:buClr>
                <a:srgbClr val="595959"/>
              </a:buClr>
              <a:buNone/>
            </a:pPr>
            <a:r>
              <a:rPr lang="en-US" dirty="0" smtClean="0">
                <a:solidFill>
                  <a:srgbClr val="595959"/>
                </a:solidFill>
              </a:rPr>
              <a:t>Heterogeneous Parallelism</a:t>
            </a:r>
          </a:p>
          <a:p>
            <a:pPr lvl="0">
              <a:buClr>
                <a:srgbClr val="595959"/>
              </a:buClr>
              <a:buFont typeface="Arial" panose="020B0604020202020204" pitchFamily="34" charset="0"/>
              <a:buChar char="•"/>
            </a:pPr>
            <a:r>
              <a:rPr lang="en-US" dirty="0" smtClean="0">
                <a:solidFill>
                  <a:srgbClr val="595959"/>
                </a:solidFill>
              </a:rPr>
              <a:t>Discrete general-purpose graphics processing unit </a:t>
            </a:r>
            <a:r>
              <a:rPr lang="en-US" dirty="0" smtClean="0">
                <a:solidFill>
                  <a:srgbClr val="595959"/>
                </a:solidFill>
                <a:sym typeface="Wingdings" panose="05000000000000000000" pitchFamily="2" charset="2"/>
              </a:rPr>
              <a:t> integrated GP-GPU</a:t>
            </a:r>
          </a:p>
          <a:p>
            <a:pPr marL="114300" lvl="0" indent="0">
              <a:buClr>
                <a:srgbClr val="595959"/>
              </a:buClr>
              <a:buNone/>
            </a:pPr>
            <a:endParaRPr lang="en-US" sz="1000" dirty="0">
              <a:solidFill>
                <a:srgbClr val="595959"/>
              </a:solidFill>
            </a:endParaRPr>
          </a:p>
          <a:p>
            <a:pPr marL="114300" lvl="0" indent="0">
              <a:buClr>
                <a:srgbClr val="595959"/>
              </a:buClr>
              <a:buNone/>
            </a:pPr>
            <a:r>
              <a:rPr lang="en-US" dirty="0" smtClean="0">
                <a:solidFill>
                  <a:srgbClr val="00B050"/>
                </a:solidFill>
              </a:rPr>
              <a:t>Extreme Heterogeneity</a:t>
            </a:r>
          </a:p>
          <a:p>
            <a:pPr lvl="0">
              <a:buClr>
                <a:srgbClr val="595959"/>
              </a:buClr>
              <a:buFontTx/>
              <a:buChar char="•"/>
            </a:pPr>
            <a:r>
              <a:rPr lang="en-US" b="1" dirty="0" smtClean="0">
                <a:solidFill>
                  <a:srgbClr val="00B050"/>
                </a:solidFill>
              </a:rPr>
              <a:t>Consumer</a:t>
            </a:r>
            <a:r>
              <a:rPr lang="en-US" dirty="0" smtClean="0">
                <a:solidFill>
                  <a:srgbClr val="00B050"/>
                </a:solidFill>
              </a:rPr>
              <a:t> System-on-a-</a:t>
            </a:r>
            <a:r>
              <a:rPr lang="en-US" dirty="0">
                <a:solidFill>
                  <a:srgbClr val="00B050"/>
                </a:solidFill>
              </a:rPr>
              <a:t>C</a:t>
            </a:r>
            <a:r>
              <a:rPr lang="en-US" dirty="0" smtClean="0">
                <a:solidFill>
                  <a:srgbClr val="00B050"/>
                </a:solidFill>
              </a:rPr>
              <a:t>hip w/ many “accelerators” </a:t>
            </a:r>
            <a:r>
              <a:rPr lang="en-US" dirty="0" smtClean="0">
                <a:solidFill>
                  <a:srgbClr val="00B050"/>
                </a:solidFill>
                <a:sym typeface="Wingdings" panose="05000000000000000000" pitchFamily="2" charset="2"/>
              </a:rPr>
              <a:t> </a:t>
            </a:r>
            <a:r>
              <a:rPr lang="en-US" b="1" dirty="0" err="1" smtClean="0">
                <a:solidFill>
                  <a:srgbClr val="00B050"/>
                </a:solidFill>
                <a:sym typeface="Wingdings" panose="05000000000000000000" pitchFamily="2" charset="2"/>
              </a:rPr>
              <a:t>SoCs</a:t>
            </a:r>
            <a:r>
              <a:rPr lang="en-US" b="1" dirty="0" smtClean="0">
                <a:solidFill>
                  <a:srgbClr val="00B050"/>
                </a:solidFill>
                <a:sym typeface="Wingdings" panose="05000000000000000000" pitchFamily="2" charset="2"/>
              </a:rPr>
              <a:t> everywhere?</a:t>
            </a:r>
          </a:p>
          <a:p>
            <a:pPr lvl="0">
              <a:buClr>
                <a:srgbClr val="595959"/>
              </a:buClr>
              <a:buFontTx/>
              <a:buChar char="•"/>
            </a:pPr>
            <a:r>
              <a:rPr lang="en-US" dirty="0" smtClean="0">
                <a:solidFill>
                  <a:srgbClr val="00B050"/>
                </a:solidFill>
                <a:sym typeface="Wingdings" panose="05000000000000000000" pitchFamily="2" charset="2"/>
              </a:rPr>
              <a:t>Must co-design with apps &amp; system SW to enable HW success</a:t>
            </a:r>
          </a:p>
          <a:p>
            <a:pPr marL="114300" lvl="0" indent="0">
              <a:buClr>
                <a:srgbClr val="595959"/>
              </a:buClr>
              <a:buNone/>
            </a:pPr>
            <a:endParaRPr lang="en-US" b="1" dirty="0" smtClean="0">
              <a:solidFill>
                <a:srgbClr val="00B050"/>
              </a:solidFill>
              <a:sym typeface="Wingdings" panose="05000000000000000000" pitchFamily="2" charset="2"/>
            </a:endParaRPr>
          </a:p>
          <a:p>
            <a:pPr marL="114300" lvl="0" indent="0" algn="ctr">
              <a:buClr>
                <a:srgbClr val="595959"/>
              </a:buClr>
              <a:buNone/>
            </a:pPr>
            <a:r>
              <a:rPr lang="en-US" b="1" dirty="0" smtClean="0">
                <a:solidFill>
                  <a:srgbClr val="00B050"/>
                </a:solidFill>
                <a:sym typeface="Wingdings" panose="05000000000000000000" pitchFamily="2" charset="2"/>
              </a:rPr>
              <a:t>Daunting Challenges </a:t>
            </a:r>
            <a:r>
              <a:rPr lang="en-US" b="1" dirty="0" smtClean="0">
                <a:solidFill>
                  <a:srgbClr val="00B050"/>
                </a:solidFill>
                <a:sym typeface="Wingdings"/>
              </a:rPr>
              <a:t> Rich Research Opportunities!</a:t>
            </a:r>
            <a:endParaRPr lang="en-US" b="1" dirty="0" smtClean="0">
              <a:solidFill>
                <a:srgbClr val="00B050"/>
              </a:solidFill>
              <a:sym typeface="Wingdings" panose="05000000000000000000" pitchFamily="2" charset="2"/>
            </a:endParaRPr>
          </a:p>
          <a:p>
            <a:pPr lvl="0">
              <a:buClr>
                <a:srgbClr val="595959"/>
              </a:buClr>
              <a:buFontTx/>
              <a:buChar char="•"/>
            </a:pPr>
            <a:endParaRPr lang="en-US" dirty="0">
              <a:solidFill>
                <a:srgbClr val="00B050"/>
              </a:solidFill>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Tx/>
              <a:buChar char="•"/>
              <a:tabLst/>
              <a:defRPr/>
            </a:pP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p:txBody>
      </p:sp>
    </p:spTree>
    <p:extLst>
      <p:ext uri="{BB962C8B-B14F-4D97-AF65-F5344CB8AC3E}">
        <p14:creationId xmlns:p14="http://schemas.microsoft.com/office/powerpoint/2010/main" val="2438940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wipe(left)">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wipe(left)">
                                      <p:cBhvr>
                                        <p:cTn id="15" dur="500"/>
                                        <p:tgtEl>
                                          <p:spTgt spid="6">
                                            <p:txEl>
                                              <p:pRg st="6" end="6"/>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wipe(left)">
                                      <p:cBhvr>
                                        <p:cTn id="18" dur="500"/>
                                        <p:tgtEl>
                                          <p:spTgt spid="6">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wipe(left)">
                                      <p:cBhvr>
                                        <p:cTn id="23" dur="500"/>
                                        <p:tgtEl>
                                          <p:spTgt spid="6">
                                            <p:txEl>
                                              <p:pRg st="9" end="9"/>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wipe(left)">
                                      <p:cBhvr>
                                        <p:cTn id="26" dur="500"/>
                                        <p:tgtEl>
                                          <p:spTgt spid="6">
                                            <p:txEl>
                                              <p:pRg st="10" end="1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Effect transition="in" filter="wipe(left)">
                                      <p:cBhvr>
                                        <p:cTn id="29" dur="500"/>
                                        <p:tgtEl>
                                          <p:spTgt spid="6">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wipe(left)">
                                      <p:cBhvr>
                                        <p:cTn id="3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Computer Architecture 1.0 -- Born 1964</a:t>
            </a:r>
            <a:endParaRPr/>
          </a:p>
        </p:txBody>
      </p:sp>
      <p:sp>
        <p:nvSpPr>
          <p:cNvPr id="95" name="Shape 95"/>
          <p:cNvSpPr txBox="1">
            <a:spLocks noGrp="1"/>
          </p:cNvSpPr>
          <p:nvPr>
            <p:ph type="body" idx="1"/>
          </p:nvPr>
        </p:nvSpPr>
        <p:spPr>
          <a:xfrm>
            <a:off x="311700" y="1152475"/>
            <a:ext cx="8520600" cy="1910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IBM System 360 defined an </a:t>
            </a:r>
            <a:r>
              <a:rPr lang="en">
                <a:solidFill>
                  <a:srgbClr val="0000FF"/>
                </a:solidFill>
              </a:rPr>
              <a:t>instruction set architecture</a:t>
            </a:r>
            <a:endParaRPr>
              <a:solidFill>
                <a:srgbClr val="0000FF"/>
              </a:solidFill>
            </a:endParaRPr>
          </a:p>
          <a:p>
            <a:pPr marL="0" lvl="0" indent="0" rtl="0">
              <a:spcBef>
                <a:spcPts val="1600"/>
              </a:spcBef>
              <a:spcAft>
                <a:spcPts val="0"/>
              </a:spcAft>
              <a:buNone/>
            </a:pPr>
            <a:endParaRPr/>
          </a:p>
          <a:p>
            <a:pPr marL="0" lvl="0" indent="0" rtl="0">
              <a:spcBef>
                <a:spcPts val="1600"/>
              </a:spcBef>
              <a:spcAft>
                <a:spcPts val="0"/>
              </a:spcAft>
              <a:buNone/>
            </a:pPr>
            <a:r>
              <a:rPr lang="en"/>
              <a:t> </a:t>
            </a:r>
            <a:endParaRPr/>
          </a:p>
          <a:p>
            <a:pPr marL="457200" lvl="0" indent="-342900" rtl="0">
              <a:spcBef>
                <a:spcPts val="1600"/>
              </a:spcBef>
              <a:spcAft>
                <a:spcPts val="0"/>
              </a:spcAft>
              <a:buSzPts val="1800"/>
              <a:buChar char="●"/>
            </a:pPr>
            <a:r>
              <a:rPr lang="en"/>
              <a:t>Stable interface across a family of implementations</a:t>
            </a:r>
            <a:endParaRPr/>
          </a:p>
          <a:p>
            <a:pPr marL="457200" lvl="0" indent="-342900" rtl="0">
              <a:spcBef>
                <a:spcPts val="0"/>
              </a:spcBef>
              <a:spcAft>
                <a:spcPts val="0"/>
              </a:spcAft>
              <a:buSzPts val="1800"/>
              <a:buChar char="●"/>
            </a:pPr>
            <a:r>
              <a:rPr lang="en"/>
              <a:t>Software did NOT have to be rewritten</a:t>
            </a:r>
            <a:br>
              <a:rPr lang="en"/>
            </a:br>
            <a:endParaRPr>
              <a:solidFill>
                <a:srgbClr val="FF0000"/>
              </a:solidFill>
            </a:endParaRPr>
          </a:p>
        </p:txBody>
      </p:sp>
      <p:pic>
        <p:nvPicPr>
          <p:cNvPr id="96" name="Shape 96" descr="Image result for system 360"/>
          <p:cNvPicPr preferRelativeResize="0"/>
          <p:nvPr/>
        </p:nvPicPr>
        <p:blipFill>
          <a:blip r:embed="rId3">
            <a:alphaModFix/>
          </a:blip>
          <a:stretch>
            <a:fillRect/>
          </a:stretch>
        </p:blipFill>
        <p:spPr>
          <a:xfrm>
            <a:off x="6141250" y="1152475"/>
            <a:ext cx="2847975" cy="1609725"/>
          </a:xfrm>
          <a:prstGeom prst="rect">
            <a:avLst/>
          </a:prstGeom>
          <a:noFill/>
          <a:ln>
            <a:noFill/>
          </a:ln>
        </p:spPr>
      </p:pic>
      <p:sp>
        <p:nvSpPr>
          <p:cNvPr id="97" name="Shape 97"/>
          <p:cNvSpPr txBox="1"/>
          <p:nvPr/>
        </p:nvSpPr>
        <p:spPr>
          <a:xfrm>
            <a:off x="6521100" y="2285025"/>
            <a:ext cx="3000000" cy="3000000"/>
          </a:xfrm>
          <a:prstGeom prst="rect">
            <a:avLst/>
          </a:prstGeom>
          <a:noFill/>
          <a:ln>
            <a:noFill/>
          </a:ln>
        </p:spPr>
        <p:txBody>
          <a:bodyPr spcFirstLastPara="1" wrap="square" lIns="91425" tIns="91425" rIns="91425" bIns="91425" anchor="ctr" anchorCtr="0">
            <a:noAutofit/>
          </a:bodyPr>
          <a:lstStyle/>
          <a:p>
            <a:pPr marL="0" marR="114300" lvl="0" indent="0" rtl="0">
              <a:lnSpc>
                <a:spcPct val="115000"/>
              </a:lnSpc>
              <a:spcBef>
                <a:spcPts val="0"/>
              </a:spcBef>
              <a:spcAft>
                <a:spcPts val="900"/>
              </a:spcAft>
              <a:buNone/>
            </a:pPr>
            <a:endParaRPr/>
          </a:p>
        </p:txBody>
      </p:sp>
      <p:sp>
        <p:nvSpPr>
          <p:cNvPr id="98" name="Shape 98"/>
          <p:cNvSpPr txBox="1">
            <a:spLocks noGrp="1"/>
          </p:cNvSpPr>
          <p:nvPr>
            <p:ph type="body" idx="1"/>
          </p:nvPr>
        </p:nvSpPr>
        <p:spPr>
          <a:xfrm>
            <a:off x="311700" y="3578325"/>
            <a:ext cx="8520600" cy="12447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solidFill>
                  <a:srgbClr val="0000FF"/>
                </a:solidFill>
              </a:rPr>
              <a:t>Architecture 1.0: the timing-independent functional behavior of a computer</a:t>
            </a:r>
            <a:br>
              <a:rPr lang="en">
                <a:solidFill>
                  <a:srgbClr val="0000FF"/>
                </a:solidFill>
              </a:rPr>
            </a:br>
            <a:r>
              <a:rPr lang="en"/>
              <a:t/>
            </a:r>
            <a:br>
              <a:rPr lang="en"/>
            </a:br>
            <a:r>
              <a:rPr lang="en">
                <a:solidFill>
                  <a:srgbClr val="FF0000"/>
                </a:solidFill>
              </a:rPr>
              <a:t>Micro-architecture: implementation techniques that change timing to go fast</a:t>
            </a:r>
            <a:endParaRPr>
              <a:solidFill>
                <a:srgbClr val="FF0000"/>
              </a:solidFill>
            </a:endParaRPr>
          </a:p>
        </p:txBody>
      </p:sp>
      <p:sp>
        <p:nvSpPr>
          <p:cNvPr id="99" name="Shape 99"/>
          <p:cNvSpPr txBox="1"/>
          <p:nvPr/>
        </p:nvSpPr>
        <p:spPr>
          <a:xfrm>
            <a:off x="1078325" y="1562125"/>
            <a:ext cx="7217700" cy="100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branch (R1 &gt;= bound) goto error</a:t>
            </a:r>
            <a:endParaRPr b="1">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load R2 ← memory[</a:t>
            </a:r>
            <a:r>
              <a:rPr lang="en" b="1">
                <a:solidFill>
                  <a:schemeClr val="dk1"/>
                </a:solidFill>
                <a:latin typeface="Courier New"/>
                <a:ea typeface="Courier New"/>
                <a:cs typeface="Courier New"/>
                <a:sym typeface="Courier New"/>
              </a:rPr>
              <a:t>train+R1</a:t>
            </a:r>
            <a:r>
              <a:rPr lang="en" b="1">
                <a:latin typeface="Courier New"/>
                <a:ea typeface="Courier New"/>
                <a:cs typeface="Courier New"/>
                <a:sym typeface="Courier New"/>
              </a:rPr>
              <a:t>]</a:t>
            </a:r>
            <a:endParaRPr b="1">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and R3 ← R2 &amp;&amp; 0xffff</a:t>
            </a:r>
            <a:endParaRPr b="1">
              <a:latin typeface="Courier New"/>
              <a:ea typeface="Courier New"/>
              <a:cs typeface="Courier New"/>
              <a:sym typeface="Courier New"/>
            </a:endParaRPr>
          </a:p>
          <a:p>
            <a:pPr marL="0" lvl="0" indent="0" rtl="0">
              <a:spcBef>
                <a:spcPts val="0"/>
              </a:spcBef>
              <a:spcAft>
                <a:spcPts val="0"/>
              </a:spcAft>
              <a:buNone/>
            </a:pPr>
            <a:r>
              <a:rPr lang="en" b="1">
                <a:latin typeface="Courier New"/>
                <a:ea typeface="Courier New"/>
                <a:cs typeface="Courier New"/>
                <a:sym typeface="Courier New"/>
              </a:rPr>
              <a:t>load R4 ← memory[</a:t>
            </a:r>
            <a:r>
              <a:rPr lang="en" b="1">
                <a:solidFill>
                  <a:schemeClr val="dk1"/>
                </a:solidFill>
                <a:latin typeface="Courier New"/>
                <a:ea typeface="Courier New"/>
                <a:cs typeface="Courier New"/>
                <a:sym typeface="Courier New"/>
              </a:rPr>
              <a:t>save+SIZE+R3</a:t>
            </a: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00" name="Shape 100"/>
          <p:cNvSpPr txBox="1">
            <a:spLocks noGrp="1"/>
          </p:cNvSpPr>
          <p:nvPr>
            <p:ph type="subTitle" idx="4294967295"/>
          </p:nvPr>
        </p:nvSpPr>
        <p:spPr>
          <a:xfrm>
            <a:off x="838025" y="4670625"/>
            <a:ext cx="7389300" cy="3702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600"/>
              <a:t>Note: The code is not IBM 360 assembly, but is the example used later. </a:t>
            </a:r>
            <a:endParaRPr sz="1600"/>
          </a:p>
        </p:txBody>
      </p:sp>
    </p:spTree>
    <p:extLst>
      <p:ext uri="{BB962C8B-B14F-4D97-AF65-F5344CB8AC3E}">
        <p14:creationId xmlns:p14="http://schemas.microsoft.com/office/powerpoint/2010/main" val="1400214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Micro-architecture Harvested Moore’s Law Bounty</a:t>
            </a:r>
            <a:endParaRPr/>
          </a:p>
        </p:txBody>
      </p:sp>
      <p:sp>
        <p:nvSpPr>
          <p:cNvPr id="106" name="Shape 106"/>
          <p:cNvSpPr txBox="1">
            <a:spLocks noGrp="1"/>
          </p:cNvSpPr>
          <p:nvPr>
            <p:ph type="body" idx="1"/>
          </p:nvPr>
        </p:nvSpPr>
        <p:spPr>
          <a:xfrm>
            <a:off x="287175" y="1132875"/>
            <a:ext cx="8520600" cy="1633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For decades, every ~2 years: 2x transistors, 1.4x faster &amp; 1x chip power possible;</a:t>
            </a:r>
            <a:br>
              <a:rPr lang="en" dirty="0"/>
            </a:br>
            <a:r>
              <a:rPr lang="en" dirty="0"/>
              <a:t>2300 transistors for Intel 4004 → millions per core &amp; billions for caches</a:t>
            </a:r>
            <a:endParaRPr dirty="0"/>
          </a:p>
          <a:p>
            <a:pPr marL="0" lvl="0" indent="0">
              <a:spcBef>
                <a:spcPts val="1600"/>
              </a:spcBef>
              <a:spcAft>
                <a:spcPts val="1600"/>
              </a:spcAft>
              <a:buNone/>
            </a:pPr>
            <a:r>
              <a:rPr lang="en" dirty="0"/>
              <a:t>(Micro-)architects took this ever doubling budget to make each processor core execute &gt; 100x than what it would </a:t>
            </a:r>
            <a:r>
              <a:rPr lang="en" dirty="0" smtClean="0"/>
              <a:t>otherwise</a:t>
            </a:r>
            <a:r>
              <a:rPr lang="en-US" dirty="0"/>
              <a:t> (including caches)</a:t>
            </a:r>
            <a:r>
              <a:rPr lang="en" dirty="0" smtClean="0"/>
              <a:t>.</a:t>
            </a:r>
            <a:endParaRPr dirty="0">
              <a:solidFill>
                <a:srgbClr val="0000FF"/>
              </a:solidFill>
            </a:endParaRPr>
          </a:p>
        </p:txBody>
      </p:sp>
      <p:sp>
        <p:nvSpPr>
          <p:cNvPr id="107" name="Shape 107"/>
          <p:cNvSpPr txBox="1">
            <a:spLocks noGrp="1"/>
          </p:cNvSpPr>
          <p:nvPr>
            <p:ph type="body" idx="1"/>
          </p:nvPr>
        </p:nvSpPr>
        <p:spPr>
          <a:xfrm>
            <a:off x="287175" y="2832100"/>
            <a:ext cx="8520600" cy="1846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Key techniques w/ tutorial next:</a:t>
            </a:r>
            <a:endParaRPr/>
          </a:p>
          <a:p>
            <a:pPr marL="457200" lvl="0" indent="-342900" rtl="0">
              <a:spcBef>
                <a:spcPts val="1600"/>
              </a:spcBef>
              <a:spcAft>
                <a:spcPts val="0"/>
              </a:spcAft>
              <a:buClr>
                <a:srgbClr val="FF0000"/>
              </a:buClr>
              <a:buSzPts val="1800"/>
              <a:buChar char="●"/>
            </a:pPr>
            <a:r>
              <a:rPr lang="en">
                <a:solidFill>
                  <a:srgbClr val="FF0000"/>
                </a:solidFill>
              </a:rPr>
              <a:t>Instruction Speculation</a:t>
            </a:r>
            <a:endParaRPr>
              <a:solidFill>
                <a:srgbClr val="FF0000"/>
              </a:solidFill>
            </a:endParaRPr>
          </a:p>
          <a:p>
            <a:pPr marL="457200" lvl="0" indent="-342900" rtl="0">
              <a:spcBef>
                <a:spcPts val="0"/>
              </a:spcBef>
              <a:spcAft>
                <a:spcPts val="0"/>
              </a:spcAft>
              <a:buClr>
                <a:srgbClr val="FF0000"/>
              </a:buClr>
              <a:buSzPts val="1800"/>
              <a:buChar char="●"/>
            </a:pPr>
            <a:r>
              <a:rPr lang="en">
                <a:solidFill>
                  <a:srgbClr val="FF0000"/>
                </a:solidFill>
              </a:rPr>
              <a:t>Hardware Caching</a:t>
            </a:r>
            <a:endParaRPr>
              <a:solidFill>
                <a:srgbClr val="FF0000"/>
              </a:solidFill>
            </a:endParaRPr>
          </a:p>
          <a:p>
            <a:pPr marL="0" lvl="0" indent="0" rtl="0">
              <a:spcBef>
                <a:spcPts val="1600"/>
              </a:spcBef>
              <a:spcAft>
                <a:spcPts val="1600"/>
              </a:spcAft>
              <a:buClr>
                <a:srgbClr val="000000"/>
              </a:buClr>
              <a:buSzPts val="1100"/>
              <a:buFont typeface="Arial"/>
              <a:buNone/>
            </a:pPr>
            <a:r>
              <a:rPr lang="en">
                <a:solidFill>
                  <a:srgbClr val="0000FF"/>
                </a:solidFill>
              </a:rPr>
              <a:t>Hidden by Architecture 1.0: timing-independent functional behavior unchanged</a:t>
            </a:r>
            <a:endParaRPr>
              <a:solidFill>
                <a:srgbClr val="0000FF"/>
              </a:solidFill>
            </a:endParaRPr>
          </a:p>
        </p:txBody>
      </p:sp>
    </p:spTree>
    <p:extLst>
      <p:ext uri="{BB962C8B-B14F-4D97-AF65-F5344CB8AC3E}">
        <p14:creationId xmlns:p14="http://schemas.microsoft.com/office/powerpoint/2010/main" val="1009424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Instruction Speculation Tutorial</a:t>
            </a:r>
            <a:endParaRPr/>
          </a:p>
        </p:txBody>
      </p:sp>
      <p:sp>
        <p:nvSpPr>
          <p:cNvPr id="113" name="Shape 113"/>
          <p:cNvSpPr txBox="1"/>
          <p:nvPr/>
        </p:nvSpPr>
        <p:spPr>
          <a:xfrm>
            <a:off x="419100" y="1080375"/>
            <a:ext cx="5997000" cy="38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Many steps (cycles) to execute one instruction; time flows left to right →   </a:t>
            </a:r>
            <a:endParaRPr/>
          </a:p>
        </p:txBody>
      </p:sp>
      <p:sp>
        <p:nvSpPr>
          <p:cNvPr id="114" name="Shape 114"/>
          <p:cNvSpPr txBox="1"/>
          <p:nvPr/>
        </p:nvSpPr>
        <p:spPr>
          <a:xfrm>
            <a:off x="541025" y="14478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add</a:t>
            </a:r>
            <a:r>
              <a:rPr lang="en"/>
              <a:t> </a:t>
            </a:r>
            <a:endParaRPr/>
          </a:p>
        </p:txBody>
      </p:sp>
      <p:sp>
        <p:nvSpPr>
          <p:cNvPr id="115" name="Shape 115"/>
          <p:cNvSpPr/>
          <p:nvPr/>
        </p:nvSpPr>
        <p:spPr>
          <a:xfrm>
            <a:off x="1554475" y="1546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2011675" y="1546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2461250" y="1546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2910825" y="1546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3360400" y="1546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txBox="1"/>
          <p:nvPr/>
        </p:nvSpPr>
        <p:spPr>
          <a:xfrm>
            <a:off x="4747250" y="3162325"/>
            <a:ext cx="42900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Predict direction: target or fall thru</a:t>
            </a:r>
            <a:endParaRPr b="1"/>
          </a:p>
        </p:txBody>
      </p:sp>
      <p:sp>
        <p:nvSpPr>
          <p:cNvPr id="121" name="Shape 121"/>
          <p:cNvSpPr/>
          <p:nvPr/>
        </p:nvSpPr>
        <p:spPr>
          <a:xfrm>
            <a:off x="3840475" y="18516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4297675" y="18516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4747250" y="18516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5196825" y="18516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a:off x="5646400" y="18516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txBox="1"/>
          <p:nvPr/>
        </p:nvSpPr>
        <p:spPr>
          <a:xfrm>
            <a:off x="419100" y="2223375"/>
            <a:ext cx="59970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Go Faster: Pipelining, branch prediction, &amp; instruction speculation</a:t>
            </a:r>
            <a:endParaRPr/>
          </a:p>
        </p:txBody>
      </p:sp>
      <p:grpSp>
        <p:nvGrpSpPr>
          <p:cNvPr id="127" name="Shape 127"/>
          <p:cNvGrpSpPr/>
          <p:nvPr/>
        </p:nvGrpSpPr>
        <p:grpSpPr>
          <a:xfrm>
            <a:off x="541025" y="2590825"/>
            <a:ext cx="3192875" cy="381000"/>
            <a:chOff x="541025" y="2743225"/>
            <a:chExt cx="3192875" cy="381000"/>
          </a:xfrm>
        </p:grpSpPr>
        <p:sp>
          <p:nvSpPr>
            <p:cNvPr id="128" name="Shape 128"/>
            <p:cNvSpPr txBox="1"/>
            <p:nvPr/>
          </p:nvSpPr>
          <p:spPr>
            <a:xfrm>
              <a:off x="541025" y="27432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add</a:t>
              </a:r>
              <a:r>
                <a:rPr lang="en"/>
                <a:t> </a:t>
              </a:r>
              <a:endParaRPr/>
            </a:p>
          </p:txBody>
        </p:sp>
        <p:grpSp>
          <p:nvGrpSpPr>
            <p:cNvPr id="129" name="Shape 129"/>
            <p:cNvGrpSpPr/>
            <p:nvPr/>
          </p:nvGrpSpPr>
          <p:grpSpPr>
            <a:xfrm>
              <a:off x="1554475" y="2842250"/>
              <a:ext cx="2179425" cy="183000"/>
              <a:chOff x="1554475" y="2842250"/>
              <a:chExt cx="2179425" cy="183000"/>
            </a:xfrm>
          </p:grpSpPr>
          <p:sp>
            <p:nvSpPr>
              <p:cNvPr id="130" name="Shape 130"/>
              <p:cNvSpPr/>
              <p:nvPr/>
            </p:nvSpPr>
            <p:spPr>
              <a:xfrm>
                <a:off x="1554475" y="28422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2011675" y="28422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2461250" y="28422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2910825" y="28422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3360400" y="28422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35" name="Shape 135"/>
          <p:cNvGrpSpPr/>
          <p:nvPr/>
        </p:nvGrpSpPr>
        <p:grpSpPr>
          <a:xfrm>
            <a:off x="541025" y="2895625"/>
            <a:ext cx="3650075" cy="381000"/>
            <a:chOff x="541025" y="3048025"/>
            <a:chExt cx="3650075" cy="381000"/>
          </a:xfrm>
        </p:grpSpPr>
        <p:sp>
          <p:nvSpPr>
            <p:cNvPr id="136" name="Shape 136"/>
            <p:cNvSpPr txBox="1"/>
            <p:nvPr/>
          </p:nvSpPr>
          <p:spPr>
            <a:xfrm>
              <a:off x="541025" y="30480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load</a:t>
              </a:r>
              <a:r>
                <a:rPr lang="en"/>
                <a:t> </a:t>
              </a:r>
              <a:endParaRPr/>
            </a:p>
          </p:txBody>
        </p:sp>
        <p:grpSp>
          <p:nvGrpSpPr>
            <p:cNvPr id="137" name="Shape 137"/>
            <p:cNvGrpSpPr/>
            <p:nvPr/>
          </p:nvGrpSpPr>
          <p:grpSpPr>
            <a:xfrm>
              <a:off x="2011675" y="3147050"/>
              <a:ext cx="2179425" cy="183000"/>
              <a:chOff x="2011675" y="3147050"/>
              <a:chExt cx="2179425" cy="183000"/>
            </a:xfrm>
          </p:grpSpPr>
          <p:sp>
            <p:nvSpPr>
              <p:cNvPr id="138" name="Shape 138"/>
              <p:cNvSpPr/>
              <p:nvPr/>
            </p:nvSpPr>
            <p:spPr>
              <a:xfrm>
                <a:off x="2011675" y="31470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p:nvPr/>
            </p:nvSpPr>
            <p:spPr>
              <a:xfrm>
                <a:off x="2468875" y="31470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2918450" y="31470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3368025" y="31470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3817600" y="31470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43" name="Shape 143"/>
          <p:cNvGrpSpPr/>
          <p:nvPr/>
        </p:nvGrpSpPr>
        <p:grpSpPr>
          <a:xfrm>
            <a:off x="541025" y="3200425"/>
            <a:ext cx="4107275" cy="381000"/>
            <a:chOff x="541025" y="3352825"/>
            <a:chExt cx="4107275" cy="381000"/>
          </a:xfrm>
        </p:grpSpPr>
        <p:sp>
          <p:nvSpPr>
            <p:cNvPr id="144" name="Shape 144"/>
            <p:cNvSpPr txBox="1"/>
            <p:nvPr/>
          </p:nvSpPr>
          <p:spPr>
            <a:xfrm>
              <a:off x="541025" y="3352825"/>
              <a:ext cx="876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branch</a:t>
              </a:r>
              <a:r>
                <a:rPr lang="en"/>
                <a:t> </a:t>
              </a:r>
              <a:endParaRPr/>
            </a:p>
          </p:txBody>
        </p:sp>
        <p:grpSp>
          <p:nvGrpSpPr>
            <p:cNvPr id="145" name="Shape 145"/>
            <p:cNvGrpSpPr/>
            <p:nvPr/>
          </p:nvGrpSpPr>
          <p:grpSpPr>
            <a:xfrm>
              <a:off x="2468875" y="3451850"/>
              <a:ext cx="2179425" cy="183000"/>
              <a:chOff x="2468875" y="3451850"/>
              <a:chExt cx="2179425" cy="183000"/>
            </a:xfrm>
          </p:grpSpPr>
          <p:sp>
            <p:nvSpPr>
              <p:cNvPr id="146" name="Shape 146"/>
              <p:cNvSpPr/>
              <p:nvPr/>
            </p:nvSpPr>
            <p:spPr>
              <a:xfrm>
                <a:off x="2468875" y="3451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a:off x="2926075" y="3451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3375650" y="3451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3825225" y="3451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a:off x="4274800" y="3451850"/>
                <a:ext cx="373500" cy="1830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51" name="Shape 151"/>
          <p:cNvGrpSpPr/>
          <p:nvPr/>
        </p:nvGrpSpPr>
        <p:grpSpPr>
          <a:xfrm>
            <a:off x="541025" y="3505225"/>
            <a:ext cx="7802825" cy="381000"/>
            <a:chOff x="541025" y="3657625"/>
            <a:chExt cx="7802825" cy="381000"/>
          </a:xfrm>
        </p:grpSpPr>
        <p:sp>
          <p:nvSpPr>
            <p:cNvPr id="152" name="Shape 152"/>
            <p:cNvSpPr txBox="1"/>
            <p:nvPr/>
          </p:nvSpPr>
          <p:spPr>
            <a:xfrm>
              <a:off x="541025" y="36576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and</a:t>
              </a:r>
              <a:endParaRPr/>
            </a:p>
          </p:txBody>
        </p:sp>
        <p:sp>
          <p:nvSpPr>
            <p:cNvPr id="153" name="Shape 153"/>
            <p:cNvSpPr/>
            <p:nvPr/>
          </p:nvSpPr>
          <p:spPr>
            <a:xfrm>
              <a:off x="2926075" y="37566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p:nvPr/>
          </p:nvSpPr>
          <p:spPr>
            <a:xfrm>
              <a:off x="3383275" y="37566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a:off x="3832850" y="37566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a:off x="4282425" y="37566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a:off x="4732000" y="37566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txBox="1"/>
            <p:nvPr/>
          </p:nvSpPr>
          <p:spPr>
            <a:xfrm>
              <a:off x="5844550" y="3657625"/>
              <a:ext cx="2499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Speculate!</a:t>
              </a:r>
              <a:endParaRPr/>
            </a:p>
          </p:txBody>
        </p:sp>
      </p:grpSp>
      <p:grpSp>
        <p:nvGrpSpPr>
          <p:cNvPr id="159" name="Shape 159"/>
          <p:cNvGrpSpPr/>
          <p:nvPr/>
        </p:nvGrpSpPr>
        <p:grpSpPr>
          <a:xfrm>
            <a:off x="541025" y="3810025"/>
            <a:ext cx="7802825" cy="381000"/>
            <a:chOff x="541025" y="3962425"/>
            <a:chExt cx="7802825" cy="381000"/>
          </a:xfrm>
        </p:grpSpPr>
        <p:sp>
          <p:nvSpPr>
            <p:cNvPr id="160" name="Shape 160"/>
            <p:cNvSpPr txBox="1"/>
            <p:nvPr/>
          </p:nvSpPr>
          <p:spPr>
            <a:xfrm>
              <a:off x="541025" y="39624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store</a:t>
              </a:r>
              <a:endParaRPr/>
            </a:p>
          </p:txBody>
        </p:sp>
        <p:sp>
          <p:nvSpPr>
            <p:cNvPr id="161" name="Shape 161"/>
            <p:cNvSpPr/>
            <p:nvPr/>
          </p:nvSpPr>
          <p:spPr>
            <a:xfrm>
              <a:off x="3360400" y="40614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a:off x="3840475" y="40614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a:off x="4290050" y="40614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4739625" y="40614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5189200" y="4061450"/>
              <a:ext cx="373500" cy="1830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txBox="1"/>
            <p:nvPr/>
          </p:nvSpPr>
          <p:spPr>
            <a:xfrm>
              <a:off x="5844550" y="3962425"/>
              <a:ext cx="2499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Speculate more!</a:t>
              </a:r>
              <a:endParaRPr/>
            </a:p>
          </p:txBody>
        </p:sp>
      </p:grpSp>
      <p:sp>
        <p:nvSpPr>
          <p:cNvPr id="167" name="Shape 167"/>
          <p:cNvSpPr txBox="1"/>
          <p:nvPr/>
        </p:nvSpPr>
        <p:spPr>
          <a:xfrm>
            <a:off x="541025" y="1752625"/>
            <a:ext cx="815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latin typeface="Courier New"/>
                <a:ea typeface="Courier New"/>
                <a:cs typeface="Courier New"/>
                <a:sym typeface="Courier New"/>
              </a:rPr>
              <a:t>load</a:t>
            </a:r>
            <a:r>
              <a:rPr lang="en"/>
              <a:t> </a:t>
            </a:r>
            <a:endParaRPr/>
          </a:p>
        </p:txBody>
      </p:sp>
      <p:sp>
        <p:nvSpPr>
          <p:cNvPr id="168" name="Shape 168"/>
          <p:cNvSpPr txBox="1"/>
          <p:nvPr/>
        </p:nvSpPr>
        <p:spPr>
          <a:xfrm>
            <a:off x="419100" y="4204575"/>
            <a:ext cx="78714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dk1"/>
                </a:solidFill>
              </a:rPr>
              <a:t>Speculation correct: Commit </a:t>
            </a:r>
            <a:r>
              <a:rPr lang="en">
                <a:solidFill>
                  <a:srgbClr val="0000FF"/>
                </a:solidFill>
              </a:rPr>
              <a:t>architectural</a:t>
            </a:r>
            <a:r>
              <a:rPr lang="en">
                <a:solidFill>
                  <a:schemeClr val="dk1"/>
                </a:solidFill>
              </a:rPr>
              <a:t> changes of </a:t>
            </a:r>
            <a:r>
              <a:rPr lang="en" b="1">
                <a:solidFill>
                  <a:schemeClr val="dk1"/>
                </a:solidFill>
                <a:latin typeface="Courier New"/>
                <a:ea typeface="Courier New"/>
                <a:cs typeface="Courier New"/>
                <a:sym typeface="Courier New"/>
              </a:rPr>
              <a:t>and</a:t>
            </a:r>
            <a:r>
              <a:rPr lang="en" b="1">
                <a:solidFill>
                  <a:schemeClr val="dk1"/>
                </a:solidFill>
              </a:rPr>
              <a:t> </a:t>
            </a:r>
            <a:r>
              <a:rPr lang="en">
                <a:solidFill>
                  <a:schemeClr val="dk1"/>
                </a:solidFill>
              </a:rPr>
              <a:t>(</a:t>
            </a:r>
            <a:r>
              <a:rPr lang="en">
                <a:solidFill>
                  <a:srgbClr val="0000FF"/>
                </a:solidFill>
              </a:rPr>
              <a:t>register</a:t>
            </a:r>
            <a:r>
              <a:rPr lang="en">
                <a:solidFill>
                  <a:schemeClr val="dk1"/>
                </a:solidFill>
              </a:rPr>
              <a:t>) &amp; </a:t>
            </a:r>
            <a:r>
              <a:rPr lang="en" b="1">
                <a:solidFill>
                  <a:schemeClr val="dk1"/>
                </a:solidFill>
                <a:latin typeface="Courier New"/>
                <a:ea typeface="Courier New"/>
                <a:cs typeface="Courier New"/>
                <a:sym typeface="Courier New"/>
              </a:rPr>
              <a:t>store</a:t>
            </a:r>
            <a:r>
              <a:rPr lang="en">
                <a:solidFill>
                  <a:schemeClr val="dk1"/>
                </a:solidFill>
              </a:rPr>
              <a:t> (</a:t>
            </a:r>
            <a:r>
              <a:rPr lang="en">
                <a:solidFill>
                  <a:srgbClr val="0000FF"/>
                </a:solidFill>
              </a:rPr>
              <a:t>memory</a:t>
            </a:r>
            <a:r>
              <a:rPr lang="en">
                <a:solidFill>
                  <a:schemeClr val="dk1"/>
                </a:solidFill>
              </a:rPr>
              <a:t>) go fast!</a:t>
            </a:r>
            <a:endParaRPr/>
          </a:p>
        </p:txBody>
      </p:sp>
      <p:sp>
        <p:nvSpPr>
          <p:cNvPr id="169" name="Shape 169"/>
          <p:cNvSpPr txBox="1"/>
          <p:nvPr/>
        </p:nvSpPr>
        <p:spPr>
          <a:xfrm>
            <a:off x="419100" y="4585575"/>
            <a:ext cx="84582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Mis-speculate: Abort </a:t>
            </a:r>
            <a:r>
              <a:rPr lang="en">
                <a:solidFill>
                  <a:srgbClr val="0000FF"/>
                </a:solidFill>
              </a:rPr>
              <a:t>architectural</a:t>
            </a:r>
            <a:r>
              <a:rPr lang="en"/>
              <a:t> changes (</a:t>
            </a:r>
            <a:r>
              <a:rPr lang="en">
                <a:solidFill>
                  <a:srgbClr val="0000FF"/>
                </a:solidFill>
              </a:rPr>
              <a:t>registers, memory</a:t>
            </a:r>
            <a:r>
              <a:rPr lang="en"/>
              <a:t>); go in other branch direction   </a:t>
            </a:r>
            <a:endParaRPr/>
          </a:p>
        </p:txBody>
      </p:sp>
    </p:spTree>
    <p:extLst>
      <p:ext uri="{BB962C8B-B14F-4D97-AF65-F5344CB8AC3E}">
        <p14:creationId xmlns:p14="http://schemas.microsoft.com/office/powerpoint/2010/main" val="1450303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1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10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1000"/>
                                        <p:tgtEl>
                                          <p:spTgt spid="1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1000"/>
                                        <p:tgtEl>
                                          <p:spTgt spid="1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10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7"/>
                                        </p:tgtEl>
                                        <p:attrNameLst>
                                          <p:attrName>style.visibility</p:attrName>
                                        </p:attrNameLst>
                                      </p:cBhvr>
                                      <p:to>
                                        <p:strVal val="visible"/>
                                      </p:to>
                                    </p:set>
                                    <p:animEffect transition="in" filter="fade">
                                      <p:cBhvr>
                                        <p:cTn id="72" dur="1000"/>
                                        <p:tgtEl>
                                          <p:spTgt spid="1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fade">
                                      <p:cBhvr>
                                        <p:cTn id="77" dur="1000"/>
                                        <p:tgtEl>
                                          <p:spTgt spid="1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fade">
                                      <p:cBhvr>
                                        <p:cTn id="82" dur="1000"/>
                                        <p:tgtEl>
                                          <p:spTgt spid="1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fade">
                                      <p:cBhvr>
                                        <p:cTn id="87" dur="1000"/>
                                        <p:tgtEl>
                                          <p:spTgt spid="1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fade">
                                      <p:cBhvr>
                                        <p:cTn id="92" dur="1000"/>
                                        <p:tgtEl>
                                          <p:spTgt spid="15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59"/>
                                        </p:tgtEl>
                                        <p:attrNameLst>
                                          <p:attrName>style.visibility</p:attrName>
                                        </p:attrNameLst>
                                      </p:cBhvr>
                                      <p:to>
                                        <p:strVal val="visible"/>
                                      </p:to>
                                    </p:set>
                                    <p:animEffect transition="in" filter="fade">
                                      <p:cBhvr>
                                        <p:cTn id="97" dur="1000"/>
                                        <p:tgtEl>
                                          <p:spTgt spid="1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68"/>
                                        </p:tgtEl>
                                        <p:attrNameLst>
                                          <p:attrName>style.visibility</p:attrName>
                                        </p:attrNameLst>
                                      </p:cBhvr>
                                      <p:to>
                                        <p:strVal val="visible"/>
                                      </p:to>
                                    </p:set>
                                    <p:animEffect transition="in" filter="fade">
                                      <p:cBhvr>
                                        <p:cTn id="102" dur="1000"/>
                                        <p:tgtEl>
                                          <p:spTgt spid="16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9"/>
                                        </p:tgtEl>
                                        <p:attrNameLst>
                                          <p:attrName>style.visibility</p:attrName>
                                        </p:attrNameLst>
                                      </p:cBhvr>
                                      <p:to>
                                        <p:strVal val="visible"/>
                                      </p:to>
                                    </p:set>
                                    <p:animEffect transition="in" filter="fade">
                                      <p:cBhvr>
                                        <p:cTn id="10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Hardware Caching Tutorial</a:t>
            </a:r>
            <a:endParaRPr/>
          </a:p>
        </p:txBody>
      </p:sp>
      <p:sp>
        <p:nvSpPr>
          <p:cNvPr id="175" name="Shape 175"/>
          <p:cNvSpPr txBox="1">
            <a:spLocks noGrp="1"/>
          </p:cNvSpPr>
          <p:nvPr>
            <p:ph type="body" idx="1"/>
          </p:nvPr>
        </p:nvSpPr>
        <p:spPr>
          <a:xfrm>
            <a:off x="311700" y="1152475"/>
            <a:ext cx="8520600" cy="184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Main Memory (DRAM) 1000x too slow</a:t>
            </a:r>
            <a:endParaRPr/>
          </a:p>
          <a:p>
            <a:pPr marL="0" lvl="0" indent="0">
              <a:spcBef>
                <a:spcPts val="1600"/>
              </a:spcBef>
              <a:spcAft>
                <a:spcPts val="0"/>
              </a:spcAft>
              <a:buNone/>
            </a:pPr>
            <a:r>
              <a:rPr lang="en"/>
              <a:t>Add Hardware Cache(s): small, transparent hardware memory</a:t>
            </a:r>
            <a:endParaRPr/>
          </a:p>
          <a:p>
            <a:pPr marL="457200" lvl="0" indent="-342900" rtl="0">
              <a:spcBef>
                <a:spcPts val="1600"/>
              </a:spcBef>
              <a:spcAft>
                <a:spcPts val="0"/>
              </a:spcAft>
              <a:buSzPts val="1800"/>
              <a:buChar char="●"/>
            </a:pPr>
            <a:r>
              <a:rPr lang="en"/>
              <a:t>Like a software cache: speculate near-term reuse (locality) is common</a:t>
            </a:r>
            <a:endParaRPr/>
          </a:p>
          <a:p>
            <a:pPr marL="457200" lvl="0" indent="-342900" rtl="0">
              <a:spcBef>
                <a:spcPts val="0"/>
              </a:spcBef>
              <a:spcAft>
                <a:spcPts val="0"/>
              </a:spcAft>
              <a:buSzPts val="1800"/>
              <a:buChar char="●"/>
            </a:pPr>
            <a:r>
              <a:rPr lang="en"/>
              <a:t>Like a hash table: an item (block or line) can go in one or few slots</a:t>
            </a:r>
            <a:endParaRPr/>
          </a:p>
        </p:txBody>
      </p:sp>
      <p:sp>
        <p:nvSpPr>
          <p:cNvPr id="176" name="Shape 176"/>
          <p:cNvSpPr txBox="1">
            <a:spLocks noGrp="1"/>
          </p:cNvSpPr>
          <p:nvPr>
            <p:ph type="body" idx="1"/>
          </p:nvPr>
        </p:nvSpPr>
        <p:spPr>
          <a:xfrm>
            <a:off x="311700" y="2981275"/>
            <a:ext cx="8520600" cy="4401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E.g., 4-entry cache w/ slot picked with address (key) modulo 4</a:t>
            </a:r>
            <a:endParaRPr/>
          </a:p>
        </p:txBody>
      </p:sp>
      <p:grpSp>
        <p:nvGrpSpPr>
          <p:cNvPr id="177" name="Shape 177"/>
          <p:cNvGrpSpPr/>
          <p:nvPr/>
        </p:nvGrpSpPr>
        <p:grpSpPr>
          <a:xfrm>
            <a:off x="335275" y="3512825"/>
            <a:ext cx="738975" cy="1020950"/>
            <a:chOff x="1021075" y="3436625"/>
            <a:chExt cx="738975" cy="1020950"/>
          </a:xfrm>
        </p:grpSpPr>
        <p:grpSp>
          <p:nvGrpSpPr>
            <p:cNvPr id="178" name="Shape 178"/>
            <p:cNvGrpSpPr/>
            <p:nvPr/>
          </p:nvGrpSpPr>
          <p:grpSpPr>
            <a:xfrm>
              <a:off x="1021075" y="3436625"/>
              <a:ext cx="738975" cy="327525"/>
              <a:chOff x="1021075" y="3436625"/>
              <a:chExt cx="738975" cy="327525"/>
            </a:xfrm>
          </p:grpSpPr>
          <p:sp>
            <p:nvSpPr>
              <p:cNvPr id="179" name="Shape 179"/>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80" name="Shape 180"/>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0</a:t>
                </a:r>
                <a:endParaRPr b="1">
                  <a:latin typeface="Courier New"/>
                  <a:ea typeface="Courier New"/>
                  <a:cs typeface="Courier New"/>
                  <a:sym typeface="Courier New"/>
                </a:endParaRPr>
              </a:p>
            </p:txBody>
          </p:sp>
        </p:grpSp>
        <p:grpSp>
          <p:nvGrpSpPr>
            <p:cNvPr id="181" name="Shape 181"/>
            <p:cNvGrpSpPr/>
            <p:nvPr/>
          </p:nvGrpSpPr>
          <p:grpSpPr>
            <a:xfrm>
              <a:off x="1021075" y="3665225"/>
              <a:ext cx="738975" cy="327525"/>
              <a:chOff x="1021075" y="3436625"/>
              <a:chExt cx="738975" cy="327525"/>
            </a:xfrm>
          </p:grpSpPr>
          <p:sp>
            <p:nvSpPr>
              <p:cNvPr id="182" name="Shape 182"/>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83" name="Shape 183"/>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1</a:t>
                </a:r>
                <a:endParaRPr b="1">
                  <a:latin typeface="Courier New"/>
                  <a:ea typeface="Courier New"/>
                  <a:cs typeface="Courier New"/>
                  <a:sym typeface="Courier New"/>
                </a:endParaRPr>
              </a:p>
            </p:txBody>
          </p:sp>
        </p:grpSp>
        <p:grpSp>
          <p:nvGrpSpPr>
            <p:cNvPr id="184" name="Shape 184"/>
            <p:cNvGrpSpPr/>
            <p:nvPr/>
          </p:nvGrpSpPr>
          <p:grpSpPr>
            <a:xfrm>
              <a:off x="1021075" y="3893825"/>
              <a:ext cx="738975" cy="327525"/>
              <a:chOff x="1021075" y="3436625"/>
              <a:chExt cx="738975" cy="327525"/>
            </a:xfrm>
          </p:grpSpPr>
          <p:sp>
            <p:nvSpPr>
              <p:cNvPr id="185" name="Shape 185"/>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86" name="Shape 186"/>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2</a:t>
                </a:r>
                <a:endParaRPr b="1">
                  <a:latin typeface="Courier New"/>
                  <a:ea typeface="Courier New"/>
                  <a:cs typeface="Courier New"/>
                  <a:sym typeface="Courier New"/>
                </a:endParaRPr>
              </a:p>
            </p:txBody>
          </p:sp>
        </p:grpSp>
        <p:grpSp>
          <p:nvGrpSpPr>
            <p:cNvPr id="187" name="Shape 187"/>
            <p:cNvGrpSpPr/>
            <p:nvPr/>
          </p:nvGrpSpPr>
          <p:grpSpPr>
            <a:xfrm>
              <a:off x="1021075" y="4130050"/>
              <a:ext cx="738975" cy="327525"/>
              <a:chOff x="1021075" y="3436625"/>
              <a:chExt cx="738975" cy="327525"/>
            </a:xfrm>
          </p:grpSpPr>
          <p:sp>
            <p:nvSpPr>
              <p:cNvPr id="188" name="Shape 188"/>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89" name="Shape 189"/>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3</a:t>
                </a:r>
                <a:endParaRPr b="1">
                  <a:latin typeface="Courier New"/>
                  <a:ea typeface="Courier New"/>
                  <a:cs typeface="Courier New"/>
                  <a:sym typeface="Courier New"/>
                </a:endParaRPr>
              </a:p>
            </p:txBody>
          </p:sp>
        </p:grpSp>
      </p:grpSp>
      <p:sp>
        <p:nvSpPr>
          <p:cNvPr id="190" name="Shape 190"/>
          <p:cNvSpPr txBox="1"/>
          <p:nvPr/>
        </p:nvSpPr>
        <p:spPr>
          <a:xfrm>
            <a:off x="-228600" y="1341125"/>
            <a:ext cx="4389000" cy="512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1" name="Shape 191"/>
          <p:cNvSpPr txBox="1"/>
          <p:nvPr/>
        </p:nvSpPr>
        <p:spPr>
          <a:xfrm>
            <a:off x="1089650" y="3527950"/>
            <a:ext cx="1021200" cy="952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latin typeface="Courier New"/>
                <a:ea typeface="Courier New"/>
                <a:cs typeface="Courier New"/>
                <a:sym typeface="Courier New"/>
              </a:rPr>
              <a:t>12</a:t>
            </a:r>
            <a:r>
              <a:rPr lang="en"/>
              <a:t>?</a:t>
            </a:r>
            <a:endParaRPr/>
          </a:p>
          <a:p>
            <a:pPr marL="0" lvl="0" indent="0" algn="ctr" rtl="0">
              <a:spcBef>
                <a:spcPts val="0"/>
              </a:spcBef>
              <a:spcAft>
                <a:spcPts val="0"/>
              </a:spcAft>
              <a:buNone/>
            </a:pPr>
            <a:r>
              <a:rPr lang="en"/>
              <a:t>Miss</a:t>
            </a:r>
            <a:endParaRPr/>
          </a:p>
          <a:p>
            <a:pPr marL="0" lvl="0" indent="0" algn="ctr">
              <a:spcBef>
                <a:spcPts val="0"/>
              </a:spcBef>
              <a:spcAft>
                <a:spcPts val="0"/>
              </a:spcAft>
              <a:buNone/>
            </a:pPr>
            <a:r>
              <a:rPr lang="en"/>
              <a:t>Insert </a:t>
            </a:r>
            <a:r>
              <a:rPr lang="en" b="1">
                <a:solidFill>
                  <a:schemeClr val="dk1"/>
                </a:solidFill>
                <a:latin typeface="Courier New"/>
                <a:ea typeface="Courier New"/>
                <a:cs typeface="Courier New"/>
                <a:sym typeface="Courier New"/>
              </a:rPr>
              <a:t>12</a:t>
            </a:r>
            <a:endParaRPr/>
          </a:p>
        </p:txBody>
      </p:sp>
      <p:grpSp>
        <p:nvGrpSpPr>
          <p:cNvPr id="192" name="Shape 192"/>
          <p:cNvGrpSpPr/>
          <p:nvPr/>
        </p:nvGrpSpPr>
        <p:grpSpPr>
          <a:xfrm>
            <a:off x="2011675" y="3512825"/>
            <a:ext cx="738975" cy="1020950"/>
            <a:chOff x="1021075" y="3436625"/>
            <a:chExt cx="738975" cy="1020950"/>
          </a:xfrm>
        </p:grpSpPr>
        <p:grpSp>
          <p:nvGrpSpPr>
            <p:cNvPr id="193" name="Shape 193"/>
            <p:cNvGrpSpPr/>
            <p:nvPr/>
          </p:nvGrpSpPr>
          <p:grpSpPr>
            <a:xfrm>
              <a:off x="1021075" y="3436625"/>
              <a:ext cx="738975" cy="327525"/>
              <a:chOff x="1021075" y="3436625"/>
              <a:chExt cx="738975" cy="327525"/>
            </a:xfrm>
          </p:grpSpPr>
          <p:sp>
            <p:nvSpPr>
              <p:cNvPr id="194" name="Shape 194"/>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12</a:t>
                </a:r>
                <a:endParaRPr b="1">
                  <a:latin typeface="Courier New"/>
                  <a:ea typeface="Courier New"/>
                  <a:cs typeface="Courier New"/>
                  <a:sym typeface="Courier New"/>
                </a:endParaRPr>
              </a:p>
            </p:txBody>
          </p:sp>
          <p:sp>
            <p:nvSpPr>
              <p:cNvPr id="195" name="Shape 195"/>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0</a:t>
                </a:r>
                <a:endParaRPr b="1">
                  <a:latin typeface="Courier New"/>
                  <a:ea typeface="Courier New"/>
                  <a:cs typeface="Courier New"/>
                  <a:sym typeface="Courier New"/>
                </a:endParaRPr>
              </a:p>
            </p:txBody>
          </p:sp>
        </p:grpSp>
        <p:grpSp>
          <p:nvGrpSpPr>
            <p:cNvPr id="196" name="Shape 196"/>
            <p:cNvGrpSpPr/>
            <p:nvPr/>
          </p:nvGrpSpPr>
          <p:grpSpPr>
            <a:xfrm>
              <a:off x="1021075" y="3665225"/>
              <a:ext cx="738975" cy="327525"/>
              <a:chOff x="1021075" y="3436625"/>
              <a:chExt cx="738975" cy="327525"/>
            </a:xfrm>
          </p:grpSpPr>
          <p:sp>
            <p:nvSpPr>
              <p:cNvPr id="197" name="Shape 197"/>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198" name="Shape 198"/>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1</a:t>
                </a:r>
                <a:endParaRPr b="1">
                  <a:latin typeface="Courier New"/>
                  <a:ea typeface="Courier New"/>
                  <a:cs typeface="Courier New"/>
                  <a:sym typeface="Courier New"/>
                </a:endParaRPr>
              </a:p>
            </p:txBody>
          </p:sp>
        </p:grpSp>
        <p:grpSp>
          <p:nvGrpSpPr>
            <p:cNvPr id="199" name="Shape 199"/>
            <p:cNvGrpSpPr/>
            <p:nvPr/>
          </p:nvGrpSpPr>
          <p:grpSpPr>
            <a:xfrm>
              <a:off x="1021075" y="3893825"/>
              <a:ext cx="738975" cy="327525"/>
              <a:chOff x="1021075" y="3436625"/>
              <a:chExt cx="738975" cy="327525"/>
            </a:xfrm>
          </p:grpSpPr>
          <p:sp>
            <p:nvSpPr>
              <p:cNvPr id="200" name="Shape 200"/>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01" name="Shape 201"/>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2</a:t>
                </a:r>
                <a:endParaRPr b="1">
                  <a:latin typeface="Courier New"/>
                  <a:ea typeface="Courier New"/>
                  <a:cs typeface="Courier New"/>
                  <a:sym typeface="Courier New"/>
                </a:endParaRPr>
              </a:p>
            </p:txBody>
          </p:sp>
        </p:grpSp>
        <p:grpSp>
          <p:nvGrpSpPr>
            <p:cNvPr id="202" name="Shape 202"/>
            <p:cNvGrpSpPr/>
            <p:nvPr/>
          </p:nvGrpSpPr>
          <p:grpSpPr>
            <a:xfrm>
              <a:off x="1021075" y="4130050"/>
              <a:ext cx="738975" cy="327525"/>
              <a:chOff x="1021075" y="3436625"/>
              <a:chExt cx="738975" cy="327525"/>
            </a:xfrm>
          </p:grpSpPr>
          <p:sp>
            <p:nvSpPr>
              <p:cNvPr id="203" name="Shape 203"/>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04" name="Shape 204"/>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3</a:t>
                </a:r>
                <a:endParaRPr b="1">
                  <a:latin typeface="Courier New"/>
                  <a:ea typeface="Courier New"/>
                  <a:cs typeface="Courier New"/>
                  <a:sym typeface="Courier New"/>
                </a:endParaRPr>
              </a:p>
            </p:txBody>
          </p:sp>
        </p:grpSp>
      </p:grpSp>
      <p:sp>
        <p:nvSpPr>
          <p:cNvPr id="205" name="Shape 205"/>
          <p:cNvSpPr txBox="1"/>
          <p:nvPr/>
        </p:nvSpPr>
        <p:spPr>
          <a:xfrm>
            <a:off x="2766050" y="3527950"/>
            <a:ext cx="10212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07</a:t>
            </a:r>
            <a:r>
              <a:rPr lang="en"/>
              <a:t>?</a:t>
            </a:r>
            <a:endParaRPr/>
          </a:p>
          <a:p>
            <a:pPr marL="0" lvl="0" indent="0" algn="ctr" rtl="0">
              <a:spcBef>
                <a:spcPts val="0"/>
              </a:spcBef>
              <a:spcAft>
                <a:spcPts val="0"/>
              </a:spcAft>
              <a:buNone/>
            </a:pPr>
            <a:r>
              <a:rPr lang="en"/>
              <a:t>Miss</a:t>
            </a:r>
            <a:endParaRPr/>
          </a:p>
          <a:p>
            <a:pPr marL="0" lvl="0" indent="0" algn="ctr" rtl="0">
              <a:spcBef>
                <a:spcPts val="0"/>
              </a:spcBef>
              <a:spcAft>
                <a:spcPts val="0"/>
              </a:spcAft>
              <a:buNone/>
            </a:pPr>
            <a:r>
              <a:rPr lang="en"/>
              <a:t>Insert </a:t>
            </a:r>
            <a:r>
              <a:rPr lang="en" b="1">
                <a:solidFill>
                  <a:schemeClr val="dk1"/>
                </a:solidFill>
                <a:latin typeface="Courier New"/>
                <a:ea typeface="Courier New"/>
                <a:cs typeface="Courier New"/>
                <a:sym typeface="Courier New"/>
              </a:rPr>
              <a:t>07</a:t>
            </a:r>
            <a:endParaRPr/>
          </a:p>
        </p:txBody>
      </p:sp>
      <p:grpSp>
        <p:nvGrpSpPr>
          <p:cNvPr id="206" name="Shape 206"/>
          <p:cNvGrpSpPr/>
          <p:nvPr/>
        </p:nvGrpSpPr>
        <p:grpSpPr>
          <a:xfrm>
            <a:off x="3688075" y="3512825"/>
            <a:ext cx="738975" cy="1020950"/>
            <a:chOff x="1021075" y="3436625"/>
            <a:chExt cx="738975" cy="1020950"/>
          </a:xfrm>
        </p:grpSpPr>
        <p:grpSp>
          <p:nvGrpSpPr>
            <p:cNvPr id="207" name="Shape 207"/>
            <p:cNvGrpSpPr/>
            <p:nvPr/>
          </p:nvGrpSpPr>
          <p:grpSpPr>
            <a:xfrm>
              <a:off x="1021075" y="3436625"/>
              <a:ext cx="738975" cy="327525"/>
              <a:chOff x="1021075" y="3436625"/>
              <a:chExt cx="738975" cy="327525"/>
            </a:xfrm>
          </p:grpSpPr>
          <p:sp>
            <p:nvSpPr>
              <p:cNvPr id="208" name="Shape 208"/>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12</a:t>
                </a:r>
                <a:endParaRPr b="1">
                  <a:latin typeface="Courier New"/>
                  <a:ea typeface="Courier New"/>
                  <a:cs typeface="Courier New"/>
                  <a:sym typeface="Courier New"/>
                </a:endParaRPr>
              </a:p>
            </p:txBody>
          </p:sp>
          <p:sp>
            <p:nvSpPr>
              <p:cNvPr id="209" name="Shape 209"/>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0</a:t>
                </a:r>
                <a:endParaRPr b="1">
                  <a:latin typeface="Courier New"/>
                  <a:ea typeface="Courier New"/>
                  <a:cs typeface="Courier New"/>
                  <a:sym typeface="Courier New"/>
                </a:endParaRPr>
              </a:p>
            </p:txBody>
          </p:sp>
        </p:grpSp>
        <p:grpSp>
          <p:nvGrpSpPr>
            <p:cNvPr id="210" name="Shape 210"/>
            <p:cNvGrpSpPr/>
            <p:nvPr/>
          </p:nvGrpSpPr>
          <p:grpSpPr>
            <a:xfrm>
              <a:off x="1021075" y="3665225"/>
              <a:ext cx="738975" cy="327525"/>
              <a:chOff x="1021075" y="3436625"/>
              <a:chExt cx="738975" cy="327525"/>
            </a:xfrm>
          </p:grpSpPr>
          <p:sp>
            <p:nvSpPr>
              <p:cNvPr id="211" name="Shape 211"/>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12" name="Shape 212"/>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1</a:t>
                </a:r>
                <a:endParaRPr b="1">
                  <a:latin typeface="Courier New"/>
                  <a:ea typeface="Courier New"/>
                  <a:cs typeface="Courier New"/>
                  <a:sym typeface="Courier New"/>
                </a:endParaRPr>
              </a:p>
            </p:txBody>
          </p:sp>
        </p:grpSp>
        <p:grpSp>
          <p:nvGrpSpPr>
            <p:cNvPr id="213" name="Shape 213"/>
            <p:cNvGrpSpPr/>
            <p:nvPr/>
          </p:nvGrpSpPr>
          <p:grpSpPr>
            <a:xfrm>
              <a:off x="1021075" y="3893825"/>
              <a:ext cx="738975" cy="327525"/>
              <a:chOff x="1021075" y="3436625"/>
              <a:chExt cx="738975" cy="327525"/>
            </a:xfrm>
          </p:grpSpPr>
          <p:sp>
            <p:nvSpPr>
              <p:cNvPr id="214" name="Shape 214"/>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15" name="Shape 215"/>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2</a:t>
                </a:r>
                <a:endParaRPr b="1">
                  <a:latin typeface="Courier New"/>
                  <a:ea typeface="Courier New"/>
                  <a:cs typeface="Courier New"/>
                  <a:sym typeface="Courier New"/>
                </a:endParaRPr>
              </a:p>
            </p:txBody>
          </p:sp>
        </p:grpSp>
        <p:grpSp>
          <p:nvGrpSpPr>
            <p:cNvPr id="216" name="Shape 216"/>
            <p:cNvGrpSpPr/>
            <p:nvPr/>
          </p:nvGrpSpPr>
          <p:grpSpPr>
            <a:xfrm>
              <a:off x="1021075" y="4130050"/>
              <a:ext cx="738975" cy="327525"/>
              <a:chOff x="1021075" y="3436625"/>
              <a:chExt cx="738975" cy="327525"/>
            </a:xfrm>
          </p:grpSpPr>
          <p:sp>
            <p:nvSpPr>
              <p:cNvPr id="217" name="Shape 217"/>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07</a:t>
                </a:r>
                <a:endParaRPr b="1">
                  <a:latin typeface="Courier New"/>
                  <a:ea typeface="Courier New"/>
                  <a:cs typeface="Courier New"/>
                  <a:sym typeface="Courier New"/>
                </a:endParaRPr>
              </a:p>
            </p:txBody>
          </p:sp>
          <p:sp>
            <p:nvSpPr>
              <p:cNvPr id="218" name="Shape 218"/>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3</a:t>
                </a:r>
                <a:endParaRPr b="1">
                  <a:latin typeface="Courier New"/>
                  <a:ea typeface="Courier New"/>
                  <a:cs typeface="Courier New"/>
                  <a:sym typeface="Courier New"/>
                </a:endParaRPr>
              </a:p>
            </p:txBody>
          </p:sp>
        </p:grpSp>
      </p:grpSp>
      <p:sp>
        <p:nvSpPr>
          <p:cNvPr id="219" name="Shape 219"/>
          <p:cNvSpPr txBox="1"/>
          <p:nvPr/>
        </p:nvSpPr>
        <p:spPr>
          <a:xfrm>
            <a:off x="4442450" y="3527950"/>
            <a:ext cx="10212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12</a:t>
            </a:r>
            <a:r>
              <a:rPr lang="en"/>
              <a:t>?</a:t>
            </a:r>
            <a:endParaRPr/>
          </a:p>
          <a:p>
            <a:pPr marL="0" lvl="0" indent="0" algn="ctr" rtl="0">
              <a:spcBef>
                <a:spcPts val="0"/>
              </a:spcBef>
              <a:spcAft>
                <a:spcPts val="0"/>
              </a:spcAft>
              <a:buNone/>
            </a:pPr>
            <a:r>
              <a:rPr lang="en"/>
              <a:t>HIT!</a:t>
            </a:r>
            <a:endParaRPr/>
          </a:p>
          <a:p>
            <a:pPr marL="0" lvl="0" indent="0" algn="ctr" rtl="0">
              <a:spcBef>
                <a:spcPts val="0"/>
              </a:spcBef>
              <a:spcAft>
                <a:spcPts val="0"/>
              </a:spcAft>
              <a:buNone/>
            </a:pPr>
            <a:r>
              <a:rPr lang="en"/>
              <a:t>No changes</a:t>
            </a:r>
            <a:endParaRPr/>
          </a:p>
          <a:p>
            <a:pPr marL="0" lvl="0" indent="0" algn="ctr" rtl="0">
              <a:spcBef>
                <a:spcPts val="0"/>
              </a:spcBef>
              <a:spcAft>
                <a:spcPts val="0"/>
              </a:spcAft>
              <a:buNone/>
            </a:pPr>
            <a:endParaRPr/>
          </a:p>
        </p:txBody>
      </p:sp>
      <p:grpSp>
        <p:nvGrpSpPr>
          <p:cNvPr id="220" name="Shape 220"/>
          <p:cNvGrpSpPr/>
          <p:nvPr/>
        </p:nvGrpSpPr>
        <p:grpSpPr>
          <a:xfrm>
            <a:off x="5364475" y="3512825"/>
            <a:ext cx="738975" cy="1020950"/>
            <a:chOff x="1021075" y="3436625"/>
            <a:chExt cx="738975" cy="1020950"/>
          </a:xfrm>
        </p:grpSpPr>
        <p:grpSp>
          <p:nvGrpSpPr>
            <p:cNvPr id="221" name="Shape 221"/>
            <p:cNvGrpSpPr/>
            <p:nvPr/>
          </p:nvGrpSpPr>
          <p:grpSpPr>
            <a:xfrm>
              <a:off x="1021075" y="3436625"/>
              <a:ext cx="738975" cy="327525"/>
              <a:chOff x="1021075" y="3436625"/>
              <a:chExt cx="738975" cy="327525"/>
            </a:xfrm>
          </p:grpSpPr>
          <p:sp>
            <p:nvSpPr>
              <p:cNvPr id="222" name="Shape 222"/>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12</a:t>
                </a:r>
                <a:endParaRPr b="1">
                  <a:latin typeface="Courier New"/>
                  <a:ea typeface="Courier New"/>
                  <a:cs typeface="Courier New"/>
                  <a:sym typeface="Courier New"/>
                </a:endParaRPr>
              </a:p>
            </p:txBody>
          </p:sp>
          <p:sp>
            <p:nvSpPr>
              <p:cNvPr id="223" name="Shape 223"/>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0</a:t>
                </a:r>
                <a:endParaRPr b="1">
                  <a:latin typeface="Courier New"/>
                  <a:ea typeface="Courier New"/>
                  <a:cs typeface="Courier New"/>
                  <a:sym typeface="Courier New"/>
                </a:endParaRPr>
              </a:p>
            </p:txBody>
          </p:sp>
        </p:grpSp>
        <p:grpSp>
          <p:nvGrpSpPr>
            <p:cNvPr id="224" name="Shape 224"/>
            <p:cNvGrpSpPr/>
            <p:nvPr/>
          </p:nvGrpSpPr>
          <p:grpSpPr>
            <a:xfrm>
              <a:off x="1021075" y="3665225"/>
              <a:ext cx="738975" cy="327525"/>
              <a:chOff x="1021075" y="3436625"/>
              <a:chExt cx="738975" cy="327525"/>
            </a:xfrm>
          </p:grpSpPr>
          <p:sp>
            <p:nvSpPr>
              <p:cNvPr id="225" name="Shape 225"/>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26" name="Shape 226"/>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1</a:t>
                </a:r>
                <a:endParaRPr b="1">
                  <a:latin typeface="Courier New"/>
                  <a:ea typeface="Courier New"/>
                  <a:cs typeface="Courier New"/>
                  <a:sym typeface="Courier New"/>
                </a:endParaRPr>
              </a:p>
            </p:txBody>
          </p:sp>
        </p:grpSp>
        <p:grpSp>
          <p:nvGrpSpPr>
            <p:cNvPr id="227" name="Shape 227"/>
            <p:cNvGrpSpPr/>
            <p:nvPr/>
          </p:nvGrpSpPr>
          <p:grpSpPr>
            <a:xfrm>
              <a:off x="1021075" y="3893825"/>
              <a:ext cx="738975" cy="327525"/>
              <a:chOff x="1021075" y="3436625"/>
              <a:chExt cx="738975" cy="327525"/>
            </a:xfrm>
          </p:grpSpPr>
          <p:sp>
            <p:nvSpPr>
              <p:cNvPr id="228" name="Shape 228"/>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29" name="Shape 229"/>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2</a:t>
                </a:r>
                <a:endParaRPr b="1">
                  <a:latin typeface="Courier New"/>
                  <a:ea typeface="Courier New"/>
                  <a:cs typeface="Courier New"/>
                  <a:sym typeface="Courier New"/>
                </a:endParaRPr>
              </a:p>
            </p:txBody>
          </p:sp>
        </p:grpSp>
        <p:grpSp>
          <p:nvGrpSpPr>
            <p:cNvPr id="230" name="Shape 230"/>
            <p:cNvGrpSpPr/>
            <p:nvPr/>
          </p:nvGrpSpPr>
          <p:grpSpPr>
            <a:xfrm>
              <a:off x="1021075" y="4130050"/>
              <a:ext cx="738975" cy="327525"/>
              <a:chOff x="1021075" y="3436625"/>
              <a:chExt cx="738975" cy="327525"/>
            </a:xfrm>
          </p:grpSpPr>
          <p:sp>
            <p:nvSpPr>
              <p:cNvPr id="231" name="Shape 231"/>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07</a:t>
                </a:r>
                <a:endParaRPr b="1">
                  <a:latin typeface="Courier New"/>
                  <a:ea typeface="Courier New"/>
                  <a:cs typeface="Courier New"/>
                  <a:sym typeface="Courier New"/>
                </a:endParaRPr>
              </a:p>
            </p:txBody>
          </p:sp>
          <p:sp>
            <p:nvSpPr>
              <p:cNvPr id="232" name="Shape 232"/>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3</a:t>
                </a:r>
                <a:endParaRPr b="1">
                  <a:latin typeface="Courier New"/>
                  <a:ea typeface="Courier New"/>
                  <a:cs typeface="Courier New"/>
                  <a:sym typeface="Courier New"/>
                </a:endParaRPr>
              </a:p>
            </p:txBody>
          </p:sp>
        </p:grpSp>
      </p:grpSp>
      <p:sp>
        <p:nvSpPr>
          <p:cNvPr id="233" name="Shape 233"/>
          <p:cNvSpPr txBox="1"/>
          <p:nvPr/>
        </p:nvSpPr>
        <p:spPr>
          <a:xfrm>
            <a:off x="6118850" y="3527950"/>
            <a:ext cx="10212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ourier New"/>
                <a:ea typeface="Courier New"/>
                <a:cs typeface="Courier New"/>
                <a:sym typeface="Courier New"/>
              </a:rPr>
              <a:t>16</a:t>
            </a:r>
            <a:r>
              <a:rPr lang="en"/>
              <a:t>?</a:t>
            </a:r>
            <a:endParaRPr/>
          </a:p>
          <a:p>
            <a:pPr marL="0" lvl="0" indent="0" algn="ctr" rtl="0">
              <a:spcBef>
                <a:spcPts val="0"/>
              </a:spcBef>
              <a:spcAft>
                <a:spcPts val="0"/>
              </a:spcAft>
              <a:buNone/>
            </a:pPr>
            <a:r>
              <a:rPr lang="en"/>
              <a:t>Miss</a:t>
            </a:r>
            <a:endParaRPr/>
          </a:p>
          <a:p>
            <a:pPr marL="0" lvl="0" indent="0" algn="ctr" rtl="0">
              <a:spcBef>
                <a:spcPts val="0"/>
              </a:spcBef>
              <a:spcAft>
                <a:spcPts val="0"/>
              </a:spcAft>
              <a:buNone/>
            </a:pPr>
            <a:r>
              <a:rPr lang="en"/>
              <a:t>Victim </a:t>
            </a:r>
            <a:r>
              <a:rPr lang="en" b="1">
                <a:solidFill>
                  <a:schemeClr val="dk1"/>
                </a:solidFill>
                <a:latin typeface="Courier New"/>
                <a:ea typeface="Courier New"/>
                <a:cs typeface="Courier New"/>
                <a:sym typeface="Courier New"/>
              </a:rPr>
              <a:t>12</a:t>
            </a:r>
            <a:endParaRPr/>
          </a:p>
          <a:p>
            <a:pPr marL="0" lvl="0" indent="0" algn="ctr" rtl="0">
              <a:spcBef>
                <a:spcPts val="0"/>
              </a:spcBef>
              <a:spcAft>
                <a:spcPts val="0"/>
              </a:spcAft>
              <a:buNone/>
            </a:pPr>
            <a:r>
              <a:rPr lang="en"/>
              <a:t>Insert </a:t>
            </a:r>
            <a:r>
              <a:rPr lang="en" b="1">
                <a:solidFill>
                  <a:schemeClr val="dk1"/>
                </a:solidFill>
                <a:latin typeface="Courier New"/>
                <a:ea typeface="Courier New"/>
                <a:cs typeface="Courier New"/>
                <a:sym typeface="Courier New"/>
              </a:rPr>
              <a:t>16</a:t>
            </a:r>
            <a:endParaRPr/>
          </a:p>
        </p:txBody>
      </p:sp>
      <p:grpSp>
        <p:nvGrpSpPr>
          <p:cNvPr id="234" name="Shape 234"/>
          <p:cNvGrpSpPr/>
          <p:nvPr/>
        </p:nvGrpSpPr>
        <p:grpSpPr>
          <a:xfrm>
            <a:off x="7040875" y="3512825"/>
            <a:ext cx="738975" cy="1020950"/>
            <a:chOff x="1021075" y="3436625"/>
            <a:chExt cx="738975" cy="1020950"/>
          </a:xfrm>
        </p:grpSpPr>
        <p:grpSp>
          <p:nvGrpSpPr>
            <p:cNvPr id="235" name="Shape 235"/>
            <p:cNvGrpSpPr/>
            <p:nvPr/>
          </p:nvGrpSpPr>
          <p:grpSpPr>
            <a:xfrm>
              <a:off x="1021075" y="3436625"/>
              <a:ext cx="738975" cy="327525"/>
              <a:chOff x="1021075" y="3436625"/>
              <a:chExt cx="738975" cy="327525"/>
            </a:xfrm>
          </p:grpSpPr>
          <p:sp>
            <p:nvSpPr>
              <p:cNvPr id="236" name="Shape 236"/>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16</a:t>
                </a:r>
                <a:endParaRPr b="1">
                  <a:latin typeface="Courier New"/>
                  <a:ea typeface="Courier New"/>
                  <a:cs typeface="Courier New"/>
                  <a:sym typeface="Courier New"/>
                </a:endParaRPr>
              </a:p>
            </p:txBody>
          </p:sp>
          <p:sp>
            <p:nvSpPr>
              <p:cNvPr id="237" name="Shape 237"/>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0</a:t>
                </a:r>
                <a:endParaRPr b="1">
                  <a:latin typeface="Courier New"/>
                  <a:ea typeface="Courier New"/>
                  <a:cs typeface="Courier New"/>
                  <a:sym typeface="Courier New"/>
                </a:endParaRPr>
              </a:p>
            </p:txBody>
          </p:sp>
        </p:grpSp>
        <p:grpSp>
          <p:nvGrpSpPr>
            <p:cNvPr id="238" name="Shape 238"/>
            <p:cNvGrpSpPr/>
            <p:nvPr/>
          </p:nvGrpSpPr>
          <p:grpSpPr>
            <a:xfrm>
              <a:off x="1021075" y="3665225"/>
              <a:ext cx="738975" cy="327525"/>
              <a:chOff x="1021075" y="3436625"/>
              <a:chExt cx="738975" cy="327525"/>
            </a:xfrm>
          </p:grpSpPr>
          <p:sp>
            <p:nvSpPr>
              <p:cNvPr id="239" name="Shape 239"/>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40" name="Shape 240"/>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1</a:t>
                </a:r>
                <a:endParaRPr b="1">
                  <a:latin typeface="Courier New"/>
                  <a:ea typeface="Courier New"/>
                  <a:cs typeface="Courier New"/>
                  <a:sym typeface="Courier New"/>
                </a:endParaRPr>
              </a:p>
            </p:txBody>
          </p:sp>
        </p:grpSp>
        <p:grpSp>
          <p:nvGrpSpPr>
            <p:cNvPr id="241" name="Shape 241"/>
            <p:cNvGrpSpPr/>
            <p:nvPr/>
          </p:nvGrpSpPr>
          <p:grpSpPr>
            <a:xfrm>
              <a:off x="1021075" y="3893825"/>
              <a:ext cx="738975" cy="327525"/>
              <a:chOff x="1021075" y="3436625"/>
              <a:chExt cx="738975" cy="327525"/>
            </a:xfrm>
          </p:grpSpPr>
          <p:sp>
            <p:nvSpPr>
              <p:cNvPr id="242" name="Shape 242"/>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a:t>
                </a:r>
                <a:endParaRPr b="1">
                  <a:latin typeface="Courier New"/>
                  <a:ea typeface="Courier New"/>
                  <a:cs typeface="Courier New"/>
                  <a:sym typeface="Courier New"/>
                </a:endParaRPr>
              </a:p>
            </p:txBody>
          </p:sp>
          <p:sp>
            <p:nvSpPr>
              <p:cNvPr id="243" name="Shape 243"/>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2</a:t>
                </a:r>
                <a:endParaRPr b="1">
                  <a:latin typeface="Courier New"/>
                  <a:ea typeface="Courier New"/>
                  <a:cs typeface="Courier New"/>
                  <a:sym typeface="Courier New"/>
                </a:endParaRPr>
              </a:p>
            </p:txBody>
          </p:sp>
        </p:grpSp>
        <p:grpSp>
          <p:nvGrpSpPr>
            <p:cNvPr id="244" name="Shape 244"/>
            <p:cNvGrpSpPr/>
            <p:nvPr/>
          </p:nvGrpSpPr>
          <p:grpSpPr>
            <a:xfrm>
              <a:off x="1021075" y="4130050"/>
              <a:ext cx="738975" cy="327525"/>
              <a:chOff x="1021075" y="3436625"/>
              <a:chExt cx="738975" cy="327525"/>
            </a:xfrm>
          </p:grpSpPr>
          <p:sp>
            <p:nvSpPr>
              <p:cNvPr id="245" name="Shape 245"/>
              <p:cNvSpPr/>
              <p:nvPr/>
            </p:nvSpPr>
            <p:spPr>
              <a:xfrm>
                <a:off x="1272550" y="3528050"/>
                <a:ext cx="487500" cy="23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Courier New"/>
                    <a:ea typeface="Courier New"/>
                    <a:cs typeface="Courier New"/>
                    <a:sym typeface="Courier New"/>
                  </a:rPr>
                  <a:t>07</a:t>
                </a:r>
                <a:endParaRPr b="1">
                  <a:latin typeface="Courier New"/>
                  <a:ea typeface="Courier New"/>
                  <a:cs typeface="Courier New"/>
                  <a:sym typeface="Courier New"/>
                </a:endParaRPr>
              </a:p>
            </p:txBody>
          </p:sp>
          <p:sp>
            <p:nvSpPr>
              <p:cNvPr id="246" name="Shape 246"/>
              <p:cNvSpPr txBox="1"/>
              <p:nvPr/>
            </p:nvSpPr>
            <p:spPr>
              <a:xfrm>
                <a:off x="1021075" y="3436625"/>
                <a:ext cx="205800" cy="228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3</a:t>
                </a:r>
                <a:endParaRPr b="1">
                  <a:latin typeface="Courier New"/>
                  <a:ea typeface="Courier New"/>
                  <a:cs typeface="Courier New"/>
                  <a:sym typeface="Courier New"/>
                </a:endParaRPr>
              </a:p>
            </p:txBody>
          </p:sp>
        </p:grpSp>
      </p:grpSp>
      <p:sp>
        <p:nvSpPr>
          <p:cNvPr id="247" name="Shape 247"/>
          <p:cNvSpPr txBox="1"/>
          <p:nvPr/>
        </p:nvSpPr>
        <p:spPr>
          <a:xfrm>
            <a:off x="7795250" y="3527950"/>
            <a:ext cx="12012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Note </a:t>
            </a:r>
            <a:r>
              <a:rPr lang="en" b="1">
                <a:solidFill>
                  <a:schemeClr val="dk1"/>
                </a:solidFill>
                <a:latin typeface="Courier New"/>
                <a:ea typeface="Courier New"/>
                <a:cs typeface="Courier New"/>
                <a:sym typeface="Courier New"/>
              </a:rPr>
              <a:t>12</a:t>
            </a:r>
            <a:endParaRPr/>
          </a:p>
          <a:p>
            <a:pPr marL="0" lvl="0" indent="0" algn="ctr" rtl="0">
              <a:spcBef>
                <a:spcPts val="0"/>
              </a:spcBef>
              <a:spcAft>
                <a:spcPts val="0"/>
              </a:spcAft>
              <a:buNone/>
            </a:pPr>
            <a:r>
              <a:rPr lang="en"/>
              <a:t>victimized “early” due to “alias”</a:t>
            </a:r>
            <a:endParaRPr/>
          </a:p>
        </p:txBody>
      </p:sp>
    </p:spTree>
    <p:extLst>
      <p:ext uri="{BB962C8B-B14F-4D97-AF65-F5344CB8AC3E}">
        <p14:creationId xmlns:p14="http://schemas.microsoft.com/office/powerpoint/2010/main" val="20667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10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1000"/>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1000"/>
                                        <p:tgtEl>
                                          <p:spTgt spid="1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1000"/>
                                        <p:tgtEl>
                                          <p:spTgt spid="2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10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9"/>
                                        </p:tgtEl>
                                        <p:attrNameLst>
                                          <p:attrName>style.visibility</p:attrName>
                                        </p:attrNameLst>
                                      </p:cBhvr>
                                      <p:to>
                                        <p:strVal val="visible"/>
                                      </p:to>
                                    </p:set>
                                    <p:animEffect transition="in" filter="fade">
                                      <p:cBhvr>
                                        <p:cTn id="37" dur="1000"/>
                                        <p:tgtEl>
                                          <p:spTgt spid="2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fade">
                                      <p:cBhvr>
                                        <p:cTn id="42" dur="1000"/>
                                        <p:tgtEl>
                                          <p:spTgt spid="2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3"/>
                                        </p:tgtEl>
                                        <p:attrNameLst>
                                          <p:attrName>style.visibility</p:attrName>
                                        </p:attrNameLst>
                                      </p:cBhvr>
                                      <p:to>
                                        <p:strVal val="visible"/>
                                      </p:to>
                                    </p:set>
                                    <p:animEffect transition="in" filter="fade">
                                      <p:cBhvr>
                                        <p:cTn id="47" dur="1000"/>
                                        <p:tgtEl>
                                          <p:spTgt spid="2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4"/>
                                        </p:tgtEl>
                                        <p:attrNameLst>
                                          <p:attrName>style.visibility</p:attrName>
                                        </p:attrNameLst>
                                      </p:cBhvr>
                                      <p:to>
                                        <p:strVal val="visible"/>
                                      </p:to>
                                    </p:set>
                                    <p:animEffect transition="in" filter="fade">
                                      <p:cBhvr>
                                        <p:cTn id="52" dur="1000"/>
                                        <p:tgtEl>
                                          <p:spTgt spid="2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7"/>
                                        </p:tgtEl>
                                        <p:attrNameLst>
                                          <p:attrName>style.visibility</p:attrName>
                                        </p:attrNameLst>
                                      </p:cBhvr>
                                      <p:to>
                                        <p:strVal val="visible"/>
                                      </p:to>
                                    </p:set>
                                    <p:animEffect transition="in" filter="fade">
                                      <p:cBhvr>
                                        <p:cTn id="5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en"/>
              <a:t>Whither Computer Architecture 1.0?</a:t>
            </a:r>
            <a:br>
              <a:rPr lang="en"/>
            </a:br>
            <a:endParaRPr/>
          </a:p>
        </p:txBody>
      </p:sp>
      <p:sp>
        <p:nvSpPr>
          <p:cNvPr id="260" name="Shape 2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r>
            <a:br>
              <a:rPr lang="en"/>
            </a:br>
            <a:r>
              <a:rPr lang="en"/>
              <a:t>Architecture 1.0: timing-independent functional behavior</a:t>
            </a:r>
            <a:br>
              <a:rPr lang="en"/>
            </a:br>
            <a:r>
              <a:rPr lang="en"/>
              <a:t/>
            </a:r>
            <a:br>
              <a:rPr lang="en"/>
            </a:br>
            <a:r>
              <a:rPr lang="en"/>
              <a:t>Question: What if a computer that is completely correct by </a:t>
            </a:r>
            <a:r>
              <a:rPr lang="en">
                <a:solidFill>
                  <a:srgbClr val="0000FF"/>
                </a:solidFill>
              </a:rPr>
              <a:t>Architecture 1.0</a:t>
            </a:r>
            <a:r>
              <a:rPr lang="en"/>
              <a:t/>
            </a:r>
            <a:br>
              <a:rPr lang="en"/>
            </a:br>
            <a:r>
              <a:rPr lang="en"/>
              <a:t>can be made to leak protected information via timing, a.k.a., </a:t>
            </a:r>
            <a:r>
              <a:rPr lang="en">
                <a:solidFill>
                  <a:srgbClr val="FF0000"/>
                </a:solidFill>
              </a:rPr>
              <a:t>micro-architecture</a:t>
            </a:r>
            <a:r>
              <a:rPr lang="en"/>
              <a:t>?</a:t>
            </a:r>
            <a:br>
              <a:rPr lang="en"/>
            </a:br>
            <a:r>
              <a:rPr lang="en"/>
              <a:t/>
            </a:r>
            <a:br>
              <a:rPr lang="en"/>
            </a:br>
            <a:r>
              <a:rPr lang="en"/>
              <a:t>Implication: </a:t>
            </a:r>
            <a:r>
              <a:rPr lang="en">
                <a:solidFill>
                  <a:srgbClr val="0000FF"/>
                </a:solidFill>
              </a:rPr>
              <a:t>The </a:t>
            </a:r>
            <a:r>
              <a:rPr lang="en" b="1">
                <a:solidFill>
                  <a:srgbClr val="0000FF"/>
                </a:solidFill>
              </a:rPr>
              <a:t>definition</a:t>
            </a:r>
            <a:r>
              <a:rPr lang="en">
                <a:solidFill>
                  <a:srgbClr val="0000FF"/>
                </a:solidFill>
              </a:rPr>
              <a:t> of Architecture 1.0 is inadequate to protect information</a:t>
            </a:r>
            <a:r>
              <a:rPr lang="en"/>
              <a:t> </a:t>
            </a:r>
            <a:br>
              <a:rPr lang="en"/>
            </a:br>
            <a:r>
              <a:rPr lang="en"/>
              <a:t/>
            </a:r>
            <a:br>
              <a:rPr lang="en"/>
            </a:br>
            <a:r>
              <a:rPr lang="en"/>
              <a:t>This is what Meltdown and Spectre do. Let's see why and explore implications.</a:t>
            </a:r>
            <a:endParaRPr/>
          </a:p>
        </p:txBody>
      </p:sp>
    </p:spTree>
    <p:extLst>
      <p:ext uri="{BB962C8B-B14F-4D97-AF65-F5344CB8AC3E}">
        <p14:creationId xmlns:p14="http://schemas.microsoft.com/office/powerpoint/2010/main" val="24805332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3357</TotalTime>
  <Words>3334</Words>
  <Application>Microsoft Macintosh PowerPoint</Application>
  <PresentationFormat>On-screen Show (16:9)</PresentationFormat>
  <Paragraphs>496</Paragraphs>
  <Slides>45</Slides>
  <Notes>28</Notes>
  <HiddenSlides>2</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Simple Light</vt:lpstr>
      <vt:lpstr>Micro-architectural &amp; Architectural Implications of Meltdown &amp; Spectre  @ UPMARC Day, Uppsala, SE, 11/2018</vt:lpstr>
      <vt:lpstr>PowerPoint Presentation</vt:lpstr>
      <vt:lpstr>Executive Summary</vt:lpstr>
      <vt:lpstr>Computer Architecture 0.0 -- Pre-1964</vt:lpstr>
      <vt:lpstr>Computer Architecture 1.0 -- Born 1964</vt:lpstr>
      <vt:lpstr>Micro-architecture Harvested Moore’s Law Bounty</vt:lpstr>
      <vt:lpstr>Instruction Speculation Tutorial</vt:lpstr>
      <vt:lpstr>Hardware Caching Tutorial</vt:lpstr>
      <vt:lpstr>Whither Computer Architecture 1.0? </vt:lpstr>
      <vt:lpstr>Side-Channel Attack: SAVE Secret in Micro-Arch</vt:lpstr>
      <vt:lpstr>To Over-Simply: SAVE Secret in Micro-Arch</vt:lpstr>
      <vt:lpstr>Side-Channel Attack: RECALL Secret from Micro-Arch</vt:lpstr>
      <vt:lpstr>Meltdown (a.k.a. Google Variant 3)</vt:lpstr>
      <vt:lpstr>Meltdown (a.k.a. Google Variant 3)</vt:lpstr>
      <vt:lpstr>Spectre (Google Variants ≠ 3)</vt:lpstr>
      <vt:lpstr>Ref 1/2: Spectre Variants, 10/2018, for IEEE Micro</vt:lpstr>
      <vt:lpstr>Ref 2/2: Spectre Variants, 10/2018, for IEEE Micro</vt:lpstr>
      <vt:lpstr>Outline</vt:lpstr>
      <vt:lpstr>To Over Simplify: Just Eliminate Speculation? No</vt:lpstr>
      <vt:lpstr>Repair Microarchitecture</vt:lpstr>
      <vt:lpstr>Micro-Architectural Ideas</vt:lpstr>
      <vt:lpstr>Whither High Performance &amp; Timing-Channel “Free”?</vt:lpstr>
      <vt:lpstr>Bifurcate? As Done for CPU-GPU Performance</vt:lpstr>
      <vt:lpstr>Bifurcate! How?</vt:lpstr>
      <vt:lpstr>Outline</vt:lpstr>
      <vt:lpstr>PowerPoint Presentation</vt:lpstr>
      <vt:lpstr>Need Computer Architecture 2.0?</vt:lpstr>
      <vt:lpstr>Computer Architecture 2.0: More Accelerators?</vt:lpstr>
      <vt:lpstr>Formal Methods but Hard</vt:lpstr>
      <vt:lpstr>Open Architecture &amp; Micro-Architectures?</vt:lpstr>
      <vt:lpstr>We Should Talk</vt:lpstr>
      <vt:lpstr>Executive Summary</vt:lpstr>
      <vt:lpstr>Outline</vt:lpstr>
      <vt:lpstr>20th Century ICT Set Up</vt:lpstr>
      <vt:lpstr>Enablers: Technology + Architecture</vt:lpstr>
      <vt:lpstr>A Computer Architecture History</vt:lpstr>
      <vt:lpstr>A Computer Architecture History</vt:lpstr>
      <vt:lpstr>A Computer Architecture History</vt:lpstr>
      <vt:lpstr>Decades of exponential performance growth stalled in 2004 </vt:lpstr>
      <vt:lpstr>A Computer Architecture History</vt:lpstr>
      <vt:lpstr>A Computer Architecture History</vt:lpstr>
      <vt:lpstr>A Computer Architecture History</vt:lpstr>
      <vt:lpstr>Consumer SoC HW</vt:lpstr>
      <vt:lpstr>Example Usecase (recording 4K video)</vt:lpstr>
      <vt:lpstr>Context Summary: Computer Architecture Long 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Meltdown &amp; Spectre Design Flaws</dc:title>
  <cp:lastModifiedBy>MARK D HILL</cp:lastModifiedBy>
  <cp:revision>131</cp:revision>
  <cp:lastPrinted>2018-11-05T17:01:15Z</cp:lastPrinted>
  <dcterms:modified xsi:type="dcterms:W3CDTF">2018-11-13T06:37:18Z</dcterms:modified>
</cp:coreProperties>
</file>