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423" r:id="rId3"/>
    <p:sldId id="435" r:id="rId4"/>
    <p:sldId id="424" r:id="rId5"/>
    <p:sldId id="343" r:id="rId6"/>
    <p:sldId id="344" r:id="rId7"/>
    <p:sldId id="345" r:id="rId8"/>
    <p:sldId id="346" r:id="rId9"/>
    <p:sldId id="412" r:id="rId10"/>
    <p:sldId id="383" r:id="rId11"/>
    <p:sldId id="386" r:id="rId12"/>
    <p:sldId id="432" r:id="rId13"/>
    <p:sldId id="437" r:id="rId14"/>
    <p:sldId id="356" r:id="rId15"/>
    <p:sldId id="354" r:id="rId16"/>
    <p:sldId id="436" r:id="rId17"/>
    <p:sldId id="433" r:id="rId18"/>
    <p:sldId id="394" r:id="rId19"/>
    <p:sldId id="395" r:id="rId20"/>
    <p:sldId id="353" r:id="rId21"/>
    <p:sldId id="399" r:id="rId22"/>
    <p:sldId id="379" r:id="rId23"/>
    <p:sldId id="398" r:id="rId24"/>
    <p:sldId id="390" r:id="rId25"/>
    <p:sldId id="391" r:id="rId26"/>
    <p:sldId id="434" r:id="rId27"/>
    <p:sldId id="422" r:id="rId28"/>
    <p:sldId id="359" r:id="rId29"/>
    <p:sldId id="366" r:id="rId30"/>
    <p:sldId id="381" r:id="rId31"/>
    <p:sldId id="361" r:id="rId32"/>
    <p:sldId id="448" r:id="rId33"/>
    <p:sldId id="358" r:id="rId34"/>
    <p:sldId id="438" r:id="rId35"/>
    <p:sldId id="450" r:id="rId36"/>
    <p:sldId id="451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9" r:id="rId46"/>
    <p:sldId id="439" r:id="rId47"/>
    <p:sldId id="400" r:id="rId48"/>
    <p:sldId id="401" r:id="rId49"/>
    <p:sldId id="403" r:id="rId50"/>
    <p:sldId id="384" r:id="rId51"/>
    <p:sldId id="389" r:id="rId52"/>
    <p:sldId id="387" r:id="rId53"/>
    <p:sldId id="388" r:id="rId54"/>
    <p:sldId id="392" r:id="rId55"/>
    <p:sldId id="393" r:id="rId5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TITLE" id="{B48ECE18-C430-4891-B85E-BBFA3863A002}">
          <p14:sldIdLst>
            <p14:sldId id="256"/>
          </p14:sldIdLst>
        </p14:section>
        <p14:section name="Overview" id="{BC29C144-9216-421F-A460-3F1F147F6572}">
          <p14:sldIdLst>
            <p14:sldId id="423"/>
            <p14:sldId id="435"/>
            <p14:sldId id="424"/>
          </p14:sldIdLst>
        </p14:section>
        <p14:section name="Safe Coherence" id="{682CCFB3-41DA-41C9-A333-0136470D1A2C}">
          <p14:sldIdLst>
            <p14:sldId id="343"/>
            <p14:sldId id="344"/>
            <p14:sldId id="345"/>
            <p14:sldId id="346"/>
            <p14:sldId id="412"/>
            <p14:sldId id="383"/>
            <p14:sldId id="386"/>
            <p14:sldId id="432"/>
            <p14:sldId id="437"/>
            <p14:sldId id="356"/>
            <p14:sldId id="354"/>
            <p14:sldId id="436"/>
            <p14:sldId id="433"/>
            <p14:sldId id="394"/>
            <p14:sldId id="395"/>
            <p14:sldId id="353"/>
            <p14:sldId id="399"/>
            <p14:sldId id="379"/>
            <p14:sldId id="398"/>
            <p14:sldId id="390"/>
            <p14:sldId id="391"/>
            <p14:sldId id="434"/>
            <p14:sldId id="422"/>
            <p14:sldId id="359"/>
            <p14:sldId id="366"/>
            <p14:sldId id="381"/>
            <p14:sldId id="361"/>
            <p14:sldId id="448"/>
          </p14:sldIdLst>
        </p14:section>
        <p14:section name="Backup" id="{66634D91-C5AB-4AFC-A89C-937693242ABA}">
          <p14:sldIdLst>
            <p14:sldId id="358"/>
            <p14:sldId id="438"/>
            <p14:sldId id="450"/>
            <p14:sldId id="451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9"/>
            <p14:sldId id="439"/>
          </p14:sldIdLst>
        </p14:section>
        <p14:section name="Border Control Backup" id="{1D99ACD2-0B1A-420B-A351-D5640B7F5D2D}">
          <p14:sldIdLst/>
        </p14:section>
        <p14:section name="XG Backup" id="{B9B02FEB-7CEA-47FB-AB3C-DE920697E832}">
          <p14:sldIdLst>
            <p14:sldId id="400"/>
            <p14:sldId id="401"/>
            <p14:sldId id="403"/>
            <p14:sldId id="384"/>
            <p14:sldId id="389"/>
            <p14:sldId id="387"/>
            <p14:sldId id="388"/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BDBF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384" autoAdjust="0"/>
  </p:normalViewPr>
  <p:slideViewPr>
    <p:cSldViewPr snapToGrid="0">
      <p:cViewPr>
        <p:scale>
          <a:sx n="80" d="100"/>
          <a:sy n="80" d="100"/>
        </p:scale>
        <p:origin x="22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54C1D6-B821-499B-A37D-02B56DDAD797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30A22F-DF4A-454B-8304-D743CF31E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AAA3C2-AABB-4E8F-831F-A6FC04CF1F86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870BE4-FC9D-4AB9-9C47-985E05E59D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73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1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75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3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8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36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95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9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4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83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4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5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8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3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1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5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3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0BE4-FC9D-4AB9-9C47-985E05E59D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9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3" name="Picture 22" descr="uwlogo_web_lrg_c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44" y="1130300"/>
            <a:ext cx="789864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1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F3ED-A815-4E20-983A-F18187D33E3A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6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50900"/>
            <a:ext cx="3776133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850900"/>
            <a:ext cx="6112933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200" y="1549400"/>
            <a:ext cx="3776133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B5C5-B5C0-4D46-AD59-DCB991DF637C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8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86400"/>
            <a:ext cx="73152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86-7B24-4E32-BC38-698A0D68CC1F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1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133600"/>
            <a:ext cx="85344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A10D-62FD-4F4C-8DCF-AFD910E5AAB6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28800" y="3048000"/>
            <a:ext cx="8534400" cy="243840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3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7326"/>
            <a:ext cx="10363200" cy="1470025"/>
          </a:xfrm>
        </p:spPr>
        <p:txBody>
          <a:bodyPr anchor="ctr" anchorCtr="0"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8148"/>
            <a:ext cx="8534400" cy="10045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D19F-C06D-474E-939A-5CEDF1C25A6C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dirty="0" err="1" smtClean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43375"/>
            <a:ext cx="10363200" cy="8375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70000"/>
                </a:solidFill>
              </a:defRPr>
            </a:lvl1pPr>
          </a:lstStyle>
          <a:p>
            <a:pPr lvl="0"/>
            <a:r>
              <a:rPr lang="en-US" dirty="0" smtClean="0"/>
              <a:t>First line</a:t>
            </a:r>
          </a:p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391153"/>
            <a:ext cx="8534400" cy="85407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placeholder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508000" y="381000"/>
            <a:ext cx="111252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125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7719-2B9F-429A-8519-70C3D5002141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517-9E07-47EA-A13E-9141776466CD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2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5763-C549-4DB9-BF94-2721C8A0A2F4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6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000" b="0" i="0" kern="1200" cap="all" spc="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30515"/>
            <a:ext cx="10363200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5B6A-2953-4AAD-A954-EA87B3272065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2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362977"/>
            <a:ext cx="4842933" cy="4763189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7733" y="1362977"/>
            <a:ext cx="4826000" cy="4763189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D33F-AF07-4969-BB2C-BA2B53AA46B1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12933" y="1362977"/>
            <a:ext cx="0" cy="4763189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4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1428751"/>
            <a:ext cx="4842933" cy="57150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2000253"/>
            <a:ext cx="4842933" cy="4125913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868" y="1428748"/>
            <a:ext cx="4910667" cy="57150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868" y="2000251"/>
            <a:ext cx="4910667" cy="412591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4232-A767-471F-99C6-7AC6498C31DA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112933" y="1428749"/>
            <a:ext cx="0" cy="4697415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06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4032-5C64-4124-BE66-189C0C3D1323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8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508000" y="381000"/>
            <a:ext cx="111252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45869"/>
            <a:ext cx="11108267" cy="6733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085" y="1371603"/>
            <a:ext cx="10193967" cy="45640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44652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CB6997DD-DFCB-47EB-B45C-56C29B311C0C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52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3067" y="64452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8680E-F1A8-4613-9A96-52DA8196E5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095" y="297178"/>
            <a:ext cx="521143" cy="8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24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slide" Target="slide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rossing Guard or Flagger Ahead Warning Sign - 18x18 - Regulation (CA) C9A Sign Made of Reflective Rust-Free Heavy Gauge Alumi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9" y="3919593"/>
            <a:ext cx="2052535" cy="20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Crossing Guard</a:t>
            </a:r>
            <a:r>
              <a:rPr lang="en-US" dirty="0" smtClean="0"/>
              <a:t>: </a:t>
            </a:r>
            <a:r>
              <a:rPr lang="en-US" dirty="0" smtClean="0"/>
              <a:t>Mediating</a:t>
            </a:r>
            <a:br>
              <a:rPr lang="en-US" dirty="0" smtClean="0"/>
            </a:br>
            <a:r>
              <a:rPr lang="en-US" dirty="0" smtClean="0"/>
              <a:t>Host-Accelerator </a:t>
            </a:r>
            <a:r>
              <a:rPr lang="en-US" dirty="0" smtClean="0"/>
              <a:t>Coherence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19593"/>
            <a:ext cx="8534400" cy="475617"/>
          </a:xfrm>
        </p:spPr>
        <p:txBody>
          <a:bodyPr/>
          <a:lstStyle/>
          <a:p>
            <a:r>
              <a:rPr lang="en-US" b="1" dirty="0" smtClean="0"/>
              <a:t>Lena E. Olson*</a:t>
            </a:r>
            <a:r>
              <a:rPr lang="en-US" dirty="0" smtClean="0"/>
              <a:t>, Mark D. Hill, David A. Wood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of Wisconsin-Madison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Now at Google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ASPLOS 2017</a:t>
            </a:r>
            <a:br>
              <a:rPr lang="en-US" dirty="0" smtClean="0"/>
            </a:br>
            <a:r>
              <a:rPr lang="en-US" dirty="0" smtClean="0"/>
              <a:t>April 10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4997" y="4042264"/>
            <a:ext cx="1149188" cy="18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5702905" y="1438129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Why Host Safety?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120980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SS		1, 2		-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2326045" y="1424403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41446" y="2384271"/>
            <a:ext cx="1018183" cy="2849536"/>
            <a:chOff x="2317445" y="2384271"/>
            <a:chExt cx="1018183" cy="2849536"/>
          </a:xfrm>
        </p:grpSpPr>
        <p:sp>
          <p:nvSpPr>
            <p:cNvPr id="20" name="Down Arrow 19"/>
            <p:cNvSpPr/>
            <p:nvPr/>
          </p:nvSpPr>
          <p:spPr>
            <a:xfrm rot="18917196">
              <a:off x="2317445" y="2384271"/>
              <a:ext cx="514965" cy="284953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91915" y="2976344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Ack</a:t>
              </a:r>
              <a:endParaRPr lang="en-US" sz="2400" dirty="0"/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825772" y="1431501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60974" y="55181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Directory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66659" y="1050249"/>
            <a:ext cx="226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Accel</a:t>
            </a:r>
            <a:r>
              <a:rPr lang="en-US" b="1" dirty="0"/>
              <a:t> Cache (#0)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6349" y="1041757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038" y="1018248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#2</a:t>
            </a:r>
          </a:p>
        </p:txBody>
      </p:sp>
      <p:pic>
        <p:nvPicPr>
          <p:cNvPr id="70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0687" y="2027196"/>
            <a:ext cx="693882" cy="5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 rot="1692225">
            <a:off x="7108042" y="4643240"/>
            <a:ext cx="13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 ? ?</a:t>
            </a:r>
          </a:p>
        </p:txBody>
      </p:sp>
      <p:sp>
        <p:nvSpPr>
          <p:cNvPr id="72" name="TextBox 71"/>
          <p:cNvSpPr txBox="1"/>
          <p:nvPr/>
        </p:nvSpPr>
        <p:spPr>
          <a:xfrm rot="19847592">
            <a:off x="2873416" y="4550372"/>
            <a:ext cx="13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7223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5702905" y="1438129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Why Host Safety?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120980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MT		 0		-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2326045" y="1424403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     M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7825772" y="1431501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60974" y="55181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Directory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66659" y="1050249"/>
            <a:ext cx="226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Accel</a:t>
            </a:r>
            <a:r>
              <a:rPr lang="en-US" b="1" dirty="0"/>
              <a:t> Cache (#0)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6349" y="1041757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038" y="1018248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#2</a:t>
            </a:r>
          </a:p>
        </p:txBody>
      </p:sp>
      <p:pic>
        <p:nvPicPr>
          <p:cNvPr id="70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0687" y="2027196"/>
            <a:ext cx="693882" cy="5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268790" y="2777781"/>
            <a:ext cx="1663429" cy="2111167"/>
            <a:chOff x="1023109" y="974872"/>
            <a:chExt cx="1379355" cy="2111167"/>
          </a:xfrm>
        </p:grpSpPr>
        <p:sp>
          <p:nvSpPr>
            <p:cNvPr id="24" name="Down Arrow 23"/>
            <p:cNvSpPr/>
            <p:nvPr/>
          </p:nvSpPr>
          <p:spPr>
            <a:xfrm rot="9960100">
              <a:off x="1023109" y="974872"/>
              <a:ext cx="498721" cy="211116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4526" y="1270149"/>
              <a:ext cx="10479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Inv</a:t>
              </a:r>
              <a:endParaRPr lang="en-US" sz="2400" dirty="0"/>
            </a:p>
            <a:p>
              <a:pPr algn="ctr"/>
              <a:r>
                <a:rPr lang="en-US" sz="2000" dirty="0" err="1"/>
                <a:t>Req</a:t>
              </a:r>
              <a:r>
                <a:rPr lang="en-US" sz="2000" dirty="0"/>
                <a:t>: </a:t>
              </a:r>
              <a:r>
                <a:rPr lang="en-US" sz="2000" dirty="0" err="1"/>
                <a:t>dir</a:t>
              </a:r>
              <a:endParaRPr lang="en-US" sz="2000" dirty="0"/>
            </a:p>
          </p:txBody>
        </p:sp>
      </p:grpSp>
      <p:pic>
        <p:nvPicPr>
          <p:cNvPr id="26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12" y="2029851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42" y="2764937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36" y="3871402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 bwMode="auto">
          <a:xfrm>
            <a:off x="3120020" y="5209692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MT_I	 0		-</a:t>
            </a:r>
          </a:p>
        </p:txBody>
      </p:sp>
    </p:spTree>
    <p:extLst>
      <p:ext uri="{BB962C8B-B14F-4D97-AF65-F5344CB8AC3E}">
        <p14:creationId xmlns:p14="http://schemas.microsoft.com/office/powerpoint/2010/main" val="1011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5148" y="2850514"/>
            <a:ext cx="131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6019" y="2850514"/>
            <a:ext cx="154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Design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605" y="5164184"/>
            <a:ext cx="242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Guarantees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74710" y="5164184"/>
            <a:ext cx="223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Evaluation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24" y="3859223"/>
            <a:ext cx="1380446" cy="11963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32" y="1627988"/>
            <a:ext cx="2093430" cy="1031516"/>
          </a:xfrm>
          <a:prstGeom prst="rect">
            <a:avLst/>
          </a:prstGeom>
        </p:spPr>
      </p:pic>
      <p:pic>
        <p:nvPicPr>
          <p:cNvPr id="1026" name="Picture 2" descr="Image result for todo l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52" y="1436978"/>
            <a:ext cx="1282653" cy="14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043552" y="3750648"/>
            <a:ext cx="1282653" cy="1413536"/>
            <a:chOff x="2966403" y="3750648"/>
            <a:chExt cx="1282653" cy="1413536"/>
          </a:xfrm>
        </p:grpSpPr>
        <p:pic>
          <p:nvPicPr>
            <p:cNvPr id="39" name="Picture 2" descr="Image result for todo lis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403" y="3750648"/>
              <a:ext cx="1282653" cy="141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177185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371655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565021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755370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287314" y="1162646"/>
            <a:ext cx="2422547" cy="1631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translating between host and accelerator protocols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 of </a:t>
            </a:r>
            <a:r>
              <a:rPr lang="en-US" dirty="0"/>
              <a:t>accelerator </a:t>
            </a:r>
            <a:r>
              <a:rPr lang="en-US" dirty="0" smtClean="0"/>
              <a:t>↔ host coherence messages (like an API)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 bwMode="auto">
          <a:xfrm>
            <a:off x="3071674" y="2712101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Verdana" pitchFamily="34" charset="0"/>
              </a:rPr>
              <a:t>Accel</a:t>
            </a:r>
            <a:r>
              <a:rPr lang="en-US" dirty="0" smtClean="0">
                <a:latin typeface="Verdana" pitchFamily="34" charset="0"/>
              </a:rPr>
              <a:t> $</a:t>
            </a:r>
            <a:endParaRPr lang="en-US" sz="2400" dirty="0">
              <a:latin typeface="Verdan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27144" y="4088801"/>
            <a:ext cx="1422751" cy="884574"/>
            <a:chOff x="5476873" y="5276084"/>
            <a:chExt cx="1422751" cy="884574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476873" y="5442403"/>
              <a:ext cx="1327015" cy="551936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Verdana" pitchFamily="34" charset="0"/>
                </a:rPr>
                <a:t>XG</a:t>
              </a:r>
              <a:endParaRPr lang="en-US" sz="2400" dirty="0">
                <a:latin typeface="Verdana" pitchFamily="34" charset="0"/>
              </a:endParaRPr>
            </a:p>
          </p:txBody>
        </p:sp>
        <p:pic>
          <p:nvPicPr>
            <p:cNvPr id="17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50" y="5276084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ounded Rectangle 18"/>
          <p:cNvSpPr/>
          <p:nvPr/>
        </p:nvSpPr>
        <p:spPr bwMode="auto">
          <a:xfrm>
            <a:off x="7678350" y="2718651"/>
            <a:ext cx="1327015" cy="551936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Host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05856">
            <a:off x="4275059" y="3444132"/>
            <a:ext cx="1317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Hello!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458124">
            <a:off x="6690647" y="3426130"/>
            <a:ext cx="97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你</a:t>
            </a:r>
            <a:r>
              <a:rPr lang="ja-JP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好</a:t>
            </a:r>
            <a:r>
              <a:rPr lang="en-US" altLang="ja-JP" sz="24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40246" y="1894876"/>
            <a:ext cx="1589870" cy="673333"/>
          </a:xfrm>
          <a:prstGeom prst="ellipse">
            <a:avLst/>
          </a:prstGeom>
          <a:solidFill>
            <a:srgbClr val="F9BD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46922" y="1894876"/>
            <a:ext cx="1589870" cy="673333"/>
          </a:xfrm>
          <a:prstGeom prst="ellipse">
            <a:avLst/>
          </a:prstGeom>
          <a:solidFill>
            <a:srgbClr val="D7E4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CPU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950230" y="3487117"/>
            <a:ext cx="1281178" cy="84989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00077" y="3447878"/>
            <a:ext cx="1223774" cy="834091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Guard Interface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65200" y="1428751"/>
            <a:ext cx="4842933" cy="571501"/>
          </a:xfrm>
        </p:spPr>
        <p:txBody>
          <a:bodyPr/>
          <a:lstStyle/>
          <a:p>
            <a:pPr algn="l"/>
            <a:r>
              <a:rPr lang="en-US" dirty="0" smtClean="0"/>
              <a:t>Accelerator </a:t>
            </a:r>
            <a:r>
              <a:rPr lang="en-US" dirty="0" smtClean="0">
                <a:sym typeface="Wingdings" panose="05000000000000000000" pitchFamily="2" charset="2"/>
              </a:rPr>
              <a:t> Host	 Requests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70566" y="1958049"/>
            <a:ext cx="3632200" cy="1428748"/>
          </a:xfrm>
        </p:spPr>
        <p:txBody>
          <a:bodyPr/>
          <a:lstStyle/>
          <a:p>
            <a:r>
              <a:rPr lang="en-US" sz="2400" dirty="0" err="1"/>
              <a:t>GetS</a:t>
            </a:r>
            <a:r>
              <a:rPr lang="en-US" sz="2400" dirty="0"/>
              <a:t>, </a:t>
            </a:r>
            <a:r>
              <a:rPr lang="en-US" sz="2400" dirty="0" err="1"/>
              <a:t>GetM</a:t>
            </a:r>
            <a:r>
              <a:rPr lang="en-US" sz="2400" dirty="0"/>
              <a:t>	</a:t>
            </a:r>
          </a:p>
          <a:p>
            <a:endParaRPr lang="en-US" sz="2400" dirty="0"/>
          </a:p>
          <a:p>
            <a:r>
              <a:rPr lang="en-US" sz="2400" dirty="0" err="1"/>
              <a:t>PutS</a:t>
            </a:r>
            <a:r>
              <a:rPr lang="en-US" sz="2400" dirty="0"/>
              <a:t>, </a:t>
            </a:r>
            <a:r>
              <a:rPr lang="en-US" sz="2400" dirty="0" err="1"/>
              <a:t>PutE</a:t>
            </a:r>
            <a:r>
              <a:rPr lang="en-US" sz="2400" dirty="0"/>
              <a:t>, </a:t>
            </a:r>
            <a:r>
              <a:rPr lang="en-US" sz="2400" dirty="0" err="1"/>
              <a:t>PutM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Host </a:t>
            </a:r>
            <a:r>
              <a:rPr lang="en-US" dirty="0" smtClean="0">
                <a:sym typeface="Wingdings" panose="05000000000000000000" pitchFamily="2" charset="2"/>
              </a:rPr>
              <a:t> Accelerator Responses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888677" y="1958048"/>
            <a:ext cx="3683000" cy="1428750"/>
          </a:xfrm>
        </p:spPr>
        <p:txBody>
          <a:bodyPr>
            <a:normAutofit/>
          </a:bodyPr>
          <a:lstStyle/>
          <a:p>
            <a:r>
              <a:rPr lang="en-US" sz="2400" dirty="0" err="1"/>
              <a:t>DataS</a:t>
            </a:r>
            <a:r>
              <a:rPr lang="en-US" sz="2400" dirty="0"/>
              <a:t>, </a:t>
            </a:r>
            <a:r>
              <a:rPr lang="en-US" sz="2400" dirty="0" err="1"/>
              <a:t>DataE</a:t>
            </a:r>
            <a:r>
              <a:rPr lang="en-US" sz="2400" dirty="0"/>
              <a:t>, </a:t>
            </a:r>
            <a:r>
              <a:rPr lang="en-US" sz="2400" dirty="0" err="1"/>
              <a:t>DataM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Writeback</a:t>
            </a:r>
            <a:r>
              <a:rPr lang="en-US" sz="2400" dirty="0"/>
              <a:t> </a:t>
            </a:r>
            <a:r>
              <a:rPr lang="en-US" sz="2400" dirty="0" err="1"/>
              <a:t>Ack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965200" y="3949703"/>
            <a:ext cx="3632200" cy="5715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ctr" defTabSz="457200" rtl="0" eaLnBrk="1" latinLnBrk="0" hangingPunct="1">
              <a:spcBef>
                <a:spcPts val="2400"/>
              </a:spcBef>
              <a:buClr>
                <a:srgbClr val="B70000"/>
              </a:buClr>
              <a:buSzPct val="90000"/>
              <a:buFont typeface="Wingdings" charset="2"/>
              <a:buNone/>
              <a:defRPr sz="1800" b="1" kern="1200" baseline="0">
                <a:solidFill>
                  <a:srgbClr val="B7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None/>
              <a:defRPr sz="2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Host  Accelerator Requests	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570566" y="4554813"/>
            <a:ext cx="3632200" cy="1428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457200" rtl="0" eaLnBrk="1" latinLnBrk="0" hangingPunct="1">
              <a:spcBef>
                <a:spcPts val="1032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457200" rtl="0" eaLnBrk="1" latinLnBrk="0" hangingPunct="1">
              <a:spcBef>
                <a:spcPts val="1008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17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96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ts val="96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82880" algn="l" defTabSz="457200" rtl="0" eaLnBrk="1" latinLnBrk="0" hangingPunct="1">
              <a:spcBef>
                <a:spcPts val="96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Invalidate</a:t>
            </a:r>
          </a:p>
          <a:p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6311901" y="3949700"/>
            <a:ext cx="3683000" cy="5715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2400"/>
              </a:spcBef>
              <a:buClr>
                <a:srgbClr val="B70000"/>
              </a:buClr>
              <a:buSzPct val="90000"/>
              <a:buFont typeface="Wingdings" charset="2"/>
              <a:buNone/>
              <a:defRPr sz="1800" b="1" kern="1200" baseline="0">
                <a:solidFill>
                  <a:srgbClr val="B7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None/>
              <a:defRPr sz="2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Accelerator </a:t>
            </a:r>
            <a:r>
              <a:rPr lang="en-US" dirty="0">
                <a:sym typeface="Wingdings" panose="05000000000000000000" pitchFamily="2" charset="2"/>
              </a:rPr>
              <a:t> Host Responses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888677" y="4521202"/>
            <a:ext cx="3632200" cy="1428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457200" rtl="0" eaLnBrk="1" latinLnBrk="0" hangingPunct="1">
              <a:spcBef>
                <a:spcPts val="1032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457200" rtl="0" eaLnBrk="1" latinLnBrk="0" hangingPunct="1">
              <a:spcBef>
                <a:spcPts val="1008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17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96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ts val="96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82880" algn="l" defTabSz="457200" rtl="0" eaLnBrk="1" latinLnBrk="0" hangingPunct="1">
              <a:spcBef>
                <a:spcPts val="96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InvAck</a:t>
            </a:r>
            <a:r>
              <a:rPr lang="en-US" sz="2400" dirty="0"/>
              <a:t>, Clean </a:t>
            </a:r>
            <a:r>
              <a:rPr lang="en-US" sz="2400" dirty="0" err="1"/>
              <a:t>Writeback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Dirty </a:t>
            </a:r>
            <a:r>
              <a:rPr lang="en-US" sz="2400" dirty="0" err="1"/>
              <a:t>Writeback</a:t>
            </a:r>
            <a:r>
              <a:rPr lang="en-US" sz="24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Hides implementation details of host protocol</a:t>
            </a:r>
          </a:p>
          <a:p>
            <a:pPr lvl="1"/>
            <a:r>
              <a:rPr lang="en-US" dirty="0" smtClean="0"/>
              <a:t>No counting </a:t>
            </a:r>
            <a:r>
              <a:rPr lang="en-US" dirty="0" err="1" smtClean="0"/>
              <a:t>a</a:t>
            </a:r>
            <a:r>
              <a:rPr lang="en-US" dirty="0" err="1" smtClean="0"/>
              <a:t>cks</a:t>
            </a:r>
            <a:r>
              <a:rPr lang="en-US" dirty="0" smtClean="0"/>
              <a:t>, </a:t>
            </a:r>
            <a:r>
              <a:rPr lang="en-US" dirty="0" smtClean="0"/>
              <a:t>sending unblocks</a:t>
            </a:r>
            <a:r>
              <a:rPr lang="en-US" dirty="0" smtClean="0"/>
              <a:t>, </a:t>
            </a:r>
            <a:r>
              <a:rPr lang="en-US" dirty="0" smtClean="0"/>
              <a:t>handling races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Moves protocol complexity into Crossing Guard hardware</a:t>
            </a:r>
          </a:p>
          <a:p>
            <a:pPr lvl="1"/>
            <a:r>
              <a:rPr lang="en-US" dirty="0" smtClean="0"/>
              <a:t>Only implemented once per host system</a:t>
            </a:r>
          </a:p>
          <a:p>
            <a:pPr lvl="1"/>
            <a:r>
              <a:rPr lang="en-US" dirty="0" smtClean="0"/>
              <a:t>By experts!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Coherence controllers / protocols implemented in </a:t>
            </a:r>
            <a:r>
              <a:rPr lang="en-US" dirty="0" err="1" smtClean="0"/>
              <a:t>slicc</a:t>
            </a:r>
            <a:endParaRPr lang="en-US" dirty="0" smtClean="0"/>
          </a:p>
          <a:p>
            <a:r>
              <a:rPr lang="en-US" dirty="0" smtClean="0"/>
              <a:t>Simulations using gem5</a:t>
            </a:r>
          </a:p>
          <a:p>
            <a:r>
              <a:rPr lang="en-US" dirty="0" smtClean="0"/>
              <a:t>Code and transition tables available online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9221" y="3392024"/>
            <a:ext cx="770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http://research.cs.wisc.edu/multifacet/xguard/</a:t>
            </a:r>
          </a:p>
        </p:txBody>
      </p:sp>
    </p:spTree>
    <p:extLst>
      <p:ext uri="{BB962C8B-B14F-4D97-AF65-F5344CB8AC3E}">
        <p14:creationId xmlns:p14="http://schemas.microsoft.com/office/powerpoint/2010/main" val="10514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5148" y="2850514"/>
            <a:ext cx="131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6019" y="2850514"/>
            <a:ext cx="154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605" y="5164184"/>
            <a:ext cx="242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Guarantees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4710" y="5164184"/>
            <a:ext cx="223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Evaluation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24" y="3859223"/>
            <a:ext cx="1380446" cy="11963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32" y="1627988"/>
            <a:ext cx="2093430" cy="1031516"/>
          </a:xfrm>
          <a:prstGeom prst="rect">
            <a:avLst/>
          </a:prstGeom>
        </p:spPr>
      </p:pic>
      <p:pic>
        <p:nvPicPr>
          <p:cNvPr id="1026" name="Picture 2" descr="Image result for todo l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52" y="1436978"/>
            <a:ext cx="1282653" cy="14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043552" y="3750648"/>
            <a:ext cx="1282653" cy="1413536"/>
            <a:chOff x="2966403" y="3750648"/>
            <a:chExt cx="1282653" cy="1413536"/>
          </a:xfrm>
        </p:grpSpPr>
        <p:pic>
          <p:nvPicPr>
            <p:cNvPr id="39" name="Picture 2" descr="Image result for todo lis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403" y="3750648"/>
              <a:ext cx="1282653" cy="141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177185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371655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565021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755370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287314" y="1298771"/>
            <a:ext cx="2422547" cy="1631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84237" y="1305691"/>
            <a:ext cx="2422547" cy="1631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Customize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+ implemented two sample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auto">
          <a:xfrm>
            <a:off x="2112283" y="2956640"/>
            <a:ext cx="1327013" cy="565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 bwMode="auto">
          <a:xfrm>
            <a:off x="3728968" y="2956641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5345653" y="2956641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62338" y="2963190"/>
            <a:ext cx="1327015" cy="551936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CPU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582093" y="2963190"/>
            <a:ext cx="1327015" cy="551936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CPU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04875" y="5355258"/>
            <a:ext cx="4610452" cy="597990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Host Directory / L2</a:t>
            </a:r>
            <a:endParaRPr lang="en-US" sz="2400" dirty="0">
              <a:latin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12283" y="3873595"/>
            <a:ext cx="1422751" cy="884574"/>
            <a:chOff x="588282" y="3082761"/>
            <a:chExt cx="1422751" cy="884574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88282" y="3249080"/>
              <a:ext cx="1327015" cy="551936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Verdana" pitchFamily="34" charset="0"/>
                </a:rPr>
                <a:t>XG</a:t>
              </a:r>
              <a:endParaRPr lang="en-US" sz="2400" dirty="0">
                <a:latin typeface="Verdana" pitchFamily="34" charset="0"/>
              </a:endParaRPr>
            </a:p>
          </p:txBody>
        </p:sp>
        <p:pic>
          <p:nvPicPr>
            <p:cNvPr id="11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459" y="3082761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728968" y="3873595"/>
            <a:ext cx="1422751" cy="884574"/>
            <a:chOff x="588282" y="3082761"/>
            <a:chExt cx="1422751" cy="884574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88282" y="3249080"/>
              <a:ext cx="1327015" cy="551936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Verdana" pitchFamily="34" charset="0"/>
                </a:rPr>
                <a:t>XG</a:t>
              </a:r>
              <a:endParaRPr lang="en-US" sz="2400" dirty="0">
                <a:latin typeface="Verdana" pitchFamily="34" charset="0"/>
              </a:endParaRPr>
            </a:p>
          </p:txBody>
        </p:sp>
        <p:pic>
          <p:nvPicPr>
            <p:cNvPr id="16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459" y="3082761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345653" y="3873595"/>
            <a:ext cx="1422751" cy="884574"/>
            <a:chOff x="588282" y="3082761"/>
            <a:chExt cx="1422751" cy="884574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88282" y="3249080"/>
              <a:ext cx="1327015" cy="551936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Verdana" pitchFamily="34" charset="0"/>
                </a:rPr>
                <a:t>XG</a:t>
              </a:r>
              <a:endParaRPr lang="en-US" sz="2400" dirty="0">
                <a:latin typeface="Verdana" pitchFamily="34" charset="0"/>
              </a:endParaRPr>
            </a:p>
          </p:txBody>
        </p:sp>
        <p:pic>
          <p:nvPicPr>
            <p:cNvPr id="19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459" y="3082761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Straight Connector 23"/>
          <p:cNvCxnSpPr/>
          <p:nvPr/>
        </p:nvCxnSpPr>
        <p:spPr>
          <a:xfrm flipH="1">
            <a:off x="2745069" y="3515126"/>
            <a:ext cx="1" cy="5182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92475" y="3517673"/>
            <a:ext cx="1" cy="5182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961293" y="3504093"/>
            <a:ext cx="1" cy="5182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2"/>
          </p:cNvCxnSpPr>
          <p:nvPr/>
        </p:nvCxnSpPr>
        <p:spPr>
          <a:xfrm flipH="1">
            <a:off x="6866601" y="3515126"/>
            <a:ext cx="759244" cy="184013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721581" y="3504094"/>
            <a:ext cx="1568816" cy="185116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57929" y="4599343"/>
            <a:ext cx="51230" cy="76246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14726" y="4591851"/>
            <a:ext cx="51230" cy="76246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49556" y="4584449"/>
            <a:ext cx="1139484" cy="77736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00158" y="1877658"/>
            <a:ext cx="661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Private Per-Core L1 at Accelerator</a:t>
            </a:r>
          </a:p>
        </p:txBody>
      </p:sp>
      <p:pic>
        <p:nvPicPr>
          <p:cNvPr id="41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60" y="494200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Customize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+ implemented two sample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auto">
          <a:xfrm>
            <a:off x="2112283" y="2474720"/>
            <a:ext cx="1327013" cy="565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 bwMode="auto">
          <a:xfrm>
            <a:off x="3728968" y="2474721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5345653" y="2474721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62338" y="2481270"/>
            <a:ext cx="1327015" cy="551936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CPU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582093" y="2481270"/>
            <a:ext cx="1327015" cy="551936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CPU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04875" y="5355258"/>
            <a:ext cx="4610452" cy="597990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Host Directory / L2</a:t>
            </a:r>
            <a:endParaRPr lang="en-US" sz="2400" dirty="0">
              <a:latin typeface="Verdan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81099" y="4253297"/>
            <a:ext cx="1422751" cy="884574"/>
            <a:chOff x="588282" y="3082761"/>
            <a:chExt cx="1422751" cy="884574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88282" y="3249080"/>
              <a:ext cx="1327015" cy="551936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Verdana" pitchFamily="34" charset="0"/>
                </a:rPr>
                <a:t>XG</a:t>
              </a:r>
              <a:endParaRPr lang="en-US" sz="2400" dirty="0">
                <a:latin typeface="Verdana" pitchFamily="34" charset="0"/>
              </a:endParaRPr>
            </a:p>
          </p:txBody>
        </p:sp>
        <p:pic>
          <p:nvPicPr>
            <p:cNvPr id="16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459" y="3082761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Straight Connector 25"/>
          <p:cNvCxnSpPr>
            <a:endCxn id="34" idx="0"/>
          </p:cNvCxnSpPr>
          <p:nvPr/>
        </p:nvCxnSpPr>
        <p:spPr>
          <a:xfrm>
            <a:off x="4392474" y="3041347"/>
            <a:ext cx="0" cy="5542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2"/>
          </p:cNvCxnSpPr>
          <p:nvPr/>
        </p:nvCxnSpPr>
        <p:spPr>
          <a:xfrm flipH="1">
            <a:off x="7010207" y="3033207"/>
            <a:ext cx="615638" cy="231550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2"/>
          </p:cNvCxnSpPr>
          <p:nvPr/>
        </p:nvCxnSpPr>
        <p:spPr>
          <a:xfrm flipH="1">
            <a:off x="7721582" y="3033206"/>
            <a:ext cx="1524019" cy="23220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353364" y="4947255"/>
            <a:ext cx="9700" cy="38123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29608" y="1865339"/>
            <a:ext cx="716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Private L1s + Shared L2 at Accelerator</a:t>
            </a:r>
          </a:p>
        </p:txBody>
      </p:sp>
      <p:sp>
        <p:nvSpPr>
          <p:cNvPr id="34" name="Rounded Rectangle 33"/>
          <p:cNvSpPr>
            <a:spLocks noChangeAspect="1"/>
          </p:cNvSpPr>
          <p:nvPr/>
        </p:nvSpPr>
        <p:spPr bwMode="auto">
          <a:xfrm>
            <a:off x="3728967" y="3595550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L2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35" name="Straight Connector 34"/>
          <p:cNvCxnSpPr>
            <a:stCxn id="7" idx="2"/>
          </p:cNvCxnSpPr>
          <p:nvPr/>
        </p:nvCxnSpPr>
        <p:spPr>
          <a:xfrm flipH="1">
            <a:off x="4821196" y="3039758"/>
            <a:ext cx="1187965" cy="5382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00159" y="3039785"/>
            <a:ext cx="1058386" cy="5351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2"/>
          </p:cNvCxnSpPr>
          <p:nvPr/>
        </p:nvCxnSpPr>
        <p:spPr>
          <a:xfrm flipH="1">
            <a:off x="4392474" y="4160587"/>
            <a:ext cx="1" cy="2771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60" y="494200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Accelerators are 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Complex, programmable accelerators </a:t>
            </a:r>
            <a:r>
              <a:rPr lang="en-US" dirty="0" smtClean="0"/>
              <a:t>increasingly prevalent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Many applications</a:t>
            </a:r>
            <a:r>
              <a:rPr lang="en-US" dirty="0" smtClean="0"/>
              <a:t>: graphics, scientific computing, video encoding, machine learning,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Accelerators </a:t>
            </a:r>
            <a:r>
              <a:rPr lang="en-US" dirty="0"/>
              <a:t>may benefit from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cache coherent shared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memory</a:t>
            </a:r>
          </a:p>
          <a:p>
            <a:r>
              <a:rPr lang="en-US" dirty="0"/>
              <a:t>May be designed by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third parties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Simple, Standardized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25522"/>
              </p:ext>
            </p:extLst>
          </p:nvPr>
        </p:nvGraphicFramePr>
        <p:xfrm>
          <a:off x="1541753" y="4937241"/>
          <a:ext cx="9040760" cy="122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480"/>
                <a:gridCol w="1688002"/>
                <a:gridCol w="2035278"/>
              </a:tblGrid>
              <a:tr h="496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Transitions</a:t>
                      </a:r>
                      <a:endParaRPr lang="en-US" dirty="0"/>
                    </a:p>
                  </a:txBody>
                  <a:tcPr anchor="ctr"/>
                </a:tc>
              </a:tr>
              <a:tr h="332506">
                <a:tc>
                  <a:txBody>
                    <a:bodyPr/>
                    <a:lstStyle/>
                    <a:p>
                      <a:r>
                        <a:rPr lang="en-US" dirty="0" smtClean="0"/>
                        <a:t>AMD</a:t>
                      </a:r>
                      <a:r>
                        <a:rPr lang="en-US" baseline="0" dirty="0" smtClean="0"/>
                        <a:t> Hammer-like Private 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148</a:t>
                      </a:r>
                      <a:endParaRPr lang="en-US" b="1" dirty="0"/>
                    </a:p>
                  </a:txBody>
                  <a:tcPr anchor="ctr"/>
                </a:tc>
              </a:tr>
              <a:tr h="300628">
                <a:tc>
                  <a:txBody>
                    <a:bodyPr/>
                    <a:lstStyle/>
                    <a:p>
                      <a:r>
                        <a:rPr lang="en-US" dirty="0" smtClean="0"/>
                        <a:t>Crossing Guard Single-Level Private</a:t>
                      </a:r>
                      <a:r>
                        <a:rPr lang="en-US" baseline="0" dirty="0" smtClean="0"/>
                        <a:t> 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490056" y="1197883"/>
            <a:ext cx="7144155" cy="3586525"/>
            <a:chOff x="867934" y="1919769"/>
            <a:chExt cx="7584775" cy="4157724"/>
          </a:xfrm>
        </p:grpSpPr>
        <p:pic>
          <p:nvPicPr>
            <p:cNvPr id="12" name="Picture 4" descr="https://gm1.ggpht.com/raWIK2g0-sATAU97sgMzsxwmO1TY-caPwfRmry7pZ7XjsJJj039NZuo7-gQ1GPbbE1ewRsvuC6964vvAv5Kzd5OVoOrLt3ulBZnCzDO8cIdOXy8pccFSKPbKqDDVzGs2qjNY8Tn98ZMlW42grKW2ZDIqu_kal1BdxbwU9m8I4D7FgXkaY056XvhwIMWUTy6TCPXC4MX94G7u8KTPntsaJ4d5U-yya0abYgoanPgJYEuDn8DmjTXYhifPQwDfJXAXkhcXQ14X8HSgR63aHT9-92Dd-DxJNErbZXupp7BVMW7pyUXJ-l8ejw-ecIGB4Eu46R0i5R8_YmpDZW4qDr9eqouB8JBgSFa1gSTfU2VlczICPvgmzGPK-IevaAIjQh_dfLx06UNoikmLIY5Oh7L5E7qcG8VMEdsRD--oY6muJl4gKIEVAISTgj47O21fPA7DoBKwsezUx68IiM6veUJPtovMr5uD5jqjv2TuUT1b_61AmAQC2uWb2Cu4YgzDUzjvx0ocL257w1Y-SrHcGJA2oGmuYh5AyoEwFodh2WPLei0ZtxJnGoDqU22Koc6d1P_CyCKM9PevEuENxFnN-S43NSj-F4GX0ATeAFW_4c46MH4ClK_mxD9HiAyGXEDUqmOHgp13zNsy0N7_q_ue4Q1RFL_cn_orGwXTW0Uhcv_3WCVnWTnDDseEjhRxhWQwNg=w1366-h643-l75-f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34" y="1919769"/>
              <a:ext cx="7584775" cy="415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67934" y="1919769"/>
              <a:ext cx="2935139" cy="108320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Content Placeholder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025" y="1371603"/>
            <a:ext cx="7505926" cy="17886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5434" y="3300631"/>
            <a:ext cx="539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Single-level Accelerator Cache using Crossing Guard Interface</a:t>
            </a:r>
          </a:p>
        </p:txBody>
      </p:sp>
      <p:pic>
        <p:nvPicPr>
          <p:cNvPr id="15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69" y="545866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7456" y="5806991"/>
            <a:ext cx="9453716" cy="357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Simple, Standardized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Crossing Guard controller for two host protocols</a:t>
            </a:r>
          </a:p>
          <a:p>
            <a:pPr lvl="1"/>
            <a:r>
              <a:rPr lang="en-US" dirty="0" smtClean="0"/>
              <a:t>AMD Hammer-like Exclusive MOESI</a:t>
            </a:r>
          </a:p>
          <a:p>
            <a:pPr lvl="1"/>
            <a:r>
              <a:rPr lang="en-US" dirty="0" smtClean="0"/>
              <a:t>Two-Level MESI Inclusive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Modularity: </a:t>
            </a:r>
            <a:r>
              <a:rPr lang="en-US" dirty="0" smtClean="0"/>
              <a:t>Host and Accelerator protocol choice is completely independent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21</a:t>
            </a:fld>
            <a:endParaRPr lang="en-US" dirty="0"/>
          </a:p>
        </p:txBody>
      </p:sp>
      <p:pic>
        <p:nvPicPr>
          <p:cNvPr id="24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69" y="545866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05001" y="3373512"/>
            <a:ext cx="5387774" cy="960323"/>
            <a:chOff x="381001" y="3372526"/>
            <a:chExt cx="5387774" cy="96032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 I	  0	   -	   0</a:t>
              </a:r>
            </a:p>
          </p:txBody>
        </p:sp>
        <p:pic>
          <p:nvPicPr>
            <p:cNvPr id="15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903396" y="3380797"/>
            <a:ext cx="5387774" cy="960323"/>
            <a:chOff x="381001" y="3372526"/>
            <a:chExt cx="5387774" cy="96032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IM	  0	   -	   0</a:t>
              </a:r>
            </a:p>
          </p:txBody>
        </p:sp>
        <p:pic>
          <p:nvPicPr>
            <p:cNvPr id="26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905001" y="3373012"/>
            <a:ext cx="5387774" cy="960323"/>
            <a:chOff x="381001" y="3372526"/>
            <a:chExt cx="5387774" cy="960323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SM	  -2	   -	   0</a:t>
              </a:r>
            </a:p>
          </p:txBody>
        </p:sp>
        <p:pic>
          <p:nvPicPr>
            <p:cNvPr id="46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1908210" y="3380613"/>
            <a:ext cx="5387774" cy="960323"/>
            <a:chOff x="381001" y="3372526"/>
            <a:chExt cx="5387774" cy="960323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SM	  -1	   -	   0</a:t>
              </a:r>
            </a:p>
          </p:txBody>
        </p:sp>
        <p:pic>
          <p:nvPicPr>
            <p:cNvPr id="53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1909815" y="3374758"/>
            <a:ext cx="5387774" cy="960323"/>
            <a:chOff x="381001" y="3372526"/>
            <a:chExt cx="5387774" cy="960323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M	  0	   -	   0</a:t>
              </a:r>
            </a:p>
          </p:txBody>
        </p:sp>
        <p:pic>
          <p:nvPicPr>
            <p:cNvPr id="56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ounded Rectangle 35"/>
          <p:cNvSpPr/>
          <p:nvPr/>
        </p:nvSpPr>
        <p:spPr bwMode="auto">
          <a:xfrm>
            <a:off x="5702905" y="1438129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Simple, Standardized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120980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SS		1, 2		-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2326045" y="1424403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826732" y="1424402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S</a:t>
            </a:r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 bwMode="auto">
          <a:xfrm>
            <a:off x="2326045" y="1434042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     B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99097" y="2586450"/>
            <a:ext cx="1444786" cy="734096"/>
            <a:chOff x="1975097" y="2586450"/>
            <a:chExt cx="1444786" cy="734096"/>
          </a:xfrm>
        </p:grpSpPr>
        <p:sp>
          <p:nvSpPr>
            <p:cNvPr id="20" name="Down Arrow 19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GetM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72026" y="4335611"/>
            <a:ext cx="1444786" cy="734096"/>
            <a:chOff x="1975097" y="2586450"/>
            <a:chExt cx="1444786" cy="734096"/>
          </a:xfrm>
        </p:grpSpPr>
        <p:sp>
          <p:nvSpPr>
            <p:cNvPr id="28" name="Down Arrow 27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GetM</a:t>
              </a:r>
              <a:endParaRPr lang="en-US" sz="2400" dirty="0"/>
            </a:p>
          </p:txBody>
        </p:sp>
      </p:grpSp>
      <p:sp>
        <p:nvSpPr>
          <p:cNvPr id="30" name="Rounded Rectangle 29"/>
          <p:cNvSpPr/>
          <p:nvPr/>
        </p:nvSpPr>
        <p:spPr bwMode="auto">
          <a:xfrm>
            <a:off x="3113348" y="5215757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      SM_MB	1, 2		0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26812" y="2778439"/>
            <a:ext cx="1770124" cy="2180449"/>
            <a:chOff x="5702812" y="2778438"/>
            <a:chExt cx="1770124" cy="2180449"/>
          </a:xfrm>
        </p:grpSpPr>
        <p:grpSp>
          <p:nvGrpSpPr>
            <p:cNvPr id="31" name="Group 30"/>
            <p:cNvGrpSpPr/>
            <p:nvPr/>
          </p:nvGrpSpPr>
          <p:grpSpPr>
            <a:xfrm>
              <a:off x="5702812" y="2778438"/>
              <a:ext cx="1379355" cy="2111167"/>
              <a:chOff x="1023109" y="974872"/>
              <a:chExt cx="1379355" cy="2111167"/>
            </a:xfrm>
          </p:grpSpPr>
          <p:sp>
            <p:nvSpPr>
              <p:cNvPr id="32" name="Down Arrow 31"/>
              <p:cNvSpPr/>
              <p:nvPr/>
            </p:nvSpPr>
            <p:spPr>
              <a:xfrm rot="9960100">
                <a:off x="1023109" y="974872"/>
                <a:ext cx="498721" cy="2111167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354526" y="1270149"/>
                <a:ext cx="10479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Inv</a:t>
                </a:r>
                <a:endParaRPr lang="en-US" sz="2400" dirty="0"/>
              </a:p>
              <a:p>
                <a:pPr algn="ctr"/>
                <a:r>
                  <a:rPr lang="en-US" sz="2000" dirty="0" err="1"/>
                  <a:t>Req</a:t>
                </a:r>
                <a:r>
                  <a:rPr lang="en-US" sz="2000" dirty="0"/>
                  <a:t>: 0</a:t>
                </a:r>
              </a:p>
            </p:txBody>
          </p:sp>
        </p:grpSp>
        <p:sp>
          <p:nvSpPr>
            <p:cNvPr id="34" name="Down Arrow 33"/>
            <p:cNvSpPr/>
            <p:nvPr/>
          </p:nvSpPr>
          <p:spPr>
            <a:xfrm rot="12266899">
              <a:off x="6974215" y="2847720"/>
              <a:ext cx="498721" cy="211116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83140" y="2531681"/>
            <a:ext cx="1444786" cy="734096"/>
            <a:chOff x="1975097" y="2586450"/>
            <a:chExt cx="1444786" cy="734096"/>
          </a:xfrm>
        </p:grpSpPr>
        <p:sp>
          <p:nvSpPr>
            <p:cNvPr id="38" name="Down Arrow 37"/>
            <p:cNvSpPr/>
            <p:nvPr/>
          </p:nvSpPr>
          <p:spPr>
            <a:xfrm rot="1908964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Ack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93054" y="4266381"/>
            <a:ext cx="1489457" cy="787850"/>
            <a:chOff x="1975097" y="2586450"/>
            <a:chExt cx="1489457" cy="787850"/>
          </a:xfrm>
        </p:grpSpPr>
        <p:sp>
          <p:nvSpPr>
            <p:cNvPr id="41" name="Down Arrow 40"/>
            <p:cNvSpPr/>
            <p:nvPr/>
          </p:nvSpPr>
          <p:spPr>
            <a:xfrm rot="8385178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90629" y="2635636"/>
              <a:ext cx="9739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Data</a:t>
              </a:r>
            </a:p>
            <a:p>
              <a:r>
                <a:rPr lang="en-US" dirty="0" err="1"/>
                <a:t>Acks</a:t>
              </a:r>
              <a:r>
                <a:rPr lang="en-US" dirty="0"/>
                <a:t>:-2</a:t>
              </a: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825772" y="1431501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306189" y="2531681"/>
            <a:ext cx="1444786" cy="734096"/>
            <a:chOff x="1975097" y="2586450"/>
            <a:chExt cx="1444786" cy="734096"/>
          </a:xfrm>
        </p:grpSpPr>
        <p:sp>
          <p:nvSpPr>
            <p:cNvPr id="49" name="Down Arrow 48"/>
            <p:cNvSpPr/>
            <p:nvPr/>
          </p:nvSpPr>
          <p:spPr>
            <a:xfrm rot="1908964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Ack</a:t>
              </a:r>
              <a:endParaRPr lang="en-US" sz="2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87975" y="2513646"/>
            <a:ext cx="1777198" cy="734096"/>
            <a:chOff x="1975097" y="2586450"/>
            <a:chExt cx="1489457" cy="734096"/>
          </a:xfrm>
        </p:grpSpPr>
        <p:sp>
          <p:nvSpPr>
            <p:cNvPr id="58" name="Down Arrow 57"/>
            <p:cNvSpPr/>
            <p:nvPr/>
          </p:nvSpPr>
          <p:spPr>
            <a:xfrm rot="8385178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90629" y="2635636"/>
              <a:ext cx="973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DataM</a:t>
              </a:r>
              <a:endParaRPr lang="en-US" sz="2400" dirty="0"/>
            </a:p>
          </p:txBody>
        </p:sp>
      </p:grpSp>
      <p:sp>
        <p:nvSpPr>
          <p:cNvPr id="60" name="Rounded Rectangle 59"/>
          <p:cNvSpPr>
            <a:spLocks noChangeAspect="1"/>
          </p:cNvSpPr>
          <p:nvPr/>
        </p:nvSpPr>
        <p:spPr bwMode="auto">
          <a:xfrm>
            <a:off x="2325084" y="1427968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     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60974" y="55181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Directory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4483" y="1050249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Accel</a:t>
            </a:r>
            <a:r>
              <a:rPr lang="en-US" b="1" dirty="0"/>
              <a:t> Cache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6349" y="1041757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038" y="1018248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69354" y="4273154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#0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466718" y="4347582"/>
            <a:ext cx="2255900" cy="734096"/>
            <a:chOff x="1975097" y="2586450"/>
            <a:chExt cx="2255900" cy="734096"/>
          </a:xfrm>
        </p:grpSpPr>
        <p:sp>
          <p:nvSpPr>
            <p:cNvPr id="67" name="Down Arrow 66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76170" y="2749467"/>
              <a:ext cx="1754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UnblockM</a:t>
              </a:r>
              <a:endParaRPr lang="en-US" sz="2400" dirty="0"/>
            </a:p>
          </p:txBody>
        </p:sp>
      </p:grpSp>
      <p:sp>
        <p:nvSpPr>
          <p:cNvPr id="69" name="Rounded Rectangle 68"/>
          <p:cNvSpPr/>
          <p:nvPr/>
        </p:nvSpPr>
        <p:spPr bwMode="auto">
          <a:xfrm>
            <a:off x="3120980" y="5204065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M		0		-</a:t>
            </a:r>
          </a:p>
        </p:txBody>
      </p:sp>
      <p:pic>
        <p:nvPicPr>
          <p:cNvPr id="71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69" y="545866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43" grpId="0" animBg="1"/>
      <p:bldP spid="60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05001" y="3373512"/>
            <a:ext cx="5387774" cy="960323"/>
            <a:chOff x="381001" y="3372526"/>
            <a:chExt cx="5387774" cy="96032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 I	  0	   -	   0</a:t>
              </a:r>
            </a:p>
          </p:txBody>
        </p:sp>
        <p:pic>
          <p:nvPicPr>
            <p:cNvPr id="15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903396" y="3380797"/>
            <a:ext cx="5387774" cy="960323"/>
            <a:chOff x="381001" y="3372526"/>
            <a:chExt cx="5387774" cy="96032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IM	  0	   -	   0</a:t>
              </a:r>
            </a:p>
          </p:txBody>
        </p:sp>
        <p:pic>
          <p:nvPicPr>
            <p:cNvPr id="26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905001" y="3373012"/>
            <a:ext cx="5387774" cy="960323"/>
            <a:chOff x="381001" y="3372526"/>
            <a:chExt cx="5387774" cy="960323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SM	  -2	   -	   0</a:t>
              </a:r>
            </a:p>
          </p:txBody>
        </p:sp>
        <p:pic>
          <p:nvPicPr>
            <p:cNvPr id="46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1908210" y="3380613"/>
            <a:ext cx="5387774" cy="960323"/>
            <a:chOff x="381001" y="3372526"/>
            <a:chExt cx="5387774" cy="960323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SM	  -1	   -	   0</a:t>
              </a:r>
            </a:p>
          </p:txBody>
        </p:sp>
        <p:pic>
          <p:nvPicPr>
            <p:cNvPr id="53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1909815" y="3374758"/>
            <a:ext cx="5387774" cy="960323"/>
            <a:chOff x="381001" y="3372526"/>
            <a:chExt cx="5387774" cy="960323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M	  0	   -	   0</a:t>
              </a:r>
            </a:p>
          </p:txBody>
        </p:sp>
        <p:pic>
          <p:nvPicPr>
            <p:cNvPr id="56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ounded Rectangle 35"/>
          <p:cNvSpPr/>
          <p:nvPr/>
        </p:nvSpPr>
        <p:spPr bwMode="auto">
          <a:xfrm>
            <a:off x="5702905" y="1438129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Simple, Standardized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120980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SS		1, 2		-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2326045" y="1424403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826732" y="1424402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S</a:t>
            </a:r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 bwMode="auto">
          <a:xfrm>
            <a:off x="2326045" y="1434042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     IM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54703" y="2585469"/>
            <a:ext cx="1444786" cy="734096"/>
            <a:chOff x="1975097" y="2586450"/>
            <a:chExt cx="1444786" cy="734096"/>
          </a:xfrm>
        </p:grpSpPr>
        <p:sp>
          <p:nvSpPr>
            <p:cNvPr id="20" name="Down Arrow 19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GetM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29364" y="4336081"/>
            <a:ext cx="1444786" cy="734096"/>
            <a:chOff x="1975097" y="2586450"/>
            <a:chExt cx="1444786" cy="734096"/>
          </a:xfrm>
        </p:grpSpPr>
        <p:sp>
          <p:nvSpPr>
            <p:cNvPr id="28" name="Down Arrow 27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GetM</a:t>
              </a:r>
              <a:endParaRPr lang="en-US" sz="2400" dirty="0"/>
            </a:p>
          </p:txBody>
        </p:sp>
      </p:grpSp>
      <p:sp>
        <p:nvSpPr>
          <p:cNvPr id="30" name="Rounded Rectangle 29"/>
          <p:cNvSpPr/>
          <p:nvPr/>
        </p:nvSpPr>
        <p:spPr bwMode="auto">
          <a:xfrm>
            <a:off x="3113348" y="5215757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      SM_MB	1, 2		0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83140" y="2531681"/>
            <a:ext cx="1444786" cy="734096"/>
            <a:chOff x="1975097" y="2586450"/>
            <a:chExt cx="1444786" cy="734096"/>
          </a:xfrm>
        </p:grpSpPr>
        <p:sp>
          <p:nvSpPr>
            <p:cNvPr id="38" name="Down Arrow 37"/>
            <p:cNvSpPr/>
            <p:nvPr/>
          </p:nvSpPr>
          <p:spPr>
            <a:xfrm rot="1908964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Ack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93054" y="4266381"/>
            <a:ext cx="1489457" cy="787850"/>
            <a:chOff x="1975097" y="2586450"/>
            <a:chExt cx="1489457" cy="787850"/>
          </a:xfrm>
        </p:grpSpPr>
        <p:sp>
          <p:nvSpPr>
            <p:cNvPr id="41" name="Down Arrow 40"/>
            <p:cNvSpPr/>
            <p:nvPr/>
          </p:nvSpPr>
          <p:spPr>
            <a:xfrm rot="8385178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90629" y="2635636"/>
              <a:ext cx="9739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Data</a:t>
              </a:r>
            </a:p>
            <a:p>
              <a:r>
                <a:rPr lang="en-US" dirty="0" err="1"/>
                <a:t>Acks</a:t>
              </a:r>
              <a:r>
                <a:rPr lang="en-US" dirty="0"/>
                <a:t>:-2</a:t>
              </a: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825772" y="1431501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306189" y="2531681"/>
            <a:ext cx="1444786" cy="734096"/>
            <a:chOff x="1975097" y="2586450"/>
            <a:chExt cx="1444786" cy="734096"/>
          </a:xfrm>
        </p:grpSpPr>
        <p:sp>
          <p:nvSpPr>
            <p:cNvPr id="49" name="Down Arrow 48"/>
            <p:cNvSpPr/>
            <p:nvPr/>
          </p:nvSpPr>
          <p:spPr>
            <a:xfrm rot="1908964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Ack</a:t>
              </a:r>
              <a:endParaRPr lang="en-US" sz="2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98048" y="2496672"/>
            <a:ext cx="1777198" cy="734096"/>
            <a:chOff x="1975097" y="2586450"/>
            <a:chExt cx="1489457" cy="734096"/>
          </a:xfrm>
        </p:grpSpPr>
        <p:sp>
          <p:nvSpPr>
            <p:cNvPr id="58" name="Down Arrow 57"/>
            <p:cNvSpPr/>
            <p:nvPr/>
          </p:nvSpPr>
          <p:spPr>
            <a:xfrm rot="8385178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90629" y="2635636"/>
              <a:ext cx="973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DataM</a:t>
              </a:r>
              <a:endParaRPr lang="en-US" sz="2400" dirty="0"/>
            </a:p>
          </p:txBody>
        </p:sp>
      </p:grpSp>
      <p:sp>
        <p:nvSpPr>
          <p:cNvPr id="60" name="Rounded Rectangle 59"/>
          <p:cNvSpPr>
            <a:spLocks noChangeAspect="1"/>
          </p:cNvSpPr>
          <p:nvPr/>
        </p:nvSpPr>
        <p:spPr bwMode="auto">
          <a:xfrm>
            <a:off x="2325085" y="1424401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     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60974" y="55181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Directory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4483" y="1050249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Accel</a:t>
            </a:r>
            <a:r>
              <a:rPr lang="en-US" b="1" dirty="0"/>
              <a:t> Cache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6349" y="1041757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038" y="1018248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69354" y="4273154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#0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696233" y="4336081"/>
            <a:ext cx="2255900" cy="734096"/>
            <a:chOff x="1975097" y="2586450"/>
            <a:chExt cx="2255900" cy="734096"/>
          </a:xfrm>
        </p:grpSpPr>
        <p:sp>
          <p:nvSpPr>
            <p:cNvPr id="67" name="Down Arrow 66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76170" y="2749467"/>
              <a:ext cx="1754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UnblockM</a:t>
              </a:r>
              <a:endParaRPr lang="en-US" sz="2400" dirty="0"/>
            </a:p>
          </p:txBody>
        </p:sp>
      </p:grpSp>
      <p:sp>
        <p:nvSpPr>
          <p:cNvPr id="69" name="Rounded Rectangle 68"/>
          <p:cNvSpPr/>
          <p:nvPr/>
        </p:nvSpPr>
        <p:spPr bwMode="auto">
          <a:xfrm>
            <a:off x="3120980" y="5204065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M		0		-</a:t>
            </a:r>
          </a:p>
        </p:txBody>
      </p:sp>
      <p:pic>
        <p:nvPicPr>
          <p:cNvPr id="71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69" y="545866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05001" y="3373512"/>
            <a:ext cx="5387774" cy="960323"/>
            <a:chOff x="381001" y="3372526"/>
            <a:chExt cx="5387774" cy="96032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 I	  0	   -	   0</a:t>
              </a:r>
            </a:p>
          </p:txBody>
        </p:sp>
        <p:pic>
          <p:nvPicPr>
            <p:cNvPr id="15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Crossing Guard or Flagger Ahead Warning Sign - 18x18 - Regulation (CA) C9A Sign Made of Reflective Rust-Free Heavy Gauge Alumin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6" y="3456545"/>
            <a:ext cx="884574" cy="8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 bwMode="auto">
          <a:xfrm>
            <a:off x="5702905" y="1438129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Host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120980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SS		1, 2		-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2326045" y="1424403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99097" y="2586450"/>
            <a:ext cx="1444786" cy="734096"/>
            <a:chOff x="1975097" y="2586450"/>
            <a:chExt cx="1444786" cy="734096"/>
          </a:xfrm>
        </p:grpSpPr>
        <p:sp>
          <p:nvSpPr>
            <p:cNvPr id="20" name="Down Arrow 19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Ack</a:t>
              </a:r>
              <a:endParaRPr lang="en-US" sz="2400" dirty="0"/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825772" y="1431501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60974" y="55181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Directory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4483" y="1050249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Accel</a:t>
            </a:r>
            <a:r>
              <a:rPr lang="en-US" b="1" dirty="0"/>
              <a:t> Cache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6349" y="1041757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038" y="1018248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69354" y="4273154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#0</a:t>
            </a:r>
          </a:p>
        </p:txBody>
      </p:sp>
      <p:pic>
        <p:nvPicPr>
          <p:cNvPr id="30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4593" y="1929022"/>
            <a:ext cx="693882" cy="5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83" y="3810522"/>
            <a:ext cx="1202049" cy="1001708"/>
          </a:xfrm>
          <a:prstGeom prst="rect">
            <a:avLst/>
          </a:prstGeom>
        </p:spPr>
      </p:pic>
      <p:pic>
        <p:nvPicPr>
          <p:cNvPr id="32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86" y="526327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05001" y="3373512"/>
            <a:ext cx="5387774" cy="960323"/>
            <a:chOff x="381001" y="3372526"/>
            <a:chExt cx="5387774" cy="96032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M	  0	   -	   0</a:t>
              </a:r>
            </a:p>
          </p:txBody>
        </p:sp>
        <p:pic>
          <p:nvPicPr>
            <p:cNvPr id="15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Crossing Guard or Flagger Ahead Warning Sign - 18x18 - Regulation (CA) C9A Sign Made of Reflective Rust-Free Heavy Gauge Alumin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6" y="3456545"/>
            <a:ext cx="884574" cy="8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 bwMode="auto">
          <a:xfrm>
            <a:off x="5702905" y="1438129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Host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120980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MT		0		-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2326045" y="1424403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      M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7825772" y="1431501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60974" y="55181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Directory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4483" y="1050249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Accel</a:t>
            </a:r>
            <a:r>
              <a:rPr lang="en-US" b="1" dirty="0"/>
              <a:t> Cache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6349" y="1041757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038" y="1018248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69354" y="4273154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#0</a:t>
            </a:r>
          </a:p>
        </p:txBody>
      </p:sp>
      <p:pic>
        <p:nvPicPr>
          <p:cNvPr id="30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8532" y="2011074"/>
            <a:ext cx="693882" cy="5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861900" y="4302205"/>
            <a:ext cx="1806651" cy="787850"/>
            <a:chOff x="1975097" y="2586450"/>
            <a:chExt cx="1806651" cy="787850"/>
          </a:xfrm>
        </p:grpSpPr>
        <p:sp>
          <p:nvSpPr>
            <p:cNvPr id="25" name="Down Arrow 24"/>
            <p:cNvSpPr/>
            <p:nvPr/>
          </p:nvSpPr>
          <p:spPr>
            <a:xfrm rot="8385178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629" y="2635636"/>
              <a:ext cx="12911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Inv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Req</a:t>
              </a:r>
              <a:r>
                <a:rPr lang="en-US" dirty="0"/>
                <a:t>: </a:t>
              </a:r>
              <a:r>
                <a:rPr lang="en-US" dirty="0" err="1"/>
                <a:t>dir</a:t>
              </a:r>
              <a:r>
                <a:rPr lang="en-US" dirty="0"/>
                <a:t>)</a:t>
              </a: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3120019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MT_I		0		-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901297" y="3380797"/>
            <a:ext cx="5387774" cy="960323"/>
            <a:chOff x="381001" y="3372526"/>
            <a:chExt cx="5387774" cy="960323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MI	  0	 </a:t>
              </a:r>
              <a:r>
                <a:rPr lang="en-US" sz="2400" dirty="0" err="1">
                  <a:latin typeface="Verdana" pitchFamily="34" charset="0"/>
                </a:rPr>
                <a:t>dir</a:t>
              </a:r>
              <a:r>
                <a:rPr lang="en-US" sz="2400" dirty="0">
                  <a:latin typeface="Verdana" pitchFamily="34" charset="0"/>
                </a:rPr>
                <a:t>    1210</a:t>
              </a:r>
            </a:p>
          </p:txBody>
        </p:sp>
        <p:pic>
          <p:nvPicPr>
            <p:cNvPr id="33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3012590" y="2558931"/>
            <a:ext cx="1806651" cy="734096"/>
            <a:chOff x="1975097" y="2586450"/>
            <a:chExt cx="1806651" cy="734096"/>
          </a:xfrm>
        </p:grpSpPr>
        <p:sp>
          <p:nvSpPr>
            <p:cNvPr id="35" name="Down Arrow 34"/>
            <p:cNvSpPr/>
            <p:nvPr/>
          </p:nvSpPr>
          <p:spPr>
            <a:xfrm rot="8385178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0629" y="2635636"/>
              <a:ext cx="1291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Inv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620708" y="520306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Time:</a:t>
            </a:r>
          </a:p>
          <a:p>
            <a:r>
              <a:rPr lang="en-US" sz="2400" dirty="0"/>
              <a:t>   200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20708" y="520306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Time:</a:t>
            </a:r>
          </a:p>
          <a:p>
            <a:r>
              <a:rPr lang="en-US" sz="2400" dirty="0"/>
              <a:t>   210</a:t>
            </a:r>
          </a:p>
        </p:txBody>
      </p:sp>
      <p:pic>
        <p:nvPicPr>
          <p:cNvPr id="39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51" y="2262927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619747" y="520306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Time:</a:t>
            </a:r>
          </a:p>
          <a:p>
            <a:r>
              <a:rPr lang="en-US" sz="2400" dirty="0"/>
              <a:t>   500</a:t>
            </a:r>
          </a:p>
        </p:txBody>
      </p:sp>
      <p:pic>
        <p:nvPicPr>
          <p:cNvPr id="41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28" y="3799637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619747" y="520306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Time:</a:t>
            </a:r>
          </a:p>
          <a:p>
            <a:r>
              <a:rPr lang="en-US" sz="2400" dirty="0"/>
              <a:t>   1000</a:t>
            </a:r>
          </a:p>
        </p:txBody>
      </p:sp>
      <p:pic>
        <p:nvPicPr>
          <p:cNvPr id="44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89" y="2757532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628018" y="520306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Time:</a:t>
            </a:r>
          </a:p>
          <a:p>
            <a:r>
              <a:rPr lang="en-US" sz="2400" dirty="0"/>
              <a:t>   1500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148597" y="4335103"/>
            <a:ext cx="2255900" cy="734096"/>
            <a:chOff x="1975097" y="2586450"/>
            <a:chExt cx="2255900" cy="734096"/>
          </a:xfrm>
        </p:grpSpPr>
        <p:sp>
          <p:nvSpPr>
            <p:cNvPr id="47" name="Down Arrow 46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76170" y="2749467"/>
              <a:ext cx="1754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Data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01297" y="3373071"/>
            <a:ext cx="5387774" cy="960323"/>
            <a:chOff x="381001" y="3372526"/>
            <a:chExt cx="5387774" cy="960323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I	  0	   -    1210</a:t>
              </a:r>
            </a:p>
          </p:txBody>
        </p:sp>
        <p:pic>
          <p:nvPicPr>
            <p:cNvPr id="51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86" y="3840496"/>
            <a:ext cx="1202049" cy="1001708"/>
          </a:xfrm>
          <a:prstGeom prst="rect">
            <a:avLst/>
          </a:prstGeom>
        </p:spPr>
      </p:pic>
      <p:pic>
        <p:nvPicPr>
          <p:cNvPr id="53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86" y="526327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 bwMode="auto">
          <a:xfrm>
            <a:off x="3127329" y="521128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WB		0		-</a:t>
            </a:r>
          </a:p>
        </p:txBody>
      </p:sp>
    </p:spTree>
    <p:extLst>
      <p:ext uri="{BB962C8B-B14F-4D97-AF65-F5344CB8AC3E}">
        <p14:creationId xmlns:p14="http://schemas.microsoft.com/office/powerpoint/2010/main" val="27718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  <p:bldP spid="38" grpId="0"/>
      <p:bldP spid="38" grpId="1"/>
      <p:bldP spid="40" grpId="0"/>
      <p:bldP spid="40" grpId="1"/>
      <p:bldP spid="42" grpId="0"/>
      <p:bldP spid="42" grpId="1"/>
      <p:bldP spid="45" grpId="0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5148" y="2850514"/>
            <a:ext cx="131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6019" y="2850514"/>
            <a:ext cx="154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605" y="5164184"/>
            <a:ext cx="242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Guarantees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4710" y="5164184"/>
            <a:ext cx="223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24" y="3859223"/>
            <a:ext cx="1380446" cy="11963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32" y="1627988"/>
            <a:ext cx="2093430" cy="1031516"/>
          </a:xfrm>
          <a:prstGeom prst="rect">
            <a:avLst/>
          </a:prstGeom>
        </p:spPr>
      </p:pic>
      <p:pic>
        <p:nvPicPr>
          <p:cNvPr id="1026" name="Picture 2" descr="Image result for todo l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52" y="1436978"/>
            <a:ext cx="1282653" cy="14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043552" y="3750648"/>
            <a:ext cx="1282653" cy="1413536"/>
            <a:chOff x="2966403" y="3750648"/>
            <a:chExt cx="1282653" cy="1413536"/>
          </a:xfrm>
        </p:grpSpPr>
        <p:pic>
          <p:nvPicPr>
            <p:cNvPr id="39" name="Picture 2" descr="Image result for todo lis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403" y="3750648"/>
              <a:ext cx="1282653" cy="141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177185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371655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565021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755370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287314" y="1298771"/>
            <a:ext cx="2422547" cy="1631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74710" y="1219202"/>
            <a:ext cx="2422547" cy="1631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58079" y="3652682"/>
            <a:ext cx="2422547" cy="1631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71500">
              <a:buFont typeface="+mj-lt"/>
              <a:buAutoNum type="romanUcPeriod"/>
            </a:pPr>
            <a:r>
              <a:rPr lang="en-US" sz="3200" dirty="0"/>
              <a:t>Does it provide coherence to correct accelerator?</a:t>
            </a:r>
          </a:p>
          <a:p>
            <a:pPr marL="628650" indent="-571500">
              <a:buFont typeface="+mj-lt"/>
              <a:buAutoNum type="romanUcPeriod"/>
            </a:pPr>
            <a:r>
              <a:rPr lang="en-US" sz="3200" dirty="0"/>
              <a:t>Does it provide safety to host?</a:t>
            </a:r>
          </a:p>
          <a:p>
            <a:pPr marL="628650" indent="-571500">
              <a:buFont typeface="+mj-lt"/>
              <a:buAutoNum type="romanUcPeriod"/>
            </a:pPr>
            <a:r>
              <a:rPr lang="en-US" sz="3200" dirty="0"/>
              <a:t>Does it allow high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Correctness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Are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coherence invariants</a:t>
            </a:r>
            <a:r>
              <a:rPr lang="en-US" dirty="0" smtClean="0"/>
              <a:t> are maintained when accelerator is acting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correctly</a:t>
            </a:r>
            <a:r>
              <a:rPr lang="en-US" dirty="0" smtClean="0"/>
              <a:t>?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How?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Random</a:t>
            </a:r>
            <a:r>
              <a:rPr lang="en-US" dirty="0" smtClean="0"/>
              <a:t> tester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Store-Load pairs to random addresses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Check integrity of data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Ran 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160 billion </a:t>
            </a:r>
            <a:r>
              <a:rPr lang="en-US" dirty="0" smtClean="0"/>
              <a:t>load/store pairs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Local coverage: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100% states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100% events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99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% transitions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Fuzz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Is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host safety </a:t>
            </a:r>
            <a:r>
              <a:rPr lang="en-US" dirty="0" smtClean="0"/>
              <a:t>maintained when accelerator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misbehaves</a:t>
            </a:r>
            <a:r>
              <a:rPr lang="en-US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How? Replace accelerator cache with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evil controller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Generates random coherence messages to random addresses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Desired outcome: No deadlocks / crashes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Ran 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7 billion </a:t>
            </a:r>
            <a:r>
              <a:rPr lang="en-US" dirty="0" smtClean="0"/>
              <a:t>load/store pairs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Local Coverage: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100% states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100% events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&gt; 99% transitions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ost </a:t>
            </a:r>
            <a:r>
              <a:rPr lang="en-US" dirty="0"/>
              <a:t>coherence protocols may 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proprietary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complex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Bugs </a:t>
            </a:r>
            <a:r>
              <a:rPr lang="en-US" dirty="0"/>
              <a:t>in accelerator implementations might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crash host system</a:t>
            </a:r>
            <a:r>
              <a:rPr lang="en-US" dirty="0"/>
              <a:t>!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Crossing Guard</a:t>
            </a:r>
            <a:r>
              <a:rPr lang="en-US" dirty="0"/>
              <a:t>: </a:t>
            </a:r>
            <a:r>
              <a:rPr lang="en-US" dirty="0" smtClean="0"/>
              <a:t>coherence </a:t>
            </a:r>
            <a:r>
              <a:rPr lang="en-US" dirty="0"/>
              <a:t>interface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safely translate </a:t>
            </a:r>
            <a:r>
              <a:rPr lang="en-US" dirty="0"/>
              <a:t>accelerator ↔ host protocol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auto">
          <a:xfrm>
            <a:off x="2207343" y="4638004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Verdana" pitchFamily="34" charset="0"/>
              </a:rPr>
              <a:t>Accel</a:t>
            </a:r>
            <a:r>
              <a:rPr lang="en-US" dirty="0" smtClean="0">
                <a:latin typeface="Verdana" pitchFamily="34" charset="0"/>
              </a:rPr>
              <a:t> $</a:t>
            </a:r>
            <a:endParaRPr lang="en-US" sz="2400" dirty="0">
              <a:latin typeface="Verdan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75269" y="5493379"/>
            <a:ext cx="1422751" cy="884574"/>
            <a:chOff x="5476873" y="5276084"/>
            <a:chExt cx="1422751" cy="88457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76873" y="5442403"/>
              <a:ext cx="1327015" cy="551936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Verdana" pitchFamily="34" charset="0"/>
                </a:rPr>
                <a:t>XG</a:t>
              </a:r>
              <a:endParaRPr lang="en-US" sz="2400" dirty="0">
                <a:latin typeface="Verdana" pitchFamily="34" charset="0"/>
              </a:endParaRPr>
            </a:p>
          </p:txBody>
        </p:sp>
        <p:pic>
          <p:nvPicPr>
            <p:cNvPr id="8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50" y="5276084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8"/>
          <p:cNvSpPr/>
          <p:nvPr/>
        </p:nvSpPr>
        <p:spPr bwMode="auto">
          <a:xfrm>
            <a:off x="8801925" y="4644554"/>
            <a:ext cx="1327015" cy="551936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Host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259565">
            <a:off x="3856287" y="5002575"/>
            <a:ext cx="1317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Hello!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538447">
            <a:off x="7011913" y="4984619"/>
            <a:ext cx="97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你</a:t>
            </a:r>
            <a:r>
              <a:rPr lang="ja-JP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好</a:t>
            </a:r>
            <a:r>
              <a:rPr lang="en-US" altLang="ja-JP" sz="24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75915" y="3820779"/>
            <a:ext cx="1589870" cy="673333"/>
          </a:xfrm>
          <a:prstGeom prst="ellipse">
            <a:avLst/>
          </a:prstGeom>
          <a:solidFill>
            <a:srgbClr val="F9BD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70497" y="3820779"/>
            <a:ext cx="1589870" cy="673333"/>
          </a:xfrm>
          <a:prstGeom prst="ellipse">
            <a:avLst/>
          </a:prstGeom>
          <a:solidFill>
            <a:srgbClr val="D7E4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CPU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94865" y="5215451"/>
            <a:ext cx="1492437" cy="53855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948202" y="5179205"/>
            <a:ext cx="1588629" cy="50734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Performance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86" y="1371603"/>
            <a:ext cx="3565851" cy="45640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gem5-gpu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 smtClean="0"/>
              <a:t>Rodinia</a:t>
            </a:r>
            <a:r>
              <a:rPr lang="en-US" dirty="0" smtClean="0"/>
              <a:t> </a:t>
            </a:r>
            <a:r>
              <a:rPr lang="en-US" dirty="0" smtClean="0"/>
              <a:t>workloads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MESI Inclusive host protocol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5208" y="842210"/>
            <a:ext cx="7251257" cy="5438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962529" y="3333349"/>
            <a:ext cx="4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Normalized Accelerator Execution Time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4754" y="5945493"/>
            <a:ext cx="137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Guard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Provides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simple, standardized interface </a:t>
            </a:r>
            <a:r>
              <a:rPr lang="en-US" dirty="0" smtClean="0"/>
              <a:t>to ease accelerator development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Correctness</a:t>
            </a:r>
            <a:r>
              <a:rPr lang="en-US" dirty="0" smtClean="0"/>
              <a:t> when accelerator is correct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Host safety </a:t>
            </a:r>
            <a:r>
              <a:rPr lang="en-US" dirty="0" smtClean="0"/>
              <a:t>when accelerator is incorrect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Low performance overhead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2" descr="Crossing Guard or Flagger Ahead Warning Sign - 18x18 - Regulation (CA) C9A Sign Made of Reflective Rust-Free Heavy Gauge Alumin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50" y="2198750"/>
            <a:ext cx="2909767" cy="29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150" flipH="1">
            <a:off x="2343794" y="3046874"/>
            <a:ext cx="1471229" cy="12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850">
            <a:off x="8336557" y="3046874"/>
            <a:ext cx="1471229" cy="12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630645">
            <a:off x="2552435" y="2280679"/>
            <a:ext cx="13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? ? ?</a:t>
            </a:r>
          </a:p>
        </p:txBody>
      </p:sp>
      <p:sp>
        <p:nvSpPr>
          <p:cNvPr id="9" name="TextBox 8"/>
          <p:cNvSpPr txBox="1"/>
          <p:nvPr/>
        </p:nvSpPr>
        <p:spPr>
          <a:xfrm rot="909405">
            <a:off x="8469717" y="2379115"/>
            <a:ext cx="13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41246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Follows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Accelerator Protocol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auto">
          <a:xfrm>
            <a:off x="2112283" y="2065649"/>
            <a:ext cx="1327013" cy="565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 bwMode="auto">
          <a:xfrm>
            <a:off x="3728968" y="2065650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5345653" y="2065650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62338" y="2072199"/>
            <a:ext cx="1327015" cy="551936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CPU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582093" y="2072199"/>
            <a:ext cx="1327015" cy="551936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CPU L1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04875" y="4946187"/>
            <a:ext cx="4610452" cy="597990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Host Directory / L2</a:t>
            </a:r>
            <a:endParaRPr lang="en-US" sz="2400" dirty="0"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81099" y="3844226"/>
            <a:ext cx="1422751" cy="884574"/>
            <a:chOff x="588282" y="3082761"/>
            <a:chExt cx="1422751" cy="884574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88282" y="3249080"/>
              <a:ext cx="1327015" cy="551936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Verdana" pitchFamily="34" charset="0"/>
                </a:rPr>
                <a:t>XG</a:t>
              </a:r>
              <a:endParaRPr lang="en-US" sz="2400" dirty="0">
                <a:latin typeface="Verdana" pitchFamily="34" charset="0"/>
              </a:endParaRPr>
            </a:p>
          </p:txBody>
        </p:sp>
        <p:pic>
          <p:nvPicPr>
            <p:cNvPr id="13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459" y="3082761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Straight Connector 13"/>
          <p:cNvCxnSpPr>
            <a:endCxn id="19" idx="0"/>
          </p:cNvCxnSpPr>
          <p:nvPr/>
        </p:nvCxnSpPr>
        <p:spPr>
          <a:xfrm>
            <a:off x="4392474" y="2632276"/>
            <a:ext cx="0" cy="5542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 flipH="1">
            <a:off x="7010207" y="2624136"/>
            <a:ext cx="615638" cy="231550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</p:cNvCxnSpPr>
          <p:nvPr/>
        </p:nvCxnSpPr>
        <p:spPr>
          <a:xfrm flipH="1">
            <a:off x="7721582" y="2624135"/>
            <a:ext cx="1524019" cy="23220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53364" y="4538184"/>
            <a:ext cx="9700" cy="38123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29608" y="1456268"/>
            <a:ext cx="716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Private L1s + Shared L2 at Accelerator</a:t>
            </a:r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 bwMode="auto">
          <a:xfrm>
            <a:off x="3728967" y="3186479"/>
            <a:ext cx="1327015" cy="565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Accel</a:t>
            </a:r>
            <a:r>
              <a:rPr lang="en-US" dirty="0">
                <a:latin typeface="Verdana" pitchFamily="34" charset="0"/>
              </a:rPr>
              <a:t> L2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20" name="Straight Connector 19"/>
          <p:cNvCxnSpPr>
            <a:stCxn id="7" idx="2"/>
          </p:cNvCxnSpPr>
          <p:nvPr/>
        </p:nvCxnSpPr>
        <p:spPr>
          <a:xfrm flipH="1">
            <a:off x="4821196" y="2630687"/>
            <a:ext cx="1187965" cy="5382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00159" y="2630714"/>
            <a:ext cx="1058386" cy="5351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2"/>
          </p:cNvCxnSpPr>
          <p:nvPr/>
        </p:nvCxnSpPr>
        <p:spPr>
          <a:xfrm flipH="1">
            <a:off x="4392474" y="3751516"/>
            <a:ext cx="1" cy="2771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4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Accelerator Protocol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4" y="2156382"/>
            <a:ext cx="10193337" cy="30185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2028" y="1398707"/>
            <a:ext cx="770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L1 Controller </a:t>
            </a:r>
            <a:r>
              <a:rPr lang="en-US" sz="2400" dirty="0" smtClean="0">
                <a:solidFill>
                  <a:schemeClr val="tx2"/>
                </a:solidFill>
              </a:rPr>
              <a:t>(M state contains dirty/clean bit)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Accelerator Protocol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8493" y="1219202"/>
            <a:ext cx="6357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L2 Controller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(Coordinates Sharing among Accelerator L1s)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4" y="2248548"/>
            <a:ext cx="10058400" cy="36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Guard 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Crossing Guard Guarantees to Host: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Accelerator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requests</a:t>
            </a:r>
            <a:r>
              <a:rPr lang="en-US" dirty="0" smtClean="0"/>
              <a:t> must be correct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Consistent with block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stable</a:t>
            </a:r>
            <a:r>
              <a:rPr lang="en-US" dirty="0" smtClean="0"/>
              <a:t> </a:t>
            </a:r>
            <a:r>
              <a:rPr lang="en-US" dirty="0" smtClean="0"/>
              <a:t>state at accelerator</a:t>
            </a: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Consistent with block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transient</a:t>
            </a:r>
            <a:r>
              <a:rPr lang="en-US" dirty="0" smtClean="0"/>
              <a:t> </a:t>
            </a:r>
            <a:r>
              <a:rPr lang="en-US" dirty="0" smtClean="0"/>
              <a:t>state at accelerator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Accelerator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responses</a:t>
            </a:r>
            <a:r>
              <a:rPr lang="en-US" dirty="0" smtClean="0"/>
              <a:t> must be correct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Consistent with block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stable</a:t>
            </a:r>
            <a:r>
              <a:rPr lang="en-US" dirty="0" smtClean="0"/>
              <a:t> </a:t>
            </a:r>
            <a:r>
              <a:rPr lang="en-US" dirty="0" smtClean="0"/>
              <a:t>state at accelerator</a:t>
            </a: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Consistent with block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transient</a:t>
            </a:r>
            <a:r>
              <a:rPr lang="en-US" dirty="0" smtClean="0"/>
              <a:t> </a:t>
            </a:r>
            <a:r>
              <a:rPr lang="en-US" dirty="0" smtClean="0"/>
              <a:t>state at accelerator</a:t>
            </a: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Received within </a:t>
            </a:r>
            <a:r>
              <a:rPr lang="en-US" dirty="0" smtClean="0"/>
              <a:t>a reasonable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0564" y="5646820"/>
            <a:ext cx="632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( + Border Control Protections!)</a:t>
            </a:r>
          </a:p>
        </p:txBody>
      </p:sp>
    </p:spTree>
    <p:extLst>
      <p:ext uri="{BB962C8B-B14F-4D97-AF65-F5344CB8AC3E}">
        <p14:creationId xmlns:p14="http://schemas.microsoft.com/office/powerpoint/2010/main" val="17069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Guard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Full State Crossing Guard</a:t>
            </a:r>
          </a:p>
          <a:p>
            <a:pPr lvl="1"/>
            <a:r>
              <a:rPr lang="en-US" dirty="0" smtClean="0"/>
              <a:t>Inclusive directory of accelerator state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+ Places few restrictions on host protocol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+ Can hide all errors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Requires tag + metadata storage for all blocks</a:t>
            </a:r>
          </a:p>
          <a:p>
            <a:r>
              <a:rPr lang="en-US" dirty="0" smtClean="0"/>
              <a:t>Transactional Crossing Guard</a:t>
            </a:r>
          </a:p>
          <a:p>
            <a:pPr lvl="1"/>
            <a:r>
              <a:rPr lang="en-US" dirty="0" smtClean="0"/>
              <a:t>Stores only data for in-flight transactions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+ Small storage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+ Provides most safety properties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Requires some host tolerance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Single-Level Cache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58" y="1705970"/>
            <a:ext cx="8636381" cy="16377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5148" y="2850514"/>
            <a:ext cx="131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Goals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6019" y="2850514"/>
            <a:ext cx="154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Design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73605" y="5164184"/>
            <a:ext cx="242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Guarantees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74710" y="5164184"/>
            <a:ext cx="223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Evaluation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24" y="3859223"/>
            <a:ext cx="1380446" cy="11963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32" y="1627988"/>
            <a:ext cx="2093430" cy="1031516"/>
          </a:xfrm>
          <a:prstGeom prst="rect">
            <a:avLst/>
          </a:prstGeom>
        </p:spPr>
      </p:pic>
      <p:pic>
        <p:nvPicPr>
          <p:cNvPr id="1026" name="Picture 2" descr="Image result for todo l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52" y="1436978"/>
            <a:ext cx="1282653" cy="14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043552" y="3750648"/>
            <a:ext cx="1282653" cy="1413536"/>
            <a:chOff x="2966403" y="3750648"/>
            <a:chExt cx="1282653" cy="1413536"/>
          </a:xfrm>
        </p:grpSpPr>
        <p:pic>
          <p:nvPicPr>
            <p:cNvPr id="39" name="Picture 2" descr="Image result for todo lis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403" y="3750648"/>
              <a:ext cx="1282653" cy="141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177185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371655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565021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vmuser\AppData\Local\Microsoft\Windows\Temporary Internet Files\Content.IE5\114U753E\600px-Yes_check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73" y="4755370"/>
              <a:ext cx="193366" cy="1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73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73" y="2287533"/>
            <a:ext cx="4463959" cy="19499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96" y="1757503"/>
            <a:ext cx="4331690" cy="36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Spent Simulating (Random)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60600" y="1371600"/>
          <a:ext cx="7645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0"/>
                <a:gridCol w="3822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</a:t>
                      </a:r>
                      <a:r>
                        <a:rPr lang="en-US" baseline="0" dirty="0" smtClean="0"/>
                        <a:t> Full + Hammer + 1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5.28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Full +</a:t>
                      </a:r>
                      <a:r>
                        <a:rPr lang="en-US" baseline="0" dirty="0" smtClean="0"/>
                        <a:t> Hamer + 2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2.51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Full +</a:t>
                      </a:r>
                      <a:r>
                        <a:rPr lang="en-US" baseline="0" dirty="0" smtClean="0"/>
                        <a:t> MESI </a:t>
                      </a:r>
                      <a:r>
                        <a:rPr lang="en-US" baseline="0" dirty="0" err="1" smtClean="0"/>
                        <a:t>Inc</a:t>
                      </a:r>
                      <a:r>
                        <a:rPr lang="en-US" baseline="0" dirty="0" smtClean="0"/>
                        <a:t> + 1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Full + MESI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Inc</a:t>
                      </a:r>
                      <a:r>
                        <a:rPr lang="en-US" baseline="0" dirty="0" smtClean="0"/>
                        <a:t> + 2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Trans.</a:t>
                      </a:r>
                      <a:r>
                        <a:rPr lang="en-US" baseline="0" dirty="0" smtClean="0"/>
                        <a:t> + Hammer + 1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3.17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Trans. </a:t>
                      </a:r>
                      <a:r>
                        <a:rPr lang="en-US" baseline="0" dirty="0" smtClean="0"/>
                        <a:t>+ Hammer + 2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1.38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Trans + </a:t>
                      </a:r>
                      <a:r>
                        <a:rPr lang="en-US" dirty="0" err="1" smtClean="0"/>
                        <a:t>Inc</a:t>
                      </a:r>
                      <a:r>
                        <a:rPr lang="en-US" dirty="0" smtClean="0"/>
                        <a:t> + 1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Trans + </a:t>
                      </a:r>
                      <a:r>
                        <a:rPr lang="en-US" dirty="0" err="1" smtClean="0"/>
                        <a:t>Inc</a:t>
                      </a:r>
                      <a:r>
                        <a:rPr lang="en-US" dirty="0" smtClean="0"/>
                        <a:t> + 2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13.9 years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Coverage %s (Random)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60598" y="1371600"/>
          <a:ext cx="708356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773"/>
                <a:gridCol w="2186633"/>
                <a:gridCol w="2047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State XG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Two-level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Hammer-like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MESI</a:t>
                      </a:r>
                      <a:r>
                        <a:rPr lang="en-US" baseline="0" dirty="0" smtClean="0"/>
                        <a:t> Inclusive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Transactional XG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Single-level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Two-level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Hammer-like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MESI Inclusive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Spent Simulating (Fuzz)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60600" y="1371600"/>
          <a:ext cx="7645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0"/>
                <a:gridCol w="3822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</a:t>
                      </a:r>
                      <a:r>
                        <a:rPr lang="en-US" baseline="0" dirty="0" smtClean="0"/>
                        <a:t> Full + Hammer-like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1.62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Full + MESI</a:t>
                      </a:r>
                      <a:r>
                        <a:rPr lang="en-US" baseline="0" dirty="0" smtClean="0"/>
                        <a:t> Inclusive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Trans</a:t>
                      </a:r>
                      <a:r>
                        <a:rPr lang="en-US" baseline="0" dirty="0" smtClean="0"/>
                        <a:t>actional + Hammer-like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XG Transactional</a:t>
                      </a:r>
                      <a:r>
                        <a:rPr lang="en-US" baseline="0" dirty="0" smtClean="0"/>
                        <a:t> + MESI Inclusive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7.82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years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Coverage %s (Fuzz)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60600" y="1371600"/>
          <a:ext cx="7645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0"/>
                <a:gridCol w="3822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State Crossing Guard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Fuzz Tester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Hammer-like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MESI Inclusive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Transactional Crossing Guard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Fuzz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Tester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Hammer-like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MESI Inclusive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PutS</a:t>
            </a:r>
            <a:r>
              <a:rPr lang="en-US" dirty="0" smtClean="0"/>
              <a:t> Accelerator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Some host protocols use them</a:t>
            </a:r>
          </a:p>
          <a:p>
            <a:pPr lvl="1"/>
            <a:r>
              <a:rPr lang="en-US" dirty="0" smtClean="0"/>
              <a:t>Simplify management of Full State Crossing Guard</a:t>
            </a:r>
          </a:p>
          <a:p>
            <a:pPr lvl="1"/>
            <a:r>
              <a:rPr lang="en-US" dirty="0" smtClean="0"/>
              <a:t>Cannot implement Transactional Crossing Guard + host protocol with </a:t>
            </a:r>
            <a:r>
              <a:rPr lang="en-US" dirty="0" err="1" smtClean="0"/>
              <a:t>PutS</a:t>
            </a:r>
            <a:r>
              <a:rPr lang="en-US" dirty="0" smtClean="0"/>
              <a:t> without them</a:t>
            </a:r>
          </a:p>
          <a:p>
            <a:r>
              <a:rPr lang="en-US" dirty="0" smtClean="0"/>
              <a:t>Bandwidth Impact</a:t>
            </a:r>
          </a:p>
          <a:p>
            <a:pPr lvl="1"/>
            <a:r>
              <a:rPr lang="en-US" dirty="0" smtClean="0"/>
              <a:t>Carry no data</a:t>
            </a:r>
          </a:p>
          <a:p>
            <a:pPr lvl="1"/>
            <a:r>
              <a:rPr lang="en-US" dirty="0" smtClean="0"/>
              <a:t>Only between accelerator cache </a:t>
            </a:r>
            <a:r>
              <a:rPr lang="en-US" dirty="0" smtClean="0">
                <a:sym typeface="Wingdings" panose="05000000000000000000" pitchFamily="2" charset="2"/>
              </a:rPr>
              <a:t> Crossing Guard, not host system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~1-4% of that bandwidth in experiments.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Could be reduced by setting a flag at Crossing Guard.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Model Checking?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checking is useful! Industrial implementation of Crossing Guard would use.</a:t>
            </a:r>
          </a:p>
          <a:p>
            <a:r>
              <a:rPr lang="en-US" dirty="0" smtClean="0"/>
              <a:t>Academic tools have limitations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Benefit from symmetry, but Crossing Guard </a:t>
            </a:r>
            <a:r>
              <a:rPr lang="en-US" smtClean="0">
                <a:sym typeface="Wingdings" panose="05000000000000000000" pitchFamily="2" charset="2"/>
              </a:rPr>
              <a:t>system asymmetric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only work with one block in system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Substantial implementation overhead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This work was a proof of concept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Random / Fuzz testing not perfect, but results suggestive.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Even models can have mistakes!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Hammer-like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47</a:t>
            </a:fld>
            <a:endParaRPr lang="en-US" dirty="0"/>
          </a:p>
        </p:txBody>
      </p:sp>
      <p:pic>
        <p:nvPicPr>
          <p:cNvPr id="7174" name="Picture 6" descr="http://pages.cs.wisc.edu/~lena/foo/xg/hammer2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2" y="1371601"/>
            <a:ext cx="6085417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MESI Inclusive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48</a:t>
            </a:fld>
            <a:endParaRPr lang="en-US" dirty="0"/>
          </a:p>
        </p:txBody>
      </p:sp>
      <p:pic>
        <p:nvPicPr>
          <p:cNvPr id="8194" name="Picture 2" descr="http://pages.cs.wisc.edu/~lena/foo/xg/inc2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2" y="1371601"/>
            <a:ext cx="6085417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(Hammer-like)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49</a:t>
            </a:fld>
            <a:endParaRPr lang="en-US" dirty="0"/>
          </a:p>
        </p:txBody>
      </p:sp>
      <p:pic>
        <p:nvPicPr>
          <p:cNvPr id="30724" name="Picture 4" descr="http://pages.cs.wisc.edu/~lena/foo/xg/present_0_hamm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128016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pages.cs.wisc.edu/~lena/foo/xg/present_2_ham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128016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://pages.cs.wisc.edu/~lena/foo/xg/present_3_hammer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128016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Crossing Guard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adding accelerators to host coherence protocol: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Allow accelerators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customized caches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Simple, standardized </a:t>
            </a:r>
            <a:r>
              <a:rPr lang="en-US" dirty="0" smtClean="0"/>
              <a:t>accelerator coherence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Guarantee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safety </a:t>
            </a:r>
            <a:r>
              <a:rPr lang="en-US" dirty="0" smtClean="0"/>
              <a:t>for the host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05001" y="3373512"/>
            <a:ext cx="5387774" cy="960323"/>
            <a:chOff x="381001" y="3372526"/>
            <a:chExt cx="5387774" cy="96032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81001" y="3372526"/>
              <a:ext cx="4945487" cy="919401"/>
            </a:xfrm>
            <a:prstGeom prst="roundRect">
              <a:avLst/>
            </a:prstGeom>
            <a:solidFill>
              <a:srgbClr val="D7E4BD"/>
            </a:solidFill>
            <a:ln w="38100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Verdana" pitchFamily="34" charset="0"/>
                </a:rPr>
                <a:t>Addr</a:t>
              </a:r>
              <a:r>
                <a:rPr lang="en-US" sz="2400" dirty="0">
                  <a:latin typeface="Verdana" pitchFamily="34" charset="0"/>
                </a:rPr>
                <a:t>	State	</a:t>
              </a:r>
              <a:r>
                <a:rPr lang="en-US" sz="2400" dirty="0" err="1">
                  <a:latin typeface="Verdana" pitchFamily="34" charset="0"/>
                </a:rPr>
                <a:t>Acks</a:t>
              </a:r>
              <a:r>
                <a:rPr lang="en-US" sz="2400" dirty="0">
                  <a:latin typeface="Verdana" pitchFamily="34" charset="0"/>
                </a:rPr>
                <a:t>	</a:t>
              </a:r>
              <a:r>
                <a:rPr lang="en-US" sz="2400" dirty="0" err="1">
                  <a:latin typeface="Verdana" pitchFamily="34" charset="0"/>
                </a:rPr>
                <a:t>Reqs</a:t>
              </a:r>
              <a:r>
                <a:rPr lang="en-US" sz="2400" dirty="0">
                  <a:latin typeface="Verdana" pitchFamily="34" charset="0"/>
                </a:rPr>
                <a:t> Timer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Verdana" pitchFamily="34" charset="0"/>
                </a:rPr>
                <a:t>A	    I	  0	   -	   0</a:t>
              </a:r>
            </a:p>
          </p:txBody>
        </p:sp>
        <p:pic>
          <p:nvPicPr>
            <p:cNvPr id="15" name="Picture 2" descr="Crossing Guard or Flagger Ahead Warning Sign - 18x18 - Regulation (CA) C9A Sign Made of Reflective Rust-Free Heavy Gauge Aluminum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1" y="3448275"/>
              <a:ext cx="884574" cy="88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Crossing Guard or Flagger Ahead Warning Sign - 18x18 - Regulation (CA) C9A Sign Made of Reflective Rust-Free Heavy Gauge Alumin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6" y="3456545"/>
            <a:ext cx="884574" cy="8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 bwMode="auto">
          <a:xfrm>
            <a:off x="5702905" y="1438129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120980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SS		1, 2		-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2326045" y="1424403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99097" y="2586450"/>
            <a:ext cx="1444786" cy="734096"/>
            <a:chOff x="1975097" y="2586450"/>
            <a:chExt cx="1444786" cy="734096"/>
          </a:xfrm>
        </p:grpSpPr>
        <p:sp>
          <p:nvSpPr>
            <p:cNvPr id="20" name="Down Arrow 19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GetM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72026" y="4335611"/>
            <a:ext cx="1444786" cy="734096"/>
            <a:chOff x="1975097" y="2586450"/>
            <a:chExt cx="1444786" cy="734096"/>
          </a:xfrm>
        </p:grpSpPr>
        <p:sp>
          <p:nvSpPr>
            <p:cNvPr id="28" name="Down Arrow 27"/>
            <p:cNvSpPr/>
            <p:nvPr/>
          </p:nvSpPr>
          <p:spPr>
            <a:xfrm rot="18917196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GetM</a:t>
              </a:r>
              <a:endParaRPr lang="en-US" sz="2400" dirty="0"/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825772" y="1431501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306189" y="2531681"/>
            <a:ext cx="1444786" cy="734096"/>
            <a:chOff x="1975097" y="2586450"/>
            <a:chExt cx="1444786" cy="734096"/>
          </a:xfrm>
        </p:grpSpPr>
        <p:sp>
          <p:nvSpPr>
            <p:cNvPr id="49" name="Down Arrow 48"/>
            <p:cNvSpPr/>
            <p:nvPr/>
          </p:nvSpPr>
          <p:spPr>
            <a:xfrm rot="1908964">
              <a:off x="1975097" y="2586450"/>
              <a:ext cx="498721" cy="73409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76170" y="2749467"/>
              <a:ext cx="943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Ack</a:t>
              </a:r>
              <a:endParaRPr lang="en-US" sz="24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860974" y="55181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Directory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4483" y="1050249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Accel</a:t>
            </a:r>
            <a:r>
              <a:rPr lang="en-US" b="1" dirty="0"/>
              <a:t> Cache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6349" y="1041757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038" y="1018248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69354" y="4273154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#0</a:t>
            </a:r>
          </a:p>
        </p:txBody>
      </p:sp>
    </p:spTree>
    <p:extLst>
      <p:ext uri="{BB962C8B-B14F-4D97-AF65-F5344CB8AC3E}">
        <p14:creationId xmlns:p14="http://schemas.microsoft.com/office/powerpoint/2010/main" val="170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8" idx="2"/>
            <a:endCxn id="12" idx="0"/>
          </p:cNvCxnSpPr>
          <p:nvPr/>
        </p:nvCxnSpPr>
        <p:spPr bwMode="auto">
          <a:xfrm>
            <a:off x="5925739" y="1750138"/>
            <a:ext cx="0" cy="1907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  <a:endCxn id="5" idx="0"/>
          </p:cNvCxnSpPr>
          <p:nvPr/>
        </p:nvCxnSpPr>
        <p:spPr bwMode="auto">
          <a:xfrm flipH="1">
            <a:off x="5924551" y="4641112"/>
            <a:ext cx="1189" cy="388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4229100" y="1082964"/>
            <a:ext cx="3429000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600450" y="3657600"/>
            <a:ext cx="4686300" cy="510778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Why Host Safety?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1EC6-35BA-4A7A-85FE-3DE9159705C7}" type="slidenum">
              <a:rPr lang="en-US" smtClean="0"/>
              <a:t>52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3657600"/>
            <a:ext cx="2707478" cy="983512"/>
          </a:xfrm>
          <a:prstGeom prst="roundRect">
            <a:avLst/>
          </a:prstGeom>
          <a:solidFill>
            <a:srgbClr val="FF99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29050" y="5029201"/>
            <a:ext cx="4191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0574" y="1288474"/>
            <a:ext cx="265033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053" y="129540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Accelerator cache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8100" y="5675759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Directory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53" y="3845549"/>
            <a:ext cx="609600" cy="607615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30" name="TextBox 29"/>
          <p:cNvSpPr txBox="1"/>
          <p:nvPr/>
        </p:nvSpPr>
        <p:spPr>
          <a:xfrm>
            <a:off x="4648201" y="1787762"/>
            <a:ext cx="183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201" y="4278868"/>
            <a:ext cx="183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RW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9052" y="5029200"/>
            <a:ext cx="396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Not Present in caches</a:t>
            </a:r>
          </a:p>
        </p:txBody>
      </p:sp>
      <p:pic>
        <p:nvPicPr>
          <p:cNvPr id="37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7648" y="1844964"/>
            <a:ext cx="693882" cy="5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6"/>
          <p:cNvGrpSpPr>
            <a:grpSpLocks noChangeAspect="1"/>
          </p:cNvGrpSpPr>
          <p:nvPr/>
        </p:nvGrpSpPr>
        <p:grpSpPr bwMode="auto">
          <a:xfrm rot="282655" flipH="1">
            <a:off x="7274771" y="2069021"/>
            <a:ext cx="717353" cy="900573"/>
            <a:chOff x="969" y="2987"/>
            <a:chExt cx="462" cy="580"/>
          </a:xfrm>
        </p:grpSpPr>
        <p:sp>
          <p:nvSpPr>
            <p:cNvPr id="39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9" y="2987"/>
              <a:ext cx="462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241" y="3046"/>
              <a:ext cx="27" cy="64"/>
            </a:xfrm>
            <a:custGeom>
              <a:avLst/>
              <a:gdLst>
                <a:gd name="T0" fmla="*/ 36 w 55"/>
                <a:gd name="T1" fmla="*/ 10 h 130"/>
                <a:gd name="T2" fmla="*/ 24 w 55"/>
                <a:gd name="T3" fmla="*/ 21 h 130"/>
                <a:gd name="T4" fmla="*/ 13 w 55"/>
                <a:gd name="T5" fmla="*/ 35 h 130"/>
                <a:gd name="T6" fmla="*/ 5 w 55"/>
                <a:gd name="T7" fmla="*/ 50 h 130"/>
                <a:gd name="T8" fmla="*/ 2 w 55"/>
                <a:gd name="T9" fmla="*/ 66 h 130"/>
                <a:gd name="T10" fmla="*/ 0 w 55"/>
                <a:gd name="T11" fmla="*/ 82 h 130"/>
                <a:gd name="T12" fmla="*/ 3 w 55"/>
                <a:gd name="T13" fmla="*/ 98 h 130"/>
                <a:gd name="T14" fmla="*/ 7 w 55"/>
                <a:gd name="T15" fmla="*/ 115 h 130"/>
                <a:gd name="T16" fmla="*/ 17 w 55"/>
                <a:gd name="T17" fmla="*/ 130 h 130"/>
                <a:gd name="T18" fmla="*/ 50 w 55"/>
                <a:gd name="T19" fmla="*/ 105 h 130"/>
                <a:gd name="T20" fmla="*/ 37 w 55"/>
                <a:gd name="T21" fmla="*/ 79 h 130"/>
                <a:gd name="T22" fmla="*/ 34 w 55"/>
                <a:gd name="T23" fmla="*/ 51 h 130"/>
                <a:gd name="T24" fmla="*/ 40 w 55"/>
                <a:gd name="T25" fmla="*/ 25 h 130"/>
                <a:gd name="T26" fmla="*/ 55 w 55"/>
                <a:gd name="T27" fmla="*/ 0 h 130"/>
                <a:gd name="T28" fmla="*/ 50 w 55"/>
                <a:gd name="T29" fmla="*/ 3 h 130"/>
                <a:gd name="T30" fmla="*/ 45 w 55"/>
                <a:gd name="T31" fmla="*/ 5 h 130"/>
                <a:gd name="T32" fmla="*/ 41 w 55"/>
                <a:gd name="T33" fmla="*/ 7 h 130"/>
                <a:gd name="T34" fmla="*/ 36 w 55"/>
                <a:gd name="T35" fmla="*/ 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130">
                  <a:moveTo>
                    <a:pt x="36" y="10"/>
                  </a:moveTo>
                  <a:lnTo>
                    <a:pt x="24" y="21"/>
                  </a:lnTo>
                  <a:lnTo>
                    <a:pt x="13" y="35"/>
                  </a:lnTo>
                  <a:lnTo>
                    <a:pt x="5" y="50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7" y="115"/>
                  </a:lnTo>
                  <a:lnTo>
                    <a:pt x="17" y="130"/>
                  </a:lnTo>
                  <a:lnTo>
                    <a:pt x="50" y="105"/>
                  </a:lnTo>
                  <a:lnTo>
                    <a:pt x="37" y="79"/>
                  </a:lnTo>
                  <a:lnTo>
                    <a:pt x="34" y="51"/>
                  </a:lnTo>
                  <a:lnTo>
                    <a:pt x="40" y="25"/>
                  </a:lnTo>
                  <a:lnTo>
                    <a:pt x="55" y="0"/>
                  </a:lnTo>
                  <a:lnTo>
                    <a:pt x="50" y="3"/>
                  </a:lnTo>
                  <a:lnTo>
                    <a:pt x="45" y="5"/>
                  </a:lnTo>
                  <a:lnTo>
                    <a:pt x="41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308" y="3031"/>
              <a:ext cx="39" cy="57"/>
            </a:xfrm>
            <a:custGeom>
              <a:avLst/>
              <a:gdLst>
                <a:gd name="T0" fmla="*/ 21 w 78"/>
                <a:gd name="T1" fmla="*/ 4 h 115"/>
                <a:gd name="T2" fmla="*/ 16 w 78"/>
                <a:gd name="T3" fmla="*/ 3 h 115"/>
                <a:gd name="T4" fmla="*/ 11 w 78"/>
                <a:gd name="T5" fmla="*/ 2 h 115"/>
                <a:gd name="T6" fmla="*/ 6 w 78"/>
                <a:gd name="T7" fmla="*/ 1 h 115"/>
                <a:gd name="T8" fmla="*/ 0 w 78"/>
                <a:gd name="T9" fmla="*/ 0 h 115"/>
                <a:gd name="T10" fmla="*/ 12 w 78"/>
                <a:gd name="T11" fmla="*/ 9 h 115"/>
                <a:gd name="T12" fmla="*/ 21 w 78"/>
                <a:gd name="T13" fmla="*/ 19 h 115"/>
                <a:gd name="T14" fmla="*/ 29 w 78"/>
                <a:gd name="T15" fmla="*/ 31 h 115"/>
                <a:gd name="T16" fmla="*/ 34 w 78"/>
                <a:gd name="T17" fmla="*/ 44 h 115"/>
                <a:gd name="T18" fmla="*/ 37 w 78"/>
                <a:gd name="T19" fmla="*/ 58 h 115"/>
                <a:gd name="T20" fmla="*/ 38 w 78"/>
                <a:gd name="T21" fmla="*/ 72 h 115"/>
                <a:gd name="T22" fmla="*/ 37 w 78"/>
                <a:gd name="T23" fmla="*/ 87 h 115"/>
                <a:gd name="T24" fmla="*/ 33 w 78"/>
                <a:gd name="T25" fmla="*/ 101 h 115"/>
                <a:gd name="T26" fmla="*/ 72 w 78"/>
                <a:gd name="T27" fmla="*/ 115 h 115"/>
                <a:gd name="T28" fmla="*/ 76 w 78"/>
                <a:gd name="T29" fmla="*/ 97 h 115"/>
                <a:gd name="T30" fmla="*/ 78 w 78"/>
                <a:gd name="T31" fmla="*/ 81 h 115"/>
                <a:gd name="T32" fmla="*/ 75 w 78"/>
                <a:gd name="T33" fmla="*/ 64 h 115"/>
                <a:gd name="T34" fmla="*/ 70 w 78"/>
                <a:gd name="T35" fmla="*/ 49 h 115"/>
                <a:gd name="T36" fmla="*/ 61 w 78"/>
                <a:gd name="T37" fmla="*/ 35 h 115"/>
                <a:gd name="T38" fmla="*/ 50 w 78"/>
                <a:gd name="T39" fmla="*/ 23 h 115"/>
                <a:gd name="T40" fmla="*/ 37 w 78"/>
                <a:gd name="T41" fmla="*/ 12 h 115"/>
                <a:gd name="T42" fmla="*/ 21 w 78"/>
                <a:gd name="T43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115">
                  <a:moveTo>
                    <a:pt x="21" y="4"/>
                  </a:moveTo>
                  <a:lnTo>
                    <a:pt x="16" y="3"/>
                  </a:lnTo>
                  <a:lnTo>
                    <a:pt x="11" y="2"/>
                  </a:lnTo>
                  <a:lnTo>
                    <a:pt x="6" y="1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1" y="19"/>
                  </a:lnTo>
                  <a:lnTo>
                    <a:pt x="29" y="31"/>
                  </a:lnTo>
                  <a:lnTo>
                    <a:pt x="34" y="44"/>
                  </a:lnTo>
                  <a:lnTo>
                    <a:pt x="37" y="58"/>
                  </a:lnTo>
                  <a:lnTo>
                    <a:pt x="38" y="72"/>
                  </a:lnTo>
                  <a:lnTo>
                    <a:pt x="37" y="87"/>
                  </a:lnTo>
                  <a:lnTo>
                    <a:pt x="33" y="101"/>
                  </a:lnTo>
                  <a:lnTo>
                    <a:pt x="72" y="115"/>
                  </a:lnTo>
                  <a:lnTo>
                    <a:pt x="76" y="97"/>
                  </a:lnTo>
                  <a:lnTo>
                    <a:pt x="78" y="81"/>
                  </a:lnTo>
                  <a:lnTo>
                    <a:pt x="75" y="64"/>
                  </a:lnTo>
                  <a:lnTo>
                    <a:pt x="70" y="49"/>
                  </a:lnTo>
                  <a:lnTo>
                    <a:pt x="61" y="35"/>
                  </a:lnTo>
                  <a:lnTo>
                    <a:pt x="50" y="23"/>
                  </a:lnTo>
                  <a:lnTo>
                    <a:pt x="37" y="12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406" y="3081"/>
              <a:ext cx="25" cy="13"/>
            </a:xfrm>
            <a:custGeom>
              <a:avLst/>
              <a:gdLst>
                <a:gd name="T0" fmla="*/ 3 w 50"/>
                <a:gd name="T1" fmla="*/ 25 h 25"/>
                <a:gd name="T2" fmla="*/ 50 w 50"/>
                <a:gd name="T3" fmla="*/ 18 h 25"/>
                <a:gd name="T4" fmla="*/ 48 w 50"/>
                <a:gd name="T5" fmla="*/ 0 h 25"/>
                <a:gd name="T6" fmla="*/ 0 w 50"/>
                <a:gd name="T7" fmla="*/ 7 h 25"/>
                <a:gd name="T8" fmla="*/ 3 w 5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50" y="18"/>
                  </a:lnTo>
                  <a:lnTo>
                    <a:pt x="48" y="0"/>
                  </a:lnTo>
                  <a:lnTo>
                    <a:pt x="0" y="7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390" y="3049"/>
              <a:ext cx="24" cy="22"/>
            </a:xfrm>
            <a:custGeom>
              <a:avLst/>
              <a:gdLst>
                <a:gd name="T0" fmla="*/ 12 w 49"/>
                <a:gd name="T1" fmla="*/ 45 h 45"/>
                <a:gd name="T2" fmla="*/ 49 w 49"/>
                <a:gd name="T3" fmla="*/ 15 h 45"/>
                <a:gd name="T4" fmla="*/ 37 w 49"/>
                <a:gd name="T5" fmla="*/ 0 h 45"/>
                <a:gd name="T6" fmla="*/ 0 w 49"/>
                <a:gd name="T7" fmla="*/ 30 h 45"/>
                <a:gd name="T8" fmla="*/ 12 w 4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12" y="45"/>
                  </a:moveTo>
                  <a:lnTo>
                    <a:pt x="49" y="15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368" y="3026"/>
              <a:ext cx="20" cy="25"/>
            </a:xfrm>
            <a:custGeom>
              <a:avLst/>
              <a:gdLst>
                <a:gd name="T0" fmla="*/ 18 w 39"/>
                <a:gd name="T1" fmla="*/ 51 h 51"/>
                <a:gd name="T2" fmla="*/ 39 w 39"/>
                <a:gd name="T3" fmla="*/ 8 h 51"/>
                <a:gd name="T4" fmla="*/ 23 w 39"/>
                <a:gd name="T5" fmla="*/ 0 h 51"/>
                <a:gd name="T6" fmla="*/ 0 w 39"/>
                <a:gd name="T7" fmla="*/ 42 h 51"/>
                <a:gd name="T8" fmla="*/ 18 w 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1">
                  <a:moveTo>
                    <a:pt x="18" y="51"/>
                  </a:moveTo>
                  <a:lnTo>
                    <a:pt x="39" y="8"/>
                  </a:lnTo>
                  <a:lnTo>
                    <a:pt x="23" y="0"/>
                  </a:lnTo>
                  <a:lnTo>
                    <a:pt x="0" y="4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70" y="3104"/>
              <a:ext cx="14" cy="14"/>
            </a:xfrm>
            <a:custGeom>
              <a:avLst/>
              <a:gdLst>
                <a:gd name="T0" fmla="*/ 11 w 28"/>
                <a:gd name="T1" fmla="*/ 0 h 29"/>
                <a:gd name="T2" fmla="*/ 7 w 28"/>
                <a:gd name="T3" fmla="*/ 2 h 29"/>
                <a:gd name="T4" fmla="*/ 2 w 28"/>
                <a:gd name="T5" fmla="*/ 6 h 29"/>
                <a:gd name="T6" fmla="*/ 0 w 28"/>
                <a:gd name="T7" fmla="*/ 10 h 29"/>
                <a:gd name="T8" fmla="*/ 0 w 28"/>
                <a:gd name="T9" fmla="*/ 16 h 29"/>
                <a:gd name="T10" fmla="*/ 1 w 28"/>
                <a:gd name="T11" fmla="*/ 21 h 29"/>
                <a:gd name="T12" fmla="*/ 4 w 28"/>
                <a:gd name="T13" fmla="*/ 25 h 29"/>
                <a:gd name="T14" fmla="*/ 9 w 28"/>
                <a:gd name="T15" fmla="*/ 27 h 29"/>
                <a:gd name="T16" fmla="*/ 15 w 28"/>
                <a:gd name="T17" fmla="*/ 29 h 29"/>
                <a:gd name="T18" fmla="*/ 19 w 28"/>
                <a:gd name="T19" fmla="*/ 26 h 29"/>
                <a:gd name="T20" fmla="*/ 24 w 28"/>
                <a:gd name="T21" fmla="*/ 23 h 29"/>
                <a:gd name="T22" fmla="*/ 26 w 28"/>
                <a:gd name="T23" fmla="*/ 18 h 29"/>
                <a:gd name="T24" fmla="*/ 28 w 28"/>
                <a:gd name="T25" fmla="*/ 13 h 29"/>
                <a:gd name="T26" fmla="*/ 25 w 28"/>
                <a:gd name="T27" fmla="*/ 8 h 29"/>
                <a:gd name="T28" fmla="*/ 22 w 28"/>
                <a:gd name="T29" fmla="*/ 3 h 29"/>
                <a:gd name="T30" fmla="*/ 17 w 28"/>
                <a:gd name="T31" fmla="*/ 1 h 29"/>
                <a:gd name="T32" fmla="*/ 11 w 28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11" y="0"/>
                  </a:moveTo>
                  <a:lnTo>
                    <a:pt x="7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19" y="26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245" y="3072"/>
              <a:ext cx="136" cy="118"/>
            </a:xfrm>
            <a:custGeom>
              <a:avLst/>
              <a:gdLst>
                <a:gd name="T0" fmla="*/ 272 w 272"/>
                <a:gd name="T1" fmla="*/ 124 h 238"/>
                <a:gd name="T2" fmla="*/ 243 w 272"/>
                <a:gd name="T3" fmla="*/ 106 h 238"/>
                <a:gd name="T4" fmla="*/ 239 w 272"/>
                <a:gd name="T5" fmla="*/ 86 h 238"/>
                <a:gd name="T6" fmla="*/ 230 w 272"/>
                <a:gd name="T7" fmla="*/ 65 h 238"/>
                <a:gd name="T8" fmla="*/ 218 w 272"/>
                <a:gd name="T9" fmla="*/ 46 h 238"/>
                <a:gd name="T10" fmla="*/ 181 w 272"/>
                <a:gd name="T11" fmla="*/ 82 h 238"/>
                <a:gd name="T12" fmla="*/ 185 w 272"/>
                <a:gd name="T13" fmla="*/ 87 h 238"/>
                <a:gd name="T14" fmla="*/ 188 w 272"/>
                <a:gd name="T15" fmla="*/ 94 h 238"/>
                <a:gd name="T16" fmla="*/ 184 w 272"/>
                <a:gd name="T17" fmla="*/ 106 h 238"/>
                <a:gd name="T18" fmla="*/ 171 w 272"/>
                <a:gd name="T19" fmla="*/ 112 h 238"/>
                <a:gd name="T20" fmla="*/ 159 w 272"/>
                <a:gd name="T21" fmla="*/ 109 h 238"/>
                <a:gd name="T22" fmla="*/ 153 w 272"/>
                <a:gd name="T23" fmla="*/ 97 h 238"/>
                <a:gd name="T24" fmla="*/ 156 w 272"/>
                <a:gd name="T25" fmla="*/ 84 h 238"/>
                <a:gd name="T26" fmla="*/ 168 w 272"/>
                <a:gd name="T27" fmla="*/ 78 h 238"/>
                <a:gd name="T28" fmla="*/ 175 w 272"/>
                <a:gd name="T29" fmla="*/ 79 h 238"/>
                <a:gd name="T30" fmla="*/ 180 w 272"/>
                <a:gd name="T31" fmla="*/ 81 h 238"/>
                <a:gd name="T32" fmla="*/ 199 w 272"/>
                <a:gd name="T33" fmla="*/ 29 h 238"/>
                <a:gd name="T34" fmla="*/ 188 w 272"/>
                <a:gd name="T35" fmla="*/ 20 h 238"/>
                <a:gd name="T36" fmla="*/ 175 w 272"/>
                <a:gd name="T37" fmla="*/ 13 h 238"/>
                <a:gd name="T38" fmla="*/ 161 w 272"/>
                <a:gd name="T39" fmla="*/ 7 h 238"/>
                <a:gd name="T40" fmla="*/ 129 w 272"/>
                <a:gd name="T41" fmla="*/ 0 h 238"/>
                <a:gd name="T42" fmla="*/ 81 w 272"/>
                <a:gd name="T43" fmla="*/ 6 h 238"/>
                <a:gd name="T44" fmla="*/ 41 w 272"/>
                <a:gd name="T45" fmla="*/ 28 h 238"/>
                <a:gd name="T46" fmla="*/ 12 w 272"/>
                <a:gd name="T47" fmla="*/ 64 h 238"/>
                <a:gd name="T48" fmla="*/ 0 w 272"/>
                <a:gd name="T49" fmla="*/ 110 h 238"/>
                <a:gd name="T50" fmla="*/ 5 w 272"/>
                <a:gd name="T51" fmla="*/ 155 h 238"/>
                <a:gd name="T52" fmla="*/ 30 w 272"/>
                <a:gd name="T53" fmla="*/ 195 h 238"/>
                <a:gd name="T54" fmla="*/ 66 w 272"/>
                <a:gd name="T55" fmla="*/ 224 h 238"/>
                <a:gd name="T56" fmla="*/ 102 w 272"/>
                <a:gd name="T57" fmla="*/ 235 h 238"/>
                <a:gd name="T58" fmla="*/ 128 w 272"/>
                <a:gd name="T59" fmla="*/ 238 h 238"/>
                <a:gd name="T60" fmla="*/ 152 w 272"/>
                <a:gd name="T61" fmla="*/ 234 h 238"/>
                <a:gd name="T62" fmla="*/ 175 w 272"/>
                <a:gd name="T63" fmla="*/ 227 h 238"/>
                <a:gd name="T64" fmla="*/ 181 w 272"/>
                <a:gd name="T65" fmla="*/ 220 h 238"/>
                <a:gd name="T66" fmla="*/ 171 w 272"/>
                <a:gd name="T67" fmla="*/ 218 h 238"/>
                <a:gd name="T68" fmla="*/ 162 w 272"/>
                <a:gd name="T69" fmla="*/ 215 h 238"/>
                <a:gd name="T70" fmla="*/ 153 w 272"/>
                <a:gd name="T71" fmla="*/ 210 h 238"/>
                <a:gd name="T72" fmla="*/ 137 w 272"/>
                <a:gd name="T73" fmla="*/ 197 h 238"/>
                <a:gd name="T74" fmla="*/ 121 w 272"/>
                <a:gd name="T75" fmla="*/ 173 h 238"/>
                <a:gd name="T76" fmla="*/ 113 w 272"/>
                <a:gd name="T77" fmla="*/ 150 h 238"/>
                <a:gd name="T78" fmla="*/ 109 w 272"/>
                <a:gd name="T79" fmla="*/ 135 h 238"/>
                <a:gd name="T80" fmla="*/ 110 w 272"/>
                <a:gd name="T81" fmla="*/ 128 h 238"/>
                <a:gd name="T82" fmla="*/ 115 w 272"/>
                <a:gd name="T83" fmla="*/ 124 h 238"/>
                <a:gd name="T84" fmla="*/ 123 w 272"/>
                <a:gd name="T85" fmla="*/ 124 h 238"/>
                <a:gd name="T86" fmla="*/ 128 w 272"/>
                <a:gd name="T87" fmla="*/ 128 h 238"/>
                <a:gd name="T88" fmla="*/ 129 w 272"/>
                <a:gd name="T89" fmla="*/ 132 h 238"/>
                <a:gd name="T90" fmla="*/ 133 w 272"/>
                <a:gd name="T91" fmla="*/ 155 h 238"/>
                <a:gd name="T92" fmla="*/ 160 w 272"/>
                <a:gd name="T93" fmla="*/ 193 h 238"/>
                <a:gd name="T94" fmla="*/ 170 w 272"/>
                <a:gd name="T95" fmla="*/ 198 h 238"/>
                <a:gd name="T96" fmla="*/ 183 w 272"/>
                <a:gd name="T97" fmla="*/ 202 h 238"/>
                <a:gd name="T98" fmla="*/ 196 w 272"/>
                <a:gd name="T99" fmla="*/ 204 h 238"/>
                <a:gd name="T100" fmla="*/ 210 w 272"/>
                <a:gd name="T101" fmla="*/ 204 h 238"/>
                <a:gd name="T102" fmla="*/ 226 w 272"/>
                <a:gd name="T103" fmla="*/ 182 h 238"/>
                <a:gd name="T104" fmla="*/ 238 w 272"/>
                <a:gd name="T105" fmla="*/ 15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238">
                  <a:moveTo>
                    <a:pt x="266" y="163"/>
                  </a:moveTo>
                  <a:lnTo>
                    <a:pt x="272" y="124"/>
                  </a:lnTo>
                  <a:lnTo>
                    <a:pt x="244" y="118"/>
                  </a:lnTo>
                  <a:lnTo>
                    <a:pt x="243" y="106"/>
                  </a:lnTo>
                  <a:lnTo>
                    <a:pt x="242" y="96"/>
                  </a:lnTo>
                  <a:lnTo>
                    <a:pt x="239" y="86"/>
                  </a:lnTo>
                  <a:lnTo>
                    <a:pt x="235" y="75"/>
                  </a:lnTo>
                  <a:lnTo>
                    <a:pt x="230" y="65"/>
                  </a:lnTo>
                  <a:lnTo>
                    <a:pt x="224" y="56"/>
                  </a:lnTo>
                  <a:lnTo>
                    <a:pt x="218" y="46"/>
                  </a:lnTo>
                  <a:lnTo>
                    <a:pt x="210" y="38"/>
                  </a:lnTo>
                  <a:lnTo>
                    <a:pt x="181" y="82"/>
                  </a:lnTo>
                  <a:lnTo>
                    <a:pt x="183" y="84"/>
                  </a:lnTo>
                  <a:lnTo>
                    <a:pt x="185" y="87"/>
                  </a:lnTo>
                  <a:lnTo>
                    <a:pt x="186" y="90"/>
                  </a:lnTo>
                  <a:lnTo>
                    <a:pt x="188" y="94"/>
                  </a:lnTo>
                  <a:lnTo>
                    <a:pt x="188" y="101"/>
                  </a:lnTo>
                  <a:lnTo>
                    <a:pt x="184" y="106"/>
                  </a:lnTo>
                  <a:lnTo>
                    <a:pt x="178" y="111"/>
                  </a:lnTo>
                  <a:lnTo>
                    <a:pt x="171" y="112"/>
                  </a:lnTo>
                  <a:lnTo>
                    <a:pt x="165" y="112"/>
                  </a:lnTo>
                  <a:lnTo>
                    <a:pt x="159" y="109"/>
                  </a:lnTo>
                  <a:lnTo>
                    <a:pt x="155" y="104"/>
                  </a:lnTo>
                  <a:lnTo>
                    <a:pt x="153" y="97"/>
                  </a:lnTo>
                  <a:lnTo>
                    <a:pt x="153" y="90"/>
                  </a:lnTo>
                  <a:lnTo>
                    <a:pt x="156" y="84"/>
                  </a:lnTo>
                  <a:lnTo>
                    <a:pt x="161" y="80"/>
                  </a:lnTo>
                  <a:lnTo>
                    <a:pt x="168" y="78"/>
                  </a:lnTo>
                  <a:lnTo>
                    <a:pt x="171" y="78"/>
                  </a:lnTo>
                  <a:lnTo>
                    <a:pt x="175" y="79"/>
                  </a:lnTo>
                  <a:lnTo>
                    <a:pt x="177" y="80"/>
                  </a:lnTo>
                  <a:lnTo>
                    <a:pt x="180" y="81"/>
                  </a:lnTo>
                  <a:lnTo>
                    <a:pt x="205" y="34"/>
                  </a:lnTo>
                  <a:lnTo>
                    <a:pt x="199" y="29"/>
                  </a:lnTo>
                  <a:lnTo>
                    <a:pt x="193" y="25"/>
                  </a:lnTo>
                  <a:lnTo>
                    <a:pt x="188" y="20"/>
                  </a:lnTo>
                  <a:lnTo>
                    <a:pt x="182" y="15"/>
                  </a:lnTo>
                  <a:lnTo>
                    <a:pt x="175" y="13"/>
                  </a:lnTo>
                  <a:lnTo>
                    <a:pt x="168" y="10"/>
                  </a:lnTo>
                  <a:lnTo>
                    <a:pt x="161" y="7"/>
                  </a:lnTo>
                  <a:lnTo>
                    <a:pt x="153" y="5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1" y="6"/>
                  </a:lnTo>
                  <a:lnTo>
                    <a:pt x="60" y="15"/>
                  </a:lnTo>
                  <a:lnTo>
                    <a:pt x="41" y="28"/>
                  </a:lnTo>
                  <a:lnTo>
                    <a:pt x="25" y="44"/>
                  </a:lnTo>
                  <a:lnTo>
                    <a:pt x="12" y="64"/>
                  </a:lnTo>
                  <a:lnTo>
                    <a:pt x="3" y="86"/>
                  </a:lnTo>
                  <a:lnTo>
                    <a:pt x="0" y="110"/>
                  </a:lnTo>
                  <a:lnTo>
                    <a:pt x="1" y="133"/>
                  </a:lnTo>
                  <a:lnTo>
                    <a:pt x="5" y="155"/>
                  </a:lnTo>
                  <a:lnTo>
                    <a:pt x="16" y="177"/>
                  </a:lnTo>
                  <a:lnTo>
                    <a:pt x="30" y="195"/>
                  </a:lnTo>
                  <a:lnTo>
                    <a:pt x="47" y="211"/>
                  </a:lnTo>
                  <a:lnTo>
                    <a:pt x="66" y="224"/>
                  </a:lnTo>
                  <a:lnTo>
                    <a:pt x="90" y="233"/>
                  </a:lnTo>
                  <a:lnTo>
                    <a:pt x="102" y="235"/>
                  </a:lnTo>
                  <a:lnTo>
                    <a:pt x="115" y="238"/>
                  </a:lnTo>
                  <a:lnTo>
                    <a:pt x="128" y="238"/>
                  </a:lnTo>
                  <a:lnTo>
                    <a:pt x="140" y="236"/>
                  </a:lnTo>
                  <a:lnTo>
                    <a:pt x="152" y="234"/>
                  </a:lnTo>
                  <a:lnTo>
                    <a:pt x="163" y="232"/>
                  </a:lnTo>
                  <a:lnTo>
                    <a:pt x="175" y="227"/>
                  </a:lnTo>
                  <a:lnTo>
                    <a:pt x="185" y="222"/>
                  </a:lnTo>
                  <a:lnTo>
                    <a:pt x="181" y="220"/>
                  </a:lnTo>
                  <a:lnTo>
                    <a:pt x="176" y="219"/>
                  </a:lnTo>
                  <a:lnTo>
                    <a:pt x="171" y="218"/>
                  </a:lnTo>
                  <a:lnTo>
                    <a:pt x="167" y="216"/>
                  </a:lnTo>
                  <a:lnTo>
                    <a:pt x="162" y="215"/>
                  </a:lnTo>
                  <a:lnTo>
                    <a:pt x="158" y="212"/>
                  </a:lnTo>
                  <a:lnTo>
                    <a:pt x="153" y="210"/>
                  </a:lnTo>
                  <a:lnTo>
                    <a:pt x="150" y="208"/>
                  </a:lnTo>
                  <a:lnTo>
                    <a:pt x="137" y="197"/>
                  </a:lnTo>
                  <a:lnTo>
                    <a:pt x="128" y="186"/>
                  </a:lnTo>
                  <a:lnTo>
                    <a:pt x="121" y="173"/>
                  </a:lnTo>
                  <a:lnTo>
                    <a:pt x="116" y="162"/>
                  </a:lnTo>
                  <a:lnTo>
                    <a:pt x="113" y="150"/>
                  </a:lnTo>
                  <a:lnTo>
                    <a:pt x="110" y="141"/>
                  </a:lnTo>
                  <a:lnTo>
                    <a:pt x="109" y="135"/>
                  </a:lnTo>
                  <a:lnTo>
                    <a:pt x="109" y="133"/>
                  </a:lnTo>
                  <a:lnTo>
                    <a:pt x="110" y="128"/>
                  </a:lnTo>
                  <a:lnTo>
                    <a:pt x="113" y="126"/>
                  </a:lnTo>
                  <a:lnTo>
                    <a:pt x="115" y="124"/>
                  </a:lnTo>
                  <a:lnTo>
                    <a:pt x="118" y="122"/>
                  </a:lnTo>
                  <a:lnTo>
                    <a:pt x="123" y="124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29" y="132"/>
                  </a:lnTo>
                  <a:lnTo>
                    <a:pt x="129" y="132"/>
                  </a:lnTo>
                  <a:lnTo>
                    <a:pt x="130" y="139"/>
                  </a:lnTo>
                  <a:lnTo>
                    <a:pt x="133" y="155"/>
                  </a:lnTo>
                  <a:lnTo>
                    <a:pt x="143" y="174"/>
                  </a:lnTo>
                  <a:lnTo>
                    <a:pt x="160" y="193"/>
                  </a:lnTo>
                  <a:lnTo>
                    <a:pt x="166" y="195"/>
                  </a:lnTo>
                  <a:lnTo>
                    <a:pt x="170" y="198"/>
                  </a:lnTo>
                  <a:lnTo>
                    <a:pt x="176" y="201"/>
                  </a:lnTo>
                  <a:lnTo>
                    <a:pt x="183" y="202"/>
                  </a:lnTo>
                  <a:lnTo>
                    <a:pt x="189" y="203"/>
                  </a:lnTo>
                  <a:lnTo>
                    <a:pt x="196" y="204"/>
                  </a:lnTo>
                  <a:lnTo>
                    <a:pt x="203" y="204"/>
                  </a:lnTo>
                  <a:lnTo>
                    <a:pt x="210" y="204"/>
                  </a:lnTo>
                  <a:lnTo>
                    <a:pt x="219" y="194"/>
                  </a:lnTo>
                  <a:lnTo>
                    <a:pt x="226" y="182"/>
                  </a:lnTo>
                  <a:lnTo>
                    <a:pt x="233" y="171"/>
                  </a:lnTo>
                  <a:lnTo>
                    <a:pt x="238" y="158"/>
                  </a:lnTo>
                  <a:lnTo>
                    <a:pt x="266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335" y="3088"/>
              <a:ext cx="15" cy="25"/>
            </a:xfrm>
            <a:custGeom>
              <a:avLst/>
              <a:gdLst>
                <a:gd name="T0" fmla="*/ 1 w 30"/>
                <a:gd name="T1" fmla="*/ 48 h 48"/>
                <a:gd name="T2" fmla="*/ 30 w 30"/>
                <a:gd name="T3" fmla="*/ 4 h 48"/>
                <a:gd name="T4" fmla="*/ 28 w 30"/>
                <a:gd name="T5" fmla="*/ 3 h 48"/>
                <a:gd name="T6" fmla="*/ 27 w 30"/>
                <a:gd name="T7" fmla="*/ 2 h 48"/>
                <a:gd name="T8" fmla="*/ 26 w 30"/>
                <a:gd name="T9" fmla="*/ 1 h 48"/>
                <a:gd name="T10" fmla="*/ 25 w 30"/>
                <a:gd name="T11" fmla="*/ 0 h 48"/>
                <a:gd name="T12" fmla="*/ 0 w 30"/>
                <a:gd name="T13" fmla="*/ 47 h 48"/>
                <a:gd name="T14" fmla="*/ 1 w 30"/>
                <a:gd name="T15" fmla="*/ 47 h 48"/>
                <a:gd name="T16" fmla="*/ 1 w 30"/>
                <a:gd name="T17" fmla="*/ 47 h 48"/>
                <a:gd name="T18" fmla="*/ 1 w 30"/>
                <a:gd name="T19" fmla="*/ 48 h 48"/>
                <a:gd name="T20" fmla="*/ 1 w 3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8">
                  <a:moveTo>
                    <a:pt x="1" y="48"/>
                  </a:move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969" y="3217"/>
              <a:ext cx="230" cy="150"/>
            </a:xfrm>
            <a:custGeom>
              <a:avLst/>
              <a:gdLst>
                <a:gd name="T0" fmla="*/ 377 w 459"/>
                <a:gd name="T1" fmla="*/ 129 h 298"/>
                <a:gd name="T2" fmla="*/ 350 w 459"/>
                <a:gd name="T3" fmla="*/ 120 h 298"/>
                <a:gd name="T4" fmla="*/ 318 w 459"/>
                <a:gd name="T5" fmla="*/ 116 h 298"/>
                <a:gd name="T6" fmla="*/ 285 w 459"/>
                <a:gd name="T7" fmla="*/ 122 h 298"/>
                <a:gd name="T8" fmla="*/ 258 w 459"/>
                <a:gd name="T9" fmla="*/ 130 h 298"/>
                <a:gd name="T10" fmla="*/ 210 w 459"/>
                <a:gd name="T11" fmla="*/ 146 h 298"/>
                <a:gd name="T12" fmla="*/ 172 w 459"/>
                <a:gd name="T13" fmla="*/ 156 h 298"/>
                <a:gd name="T14" fmla="*/ 144 w 459"/>
                <a:gd name="T15" fmla="*/ 161 h 298"/>
                <a:gd name="T16" fmla="*/ 122 w 459"/>
                <a:gd name="T17" fmla="*/ 161 h 298"/>
                <a:gd name="T18" fmla="*/ 106 w 459"/>
                <a:gd name="T19" fmla="*/ 153 h 298"/>
                <a:gd name="T20" fmla="*/ 92 w 459"/>
                <a:gd name="T21" fmla="*/ 138 h 298"/>
                <a:gd name="T22" fmla="*/ 78 w 459"/>
                <a:gd name="T23" fmla="*/ 116 h 298"/>
                <a:gd name="T24" fmla="*/ 62 w 459"/>
                <a:gd name="T25" fmla="*/ 85 h 298"/>
                <a:gd name="T26" fmla="*/ 0 w 459"/>
                <a:gd name="T27" fmla="*/ 0 h 298"/>
                <a:gd name="T28" fmla="*/ 39 w 459"/>
                <a:gd name="T29" fmla="*/ 102 h 298"/>
                <a:gd name="T30" fmla="*/ 58 w 459"/>
                <a:gd name="T31" fmla="*/ 138 h 298"/>
                <a:gd name="T32" fmla="*/ 75 w 459"/>
                <a:gd name="T33" fmla="*/ 163 h 298"/>
                <a:gd name="T34" fmla="*/ 92 w 459"/>
                <a:gd name="T35" fmla="*/ 181 h 298"/>
                <a:gd name="T36" fmla="*/ 113 w 459"/>
                <a:gd name="T37" fmla="*/ 190 h 298"/>
                <a:gd name="T38" fmla="*/ 138 w 459"/>
                <a:gd name="T39" fmla="*/ 191 h 298"/>
                <a:gd name="T40" fmla="*/ 171 w 459"/>
                <a:gd name="T41" fmla="*/ 186 h 298"/>
                <a:gd name="T42" fmla="*/ 213 w 459"/>
                <a:gd name="T43" fmla="*/ 174 h 298"/>
                <a:gd name="T44" fmla="*/ 268 w 459"/>
                <a:gd name="T45" fmla="*/ 156 h 298"/>
                <a:gd name="T46" fmla="*/ 291 w 459"/>
                <a:gd name="T47" fmla="*/ 150 h 298"/>
                <a:gd name="T48" fmla="*/ 317 w 459"/>
                <a:gd name="T49" fmla="*/ 146 h 298"/>
                <a:gd name="T50" fmla="*/ 343 w 459"/>
                <a:gd name="T51" fmla="*/ 147 h 298"/>
                <a:gd name="T52" fmla="*/ 363 w 459"/>
                <a:gd name="T53" fmla="*/ 155 h 298"/>
                <a:gd name="T54" fmla="*/ 391 w 459"/>
                <a:gd name="T55" fmla="*/ 178 h 298"/>
                <a:gd name="T56" fmla="*/ 414 w 459"/>
                <a:gd name="T57" fmla="*/ 221 h 298"/>
                <a:gd name="T58" fmla="*/ 426 w 459"/>
                <a:gd name="T59" fmla="*/ 265 h 298"/>
                <a:gd name="T60" fmla="*/ 429 w 459"/>
                <a:gd name="T61" fmla="*/ 294 h 298"/>
                <a:gd name="T62" fmla="*/ 430 w 459"/>
                <a:gd name="T63" fmla="*/ 296 h 298"/>
                <a:gd name="T64" fmla="*/ 458 w 459"/>
                <a:gd name="T65" fmla="*/ 291 h 298"/>
                <a:gd name="T66" fmla="*/ 455 w 459"/>
                <a:gd name="T67" fmla="*/ 257 h 298"/>
                <a:gd name="T68" fmla="*/ 441 w 459"/>
                <a:gd name="T69" fmla="*/ 207 h 298"/>
                <a:gd name="T70" fmla="*/ 412 w 459"/>
                <a:gd name="T71" fmla="*/ 15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9" h="298">
                  <a:moveTo>
                    <a:pt x="390" y="137"/>
                  </a:moveTo>
                  <a:lnTo>
                    <a:pt x="377" y="129"/>
                  </a:lnTo>
                  <a:lnTo>
                    <a:pt x="365" y="123"/>
                  </a:lnTo>
                  <a:lnTo>
                    <a:pt x="350" y="120"/>
                  </a:lnTo>
                  <a:lnTo>
                    <a:pt x="335" y="117"/>
                  </a:lnTo>
                  <a:lnTo>
                    <a:pt x="318" y="116"/>
                  </a:lnTo>
                  <a:lnTo>
                    <a:pt x="302" y="118"/>
                  </a:lnTo>
                  <a:lnTo>
                    <a:pt x="285" y="122"/>
                  </a:lnTo>
                  <a:lnTo>
                    <a:pt x="266" y="126"/>
                  </a:lnTo>
                  <a:lnTo>
                    <a:pt x="258" y="130"/>
                  </a:lnTo>
                  <a:lnTo>
                    <a:pt x="233" y="138"/>
                  </a:lnTo>
                  <a:lnTo>
                    <a:pt x="210" y="146"/>
                  </a:lnTo>
                  <a:lnTo>
                    <a:pt x="190" y="152"/>
                  </a:lnTo>
                  <a:lnTo>
                    <a:pt x="172" y="156"/>
                  </a:lnTo>
                  <a:lnTo>
                    <a:pt x="157" y="160"/>
                  </a:lnTo>
                  <a:lnTo>
                    <a:pt x="144" y="161"/>
                  </a:lnTo>
                  <a:lnTo>
                    <a:pt x="133" y="162"/>
                  </a:lnTo>
                  <a:lnTo>
                    <a:pt x="122" y="161"/>
                  </a:lnTo>
                  <a:lnTo>
                    <a:pt x="114" y="158"/>
                  </a:lnTo>
                  <a:lnTo>
                    <a:pt x="106" y="153"/>
                  </a:lnTo>
                  <a:lnTo>
                    <a:pt x="99" y="146"/>
                  </a:lnTo>
                  <a:lnTo>
                    <a:pt x="92" y="138"/>
                  </a:lnTo>
                  <a:lnTo>
                    <a:pt x="85" y="128"/>
                  </a:lnTo>
                  <a:lnTo>
                    <a:pt x="78" y="116"/>
                  </a:lnTo>
                  <a:lnTo>
                    <a:pt x="70" y="101"/>
                  </a:lnTo>
                  <a:lnTo>
                    <a:pt x="62" y="85"/>
                  </a:lnTo>
                  <a:lnTo>
                    <a:pt x="80" y="72"/>
                  </a:lnTo>
                  <a:lnTo>
                    <a:pt x="0" y="0"/>
                  </a:lnTo>
                  <a:lnTo>
                    <a:pt x="28" y="112"/>
                  </a:lnTo>
                  <a:lnTo>
                    <a:pt x="39" y="102"/>
                  </a:lnTo>
                  <a:lnTo>
                    <a:pt x="48" y="121"/>
                  </a:lnTo>
                  <a:lnTo>
                    <a:pt x="58" y="138"/>
                  </a:lnTo>
                  <a:lnTo>
                    <a:pt x="66" y="152"/>
                  </a:lnTo>
                  <a:lnTo>
                    <a:pt x="75" y="163"/>
                  </a:lnTo>
                  <a:lnTo>
                    <a:pt x="83" y="174"/>
                  </a:lnTo>
                  <a:lnTo>
                    <a:pt x="92" y="181"/>
                  </a:lnTo>
                  <a:lnTo>
                    <a:pt x="102" y="186"/>
                  </a:lnTo>
                  <a:lnTo>
                    <a:pt x="113" y="190"/>
                  </a:lnTo>
                  <a:lnTo>
                    <a:pt x="125" y="191"/>
                  </a:lnTo>
                  <a:lnTo>
                    <a:pt x="138" y="191"/>
                  </a:lnTo>
                  <a:lnTo>
                    <a:pt x="153" y="190"/>
                  </a:lnTo>
                  <a:lnTo>
                    <a:pt x="171" y="186"/>
                  </a:lnTo>
                  <a:lnTo>
                    <a:pt x="191" y="181"/>
                  </a:lnTo>
                  <a:lnTo>
                    <a:pt x="213" y="174"/>
                  </a:lnTo>
                  <a:lnTo>
                    <a:pt x="239" y="166"/>
                  </a:lnTo>
                  <a:lnTo>
                    <a:pt x="268" y="156"/>
                  </a:lnTo>
                  <a:lnTo>
                    <a:pt x="276" y="154"/>
                  </a:lnTo>
                  <a:lnTo>
                    <a:pt x="291" y="150"/>
                  </a:lnTo>
                  <a:lnTo>
                    <a:pt x="305" y="147"/>
                  </a:lnTo>
                  <a:lnTo>
                    <a:pt x="317" y="146"/>
                  </a:lnTo>
                  <a:lnTo>
                    <a:pt x="330" y="146"/>
                  </a:lnTo>
                  <a:lnTo>
                    <a:pt x="343" y="147"/>
                  </a:lnTo>
                  <a:lnTo>
                    <a:pt x="353" y="151"/>
                  </a:lnTo>
                  <a:lnTo>
                    <a:pt x="363" y="155"/>
                  </a:lnTo>
                  <a:lnTo>
                    <a:pt x="374" y="161"/>
                  </a:lnTo>
                  <a:lnTo>
                    <a:pt x="391" y="178"/>
                  </a:lnTo>
                  <a:lnTo>
                    <a:pt x="405" y="198"/>
                  </a:lnTo>
                  <a:lnTo>
                    <a:pt x="414" y="221"/>
                  </a:lnTo>
                  <a:lnTo>
                    <a:pt x="421" y="243"/>
                  </a:lnTo>
                  <a:lnTo>
                    <a:pt x="426" y="265"/>
                  </a:lnTo>
                  <a:lnTo>
                    <a:pt x="428" y="282"/>
                  </a:lnTo>
                  <a:lnTo>
                    <a:pt x="429" y="294"/>
                  </a:lnTo>
                  <a:lnTo>
                    <a:pt x="430" y="298"/>
                  </a:lnTo>
                  <a:lnTo>
                    <a:pt x="430" y="296"/>
                  </a:lnTo>
                  <a:lnTo>
                    <a:pt x="459" y="297"/>
                  </a:lnTo>
                  <a:lnTo>
                    <a:pt x="458" y="291"/>
                  </a:lnTo>
                  <a:lnTo>
                    <a:pt x="457" y="276"/>
                  </a:lnTo>
                  <a:lnTo>
                    <a:pt x="455" y="257"/>
                  </a:lnTo>
                  <a:lnTo>
                    <a:pt x="449" y="232"/>
                  </a:lnTo>
                  <a:lnTo>
                    <a:pt x="441" y="207"/>
                  </a:lnTo>
                  <a:lnTo>
                    <a:pt x="428" y="181"/>
                  </a:lnTo>
                  <a:lnTo>
                    <a:pt x="412" y="158"/>
                  </a:lnTo>
                  <a:lnTo>
                    <a:pt x="390" y="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59" y="2987"/>
              <a:ext cx="145" cy="186"/>
            </a:xfrm>
            <a:custGeom>
              <a:avLst/>
              <a:gdLst>
                <a:gd name="T0" fmla="*/ 233 w 291"/>
                <a:gd name="T1" fmla="*/ 100 h 372"/>
                <a:gd name="T2" fmla="*/ 216 w 291"/>
                <a:gd name="T3" fmla="*/ 146 h 372"/>
                <a:gd name="T4" fmla="*/ 204 w 291"/>
                <a:gd name="T5" fmla="*/ 158 h 372"/>
                <a:gd name="T6" fmla="*/ 188 w 291"/>
                <a:gd name="T7" fmla="*/ 164 h 372"/>
                <a:gd name="T8" fmla="*/ 179 w 291"/>
                <a:gd name="T9" fmla="*/ 164 h 372"/>
                <a:gd name="T10" fmla="*/ 170 w 291"/>
                <a:gd name="T11" fmla="*/ 162 h 372"/>
                <a:gd name="T12" fmla="*/ 225 w 291"/>
                <a:gd name="T13" fmla="*/ 94 h 372"/>
                <a:gd name="T14" fmla="*/ 188 w 291"/>
                <a:gd name="T15" fmla="*/ 68 h 372"/>
                <a:gd name="T16" fmla="*/ 146 w 291"/>
                <a:gd name="T17" fmla="*/ 146 h 372"/>
                <a:gd name="T18" fmla="*/ 142 w 291"/>
                <a:gd name="T19" fmla="*/ 137 h 372"/>
                <a:gd name="T20" fmla="*/ 140 w 291"/>
                <a:gd name="T21" fmla="*/ 129 h 372"/>
                <a:gd name="T22" fmla="*/ 140 w 291"/>
                <a:gd name="T23" fmla="*/ 113 h 372"/>
                <a:gd name="T24" fmla="*/ 146 w 291"/>
                <a:gd name="T25" fmla="*/ 98 h 372"/>
                <a:gd name="T26" fmla="*/ 157 w 291"/>
                <a:gd name="T27" fmla="*/ 83 h 372"/>
                <a:gd name="T28" fmla="*/ 174 w 291"/>
                <a:gd name="T29" fmla="*/ 59 h 372"/>
                <a:gd name="T30" fmla="*/ 201 w 291"/>
                <a:gd name="T31" fmla="*/ 0 h 372"/>
                <a:gd name="T32" fmla="*/ 151 w 291"/>
                <a:gd name="T33" fmla="*/ 41 h 372"/>
                <a:gd name="T34" fmla="*/ 116 w 291"/>
                <a:gd name="T35" fmla="*/ 93 h 372"/>
                <a:gd name="T36" fmla="*/ 110 w 291"/>
                <a:gd name="T37" fmla="*/ 120 h 372"/>
                <a:gd name="T38" fmla="*/ 113 w 291"/>
                <a:gd name="T39" fmla="*/ 144 h 372"/>
                <a:gd name="T40" fmla="*/ 122 w 291"/>
                <a:gd name="T41" fmla="*/ 162 h 372"/>
                <a:gd name="T42" fmla="*/ 2 w 291"/>
                <a:gd name="T43" fmla="*/ 350 h 372"/>
                <a:gd name="T44" fmla="*/ 0 w 291"/>
                <a:gd name="T45" fmla="*/ 361 h 372"/>
                <a:gd name="T46" fmla="*/ 6 w 291"/>
                <a:gd name="T47" fmla="*/ 370 h 372"/>
                <a:gd name="T48" fmla="*/ 16 w 291"/>
                <a:gd name="T49" fmla="*/ 372 h 372"/>
                <a:gd name="T50" fmla="*/ 25 w 291"/>
                <a:gd name="T51" fmla="*/ 366 h 372"/>
                <a:gd name="T52" fmla="*/ 152 w 291"/>
                <a:gd name="T53" fmla="*/ 187 h 372"/>
                <a:gd name="T54" fmla="*/ 161 w 291"/>
                <a:gd name="T55" fmla="*/ 190 h 372"/>
                <a:gd name="T56" fmla="*/ 172 w 291"/>
                <a:gd name="T57" fmla="*/ 192 h 372"/>
                <a:gd name="T58" fmla="*/ 182 w 291"/>
                <a:gd name="T59" fmla="*/ 192 h 372"/>
                <a:gd name="T60" fmla="*/ 193 w 291"/>
                <a:gd name="T61" fmla="*/ 191 h 372"/>
                <a:gd name="T62" fmla="*/ 206 w 291"/>
                <a:gd name="T63" fmla="*/ 188 h 372"/>
                <a:gd name="T64" fmla="*/ 219 w 291"/>
                <a:gd name="T65" fmla="*/ 182 h 372"/>
                <a:gd name="T66" fmla="*/ 230 w 291"/>
                <a:gd name="T67" fmla="*/ 174 h 372"/>
                <a:gd name="T68" fmla="*/ 238 w 291"/>
                <a:gd name="T69" fmla="*/ 162 h 372"/>
                <a:gd name="T70" fmla="*/ 248 w 291"/>
                <a:gd name="T71" fmla="*/ 147 h 372"/>
                <a:gd name="T72" fmla="*/ 265 w 291"/>
                <a:gd name="T73" fmla="*/ 123 h 372"/>
                <a:gd name="T74" fmla="*/ 291 w 291"/>
                <a:gd name="T75" fmla="*/ 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1" h="372">
                  <a:moveTo>
                    <a:pt x="291" y="65"/>
                  </a:moveTo>
                  <a:lnTo>
                    <a:pt x="233" y="100"/>
                  </a:lnTo>
                  <a:lnTo>
                    <a:pt x="242" y="107"/>
                  </a:lnTo>
                  <a:lnTo>
                    <a:pt x="216" y="146"/>
                  </a:lnTo>
                  <a:lnTo>
                    <a:pt x="210" y="152"/>
                  </a:lnTo>
                  <a:lnTo>
                    <a:pt x="204" y="158"/>
                  </a:lnTo>
                  <a:lnTo>
                    <a:pt x="196" y="161"/>
                  </a:lnTo>
                  <a:lnTo>
                    <a:pt x="188" y="164"/>
                  </a:lnTo>
                  <a:lnTo>
                    <a:pt x="183" y="164"/>
                  </a:lnTo>
                  <a:lnTo>
                    <a:pt x="179" y="164"/>
                  </a:lnTo>
                  <a:lnTo>
                    <a:pt x="174" y="164"/>
                  </a:lnTo>
                  <a:lnTo>
                    <a:pt x="170" y="162"/>
                  </a:lnTo>
                  <a:lnTo>
                    <a:pt x="220" y="91"/>
                  </a:lnTo>
                  <a:lnTo>
                    <a:pt x="225" y="94"/>
                  </a:lnTo>
                  <a:lnTo>
                    <a:pt x="245" y="32"/>
                  </a:lnTo>
                  <a:lnTo>
                    <a:pt x="188" y="68"/>
                  </a:lnTo>
                  <a:lnTo>
                    <a:pt x="197" y="75"/>
                  </a:lnTo>
                  <a:lnTo>
                    <a:pt x="146" y="146"/>
                  </a:lnTo>
                  <a:lnTo>
                    <a:pt x="144" y="142"/>
                  </a:lnTo>
                  <a:lnTo>
                    <a:pt x="142" y="137"/>
                  </a:lnTo>
                  <a:lnTo>
                    <a:pt x="141" y="134"/>
                  </a:lnTo>
                  <a:lnTo>
                    <a:pt x="140" y="129"/>
                  </a:lnTo>
                  <a:lnTo>
                    <a:pt x="138" y="121"/>
                  </a:lnTo>
                  <a:lnTo>
                    <a:pt x="140" y="113"/>
                  </a:lnTo>
                  <a:lnTo>
                    <a:pt x="142" y="105"/>
                  </a:lnTo>
                  <a:lnTo>
                    <a:pt x="146" y="98"/>
                  </a:lnTo>
                  <a:lnTo>
                    <a:pt x="150" y="93"/>
                  </a:lnTo>
                  <a:lnTo>
                    <a:pt x="157" y="83"/>
                  </a:lnTo>
                  <a:lnTo>
                    <a:pt x="166" y="70"/>
                  </a:lnTo>
                  <a:lnTo>
                    <a:pt x="174" y="59"/>
                  </a:lnTo>
                  <a:lnTo>
                    <a:pt x="180" y="62"/>
                  </a:lnTo>
                  <a:lnTo>
                    <a:pt x="201" y="0"/>
                  </a:lnTo>
                  <a:lnTo>
                    <a:pt x="143" y="37"/>
                  </a:lnTo>
                  <a:lnTo>
                    <a:pt x="151" y="41"/>
                  </a:lnTo>
                  <a:lnTo>
                    <a:pt x="123" y="81"/>
                  </a:lnTo>
                  <a:lnTo>
                    <a:pt x="116" y="93"/>
                  </a:lnTo>
                  <a:lnTo>
                    <a:pt x="112" y="106"/>
                  </a:lnTo>
                  <a:lnTo>
                    <a:pt x="110" y="120"/>
                  </a:lnTo>
                  <a:lnTo>
                    <a:pt x="111" y="134"/>
                  </a:lnTo>
                  <a:lnTo>
                    <a:pt x="113" y="144"/>
                  </a:lnTo>
                  <a:lnTo>
                    <a:pt x="118" y="153"/>
                  </a:lnTo>
                  <a:lnTo>
                    <a:pt x="122" y="162"/>
                  </a:lnTo>
                  <a:lnTo>
                    <a:pt x="129" y="170"/>
                  </a:lnTo>
                  <a:lnTo>
                    <a:pt x="2" y="350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1" y="365"/>
                  </a:lnTo>
                  <a:lnTo>
                    <a:pt x="6" y="370"/>
                  </a:lnTo>
                  <a:lnTo>
                    <a:pt x="10" y="372"/>
                  </a:lnTo>
                  <a:lnTo>
                    <a:pt x="16" y="372"/>
                  </a:lnTo>
                  <a:lnTo>
                    <a:pt x="21" y="371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152" y="187"/>
                  </a:lnTo>
                  <a:lnTo>
                    <a:pt x="157" y="189"/>
                  </a:lnTo>
                  <a:lnTo>
                    <a:pt x="161" y="190"/>
                  </a:lnTo>
                  <a:lnTo>
                    <a:pt x="167" y="191"/>
                  </a:lnTo>
                  <a:lnTo>
                    <a:pt x="172" y="192"/>
                  </a:lnTo>
                  <a:lnTo>
                    <a:pt x="178" y="192"/>
                  </a:lnTo>
                  <a:lnTo>
                    <a:pt x="182" y="192"/>
                  </a:lnTo>
                  <a:lnTo>
                    <a:pt x="188" y="192"/>
                  </a:lnTo>
                  <a:lnTo>
                    <a:pt x="193" y="191"/>
                  </a:lnTo>
                  <a:lnTo>
                    <a:pt x="200" y="190"/>
                  </a:lnTo>
                  <a:lnTo>
                    <a:pt x="206" y="188"/>
                  </a:lnTo>
                  <a:lnTo>
                    <a:pt x="212" y="185"/>
                  </a:lnTo>
                  <a:lnTo>
                    <a:pt x="219" y="182"/>
                  </a:lnTo>
                  <a:lnTo>
                    <a:pt x="224" y="179"/>
                  </a:lnTo>
                  <a:lnTo>
                    <a:pt x="230" y="174"/>
                  </a:lnTo>
                  <a:lnTo>
                    <a:pt x="233" y="168"/>
                  </a:lnTo>
                  <a:lnTo>
                    <a:pt x="238" y="162"/>
                  </a:lnTo>
                  <a:lnTo>
                    <a:pt x="241" y="158"/>
                  </a:lnTo>
                  <a:lnTo>
                    <a:pt x="248" y="147"/>
                  </a:lnTo>
                  <a:lnTo>
                    <a:pt x="257" y="135"/>
                  </a:lnTo>
                  <a:lnTo>
                    <a:pt x="265" y="123"/>
                  </a:lnTo>
                  <a:lnTo>
                    <a:pt x="270" y="127"/>
                  </a:lnTo>
                  <a:lnTo>
                    <a:pt x="291" y="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02" y="3082"/>
              <a:ext cx="383" cy="484"/>
            </a:xfrm>
            <a:custGeom>
              <a:avLst/>
              <a:gdLst>
                <a:gd name="T0" fmla="*/ 663 w 767"/>
                <a:gd name="T1" fmla="*/ 569 h 968"/>
                <a:gd name="T2" fmla="*/ 649 w 767"/>
                <a:gd name="T3" fmla="*/ 599 h 968"/>
                <a:gd name="T4" fmla="*/ 662 w 767"/>
                <a:gd name="T5" fmla="*/ 630 h 968"/>
                <a:gd name="T6" fmla="*/ 692 w 767"/>
                <a:gd name="T7" fmla="*/ 643 h 968"/>
                <a:gd name="T8" fmla="*/ 722 w 767"/>
                <a:gd name="T9" fmla="*/ 631 h 968"/>
                <a:gd name="T10" fmla="*/ 735 w 767"/>
                <a:gd name="T11" fmla="*/ 601 h 968"/>
                <a:gd name="T12" fmla="*/ 732 w 767"/>
                <a:gd name="T13" fmla="*/ 586 h 968"/>
                <a:gd name="T14" fmla="*/ 758 w 767"/>
                <a:gd name="T15" fmla="*/ 538 h 968"/>
                <a:gd name="T16" fmla="*/ 766 w 767"/>
                <a:gd name="T17" fmla="*/ 480 h 968"/>
                <a:gd name="T18" fmla="*/ 726 w 767"/>
                <a:gd name="T19" fmla="*/ 410 h 968"/>
                <a:gd name="T20" fmla="*/ 660 w 767"/>
                <a:gd name="T21" fmla="*/ 370 h 968"/>
                <a:gd name="T22" fmla="*/ 632 w 767"/>
                <a:gd name="T23" fmla="*/ 308 h 968"/>
                <a:gd name="T24" fmla="*/ 573 w 767"/>
                <a:gd name="T25" fmla="*/ 253 h 968"/>
                <a:gd name="T26" fmla="*/ 502 w 767"/>
                <a:gd name="T27" fmla="*/ 244 h 968"/>
                <a:gd name="T28" fmla="*/ 440 w 767"/>
                <a:gd name="T29" fmla="*/ 274 h 968"/>
                <a:gd name="T30" fmla="*/ 355 w 767"/>
                <a:gd name="T31" fmla="*/ 279 h 968"/>
                <a:gd name="T32" fmla="*/ 282 w 767"/>
                <a:gd name="T33" fmla="*/ 243 h 968"/>
                <a:gd name="T34" fmla="*/ 239 w 767"/>
                <a:gd name="T35" fmla="*/ 172 h 968"/>
                <a:gd name="T36" fmla="*/ 230 w 767"/>
                <a:gd name="T37" fmla="*/ 97 h 968"/>
                <a:gd name="T38" fmla="*/ 243 w 767"/>
                <a:gd name="T39" fmla="*/ 78 h 968"/>
                <a:gd name="T40" fmla="*/ 263 w 767"/>
                <a:gd name="T41" fmla="*/ 32 h 968"/>
                <a:gd name="T42" fmla="*/ 236 w 767"/>
                <a:gd name="T43" fmla="*/ 2 h 968"/>
                <a:gd name="T44" fmla="*/ 204 w 767"/>
                <a:gd name="T45" fmla="*/ 4 h 968"/>
                <a:gd name="T46" fmla="*/ 180 w 767"/>
                <a:gd name="T47" fmla="*/ 52 h 968"/>
                <a:gd name="T48" fmla="*/ 198 w 767"/>
                <a:gd name="T49" fmla="*/ 78 h 968"/>
                <a:gd name="T50" fmla="*/ 203 w 767"/>
                <a:gd name="T51" fmla="*/ 136 h 968"/>
                <a:gd name="T52" fmla="*/ 230 w 767"/>
                <a:gd name="T53" fmla="*/ 226 h 968"/>
                <a:gd name="T54" fmla="*/ 295 w 767"/>
                <a:gd name="T55" fmla="*/ 287 h 968"/>
                <a:gd name="T56" fmla="*/ 383 w 767"/>
                <a:gd name="T57" fmla="*/ 312 h 968"/>
                <a:gd name="T58" fmla="*/ 403 w 767"/>
                <a:gd name="T59" fmla="*/ 331 h 968"/>
                <a:gd name="T60" fmla="*/ 326 w 767"/>
                <a:gd name="T61" fmla="*/ 567 h 968"/>
                <a:gd name="T62" fmla="*/ 263 w 767"/>
                <a:gd name="T63" fmla="*/ 543 h 968"/>
                <a:gd name="T64" fmla="*/ 189 w 767"/>
                <a:gd name="T65" fmla="*/ 558 h 968"/>
                <a:gd name="T66" fmla="*/ 132 w 767"/>
                <a:gd name="T67" fmla="*/ 629 h 968"/>
                <a:gd name="T68" fmla="*/ 18 w 767"/>
                <a:gd name="T69" fmla="*/ 696 h 968"/>
                <a:gd name="T70" fmla="*/ 0 w 767"/>
                <a:gd name="T71" fmla="*/ 706 h 968"/>
                <a:gd name="T72" fmla="*/ 10 w 767"/>
                <a:gd name="T73" fmla="*/ 723 h 968"/>
                <a:gd name="T74" fmla="*/ 138 w 767"/>
                <a:gd name="T75" fmla="*/ 707 h 968"/>
                <a:gd name="T76" fmla="*/ 175 w 767"/>
                <a:gd name="T77" fmla="*/ 609 h 968"/>
                <a:gd name="T78" fmla="*/ 234 w 767"/>
                <a:gd name="T79" fmla="*/ 571 h 968"/>
                <a:gd name="T80" fmla="*/ 295 w 767"/>
                <a:gd name="T81" fmla="*/ 583 h 968"/>
                <a:gd name="T82" fmla="*/ 319 w 767"/>
                <a:gd name="T83" fmla="*/ 647 h 968"/>
                <a:gd name="T84" fmla="*/ 582 w 767"/>
                <a:gd name="T85" fmla="*/ 643 h 968"/>
                <a:gd name="T86" fmla="*/ 590 w 767"/>
                <a:gd name="T87" fmla="*/ 647 h 968"/>
                <a:gd name="T88" fmla="*/ 656 w 767"/>
                <a:gd name="T89" fmla="*/ 688 h 968"/>
                <a:gd name="T90" fmla="*/ 694 w 767"/>
                <a:gd name="T91" fmla="*/ 766 h 968"/>
                <a:gd name="T92" fmla="*/ 663 w 767"/>
                <a:gd name="T93" fmla="*/ 834 h 968"/>
                <a:gd name="T94" fmla="*/ 587 w 767"/>
                <a:gd name="T95" fmla="*/ 902 h 968"/>
                <a:gd name="T96" fmla="*/ 709 w 767"/>
                <a:gd name="T97" fmla="*/ 968 h 968"/>
                <a:gd name="T98" fmla="*/ 720 w 767"/>
                <a:gd name="T99" fmla="*/ 950 h 968"/>
                <a:gd name="T100" fmla="*/ 660 w 767"/>
                <a:gd name="T101" fmla="*/ 879 h 968"/>
                <a:gd name="T102" fmla="*/ 716 w 767"/>
                <a:gd name="T103" fmla="*/ 802 h 968"/>
                <a:gd name="T104" fmla="*/ 714 w 767"/>
                <a:gd name="T105" fmla="*/ 717 h 968"/>
                <a:gd name="T106" fmla="*/ 634 w 767"/>
                <a:gd name="T107" fmla="*/ 637 h 968"/>
                <a:gd name="T108" fmla="*/ 593 w 767"/>
                <a:gd name="T109" fmla="*/ 618 h 968"/>
                <a:gd name="T110" fmla="*/ 643 w 767"/>
                <a:gd name="T111" fmla="*/ 399 h 968"/>
                <a:gd name="T112" fmla="*/ 643 w 767"/>
                <a:gd name="T113" fmla="*/ 396 h 968"/>
                <a:gd name="T114" fmla="*/ 682 w 767"/>
                <a:gd name="T115" fmla="*/ 414 h 968"/>
                <a:gd name="T116" fmla="*/ 729 w 767"/>
                <a:gd name="T117" fmla="*/ 459 h 968"/>
                <a:gd name="T118" fmla="*/ 726 w 767"/>
                <a:gd name="T119" fmla="*/ 538 h 968"/>
                <a:gd name="T120" fmla="*/ 692 w 767"/>
                <a:gd name="T121" fmla="*/ 55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968">
                  <a:moveTo>
                    <a:pt x="685" y="559"/>
                  </a:moveTo>
                  <a:lnTo>
                    <a:pt x="677" y="561"/>
                  </a:lnTo>
                  <a:lnTo>
                    <a:pt x="669" y="565"/>
                  </a:lnTo>
                  <a:lnTo>
                    <a:pt x="663" y="569"/>
                  </a:lnTo>
                  <a:lnTo>
                    <a:pt x="657" y="576"/>
                  </a:lnTo>
                  <a:lnTo>
                    <a:pt x="653" y="583"/>
                  </a:lnTo>
                  <a:lnTo>
                    <a:pt x="650" y="591"/>
                  </a:lnTo>
                  <a:lnTo>
                    <a:pt x="649" y="599"/>
                  </a:lnTo>
                  <a:lnTo>
                    <a:pt x="650" y="608"/>
                  </a:lnTo>
                  <a:lnTo>
                    <a:pt x="653" y="616"/>
                  </a:lnTo>
                  <a:lnTo>
                    <a:pt x="657" y="624"/>
                  </a:lnTo>
                  <a:lnTo>
                    <a:pt x="662" y="630"/>
                  </a:lnTo>
                  <a:lnTo>
                    <a:pt x="669" y="635"/>
                  </a:lnTo>
                  <a:lnTo>
                    <a:pt x="676" y="639"/>
                  </a:lnTo>
                  <a:lnTo>
                    <a:pt x="683" y="642"/>
                  </a:lnTo>
                  <a:lnTo>
                    <a:pt x="692" y="643"/>
                  </a:lnTo>
                  <a:lnTo>
                    <a:pt x="700" y="642"/>
                  </a:lnTo>
                  <a:lnTo>
                    <a:pt x="708" y="639"/>
                  </a:lnTo>
                  <a:lnTo>
                    <a:pt x="716" y="636"/>
                  </a:lnTo>
                  <a:lnTo>
                    <a:pt x="722" y="631"/>
                  </a:lnTo>
                  <a:lnTo>
                    <a:pt x="728" y="624"/>
                  </a:lnTo>
                  <a:lnTo>
                    <a:pt x="731" y="618"/>
                  </a:lnTo>
                  <a:lnTo>
                    <a:pt x="733" y="611"/>
                  </a:lnTo>
                  <a:lnTo>
                    <a:pt x="735" y="601"/>
                  </a:lnTo>
                  <a:lnTo>
                    <a:pt x="735" y="593"/>
                  </a:lnTo>
                  <a:lnTo>
                    <a:pt x="733" y="591"/>
                  </a:lnTo>
                  <a:lnTo>
                    <a:pt x="733" y="589"/>
                  </a:lnTo>
                  <a:lnTo>
                    <a:pt x="732" y="586"/>
                  </a:lnTo>
                  <a:lnTo>
                    <a:pt x="732" y="584"/>
                  </a:lnTo>
                  <a:lnTo>
                    <a:pt x="743" y="569"/>
                  </a:lnTo>
                  <a:lnTo>
                    <a:pt x="751" y="553"/>
                  </a:lnTo>
                  <a:lnTo>
                    <a:pt x="758" y="538"/>
                  </a:lnTo>
                  <a:lnTo>
                    <a:pt x="762" y="523"/>
                  </a:lnTo>
                  <a:lnTo>
                    <a:pt x="766" y="508"/>
                  </a:lnTo>
                  <a:lnTo>
                    <a:pt x="767" y="494"/>
                  </a:lnTo>
                  <a:lnTo>
                    <a:pt x="766" y="480"/>
                  </a:lnTo>
                  <a:lnTo>
                    <a:pt x="763" y="467"/>
                  </a:lnTo>
                  <a:lnTo>
                    <a:pt x="754" y="445"/>
                  </a:lnTo>
                  <a:lnTo>
                    <a:pt x="741" y="426"/>
                  </a:lnTo>
                  <a:lnTo>
                    <a:pt x="726" y="410"/>
                  </a:lnTo>
                  <a:lnTo>
                    <a:pt x="709" y="396"/>
                  </a:lnTo>
                  <a:lnTo>
                    <a:pt x="692" y="386"/>
                  </a:lnTo>
                  <a:lnTo>
                    <a:pt x="675" y="377"/>
                  </a:lnTo>
                  <a:lnTo>
                    <a:pt x="660" y="370"/>
                  </a:lnTo>
                  <a:lnTo>
                    <a:pt x="647" y="365"/>
                  </a:lnTo>
                  <a:lnTo>
                    <a:pt x="645" y="346"/>
                  </a:lnTo>
                  <a:lnTo>
                    <a:pt x="640" y="326"/>
                  </a:lnTo>
                  <a:lnTo>
                    <a:pt x="632" y="308"/>
                  </a:lnTo>
                  <a:lnTo>
                    <a:pt x="622" y="290"/>
                  </a:lnTo>
                  <a:lnTo>
                    <a:pt x="608" y="275"/>
                  </a:lnTo>
                  <a:lnTo>
                    <a:pt x="592" y="264"/>
                  </a:lnTo>
                  <a:lnTo>
                    <a:pt x="573" y="253"/>
                  </a:lnTo>
                  <a:lnTo>
                    <a:pt x="553" y="247"/>
                  </a:lnTo>
                  <a:lnTo>
                    <a:pt x="536" y="243"/>
                  </a:lnTo>
                  <a:lnTo>
                    <a:pt x="518" y="243"/>
                  </a:lnTo>
                  <a:lnTo>
                    <a:pt x="502" y="244"/>
                  </a:lnTo>
                  <a:lnTo>
                    <a:pt x="484" y="249"/>
                  </a:lnTo>
                  <a:lnTo>
                    <a:pt x="469" y="255"/>
                  </a:lnTo>
                  <a:lnTo>
                    <a:pt x="454" y="264"/>
                  </a:lnTo>
                  <a:lnTo>
                    <a:pt x="440" y="274"/>
                  </a:lnTo>
                  <a:lnTo>
                    <a:pt x="429" y="286"/>
                  </a:lnTo>
                  <a:lnTo>
                    <a:pt x="402" y="286"/>
                  </a:lnTo>
                  <a:lnTo>
                    <a:pt x="377" y="283"/>
                  </a:lnTo>
                  <a:lnTo>
                    <a:pt x="355" y="279"/>
                  </a:lnTo>
                  <a:lnTo>
                    <a:pt x="333" y="273"/>
                  </a:lnTo>
                  <a:lnTo>
                    <a:pt x="315" y="265"/>
                  </a:lnTo>
                  <a:lnTo>
                    <a:pt x="297" y="255"/>
                  </a:lnTo>
                  <a:lnTo>
                    <a:pt x="282" y="243"/>
                  </a:lnTo>
                  <a:lnTo>
                    <a:pt x="269" y="229"/>
                  </a:lnTo>
                  <a:lnTo>
                    <a:pt x="256" y="211"/>
                  </a:lnTo>
                  <a:lnTo>
                    <a:pt x="245" y="191"/>
                  </a:lnTo>
                  <a:lnTo>
                    <a:pt x="239" y="172"/>
                  </a:lnTo>
                  <a:lnTo>
                    <a:pt x="235" y="151"/>
                  </a:lnTo>
                  <a:lnTo>
                    <a:pt x="232" y="133"/>
                  </a:lnTo>
                  <a:lnTo>
                    <a:pt x="230" y="114"/>
                  </a:lnTo>
                  <a:lnTo>
                    <a:pt x="230" y="97"/>
                  </a:lnTo>
                  <a:lnTo>
                    <a:pt x="232" y="83"/>
                  </a:lnTo>
                  <a:lnTo>
                    <a:pt x="236" y="82"/>
                  </a:lnTo>
                  <a:lnTo>
                    <a:pt x="240" y="81"/>
                  </a:lnTo>
                  <a:lnTo>
                    <a:pt x="243" y="78"/>
                  </a:lnTo>
                  <a:lnTo>
                    <a:pt x="247" y="77"/>
                  </a:lnTo>
                  <a:lnTo>
                    <a:pt x="258" y="65"/>
                  </a:lnTo>
                  <a:lnTo>
                    <a:pt x="264" y="48"/>
                  </a:lnTo>
                  <a:lnTo>
                    <a:pt x="263" y="32"/>
                  </a:lnTo>
                  <a:lnTo>
                    <a:pt x="256" y="17"/>
                  </a:lnTo>
                  <a:lnTo>
                    <a:pt x="250" y="10"/>
                  </a:lnTo>
                  <a:lnTo>
                    <a:pt x="243" y="6"/>
                  </a:lnTo>
                  <a:lnTo>
                    <a:pt x="236" y="2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12" y="1"/>
                  </a:lnTo>
                  <a:lnTo>
                    <a:pt x="204" y="4"/>
                  </a:lnTo>
                  <a:lnTo>
                    <a:pt x="196" y="8"/>
                  </a:lnTo>
                  <a:lnTo>
                    <a:pt x="184" y="21"/>
                  </a:lnTo>
                  <a:lnTo>
                    <a:pt x="180" y="36"/>
                  </a:lnTo>
                  <a:lnTo>
                    <a:pt x="180" y="52"/>
                  </a:lnTo>
                  <a:lnTo>
                    <a:pt x="187" y="68"/>
                  </a:lnTo>
                  <a:lnTo>
                    <a:pt x="190" y="73"/>
                  </a:lnTo>
                  <a:lnTo>
                    <a:pt x="195" y="76"/>
                  </a:lnTo>
                  <a:lnTo>
                    <a:pt x="198" y="78"/>
                  </a:lnTo>
                  <a:lnTo>
                    <a:pt x="203" y="81"/>
                  </a:lnTo>
                  <a:lnTo>
                    <a:pt x="202" y="97"/>
                  </a:lnTo>
                  <a:lnTo>
                    <a:pt x="202" y="115"/>
                  </a:lnTo>
                  <a:lnTo>
                    <a:pt x="203" y="136"/>
                  </a:lnTo>
                  <a:lnTo>
                    <a:pt x="206" y="158"/>
                  </a:lnTo>
                  <a:lnTo>
                    <a:pt x="211" y="181"/>
                  </a:lnTo>
                  <a:lnTo>
                    <a:pt x="219" y="204"/>
                  </a:lnTo>
                  <a:lnTo>
                    <a:pt x="230" y="226"/>
                  </a:lnTo>
                  <a:lnTo>
                    <a:pt x="247" y="248"/>
                  </a:lnTo>
                  <a:lnTo>
                    <a:pt x="260" y="263"/>
                  </a:lnTo>
                  <a:lnTo>
                    <a:pt x="277" y="275"/>
                  </a:lnTo>
                  <a:lnTo>
                    <a:pt x="295" y="287"/>
                  </a:lnTo>
                  <a:lnTo>
                    <a:pt x="315" y="296"/>
                  </a:lnTo>
                  <a:lnTo>
                    <a:pt x="335" y="304"/>
                  </a:lnTo>
                  <a:lnTo>
                    <a:pt x="359" y="309"/>
                  </a:lnTo>
                  <a:lnTo>
                    <a:pt x="383" y="312"/>
                  </a:lnTo>
                  <a:lnTo>
                    <a:pt x="409" y="315"/>
                  </a:lnTo>
                  <a:lnTo>
                    <a:pt x="407" y="320"/>
                  </a:lnTo>
                  <a:lnTo>
                    <a:pt x="405" y="325"/>
                  </a:lnTo>
                  <a:lnTo>
                    <a:pt x="403" y="331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339" y="574"/>
                  </a:lnTo>
                  <a:lnTo>
                    <a:pt x="326" y="567"/>
                  </a:lnTo>
                  <a:lnTo>
                    <a:pt x="312" y="559"/>
                  </a:lnTo>
                  <a:lnTo>
                    <a:pt x="296" y="552"/>
                  </a:lnTo>
                  <a:lnTo>
                    <a:pt x="280" y="547"/>
                  </a:lnTo>
                  <a:lnTo>
                    <a:pt x="263" y="543"/>
                  </a:lnTo>
                  <a:lnTo>
                    <a:pt x="244" y="541"/>
                  </a:lnTo>
                  <a:lnTo>
                    <a:pt x="226" y="544"/>
                  </a:lnTo>
                  <a:lnTo>
                    <a:pt x="207" y="548"/>
                  </a:lnTo>
                  <a:lnTo>
                    <a:pt x="189" y="558"/>
                  </a:lnTo>
                  <a:lnTo>
                    <a:pt x="173" y="570"/>
                  </a:lnTo>
                  <a:lnTo>
                    <a:pt x="158" y="586"/>
                  </a:lnTo>
                  <a:lnTo>
                    <a:pt x="144" y="606"/>
                  </a:lnTo>
                  <a:lnTo>
                    <a:pt x="132" y="629"/>
                  </a:lnTo>
                  <a:lnTo>
                    <a:pt x="122" y="657"/>
                  </a:lnTo>
                  <a:lnTo>
                    <a:pt x="114" y="687"/>
                  </a:lnTo>
                  <a:lnTo>
                    <a:pt x="107" y="721"/>
                  </a:lnTo>
                  <a:lnTo>
                    <a:pt x="18" y="696"/>
                  </a:lnTo>
                  <a:lnTo>
                    <a:pt x="12" y="696"/>
                  </a:lnTo>
                  <a:lnTo>
                    <a:pt x="7" y="697"/>
                  </a:lnTo>
                  <a:lnTo>
                    <a:pt x="2" y="700"/>
                  </a:lnTo>
                  <a:lnTo>
                    <a:pt x="0" y="706"/>
                  </a:lnTo>
                  <a:lnTo>
                    <a:pt x="0" y="712"/>
                  </a:lnTo>
                  <a:lnTo>
                    <a:pt x="2" y="717"/>
                  </a:lnTo>
                  <a:lnTo>
                    <a:pt x="6" y="721"/>
                  </a:lnTo>
                  <a:lnTo>
                    <a:pt x="10" y="723"/>
                  </a:lnTo>
                  <a:lnTo>
                    <a:pt x="114" y="753"/>
                  </a:lnTo>
                  <a:lnTo>
                    <a:pt x="130" y="758"/>
                  </a:lnTo>
                  <a:lnTo>
                    <a:pt x="132" y="741"/>
                  </a:lnTo>
                  <a:lnTo>
                    <a:pt x="138" y="707"/>
                  </a:lnTo>
                  <a:lnTo>
                    <a:pt x="145" y="677"/>
                  </a:lnTo>
                  <a:lnTo>
                    <a:pt x="154" y="652"/>
                  </a:lnTo>
                  <a:lnTo>
                    <a:pt x="165" y="629"/>
                  </a:lnTo>
                  <a:lnTo>
                    <a:pt x="175" y="609"/>
                  </a:lnTo>
                  <a:lnTo>
                    <a:pt x="189" y="594"/>
                  </a:lnTo>
                  <a:lnTo>
                    <a:pt x="203" y="583"/>
                  </a:lnTo>
                  <a:lnTo>
                    <a:pt x="218" y="575"/>
                  </a:lnTo>
                  <a:lnTo>
                    <a:pt x="234" y="571"/>
                  </a:lnTo>
                  <a:lnTo>
                    <a:pt x="250" y="570"/>
                  </a:lnTo>
                  <a:lnTo>
                    <a:pt x="265" y="573"/>
                  </a:lnTo>
                  <a:lnTo>
                    <a:pt x="281" y="577"/>
                  </a:lnTo>
                  <a:lnTo>
                    <a:pt x="295" y="583"/>
                  </a:lnTo>
                  <a:lnTo>
                    <a:pt x="309" y="590"/>
                  </a:lnTo>
                  <a:lnTo>
                    <a:pt x="320" y="597"/>
                  </a:lnTo>
                  <a:lnTo>
                    <a:pt x="331" y="604"/>
                  </a:lnTo>
                  <a:lnTo>
                    <a:pt x="319" y="647"/>
                  </a:lnTo>
                  <a:lnTo>
                    <a:pt x="560" y="710"/>
                  </a:lnTo>
                  <a:lnTo>
                    <a:pt x="579" y="641"/>
                  </a:lnTo>
                  <a:lnTo>
                    <a:pt x="580" y="642"/>
                  </a:lnTo>
                  <a:lnTo>
                    <a:pt x="582" y="643"/>
                  </a:lnTo>
                  <a:lnTo>
                    <a:pt x="583" y="644"/>
                  </a:lnTo>
                  <a:lnTo>
                    <a:pt x="586" y="645"/>
                  </a:lnTo>
                  <a:lnTo>
                    <a:pt x="586" y="645"/>
                  </a:lnTo>
                  <a:lnTo>
                    <a:pt x="590" y="647"/>
                  </a:lnTo>
                  <a:lnTo>
                    <a:pt x="602" y="652"/>
                  </a:lnTo>
                  <a:lnTo>
                    <a:pt x="618" y="660"/>
                  </a:lnTo>
                  <a:lnTo>
                    <a:pt x="637" y="673"/>
                  </a:lnTo>
                  <a:lnTo>
                    <a:pt x="656" y="688"/>
                  </a:lnTo>
                  <a:lnTo>
                    <a:pt x="673" y="705"/>
                  </a:lnTo>
                  <a:lnTo>
                    <a:pt x="687" y="726"/>
                  </a:lnTo>
                  <a:lnTo>
                    <a:pt x="694" y="750"/>
                  </a:lnTo>
                  <a:lnTo>
                    <a:pt x="694" y="766"/>
                  </a:lnTo>
                  <a:lnTo>
                    <a:pt x="692" y="782"/>
                  </a:lnTo>
                  <a:lnTo>
                    <a:pt x="686" y="800"/>
                  </a:lnTo>
                  <a:lnTo>
                    <a:pt x="676" y="817"/>
                  </a:lnTo>
                  <a:lnTo>
                    <a:pt x="663" y="834"/>
                  </a:lnTo>
                  <a:lnTo>
                    <a:pt x="647" y="853"/>
                  </a:lnTo>
                  <a:lnTo>
                    <a:pt x="627" y="871"/>
                  </a:lnTo>
                  <a:lnTo>
                    <a:pt x="604" y="889"/>
                  </a:lnTo>
                  <a:lnTo>
                    <a:pt x="587" y="902"/>
                  </a:lnTo>
                  <a:lnTo>
                    <a:pt x="605" y="912"/>
                  </a:lnTo>
                  <a:lnTo>
                    <a:pt x="699" y="967"/>
                  </a:lnTo>
                  <a:lnTo>
                    <a:pt x="705" y="968"/>
                  </a:lnTo>
                  <a:lnTo>
                    <a:pt x="709" y="968"/>
                  </a:lnTo>
                  <a:lnTo>
                    <a:pt x="715" y="965"/>
                  </a:lnTo>
                  <a:lnTo>
                    <a:pt x="718" y="961"/>
                  </a:lnTo>
                  <a:lnTo>
                    <a:pt x="720" y="955"/>
                  </a:lnTo>
                  <a:lnTo>
                    <a:pt x="720" y="950"/>
                  </a:lnTo>
                  <a:lnTo>
                    <a:pt x="717" y="945"/>
                  </a:lnTo>
                  <a:lnTo>
                    <a:pt x="713" y="941"/>
                  </a:lnTo>
                  <a:lnTo>
                    <a:pt x="638" y="899"/>
                  </a:lnTo>
                  <a:lnTo>
                    <a:pt x="660" y="879"/>
                  </a:lnTo>
                  <a:lnTo>
                    <a:pt x="679" y="859"/>
                  </a:lnTo>
                  <a:lnTo>
                    <a:pt x="694" y="841"/>
                  </a:lnTo>
                  <a:lnTo>
                    <a:pt x="707" y="821"/>
                  </a:lnTo>
                  <a:lnTo>
                    <a:pt x="716" y="802"/>
                  </a:lnTo>
                  <a:lnTo>
                    <a:pt x="722" y="783"/>
                  </a:lnTo>
                  <a:lnTo>
                    <a:pt x="724" y="765"/>
                  </a:lnTo>
                  <a:lnTo>
                    <a:pt x="723" y="747"/>
                  </a:lnTo>
                  <a:lnTo>
                    <a:pt x="714" y="717"/>
                  </a:lnTo>
                  <a:lnTo>
                    <a:pt x="699" y="691"/>
                  </a:lnTo>
                  <a:lnTo>
                    <a:pt x="678" y="669"/>
                  </a:lnTo>
                  <a:lnTo>
                    <a:pt x="656" y="651"/>
                  </a:lnTo>
                  <a:lnTo>
                    <a:pt x="634" y="637"/>
                  </a:lnTo>
                  <a:lnTo>
                    <a:pt x="616" y="627"/>
                  </a:lnTo>
                  <a:lnTo>
                    <a:pt x="602" y="621"/>
                  </a:lnTo>
                  <a:lnTo>
                    <a:pt x="595" y="619"/>
                  </a:lnTo>
                  <a:lnTo>
                    <a:pt x="593" y="618"/>
                  </a:lnTo>
                  <a:lnTo>
                    <a:pt x="590" y="618"/>
                  </a:lnTo>
                  <a:lnTo>
                    <a:pt x="587" y="618"/>
                  </a:lnTo>
                  <a:lnTo>
                    <a:pt x="585" y="619"/>
                  </a:lnTo>
                  <a:lnTo>
                    <a:pt x="643" y="399"/>
                  </a:lnTo>
                  <a:lnTo>
                    <a:pt x="643" y="399"/>
                  </a:lnTo>
                  <a:lnTo>
                    <a:pt x="643" y="397"/>
                  </a:lnTo>
                  <a:lnTo>
                    <a:pt x="643" y="396"/>
                  </a:lnTo>
                  <a:lnTo>
                    <a:pt x="643" y="396"/>
                  </a:lnTo>
                  <a:lnTo>
                    <a:pt x="645" y="395"/>
                  </a:lnTo>
                  <a:lnTo>
                    <a:pt x="656" y="400"/>
                  </a:lnTo>
                  <a:lnTo>
                    <a:pt x="669" y="406"/>
                  </a:lnTo>
                  <a:lnTo>
                    <a:pt x="682" y="414"/>
                  </a:lnTo>
                  <a:lnTo>
                    <a:pt x="695" y="423"/>
                  </a:lnTo>
                  <a:lnTo>
                    <a:pt x="708" y="433"/>
                  </a:lnTo>
                  <a:lnTo>
                    <a:pt x="720" y="445"/>
                  </a:lnTo>
                  <a:lnTo>
                    <a:pt x="729" y="459"/>
                  </a:lnTo>
                  <a:lnTo>
                    <a:pt x="736" y="475"/>
                  </a:lnTo>
                  <a:lnTo>
                    <a:pt x="738" y="494"/>
                  </a:lnTo>
                  <a:lnTo>
                    <a:pt x="735" y="516"/>
                  </a:lnTo>
                  <a:lnTo>
                    <a:pt x="726" y="538"/>
                  </a:lnTo>
                  <a:lnTo>
                    <a:pt x="711" y="562"/>
                  </a:lnTo>
                  <a:lnTo>
                    <a:pt x="706" y="560"/>
                  </a:lnTo>
                  <a:lnTo>
                    <a:pt x="699" y="559"/>
                  </a:lnTo>
                  <a:lnTo>
                    <a:pt x="692" y="558"/>
                  </a:lnTo>
                  <a:lnTo>
                    <a:pt x="685" y="5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92225">
            <a:off x="7351798" y="4734881"/>
            <a:ext cx="13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 ? ?</a:t>
            </a:r>
          </a:p>
        </p:txBody>
      </p:sp>
      <p:sp>
        <p:nvSpPr>
          <p:cNvPr id="52" name="TextBox 51"/>
          <p:cNvSpPr txBox="1"/>
          <p:nvPr/>
        </p:nvSpPr>
        <p:spPr>
          <a:xfrm rot="19847592">
            <a:off x="3117172" y="4642013"/>
            <a:ext cx="13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 ? ?</a:t>
            </a:r>
          </a:p>
        </p:txBody>
      </p:sp>
      <p:cxnSp>
        <p:nvCxnSpPr>
          <p:cNvPr id="6" name="Straight Connector 5"/>
          <p:cNvCxnSpPr>
            <a:stCxn id="5" idx="0"/>
          </p:cNvCxnSpPr>
          <p:nvPr/>
        </p:nvCxnSpPr>
        <p:spPr bwMode="auto">
          <a:xfrm flipV="1">
            <a:off x="5924550" y="4641112"/>
            <a:ext cx="0" cy="388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ounded Rectangle 27"/>
          <p:cNvSpPr/>
          <p:nvPr/>
        </p:nvSpPr>
        <p:spPr bwMode="auto">
          <a:xfrm>
            <a:off x="4876801" y="2157094"/>
            <a:ext cx="1608243" cy="540828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Addr: A</a:t>
            </a:r>
          </a:p>
        </p:txBody>
      </p:sp>
      <p:pic>
        <p:nvPicPr>
          <p:cNvPr id="2050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89" y="3767404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174 0.212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21273 L -0.00451 0.49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38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52" grpId="0"/>
      <p:bldP spid="28" grpId="0" animBg="1"/>
      <p:bldP spid="28" grpId="1" animBg="1"/>
      <p:bldP spid="28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 bwMode="auto">
          <a:xfrm>
            <a:off x="3600450" y="3657600"/>
            <a:ext cx="4686300" cy="510778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829050" y="5029201"/>
            <a:ext cx="4191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48100" y="5675759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Directory</a:t>
            </a:r>
          </a:p>
        </p:txBody>
      </p:sp>
      <p:cxnSp>
        <p:nvCxnSpPr>
          <p:cNvPr id="16" name="Straight Connector 15"/>
          <p:cNvCxnSpPr>
            <a:stCxn id="8" idx="2"/>
            <a:endCxn id="12" idx="0"/>
          </p:cNvCxnSpPr>
          <p:nvPr/>
        </p:nvCxnSpPr>
        <p:spPr bwMode="auto">
          <a:xfrm>
            <a:off x="5925739" y="1750138"/>
            <a:ext cx="0" cy="1907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</p:cNvCxnSpPr>
          <p:nvPr/>
        </p:nvCxnSpPr>
        <p:spPr bwMode="auto">
          <a:xfrm flipH="1">
            <a:off x="5924551" y="4641112"/>
            <a:ext cx="1189" cy="388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4229100" y="1082964"/>
            <a:ext cx="3429000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Why Host Safety?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1EC6-35BA-4A7A-85FE-3DE9159705C7}" type="slidenum">
              <a:rPr lang="en-US" smtClean="0"/>
              <a:t>53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3657600"/>
            <a:ext cx="2707478" cy="983512"/>
          </a:xfrm>
          <a:prstGeom prst="roundRect">
            <a:avLst/>
          </a:prstGeom>
          <a:solidFill>
            <a:srgbClr val="FF99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0574" y="1288474"/>
            <a:ext cx="265033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053" y="129540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Accelerator cache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53" y="3845549"/>
            <a:ext cx="609600" cy="607615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30" name="TextBox 29"/>
          <p:cNvSpPr txBox="1"/>
          <p:nvPr/>
        </p:nvSpPr>
        <p:spPr>
          <a:xfrm>
            <a:off x="4648201" y="1787762"/>
            <a:ext cx="183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201" y="4278868"/>
            <a:ext cx="183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RW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9052" y="5029200"/>
            <a:ext cx="396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M, owned by accelerator</a:t>
            </a:r>
          </a:p>
        </p:txBody>
      </p:sp>
      <p:pic>
        <p:nvPicPr>
          <p:cNvPr id="37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7648" y="1844964"/>
            <a:ext cx="693882" cy="5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6"/>
          <p:cNvGrpSpPr>
            <a:grpSpLocks noChangeAspect="1"/>
          </p:cNvGrpSpPr>
          <p:nvPr/>
        </p:nvGrpSpPr>
        <p:grpSpPr bwMode="auto">
          <a:xfrm rot="282655" flipH="1">
            <a:off x="7274771" y="2069021"/>
            <a:ext cx="717353" cy="900573"/>
            <a:chOff x="969" y="2987"/>
            <a:chExt cx="462" cy="580"/>
          </a:xfrm>
        </p:grpSpPr>
        <p:sp>
          <p:nvSpPr>
            <p:cNvPr id="39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9" y="2987"/>
              <a:ext cx="462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241" y="3046"/>
              <a:ext cx="27" cy="64"/>
            </a:xfrm>
            <a:custGeom>
              <a:avLst/>
              <a:gdLst>
                <a:gd name="T0" fmla="*/ 36 w 55"/>
                <a:gd name="T1" fmla="*/ 10 h 130"/>
                <a:gd name="T2" fmla="*/ 24 w 55"/>
                <a:gd name="T3" fmla="*/ 21 h 130"/>
                <a:gd name="T4" fmla="*/ 13 w 55"/>
                <a:gd name="T5" fmla="*/ 35 h 130"/>
                <a:gd name="T6" fmla="*/ 5 w 55"/>
                <a:gd name="T7" fmla="*/ 50 h 130"/>
                <a:gd name="T8" fmla="*/ 2 w 55"/>
                <a:gd name="T9" fmla="*/ 66 h 130"/>
                <a:gd name="T10" fmla="*/ 0 w 55"/>
                <a:gd name="T11" fmla="*/ 82 h 130"/>
                <a:gd name="T12" fmla="*/ 3 w 55"/>
                <a:gd name="T13" fmla="*/ 98 h 130"/>
                <a:gd name="T14" fmla="*/ 7 w 55"/>
                <a:gd name="T15" fmla="*/ 115 h 130"/>
                <a:gd name="T16" fmla="*/ 17 w 55"/>
                <a:gd name="T17" fmla="*/ 130 h 130"/>
                <a:gd name="T18" fmla="*/ 50 w 55"/>
                <a:gd name="T19" fmla="*/ 105 h 130"/>
                <a:gd name="T20" fmla="*/ 37 w 55"/>
                <a:gd name="T21" fmla="*/ 79 h 130"/>
                <a:gd name="T22" fmla="*/ 34 w 55"/>
                <a:gd name="T23" fmla="*/ 51 h 130"/>
                <a:gd name="T24" fmla="*/ 40 w 55"/>
                <a:gd name="T25" fmla="*/ 25 h 130"/>
                <a:gd name="T26" fmla="*/ 55 w 55"/>
                <a:gd name="T27" fmla="*/ 0 h 130"/>
                <a:gd name="T28" fmla="*/ 50 w 55"/>
                <a:gd name="T29" fmla="*/ 3 h 130"/>
                <a:gd name="T30" fmla="*/ 45 w 55"/>
                <a:gd name="T31" fmla="*/ 5 h 130"/>
                <a:gd name="T32" fmla="*/ 41 w 55"/>
                <a:gd name="T33" fmla="*/ 7 h 130"/>
                <a:gd name="T34" fmla="*/ 36 w 55"/>
                <a:gd name="T35" fmla="*/ 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130">
                  <a:moveTo>
                    <a:pt x="36" y="10"/>
                  </a:moveTo>
                  <a:lnTo>
                    <a:pt x="24" y="21"/>
                  </a:lnTo>
                  <a:lnTo>
                    <a:pt x="13" y="35"/>
                  </a:lnTo>
                  <a:lnTo>
                    <a:pt x="5" y="50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7" y="115"/>
                  </a:lnTo>
                  <a:lnTo>
                    <a:pt x="17" y="130"/>
                  </a:lnTo>
                  <a:lnTo>
                    <a:pt x="50" y="105"/>
                  </a:lnTo>
                  <a:lnTo>
                    <a:pt x="37" y="79"/>
                  </a:lnTo>
                  <a:lnTo>
                    <a:pt x="34" y="51"/>
                  </a:lnTo>
                  <a:lnTo>
                    <a:pt x="40" y="25"/>
                  </a:lnTo>
                  <a:lnTo>
                    <a:pt x="55" y="0"/>
                  </a:lnTo>
                  <a:lnTo>
                    <a:pt x="50" y="3"/>
                  </a:lnTo>
                  <a:lnTo>
                    <a:pt x="45" y="5"/>
                  </a:lnTo>
                  <a:lnTo>
                    <a:pt x="41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308" y="3031"/>
              <a:ext cx="39" cy="57"/>
            </a:xfrm>
            <a:custGeom>
              <a:avLst/>
              <a:gdLst>
                <a:gd name="T0" fmla="*/ 21 w 78"/>
                <a:gd name="T1" fmla="*/ 4 h 115"/>
                <a:gd name="T2" fmla="*/ 16 w 78"/>
                <a:gd name="T3" fmla="*/ 3 h 115"/>
                <a:gd name="T4" fmla="*/ 11 w 78"/>
                <a:gd name="T5" fmla="*/ 2 h 115"/>
                <a:gd name="T6" fmla="*/ 6 w 78"/>
                <a:gd name="T7" fmla="*/ 1 h 115"/>
                <a:gd name="T8" fmla="*/ 0 w 78"/>
                <a:gd name="T9" fmla="*/ 0 h 115"/>
                <a:gd name="T10" fmla="*/ 12 w 78"/>
                <a:gd name="T11" fmla="*/ 9 h 115"/>
                <a:gd name="T12" fmla="*/ 21 w 78"/>
                <a:gd name="T13" fmla="*/ 19 h 115"/>
                <a:gd name="T14" fmla="*/ 29 w 78"/>
                <a:gd name="T15" fmla="*/ 31 h 115"/>
                <a:gd name="T16" fmla="*/ 34 w 78"/>
                <a:gd name="T17" fmla="*/ 44 h 115"/>
                <a:gd name="T18" fmla="*/ 37 w 78"/>
                <a:gd name="T19" fmla="*/ 58 h 115"/>
                <a:gd name="T20" fmla="*/ 38 w 78"/>
                <a:gd name="T21" fmla="*/ 72 h 115"/>
                <a:gd name="T22" fmla="*/ 37 w 78"/>
                <a:gd name="T23" fmla="*/ 87 h 115"/>
                <a:gd name="T24" fmla="*/ 33 w 78"/>
                <a:gd name="T25" fmla="*/ 101 h 115"/>
                <a:gd name="T26" fmla="*/ 72 w 78"/>
                <a:gd name="T27" fmla="*/ 115 h 115"/>
                <a:gd name="T28" fmla="*/ 76 w 78"/>
                <a:gd name="T29" fmla="*/ 97 h 115"/>
                <a:gd name="T30" fmla="*/ 78 w 78"/>
                <a:gd name="T31" fmla="*/ 81 h 115"/>
                <a:gd name="T32" fmla="*/ 75 w 78"/>
                <a:gd name="T33" fmla="*/ 64 h 115"/>
                <a:gd name="T34" fmla="*/ 70 w 78"/>
                <a:gd name="T35" fmla="*/ 49 h 115"/>
                <a:gd name="T36" fmla="*/ 61 w 78"/>
                <a:gd name="T37" fmla="*/ 35 h 115"/>
                <a:gd name="T38" fmla="*/ 50 w 78"/>
                <a:gd name="T39" fmla="*/ 23 h 115"/>
                <a:gd name="T40" fmla="*/ 37 w 78"/>
                <a:gd name="T41" fmla="*/ 12 h 115"/>
                <a:gd name="T42" fmla="*/ 21 w 78"/>
                <a:gd name="T43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115">
                  <a:moveTo>
                    <a:pt x="21" y="4"/>
                  </a:moveTo>
                  <a:lnTo>
                    <a:pt x="16" y="3"/>
                  </a:lnTo>
                  <a:lnTo>
                    <a:pt x="11" y="2"/>
                  </a:lnTo>
                  <a:lnTo>
                    <a:pt x="6" y="1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1" y="19"/>
                  </a:lnTo>
                  <a:lnTo>
                    <a:pt x="29" y="31"/>
                  </a:lnTo>
                  <a:lnTo>
                    <a:pt x="34" y="44"/>
                  </a:lnTo>
                  <a:lnTo>
                    <a:pt x="37" y="58"/>
                  </a:lnTo>
                  <a:lnTo>
                    <a:pt x="38" y="72"/>
                  </a:lnTo>
                  <a:lnTo>
                    <a:pt x="37" y="87"/>
                  </a:lnTo>
                  <a:lnTo>
                    <a:pt x="33" y="101"/>
                  </a:lnTo>
                  <a:lnTo>
                    <a:pt x="72" y="115"/>
                  </a:lnTo>
                  <a:lnTo>
                    <a:pt x="76" y="97"/>
                  </a:lnTo>
                  <a:lnTo>
                    <a:pt x="78" y="81"/>
                  </a:lnTo>
                  <a:lnTo>
                    <a:pt x="75" y="64"/>
                  </a:lnTo>
                  <a:lnTo>
                    <a:pt x="70" y="49"/>
                  </a:lnTo>
                  <a:lnTo>
                    <a:pt x="61" y="35"/>
                  </a:lnTo>
                  <a:lnTo>
                    <a:pt x="50" y="23"/>
                  </a:lnTo>
                  <a:lnTo>
                    <a:pt x="37" y="12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406" y="3081"/>
              <a:ext cx="25" cy="13"/>
            </a:xfrm>
            <a:custGeom>
              <a:avLst/>
              <a:gdLst>
                <a:gd name="T0" fmla="*/ 3 w 50"/>
                <a:gd name="T1" fmla="*/ 25 h 25"/>
                <a:gd name="T2" fmla="*/ 50 w 50"/>
                <a:gd name="T3" fmla="*/ 18 h 25"/>
                <a:gd name="T4" fmla="*/ 48 w 50"/>
                <a:gd name="T5" fmla="*/ 0 h 25"/>
                <a:gd name="T6" fmla="*/ 0 w 50"/>
                <a:gd name="T7" fmla="*/ 7 h 25"/>
                <a:gd name="T8" fmla="*/ 3 w 5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50" y="18"/>
                  </a:lnTo>
                  <a:lnTo>
                    <a:pt x="48" y="0"/>
                  </a:lnTo>
                  <a:lnTo>
                    <a:pt x="0" y="7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390" y="3049"/>
              <a:ext cx="24" cy="22"/>
            </a:xfrm>
            <a:custGeom>
              <a:avLst/>
              <a:gdLst>
                <a:gd name="T0" fmla="*/ 12 w 49"/>
                <a:gd name="T1" fmla="*/ 45 h 45"/>
                <a:gd name="T2" fmla="*/ 49 w 49"/>
                <a:gd name="T3" fmla="*/ 15 h 45"/>
                <a:gd name="T4" fmla="*/ 37 w 49"/>
                <a:gd name="T5" fmla="*/ 0 h 45"/>
                <a:gd name="T6" fmla="*/ 0 w 49"/>
                <a:gd name="T7" fmla="*/ 30 h 45"/>
                <a:gd name="T8" fmla="*/ 12 w 4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12" y="45"/>
                  </a:moveTo>
                  <a:lnTo>
                    <a:pt x="49" y="15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368" y="3026"/>
              <a:ext cx="20" cy="25"/>
            </a:xfrm>
            <a:custGeom>
              <a:avLst/>
              <a:gdLst>
                <a:gd name="T0" fmla="*/ 18 w 39"/>
                <a:gd name="T1" fmla="*/ 51 h 51"/>
                <a:gd name="T2" fmla="*/ 39 w 39"/>
                <a:gd name="T3" fmla="*/ 8 h 51"/>
                <a:gd name="T4" fmla="*/ 23 w 39"/>
                <a:gd name="T5" fmla="*/ 0 h 51"/>
                <a:gd name="T6" fmla="*/ 0 w 39"/>
                <a:gd name="T7" fmla="*/ 42 h 51"/>
                <a:gd name="T8" fmla="*/ 18 w 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1">
                  <a:moveTo>
                    <a:pt x="18" y="51"/>
                  </a:moveTo>
                  <a:lnTo>
                    <a:pt x="39" y="8"/>
                  </a:lnTo>
                  <a:lnTo>
                    <a:pt x="23" y="0"/>
                  </a:lnTo>
                  <a:lnTo>
                    <a:pt x="0" y="4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70" y="3104"/>
              <a:ext cx="14" cy="14"/>
            </a:xfrm>
            <a:custGeom>
              <a:avLst/>
              <a:gdLst>
                <a:gd name="T0" fmla="*/ 11 w 28"/>
                <a:gd name="T1" fmla="*/ 0 h 29"/>
                <a:gd name="T2" fmla="*/ 7 w 28"/>
                <a:gd name="T3" fmla="*/ 2 h 29"/>
                <a:gd name="T4" fmla="*/ 2 w 28"/>
                <a:gd name="T5" fmla="*/ 6 h 29"/>
                <a:gd name="T6" fmla="*/ 0 w 28"/>
                <a:gd name="T7" fmla="*/ 10 h 29"/>
                <a:gd name="T8" fmla="*/ 0 w 28"/>
                <a:gd name="T9" fmla="*/ 16 h 29"/>
                <a:gd name="T10" fmla="*/ 1 w 28"/>
                <a:gd name="T11" fmla="*/ 21 h 29"/>
                <a:gd name="T12" fmla="*/ 4 w 28"/>
                <a:gd name="T13" fmla="*/ 25 h 29"/>
                <a:gd name="T14" fmla="*/ 9 w 28"/>
                <a:gd name="T15" fmla="*/ 27 h 29"/>
                <a:gd name="T16" fmla="*/ 15 w 28"/>
                <a:gd name="T17" fmla="*/ 29 h 29"/>
                <a:gd name="T18" fmla="*/ 19 w 28"/>
                <a:gd name="T19" fmla="*/ 26 h 29"/>
                <a:gd name="T20" fmla="*/ 24 w 28"/>
                <a:gd name="T21" fmla="*/ 23 h 29"/>
                <a:gd name="T22" fmla="*/ 26 w 28"/>
                <a:gd name="T23" fmla="*/ 18 h 29"/>
                <a:gd name="T24" fmla="*/ 28 w 28"/>
                <a:gd name="T25" fmla="*/ 13 h 29"/>
                <a:gd name="T26" fmla="*/ 25 w 28"/>
                <a:gd name="T27" fmla="*/ 8 h 29"/>
                <a:gd name="T28" fmla="*/ 22 w 28"/>
                <a:gd name="T29" fmla="*/ 3 h 29"/>
                <a:gd name="T30" fmla="*/ 17 w 28"/>
                <a:gd name="T31" fmla="*/ 1 h 29"/>
                <a:gd name="T32" fmla="*/ 11 w 28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11" y="0"/>
                  </a:moveTo>
                  <a:lnTo>
                    <a:pt x="7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19" y="26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245" y="3072"/>
              <a:ext cx="136" cy="118"/>
            </a:xfrm>
            <a:custGeom>
              <a:avLst/>
              <a:gdLst>
                <a:gd name="T0" fmla="*/ 272 w 272"/>
                <a:gd name="T1" fmla="*/ 124 h 238"/>
                <a:gd name="T2" fmla="*/ 243 w 272"/>
                <a:gd name="T3" fmla="*/ 106 h 238"/>
                <a:gd name="T4" fmla="*/ 239 w 272"/>
                <a:gd name="T5" fmla="*/ 86 h 238"/>
                <a:gd name="T6" fmla="*/ 230 w 272"/>
                <a:gd name="T7" fmla="*/ 65 h 238"/>
                <a:gd name="T8" fmla="*/ 218 w 272"/>
                <a:gd name="T9" fmla="*/ 46 h 238"/>
                <a:gd name="T10" fmla="*/ 181 w 272"/>
                <a:gd name="T11" fmla="*/ 82 h 238"/>
                <a:gd name="T12" fmla="*/ 185 w 272"/>
                <a:gd name="T13" fmla="*/ 87 h 238"/>
                <a:gd name="T14" fmla="*/ 188 w 272"/>
                <a:gd name="T15" fmla="*/ 94 h 238"/>
                <a:gd name="T16" fmla="*/ 184 w 272"/>
                <a:gd name="T17" fmla="*/ 106 h 238"/>
                <a:gd name="T18" fmla="*/ 171 w 272"/>
                <a:gd name="T19" fmla="*/ 112 h 238"/>
                <a:gd name="T20" fmla="*/ 159 w 272"/>
                <a:gd name="T21" fmla="*/ 109 h 238"/>
                <a:gd name="T22" fmla="*/ 153 w 272"/>
                <a:gd name="T23" fmla="*/ 97 h 238"/>
                <a:gd name="T24" fmla="*/ 156 w 272"/>
                <a:gd name="T25" fmla="*/ 84 h 238"/>
                <a:gd name="T26" fmla="*/ 168 w 272"/>
                <a:gd name="T27" fmla="*/ 78 h 238"/>
                <a:gd name="T28" fmla="*/ 175 w 272"/>
                <a:gd name="T29" fmla="*/ 79 h 238"/>
                <a:gd name="T30" fmla="*/ 180 w 272"/>
                <a:gd name="T31" fmla="*/ 81 h 238"/>
                <a:gd name="T32" fmla="*/ 199 w 272"/>
                <a:gd name="T33" fmla="*/ 29 h 238"/>
                <a:gd name="T34" fmla="*/ 188 w 272"/>
                <a:gd name="T35" fmla="*/ 20 h 238"/>
                <a:gd name="T36" fmla="*/ 175 w 272"/>
                <a:gd name="T37" fmla="*/ 13 h 238"/>
                <a:gd name="T38" fmla="*/ 161 w 272"/>
                <a:gd name="T39" fmla="*/ 7 h 238"/>
                <a:gd name="T40" fmla="*/ 129 w 272"/>
                <a:gd name="T41" fmla="*/ 0 h 238"/>
                <a:gd name="T42" fmla="*/ 81 w 272"/>
                <a:gd name="T43" fmla="*/ 6 h 238"/>
                <a:gd name="T44" fmla="*/ 41 w 272"/>
                <a:gd name="T45" fmla="*/ 28 h 238"/>
                <a:gd name="T46" fmla="*/ 12 w 272"/>
                <a:gd name="T47" fmla="*/ 64 h 238"/>
                <a:gd name="T48" fmla="*/ 0 w 272"/>
                <a:gd name="T49" fmla="*/ 110 h 238"/>
                <a:gd name="T50" fmla="*/ 5 w 272"/>
                <a:gd name="T51" fmla="*/ 155 h 238"/>
                <a:gd name="T52" fmla="*/ 30 w 272"/>
                <a:gd name="T53" fmla="*/ 195 h 238"/>
                <a:gd name="T54" fmla="*/ 66 w 272"/>
                <a:gd name="T55" fmla="*/ 224 h 238"/>
                <a:gd name="T56" fmla="*/ 102 w 272"/>
                <a:gd name="T57" fmla="*/ 235 h 238"/>
                <a:gd name="T58" fmla="*/ 128 w 272"/>
                <a:gd name="T59" fmla="*/ 238 h 238"/>
                <a:gd name="T60" fmla="*/ 152 w 272"/>
                <a:gd name="T61" fmla="*/ 234 h 238"/>
                <a:gd name="T62" fmla="*/ 175 w 272"/>
                <a:gd name="T63" fmla="*/ 227 h 238"/>
                <a:gd name="T64" fmla="*/ 181 w 272"/>
                <a:gd name="T65" fmla="*/ 220 h 238"/>
                <a:gd name="T66" fmla="*/ 171 w 272"/>
                <a:gd name="T67" fmla="*/ 218 h 238"/>
                <a:gd name="T68" fmla="*/ 162 w 272"/>
                <a:gd name="T69" fmla="*/ 215 h 238"/>
                <a:gd name="T70" fmla="*/ 153 w 272"/>
                <a:gd name="T71" fmla="*/ 210 h 238"/>
                <a:gd name="T72" fmla="*/ 137 w 272"/>
                <a:gd name="T73" fmla="*/ 197 h 238"/>
                <a:gd name="T74" fmla="*/ 121 w 272"/>
                <a:gd name="T75" fmla="*/ 173 h 238"/>
                <a:gd name="T76" fmla="*/ 113 w 272"/>
                <a:gd name="T77" fmla="*/ 150 h 238"/>
                <a:gd name="T78" fmla="*/ 109 w 272"/>
                <a:gd name="T79" fmla="*/ 135 h 238"/>
                <a:gd name="T80" fmla="*/ 110 w 272"/>
                <a:gd name="T81" fmla="*/ 128 h 238"/>
                <a:gd name="T82" fmla="*/ 115 w 272"/>
                <a:gd name="T83" fmla="*/ 124 h 238"/>
                <a:gd name="T84" fmla="*/ 123 w 272"/>
                <a:gd name="T85" fmla="*/ 124 h 238"/>
                <a:gd name="T86" fmla="*/ 128 w 272"/>
                <a:gd name="T87" fmla="*/ 128 h 238"/>
                <a:gd name="T88" fmla="*/ 129 w 272"/>
                <a:gd name="T89" fmla="*/ 132 h 238"/>
                <a:gd name="T90" fmla="*/ 133 w 272"/>
                <a:gd name="T91" fmla="*/ 155 h 238"/>
                <a:gd name="T92" fmla="*/ 160 w 272"/>
                <a:gd name="T93" fmla="*/ 193 h 238"/>
                <a:gd name="T94" fmla="*/ 170 w 272"/>
                <a:gd name="T95" fmla="*/ 198 h 238"/>
                <a:gd name="T96" fmla="*/ 183 w 272"/>
                <a:gd name="T97" fmla="*/ 202 h 238"/>
                <a:gd name="T98" fmla="*/ 196 w 272"/>
                <a:gd name="T99" fmla="*/ 204 h 238"/>
                <a:gd name="T100" fmla="*/ 210 w 272"/>
                <a:gd name="T101" fmla="*/ 204 h 238"/>
                <a:gd name="T102" fmla="*/ 226 w 272"/>
                <a:gd name="T103" fmla="*/ 182 h 238"/>
                <a:gd name="T104" fmla="*/ 238 w 272"/>
                <a:gd name="T105" fmla="*/ 15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238">
                  <a:moveTo>
                    <a:pt x="266" y="163"/>
                  </a:moveTo>
                  <a:lnTo>
                    <a:pt x="272" y="124"/>
                  </a:lnTo>
                  <a:lnTo>
                    <a:pt x="244" y="118"/>
                  </a:lnTo>
                  <a:lnTo>
                    <a:pt x="243" y="106"/>
                  </a:lnTo>
                  <a:lnTo>
                    <a:pt x="242" y="96"/>
                  </a:lnTo>
                  <a:lnTo>
                    <a:pt x="239" y="86"/>
                  </a:lnTo>
                  <a:lnTo>
                    <a:pt x="235" y="75"/>
                  </a:lnTo>
                  <a:lnTo>
                    <a:pt x="230" y="65"/>
                  </a:lnTo>
                  <a:lnTo>
                    <a:pt x="224" y="56"/>
                  </a:lnTo>
                  <a:lnTo>
                    <a:pt x="218" y="46"/>
                  </a:lnTo>
                  <a:lnTo>
                    <a:pt x="210" y="38"/>
                  </a:lnTo>
                  <a:lnTo>
                    <a:pt x="181" y="82"/>
                  </a:lnTo>
                  <a:lnTo>
                    <a:pt x="183" y="84"/>
                  </a:lnTo>
                  <a:lnTo>
                    <a:pt x="185" y="87"/>
                  </a:lnTo>
                  <a:lnTo>
                    <a:pt x="186" y="90"/>
                  </a:lnTo>
                  <a:lnTo>
                    <a:pt x="188" y="94"/>
                  </a:lnTo>
                  <a:lnTo>
                    <a:pt x="188" y="101"/>
                  </a:lnTo>
                  <a:lnTo>
                    <a:pt x="184" y="106"/>
                  </a:lnTo>
                  <a:lnTo>
                    <a:pt x="178" y="111"/>
                  </a:lnTo>
                  <a:lnTo>
                    <a:pt x="171" y="112"/>
                  </a:lnTo>
                  <a:lnTo>
                    <a:pt x="165" y="112"/>
                  </a:lnTo>
                  <a:lnTo>
                    <a:pt x="159" y="109"/>
                  </a:lnTo>
                  <a:lnTo>
                    <a:pt x="155" y="104"/>
                  </a:lnTo>
                  <a:lnTo>
                    <a:pt x="153" y="97"/>
                  </a:lnTo>
                  <a:lnTo>
                    <a:pt x="153" y="90"/>
                  </a:lnTo>
                  <a:lnTo>
                    <a:pt x="156" y="84"/>
                  </a:lnTo>
                  <a:lnTo>
                    <a:pt x="161" y="80"/>
                  </a:lnTo>
                  <a:lnTo>
                    <a:pt x="168" y="78"/>
                  </a:lnTo>
                  <a:lnTo>
                    <a:pt x="171" y="78"/>
                  </a:lnTo>
                  <a:lnTo>
                    <a:pt x="175" y="79"/>
                  </a:lnTo>
                  <a:lnTo>
                    <a:pt x="177" y="80"/>
                  </a:lnTo>
                  <a:lnTo>
                    <a:pt x="180" y="81"/>
                  </a:lnTo>
                  <a:lnTo>
                    <a:pt x="205" y="34"/>
                  </a:lnTo>
                  <a:lnTo>
                    <a:pt x="199" y="29"/>
                  </a:lnTo>
                  <a:lnTo>
                    <a:pt x="193" y="25"/>
                  </a:lnTo>
                  <a:lnTo>
                    <a:pt x="188" y="20"/>
                  </a:lnTo>
                  <a:lnTo>
                    <a:pt x="182" y="15"/>
                  </a:lnTo>
                  <a:lnTo>
                    <a:pt x="175" y="13"/>
                  </a:lnTo>
                  <a:lnTo>
                    <a:pt x="168" y="10"/>
                  </a:lnTo>
                  <a:lnTo>
                    <a:pt x="161" y="7"/>
                  </a:lnTo>
                  <a:lnTo>
                    <a:pt x="153" y="5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1" y="6"/>
                  </a:lnTo>
                  <a:lnTo>
                    <a:pt x="60" y="15"/>
                  </a:lnTo>
                  <a:lnTo>
                    <a:pt x="41" y="28"/>
                  </a:lnTo>
                  <a:lnTo>
                    <a:pt x="25" y="44"/>
                  </a:lnTo>
                  <a:lnTo>
                    <a:pt x="12" y="64"/>
                  </a:lnTo>
                  <a:lnTo>
                    <a:pt x="3" y="86"/>
                  </a:lnTo>
                  <a:lnTo>
                    <a:pt x="0" y="110"/>
                  </a:lnTo>
                  <a:lnTo>
                    <a:pt x="1" y="133"/>
                  </a:lnTo>
                  <a:lnTo>
                    <a:pt x="5" y="155"/>
                  </a:lnTo>
                  <a:lnTo>
                    <a:pt x="16" y="177"/>
                  </a:lnTo>
                  <a:lnTo>
                    <a:pt x="30" y="195"/>
                  </a:lnTo>
                  <a:lnTo>
                    <a:pt x="47" y="211"/>
                  </a:lnTo>
                  <a:lnTo>
                    <a:pt x="66" y="224"/>
                  </a:lnTo>
                  <a:lnTo>
                    <a:pt x="90" y="233"/>
                  </a:lnTo>
                  <a:lnTo>
                    <a:pt x="102" y="235"/>
                  </a:lnTo>
                  <a:lnTo>
                    <a:pt x="115" y="238"/>
                  </a:lnTo>
                  <a:lnTo>
                    <a:pt x="128" y="238"/>
                  </a:lnTo>
                  <a:lnTo>
                    <a:pt x="140" y="236"/>
                  </a:lnTo>
                  <a:lnTo>
                    <a:pt x="152" y="234"/>
                  </a:lnTo>
                  <a:lnTo>
                    <a:pt x="163" y="232"/>
                  </a:lnTo>
                  <a:lnTo>
                    <a:pt x="175" y="227"/>
                  </a:lnTo>
                  <a:lnTo>
                    <a:pt x="185" y="222"/>
                  </a:lnTo>
                  <a:lnTo>
                    <a:pt x="181" y="220"/>
                  </a:lnTo>
                  <a:lnTo>
                    <a:pt x="176" y="219"/>
                  </a:lnTo>
                  <a:lnTo>
                    <a:pt x="171" y="218"/>
                  </a:lnTo>
                  <a:lnTo>
                    <a:pt x="167" y="216"/>
                  </a:lnTo>
                  <a:lnTo>
                    <a:pt x="162" y="215"/>
                  </a:lnTo>
                  <a:lnTo>
                    <a:pt x="158" y="212"/>
                  </a:lnTo>
                  <a:lnTo>
                    <a:pt x="153" y="210"/>
                  </a:lnTo>
                  <a:lnTo>
                    <a:pt x="150" y="208"/>
                  </a:lnTo>
                  <a:lnTo>
                    <a:pt x="137" y="197"/>
                  </a:lnTo>
                  <a:lnTo>
                    <a:pt x="128" y="186"/>
                  </a:lnTo>
                  <a:lnTo>
                    <a:pt x="121" y="173"/>
                  </a:lnTo>
                  <a:lnTo>
                    <a:pt x="116" y="162"/>
                  </a:lnTo>
                  <a:lnTo>
                    <a:pt x="113" y="150"/>
                  </a:lnTo>
                  <a:lnTo>
                    <a:pt x="110" y="141"/>
                  </a:lnTo>
                  <a:lnTo>
                    <a:pt x="109" y="135"/>
                  </a:lnTo>
                  <a:lnTo>
                    <a:pt x="109" y="133"/>
                  </a:lnTo>
                  <a:lnTo>
                    <a:pt x="110" y="128"/>
                  </a:lnTo>
                  <a:lnTo>
                    <a:pt x="113" y="126"/>
                  </a:lnTo>
                  <a:lnTo>
                    <a:pt x="115" y="124"/>
                  </a:lnTo>
                  <a:lnTo>
                    <a:pt x="118" y="122"/>
                  </a:lnTo>
                  <a:lnTo>
                    <a:pt x="123" y="124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29" y="132"/>
                  </a:lnTo>
                  <a:lnTo>
                    <a:pt x="129" y="132"/>
                  </a:lnTo>
                  <a:lnTo>
                    <a:pt x="130" y="139"/>
                  </a:lnTo>
                  <a:lnTo>
                    <a:pt x="133" y="155"/>
                  </a:lnTo>
                  <a:lnTo>
                    <a:pt x="143" y="174"/>
                  </a:lnTo>
                  <a:lnTo>
                    <a:pt x="160" y="193"/>
                  </a:lnTo>
                  <a:lnTo>
                    <a:pt x="166" y="195"/>
                  </a:lnTo>
                  <a:lnTo>
                    <a:pt x="170" y="198"/>
                  </a:lnTo>
                  <a:lnTo>
                    <a:pt x="176" y="201"/>
                  </a:lnTo>
                  <a:lnTo>
                    <a:pt x="183" y="202"/>
                  </a:lnTo>
                  <a:lnTo>
                    <a:pt x="189" y="203"/>
                  </a:lnTo>
                  <a:lnTo>
                    <a:pt x="196" y="204"/>
                  </a:lnTo>
                  <a:lnTo>
                    <a:pt x="203" y="204"/>
                  </a:lnTo>
                  <a:lnTo>
                    <a:pt x="210" y="204"/>
                  </a:lnTo>
                  <a:lnTo>
                    <a:pt x="219" y="194"/>
                  </a:lnTo>
                  <a:lnTo>
                    <a:pt x="226" y="182"/>
                  </a:lnTo>
                  <a:lnTo>
                    <a:pt x="233" y="171"/>
                  </a:lnTo>
                  <a:lnTo>
                    <a:pt x="238" y="158"/>
                  </a:lnTo>
                  <a:lnTo>
                    <a:pt x="266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335" y="3088"/>
              <a:ext cx="15" cy="25"/>
            </a:xfrm>
            <a:custGeom>
              <a:avLst/>
              <a:gdLst>
                <a:gd name="T0" fmla="*/ 1 w 30"/>
                <a:gd name="T1" fmla="*/ 48 h 48"/>
                <a:gd name="T2" fmla="*/ 30 w 30"/>
                <a:gd name="T3" fmla="*/ 4 h 48"/>
                <a:gd name="T4" fmla="*/ 28 w 30"/>
                <a:gd name="T5" fmla="*/ 3 h 48"/>
                <a:gd name="T6" fmla="*/ 27 w 30"/>
                <a:gd name="T7" fmla="*/ 2 h 48"/>
                <a:gd name="T8" fmla="*/ 26 w 30"/>
                <a:gd name="T9" fmla="*/ 1 h 48"/>
                <a:gd name="T10" fmla="*/ 25 w 30"/>
                <a:gd name="T11" fmla="*/ 0 h 48"/>
                <a:gd name="T12" fmla="*/ 0 w 30"/>
                <a:gd name="T13" fmla="*/ 47 h 48"/>
                <a:gd name="T14" fmla="*/ 1 w 30"/>
                <a:gd name="T15" fmla="*/ 47 h 48"/>
                <a:gd name="T16" fmla="*/ 1 w 30"/>
                <a:gd name="T17" fmla="*/ 47 h 48"/>
                <a:gd name="T18" fmla="*/ 1 w 30"/>
                <a:gd name="T19" fmla="*/ 48 h 48"/>
                <a:gd name="T20" fmla="*/ 1 w 3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8">
                  <a:moveTo>
                    <a:pt x="1" y="48"/>
                  </a:move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969" y="3217"/>
              <a:ext cx="230" cy="150"/>
            </a:xfrm>
            <a:custGeom>
              <a:avLst/>
              <a:gdLst>
                <a:gd name="T0" fmla="*/ 377 w 459"/>
                <a:gd name="T1" fmla="*/ 129 h 298"/>
                <a:gd name="T2" fmla="*/ 350 w 459"/>
                <a:gd name="T3" fmla="*/ 120 h 298"/>
                <a:gd name="T4" fmla="*/ 318 w 459"/>
                <a:gd name="T5" fmla="*/ 116 h 298"/>
                <a:gd name="T6" fmla="*/ 285 w 459"/>
                <a:gd name="T7" fmla="*/ 122 h 298"/>
                <a:gd name="T8" fmla="*/ 258 w 459"/>
                <a:gd name="T9" fmla="*/ 130 h 298"/>
                <a:gd name="T10" fmla="*/ 210 w 459"/>
                <a:gd name="T11" fmla="*/ 146 h 298"/>
                <a:gd name="T12" fmla="*/ 172 w 459"/>
                <a:gd name="T13" fmla="*/ 156 h 298"/>
                <a:gd name="T14" fmla="*/ 144 w 459"/>
                <a:gd name="T15" fmla="*/ 161 h 298"/>
                <a:gd name="T16" fmla="*/ 122 w 459"/>
                <a:gd name="T17" fmla="*/ 161 h 298"/>
                <a:gd name="T18" fmla="*/ 106 w 459"/>
                <a:gd name="T19" fmla="*/ 153 h 298"/>
                <a:gd name="T20" fmla="*/ 92 w 459"/>
                <a:gd name="T21" fmla="*/ 138 h 298"/>
                <a:gd name="T22" fmla="*/ 78 w 459"/>
                <a:gd name="T23" fmla="*/ 116 h 298"/>
                <a:gd name="T24" fmla="*/ 62 w 459"/>
                <a:gd name="T25" fmla="*/ 85 h 298"/>
                <a:gd name="T26" fmla="*/ 0 w 459"/>
                <a:gd name="T27" fmla="*/ 0 h 298"/>
                <a:gd name="T28" fmla="*/ 39 w 459"/>
                <a:gd name="T29" fmla="*/ 102 h 298"/>
                <a:gd name="T30" fmla="*/ 58 w 459"/>
                <a:gd name="T31" fmla="*/ 138 h 298"/>
                <a:gd name="T32" fmla="*/ 75 w 459"/>
                <a:gd name="T33" fmla="*/ 163 h 298"/>
                <a:gd name="T34" fmla="*/ 92 w 459"/>
                <a:gd name="T35" fmla="*/ 181 h 298"/>
                <a:gd name="T36" fmla="*/ 113 w 459"/>
                <a:gd name="T37" fmla="*/ 190 h 298"/>
                <a:gd name="T38" fmla="*/ 138 w 459"/>
                <a:gd name="T39" fmla="*/ 191 h 298"/>
                <a:gd name="T40" fmla="*/ 171 w 459"/>
                <a:gd name="T41" fmla="*/ 186 h 298"/>
                <a:gd name="T42" fmla="*/ 213 w 459"/>
                <a:gd name="T43" fmla="*/ 174 h 298"/>
                <a:gd name="T44" fmla="*/ 268 w 459"/>
                <a:gd name="T45" fmla="*/ 156 h 298"/>
                <a:gd name="T46" fmla="*/ 291 w 459"/>
                <a:gd name="T47" fmla="*/ 150 h 298"/>
                <a:gd name="T48" fmla="*/ 317 w 459"/>
                <a:gd name="T49" fmla="*/ 146 h 298"/>
                <a:gd name="T50" fmla="*/ 343 w 459"/>
                <a:gd name="T51" fmla="*/ 147 h 298"/>
                <a:gd name="T52" fmla="*/ 363 w 459"/>
                <a:gd name="T53" fmla="*/ 155 h 298"/>
                <a:gd name="T54" fmla="*/ 391 w 459"/>
                <a:gd name="T55" fmla="*/ 178 h 298"/>
                <a:gd name="T56" fmla="*/ 414 w 459"/>
                <a:gd name="T57" fmla="*/ 221 h 298"/>
                <a:gd name="T58" fmla="*/ 426 w 459"/>
                <a:gd name="T59" fmla="*/ 265 h 298"/>
                <a:gd name="T60" fmla="*/ 429 w 459"/>
                <a:gd name="T61" fmla="*/ 294 h 298"/>
                <a:gd name="T62" fmla="*/ 430 w 459"/>
                <a:gd name="T63" fmla="*/ 296 h 298"/>
                <a:gd name="T64" fmla="*/ 458 w 459"/>
                <a:gd name="T65" fmla="*/ 291 h 298"/>
                <a:gd name="T66" fmla="*/ 455 w 459"/>
                <a:gd name="T67" fmla="*/ 257 h 298"/>
                <a:gd name="T68" fmla="*/ 441 w 459"/>
                <a:gd name="T69" fmla="*/ 207 h 298"/>
                <a:gd name="T70" fmla="*/ 412 w 459"/>
                <a:gd name="T71" fmla="*/ 15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9" h="298">
                  <a:moveTo>
                    <a:pt x="390" y="137"/>
                  </a:moveTo>
                  <a:lnTo>
                    <a:pt x="377" y="129"/>
                  </a:lnTo>
                  <a:lnTo>
                    <a:pt x="365" y="123"/>
                  </a:lnTo>
                  <a:lnTo>
                    <a:pt x="350" y="120"/>
                  </a:lnTo>
                  <a:lnTo>
                    <a:pt x="335" y="117"/>
                  </a:lnTo>
                  <a:lnTo>
                    <a:pt x="318" y="116"/>
                  </a:lnTo>
                  <a:lnTo>
                    <a:pt x="302" y="118"/>
                  </a:lnTo>
                  <a:lnTo>
                    <a:pt x="285" y="122"/>
                  </a:lnTo>
                  <a:lnTo>
                    <a:pt x="266" y="126"/>
                  </a:lnTo>
                  <a:lnTo>
                    <a:pt x="258" y="130"/>
                  </a:lnTo>
                  <a:lnTo>
                    <a:pt x="233" y="138"/>
                  </a:lnTo>
                  <a:lnTo>
                    <a:pt x="210" y="146"/>
                  </a:lnTo>
                  <a:lnTo>
                    <a:pt x="190" y="152"/>
                  </a:lnTo>
                  <a:lnTo>
                    <a:pt x="172" y="156"/>
                  </a:lnTo>
                  <a:lnTo>
                    <a:pt x="157" y="160"/>
                  </a:lnTo>
                  <a:lnTo>
                    <a:pt x="144" y="161"/>
                  </a:lnTo>
                  <a:lnTo>
                    <a:pt x="133" y="162"/>
                  </a:lnTo>
                  <a:lnTo>
                    <a:pt x="122" y="161"/>
                  </a:lnTo>
                  <a:lnTo>
                    <a:pt x="114" y="158"/>
                  </a:lnTo>
                  <a:lnTo>
                    <a:pt x="106" y="153"/>
                  </a:lnTo>
                  <a:lnTo>
                    <a:pt x="99" y="146"/>
                  </a:lnTo>
                  <a:lnTo>
                    <a:pt x="92" y="138"/>
                  </a:lnTo>
                  <a:lnTo>
                    <a:pt x="85" y="128"/>
                  </a:lnTo>
                  <a:lnTo>
                    <a:pt x="78" y="116"/>
                  </a:lnTo>
                  <a:lnTo>
                    <a:pt x="70" y="101"/>
                  </a:lnTo>
                  <a:lnTo>
                    <a:pt x="62" y="85"/>
                  </a:lnTo>
                  <a:lnTo>
                    <a:pt x="80" y="72"/>
                  </a:lnTo>
                  <a:lnTo>
                    <a:pt x="0" y="0"/>
                  </a:lnTo>
                  <a:lnTo>
                    <a:pt x="28" y="112"/>
                  </a:lnTo>
                  <a:lnTo>
                    <a:pt x="39" y="102"/>
                  </a:lnTo>
                  <a:lnTo>
                    <a:pt x="48" y="121"/>
                  </a:lnTo>
                  <a:lnTo>
                    <a:pt x="58" y="138"/>
                  </a:lnTo>
                  <a:lnTo>
                    <a:pt x="66" y="152"/>
                  </a:lnTo>
                  <a:lnTo>
                    <a:pt x="75" y="163"/>
                  </a:lnTo>
                  <a:lnTo>
                    <a:pt x="83" y="174"/>
                  </a:lnTo>
                  <a:lnTo>
                    <a:pt x="92" y="181"/>
                  </a:lnTo>
                  <a:lnTo>
                    <a:pt x="102" y="186"/>
                  </a:lnTo>
                  <a:lnTo>
                    <a:pt x="113" y="190"/>
                  </a:lnTo>
                  <a:lnTo>
                    <a:pt x="125" y="191"/>
                  </a:lnTo>
                  <a:lnTo>
                    <a:pt x="138" y="191"/>
                  </a:lnTo>
                  <a:lnTo>
                    <a:pt x="153" y="190"/>
                  </a:lnTo>
                  <a:lnTo>
                    <a:pt x="171" y="186"/>
                  </a:lnTo>
                  <a:lnTo>
                    <a:pt x="191" y="181"/>
                  </a:lnTo>
                  <a:lnTo>
                    <a:pt x="213" y="174"/>
                  </a:lnTo>
                  <a:lnTo>
                    <a:pt x="239" y="166"/>
                  </a:lnTo>
                  <a:lnTo>
                    <a:pt x="268" y="156"/>
                  </a:lnTo>
                  <a:lnTo>
                    <a:pt x="276" y="154"/>
                  </a:lnTo>
                  <a:lnTo>
                    <a:pt x="291" y="150"/>
                  </a:lnTo>
                  <a:lnTo>
                    <a:pt x="305" y="147"/>
                  </a:lnTo>
                  <a:lnTo>
                    <a:pt x="317" y="146"/>
                  </a:lnTo>
                  <a:lnTo>
                    <a:pt x="330" y="146"/>
                  </a:lnTo>
                  <a:lnTo>
                    <a:pt x="343" y="147"/>
                  </a:lnTo>
                  <a:lnTo>
                    <a:pt x="353" y="151"/>
                  </a:lnTo>
                  <a:lnTo>
                    <a:pt x="363" y="155"/>
                  </a:lnTo>
                  <a:lnTo>
                    <a:pt x="374" y="161"/>
                  </a:lnTo>
                  <a:lnTo>
                    <a:pt x="391" y="178"/>
                  </a:lnTo>
                  <a:lnTo>
                    <a:pt x="405" y="198"/>
                  </a:lnTo>
                  <a:lnTo>
                    <a:pt x="414" y="221"/>
                  </a:lnTo>
                  <a:lnTo>
                    <a:pt x="421" y="243"/>
                  </a:lnTo>
                  <a:lnTo>
                    <a:pt x="426" y="265"/>
                  </a:lnTo>
                  <a:lnTo>
                    <a:pt x="428" y="282"/>
                  </a:lnTo>
                  <a:lnTo>
                    <a:pt x="429" y="294"/>
                  </a:lnTo>
                  <a:lnTo>
                    <a:pt x="430" y="298"/>
                  </a:lnTo>
                  <a:lnTo>
                    <a:pt x="430" y="296"/>
                  </a:lnTo>
                  <a:lnTo>
                    <a:pt x="459" y="297"/>
                  </a:lnTo>
                  <a:lnTo>
                    <a:pt x="458" y="291"/>
                  </a:lnTo>
                  <a:lnTo>
                    <a:pt x="457" y="276"/>
                  </a:lnTo>
                  <a:lnTo>
                    <a:pt x="455" y="257"/>
                  </a:lnTo>
                  <a:lnTo>
                    <a:pt x="449" y="232"/>
                  </a:lnTo>
                  <a:lnTo>
                    <a:pt x="441" y="207"/>
                  </a:lnTo>
                  <a:lnTo>
                    <a:pt x="428" y="181"/>
                  </a:lnTo>
                  <a:lnTo>
                    <a:pt x="412" y="158"/>
                  </a:lnTo>
                  <a:lnTo>
                    <a:pt x="390" y="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59" y="2987"/>
              <a:ext cx="145" cy="186"/>
            </a:xfrm>
            <a:custGeom>
              <a:avLst/>
              <a:gdLst>
                <a:gd name="T0" fmla="*/ 233 w 291"/>
                <a:gd name="T1" fmla="*/ 100 h 372"/>
                <a:gd name="T2" fmla="*/ 216 w 291"/>
                <a:gd name="T3" fmla="*/ 146 h 372"/>
                <a:gd name="T4" fmla="*/ 204 w 291"/>
                <a:gd name="T5" fmla="*/ 158 h 372"/>
                <a:gd name="T6" fmla="*/ 188 w 291"/>
                <a:gd name="T7" fmla="*/ 164 h 372"/>
                <a:gd name="T8" fmla="*/ 179 w 291"/>
                <a:gd name="T9" fmla="*/ 164 h 372"/>
                <a:gd name="T10" fmla="*/ 170 w 291"/>
                <a:gd name="T11" fmla="*/ 162 h 372"/>
                <a:gd name="T12" fmla="*/ 225 w 291"/>
                <a:gd name="T13" fmla="*/ 94 h 372"/>
                <a:gd name="T14" fmla="*/ 188 w 291"/>
                <a:gd name="T15" fmla="*/ 68 h 372"/>
                <a:gd name="T16" fmla="*/ 146 w 291"/>
                <a:gd name="T17" fmla="*/ 146 h 372"/>
                <a:gd name="T18" fmla="*/ 142 w 291"/>
                <a:gd name="T19" fmla="*/ 137 h 372"/>
                <a:gd name="T20" fmla="*/ 140 w 291"/>
                <a:gd name="T21" fmla="*/ 129 h 372"/>
                <a:gd name="T22" fmla="*/ 140 w 291"/>
                <a:gd name="T23" fmla="*/ 113 h 372"/>
                <a:gd name="T24" fmla="*/ 146 w 291"/>
                <a:gd name="T25" fmla="*/ 98 h 372"/>
                <a:gd name="T26" fmla="*/ 157 w 291"/>
                <a:gd name="T27" fmla="*/ 83 h 372"/>
                <a:gd name="T28" fmla="*/ 174 w 291"/>
                <a:gd name="T29" fmla="*/ 59 h 372"/>
                <a:gd name="T30" fmla="*/ 201 w 291"/>
                <a:gd name="T31" fmla="*/ 0 h 372"/>
                <a:gd name="T32" fmla="*/ 151 w 291"/>
                <a:gd name="T33" fmla="*/ 41 h 372"/>
                <a:gd name="T34" fmla="*/ 116 w 291"/>
                <a:gd name="T35" fmla="*/ 93 h 372"/>
                <a:gd name="T36" fmla="*/ 110 w 291"/>
                <a:gd name="T37" fmla="*/ 120 h 372"/>
                <a:gd name="T38" fmla="*/ 113 w 291"/>
                <a:gd name="T39" fmla="*/ 144 h 372"/>
                <a:gd name="T40" fmla="*/ 122 w 291"/>
                <a:gd name="T41" fmla="*/ 162 h 372"/>
                <a:gd name="T42" fmla="*/ 2 w 291"/>
                <a:gd name="T43" fmla="*/ 350 h 372"/>
                <a:gd name="T44" fmla="*/ 0 w 291"/>
                <a:gd name="T45" fmla="*/ 361 h 372"/>
                <a:gd name="T46" fmla="*/ 6 w 291"/>
                <a:gd name="T47" fmla="*/ 370 h 372"/>
                <a:gd name="T48" fmla="*/ 16 w 291"/>
                <a:gd name="T49" fmla="*/ 372 h 372"/>
                <a:gd name="T50" fmla="*/ 25 w 291"/>
                <a:gd name="T51" fmla="*/ 366 h 372"/>
                <a:gd name="T52" fmla="*/ 152 w 291"/>
                <a:gd name="T53" fmla="*/ 187 h 372"/>
                <a:gd name="T54" fmla="*/ 161 w 291"/>
                <a:gd name="T55" fmla="*/ 190 h 372"/>
                <a:gd name="T56" fmla="*/ 172 w 291"/>
                <a:gd name="T57" fmla="*/ 192 h 372"/>
                <a:gd name="T58" fmla="*/ 182 w 291"/>
                <a:gd name="T59" fmla="*/ 192 h 372"/>
                <a:gd name="T60" fmla="*/ 193 w 291"/>
                <a:gd name="T61" fmla="*/ 191 h 372"/>
                <a:gd name="T62" fmla="*/ 206 w 291"/>
                <a:gd name="T63" fmla="*/ 188 h 372"/>
                <a:gd name="T64" fmla="*/ 219 w 291"/>
                <a:gd name="T65" fmla="*/ 182 h 372"/>
                <a:gd name="T66" fmla="*/ 230 w 291"/>
                <a:gd name="T67" fmla="*/ 174 h 372"/>
                <a:gd name="T68" fmla="*/ 238 w 291"/>
                <a:gd name="T69" fmla="*/ 162 h 372"/>
                <a:gd name="T70" fmla="*/ 248 w 291"/>
                <a:gd name="T71" fmla="*/ 147 h 372"/>
                <a:gd name="T72" fmla="*/ 265 w 291"/>
                <a:gd name="T73" fmla="*/ 123 h 372"/>
                <a:gd name="T74" fmla="*/ 291 w 291"/>
                <a:gd name="T75" fmla="*/ 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1" h="372">
                  <a:moveTo>
                    <a:pt x="291" y="65"/>
                  </a:moveTo>
                  <a:lnTo>
                    <a:pt x="233" y="100"/>
                  </a:lnTo>
                  <a:lnTo>
                    <a:pt x="242" y="107"/>
                  </a:lnTo>
                  <a:lnTo>
                    <a:pt x="216" y="146"/>
                  </a:lnTo>
                  <a:lnTo>
                    <a:pt x="210" y="152"/>
                  </a:lnTo>
                  <a:lnTo>
                    <a:pt x="204" y="158"/>
                  </a:lnTo>
                  <a:lnTo>
                    <a:pt x="196" y="161"/>
                  </a:lnTo>
                  <a:lnTo>
                    <a:pt x="188" y="164"/>
                  </a:lnTo>
                  <a:lnTo>
                    <a:pt x="183" y="164"/>
                  </a:lnTo>
                  <a:lnTo>
                    <a:pt x="179" y="164"/>
                  </a:lnTo>
                  <a:lnTo>
                    <a:pt x="174" y="164"/>
                  </a:lnTo>
                  <a:lnTo>
                    <a:pt x="170" y="162"/>
                  </a:lnTo>
                  <a:lnTo>
                    <a:pt x="220" y="91"/>
                  </a:lnTo>
                  <a:lnTo>
                    <a:pt x="225" y="94"/>
                  </a:lnTo>
                  <a:lnTo>
                    <a:pt x="245" y="32"/>
                  </a:lnTo>
                  <a:lnTo>
                    <a:pt x="188" y="68"/>
                  </a:lnTo>
                  <a:lnTo>
                    <a:pt x="197" y="75"/>
                  </a:lnTo>
                  <a:lnTo>
                    <a:pt x="146" y="146"/>
                  </a:lnTo>
                  <a:lnTo>
                    <a:pt x="144" y="142"/>
                  </a:lnTo>
                  <a:lnTo>
                    <a:pt x="142" y="137"/>
                  </a:lnTo>
                  <a:lnTo>
                    <a:pt x="141" y="134"/>
                  </a:lnTo>
                  <a:lnTo>
                    <a:pt x="140" y="129"/>
                  </a:lnTo>
                  <a:lnTo>
                    <a:pt x="138" y="121"/>
                  </a:lnTo>
                  <a:lnTo>
                    <a:pt x="140" y="113"/>
                  </a:lnTo>
                  <a:lnTo>
                    <a:pt x="142" y="105"/>
                  </a:lnTo>
                  <a:lnTo>
                    <a:pt x="146" y="98"/>
                  </a:lnTo>
                  <a:lnTo>
                    <a:pt x="150" y="93"/>
                  </a:lnTo>
                  <a:lnTo>
                    <a:pt x="157" y="83"/>
                  </a:lnTo>
                  <a:lnTo>
                    <a:pt x="166" y="70"/>
                  </a:lnTo>
                  <a:lnTo>
                    <a:pt x="174" y="59"/>
                  </a:lnTo>
                  <a:lnTo>
                    <a:pt x="180" y="62"/>
                  </a:lnTo>
                  <a:lnTo>
                    <a:pt x="201" y="0"/>
                  </a:lnTo>
                  <a:lnTo>
                    <a:pt x="143" y="37"/>
                  </a:lnTo>
                  <a:lnTo>
                    <a:pt x="151" y="41"/>
                  </a:lnTo>
                  <a:lnTo>
                    <a:pt x="123" y="81"/>
                  </a:lnTo>
                  <a:lnTo>
                    <a:pt x="116" y="93"/>
                  </a:lnTo>
                  <a:lnTo>
                    <a:pt x="112" y="106"/>
                  </a:lnTo>
                  <a:lnTo>
                    <a:pt x="110" y="120"/>
                  </a:lnTo>
                  <a:lnTo>
                    <a:pt x="111" y="134"/>
                  </a:lnTo>
                  <a:lnTo>
                    <a:pt x="113" y="144"/>
                  </a:lnTo>
                  <a:lnTo>
                    <a:pt x="118" y="153"/>
                  </a:lnTo>
                  <a:lnTo>
                    <a:pt x="122" y="162"/>
                  </a:lnTo>
                  <a:lnTo>
                    <a:pt x="129" y="170"/>
                  </a:lnTo>
                  <a:lnTo>
                    <a:pt x="2" y="350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1" y="365"/>
                  </a:lnTo>
                  <a:lnTo>
                    <a:pt x="6" y="370"/>
                  </a:lnTo>
                  <a:lnTo>
                    <a:pt x="10" y="372"/>
                  </a:lnTo>
                  <a:lnTo>
                    <a:pt x="16" y="372"/>
                  </a:lnTo>
                  <a:lnTo>
                    <a:pt x="21" y="371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152" y="187"/>
                  </a:lnTo>
                  <a:lnTo>
                    <a:pt x="157" y="189"/>
                  </a:lnTo>
                  <a:lnTo>
                    <a:pt x="161" y="190"/>
                  </a:lnTo>
                  <a:lnTo>
                    <a:pt x="167" y="191"/>
                  </a:lnTo>
                  <a:lnTo>
                    <a:pt x="172" y="192"/>
                  </a:lnTo>
                  <a:lnTo>
                    <a:pt x="178" y="192"/>
                  </a:lnTo>
                  <a:lnTo>
                    <a:pt x="182" y="192"/>
                  </a:lnTo>
                  <a:lnTo>
                    <a:pt x="188" y="192"/>
                  </a:lnTo>
                  <a:lnTo>
                    <a:pt x="193" y="191"/>
                  </a:lnTo>
                  <a:lnTo>
                    <a:pt x="200" y="190"/>
                  </a:lnTo>
                  <a:lnTo>
                    <a:pt x="206" y="188"/>
                  </a:lnTo>
                  <a:lnTo>
                    <a:pt x="212" y="185"/>
                  </a:lnTo>
                  <a:lnTo>
                    <a:pt x="219" y="182"/>
                  </a:lnTo>
                  <a:lnTo>
                    <a:pt x="224" y="179"/>
                  </a:lnTo>
                  <a:lnTo>
                    <a:pt x="230" y="174"/>
                  </a:lnTo>
                  <a:lnTo>
                    <a:pt x="233" y="168"/>
                  </a:lnTo>
                  <a:lnTo>
                    <a:pt x="238" y="162"/>
                  </a:lnTo>
                  <a:lnTo>
                    <a:pt x="241" y="158"/>
                  </a:lnTo>
                  <a:lnTo>
                    <a:pt x="248" y="147"/>
                  </a:lnTo>
                  <a:lnTo>
                    <a:pt x="257" y="135"/>
                  </a:lnTo>
                  <a:lnTo>
                    <a:pt x="265" y="123"/>
                  </a:lnTo>
                  <a:lnTo>
                    <a:pt x="270" y="127"/>
                  </a:lnTo>
                  <a:lnTo>
                    <a:pt x="291" y="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02" y="3082"/>
              <a:ext cx="383" cy="484"/>
            </a:xfrm>
            <a:custGeom>
              <a:avLst/>
              <a:gdLst>
                <a:gd name="T0" fmla="*/ 663 w 767"/>
                <a:gd name="T1" fmla="*/ 569 h 968"/>
                <a:gd name="T2" fmla="*/ 649 w 767"/>
                <a:gd name="T3" fmla="*/ 599 h 968"/>
                <a:gd name="T4" fmla="*/ 662 w 767"/>
                <a:gd name="T5" fmla="*/ 630 h 968"/>
                <a:gd name="T6" fmla="*/ 692 w 767"/>
                <a:gd name="T7" fmla="*/ 643 h 968"/>
                <a:gd name="T8" fmla="*/ 722 w 767"/>
                <a:gd name="T9" fmla="*/ 631 h 968"/>
                <a:gd name="T10" fmla="*/ 735 w 767"/>
                <a:gd name="T11" fmla="*/ 601 h 968"/>
                <a:gd name="T12" fmla="*/ 732 w 767"/>
                <a:gd name="T13" fmla="*/ 586 h 968"/>
                <a:gd name="T14" fmla="*/ 758 w 767"/>
                <a:gd name="T15" fmla="*/ 538 h 968"/>
                <a:gd name="T16" fmla="*/ 766 w 767"/>
                <a:gd name="T17" fmla="*/ 480 h 968"/>
                <a:gd name="T18" fmla="*/ 726 w 767"/>
                <a:gd name="T19" fmla="*/ 410 h 968"/>
                <a:gd name="T20" fmla="*/ 660 w 767"/>
                <a:gd name="T21" fmla="*/ 370 h 968"/>
                <a:gd name="T22" fmla="*/ 632 w 767"/>
                <a:gd name="T23" fmla="*/ 308 h 968"/>
                <a:gd name="T24" fmla="*/ 573 w 767"/>
                <a:gd name="T25" fmla="*/ 253 h 968"/>
                <a:gd name="T26" fmla="*/ 502 w 767"/>
                <a:gd name="T27" fmla="*/ 244 h 968"/>
                <a:gd name="T28" fmla="*/ 440 w 767"/>
                <a:gd name="T29" fmla="*/ 274 h 968"/>
                <a:gd name="T30" fmla="*/ 355 w 767"/>
                <a:gd name="T31" fmla="*/ 279 h 968"/>
                <a:gd name="T32" fmla="*/ 282 w 767"/>
                <a:gd name="T33" fmla="*/ 243 h 968"/>
                <a:gd name="T34" fmla="*/ 239 w 767"/>
                <a:gd name="T35" fmla="*/ 172 h 968"/>
                <a:gd name="T36" fmla="*/ 230 w 767"/>
                <a:gd name="T37" fmla="*/ 97 h 968"/>
                <a:gd name="T38" fmla="*/ 243 w 767"/>
                <a:gd name="T39" fmla="*/ 78 h 968"/>
                <a:gd name="T40" fmla="*/ 263 w 767"/>
                <a:gd name="T41" fmla="*/ 32 h 968"/>
                <a:gd name="T42" fmla="*/ 236 w 767"/>
                <a:gd name="T43" fmla="*/ 2 h 968"/>
                <a:gd name="T44" fmla="*/ 204 w 767"/>
                <a:gd name="T45" fmla="*/ 4 h 968"/>
                <a:gd name="T46" fmla="*/ 180 w 767"/>
                <a:gd name="T47" fmla="*/ 52 h 968"/>
                <a:gd name="T48" fmla="*/ 198 w 767"/>
                <a:gd name="T49" fmla="*/ 78 h 968"/>
                <a:gd name="T50" fmla="*/ 203 w 767"/>
                <a:gd name="T51" fmla="*/ 136 h 968"/>
                <a:gd name="T52" fmla="*/ 230 w 767"/>
                <a:gd name="T53" fmla="*/ 226 h 968"/>
                <a:gd name="T54" fmla="*/ 295 w 767"/>
                <a:gd name="T55" fmla="*/ 287 h 968"/>
                <a:gd name="T56" fmla="*/ 383 w 767"/>
                <a:gd name="T57" fmla="*/ 312 h 968"/>
                <a:gd name="T58" fmla="*/ 403 w 767"/>
                <a:gd name="T59" fmla="*/ 331 h 968"/>
                <a:gd name="T60" fmla="*/ 326 w 767"/>
                <a:gd name="T61" fmla="*/ 567 h 968"/>
                <a:gd name="T62" fmla="*/ 263 w 767"/>
                <a:gd name="T63" fmla="*/ 543 h 968"/>
                <a:gd name="T64" fmla="*/ 189 w 767"/>
                <a:gd name="T65" fmla="*/ 558 h 968"/>
                <a:gd name="T66" fmla="*/ 132 w 767"/>
                <a:gd name="T67" fmla="*/ 629 h 968"/>
                <a:gd name="T68" fmla="*/ 18 w 767"/>
                <a:gd name="T69" fmla="*/ 696 h 968"/>
                <a:gd name="T70" fmla="*/ 0 w 767"/>
                <a:gd name="T71" fmla="*/ 706 h 968"/>
                <a:gd name="T72" fmla="*/ 10 w 767"/>
                <a:gd name="T73" fmla="*/ 723 h 968"/>
                <a:gd name="T74" fmla="*/ 138 w 767"/>
                <a:gd name="T75" fmla="*/ 707 h 968"/>
                <a:gd name="T76" fmla="*/ 175 w 767"/>
                <a:gd name="T77" fmla="*/ 609 h 968"/>
                <a:gd name="T78" fmla="*/ 234 w 767"/>
                <a:gd name="T79" fmla="*/ 571 h 968"/>
                <a:gd name="T80" fmla="*/ 295 w 767"/>
                <a:gd name="T81" fmla="*/ 583 h 968"/>
                <a:gd name="T82" fmla="*/ 319 w 767"/>
                <a:gd name="T83" fmla="*/ 647 h 968"/>
                <a:gd name="T84" fmla="*/ 582 w 767"/>
                <a:gd name="T85" fmla="*/ 643 h 968"/>
                <a:gd name="T86" fmla="*/ 590 w 767"/>
                <a:gd name="T87" fmla="*/ 647 h 968"/>
                <a:gd name="T88" fmla="*/ 656 w 767"/>
                <a:gd name="T89" fmla="*/ 688 h 968"/>
                <a:gd name="T90" fmla="*/ 694 w 767"/>
                <a:gd name="T91" fmla="*/ 766 h 968"/>
                <a:gd name="T92" fmla="*/ 663 w 767"/>
                <a:gd name="T93" fmla="*/ 834 h 968"/>
                <a:gd name="T94" fmla="*/ 587 w 767"/>
                <a:gd name="T95" fmla="*/ 902 h 968"/>
                <a:gd name="T96" fmla="*/ 709 w 767"/>
                <a:gd name="T97" fmla="*/ 968 h 968"/>
                <a:gd name="T98" fmla="*/ 720 w 767"/>
                <a:gd name="T99" fmla="*/ 950 h 968"/>
                <a:gd name="T100" fmla="*/ 660 w 767"/>
                <a:gd name="T101" fmla="*/ 879 h 968"/>
                <a:gd name="T102" fmla="*/ 716 w 767"/>
                <a:gd name="T103" fmla="*/ 802 h 968"/>
                <a:gd name="T104" fmla="*/ 714 w 767"/>
                <a:gd name="T105" fmla="*/ 717 h 968"/>
                <a:gd name="T106" fmla="*/ 634 w 767"/>
                <a:gd name="T107" fmla="*/ 637 h 968"/>
                <a:gd name="T108" fmla="*/ 593 w 767"/>
                <a:gd name="T109" fmla="*/ 618 h 968"/>
                <a:gd name="T110" fmla="*/ 643 w 767"/>
                <a:gd name="T111" fmla="*/ 399 h 968"/>
                <a:gd name="T112" fmla="*/ 643 w 767"/>
                <a:gd name="T113" fmla="*/ 396 h 968"/>
                <a:gd name="T114" fmla="*/ 682 w 767"/>
                <a:gd name="T115" fmla="*/ 414 h 968"/>
                <a:gd name="T116" fmla="*/ 729 w 767"/>
                <a:gd name="T117" fmla="*/ 459 h 968"/>
                <a:gd name="T118" fmla="*/ 726 w 767"/>
                <a:gd name="T119" fmla="*/ 538 h 968"/>
                <a:gd name="T120" fmla="*/ 692 w 767"/>
                <a:gd name="T121" fmla="*/ 55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968">
                  <a:moveTo>
                    <a:pt x="685" y="559"/>
                  </a:moveTo>
                  <a:lnTo>
                    <a:pt x="677" y="561"/>
                  </a:lnTo>
                  <a:lnTo>
                    <a:pt x="669" y="565"/>
                  </a:lnTo>
                  <a:lnTo>
                    <a:pt x="663" y="569"/>
                  </a:lnTo>
                  <a:lnTo>
                    <a:pt x="657" y="576"/>
                  </a:lnTo>
                  <a:lnTo>
                    <a:pt x="653" y="583"/>
                  </a:lnTo>
                  <a:lnTo>
                    <a:pt x="650" y="591"/>
                  </a:lnTo>
                  <a:lnTo>
                    <a:pt x="649" y="599"/>
                  </a:lnTo>
                  <a:lnTo>
                    <a:pt x="650" y="608"/>
                  </a:lnTo>
                  <a:lnTo>
                    <a:pt x="653" y="616"/>
                  </a:lnTo>
                  <a:lnTo>
                    <a:pt x="657" y="624"/>
                  </a:lnTo>
                  <a:lnTo>
                    <a:pt x="662" y="630"/>
                  </a:lnTo>
                  <a:lnTo>
                    <a:pt x="669" y="635"/>
                  </a:lnTo>
                  <a:lnTo>
                    <a:pt x="676" y="639"/>
                  </a:lnTo>
                  <a:lnTo>
                    <a:pt x="683" y="642"/>
                  </a:lnTo>
                  <a:lnTo>
                    <a:pt x="692" y="643"/>
                  </a:lnTo>
                  <a:lnTo>
                    <a:pt x="700" y="642"/>
                  </a:lnTo>
                  <a:lnTo>
                    <a:pt x="708" y="639"/>
                  </a:lnTo>
                  <a:lnTo>
                    <a:pt x="716" y="636"/>
                  </a:lnTo>
                  <a:lnTo>
                    <a:pt x="722" y="631"/>
                  </a:lnTo>
                  <a:lnTo>
                    <a:pt x="728" y="624"/>
                  </a:lnTo>
                  <a:lnTo>
                    <a:pt x="731" y="618"/>
                  </a:lnTo>
                  <a:lnTo>
                    <a:pt x="733" y="611"/>
                  </a:lnTo>
                  <a:lnTo>
                    <a:pt x="735" y="601"/>
                  </a:lnTo>
                  <a:lnTo>
                    <a:pt x="735" y="593"/>
                  </a:lnTo>
                  <a:lnTo>
                    <a:pt x="733" y="591"/>
                  </a:lnTo>
                  <a:lnTo>
                    <a:pt x="733" y="589"/>
                  </a:lnTo>
                  <a:lnTo>
                    <a:pt x="732" y="586"/>
                  </a:lnTo>
                  <a:lnTo>
                    <a:pt x="732" y="584"/>
                  </a:lnTo>
                  <a:lnTo>
                    <a:pt x="743" y="569"/>
                  </a:lnTo>
                  <a:lnTo>
                    <a:pt x="751" y="553"/>
                  </a:lnTo>
                  <a:lnTo>
                    <a:pt x="758" y="538"/>
                  </a:lnTo>
                  <a:lnTo>
                    <a:pt x="762" y="523"/>
                  </a:lnTo>
                  <a:lnTo>
                    <a:pt x="766" y="508"/>
                  </a:lnTo>
                  <a:lnTo>
                    <a:pt x="767" y="494"/>
                  </a:lnTo>
                  <a:lnTo>
                    <a:pt x="766" y="480"/>
                  </a:lnTo>
                  <a:lnTo>
                    <a:pt x="763" y="467"/>
                  </a:lnTo>
                  <a:lnTo>
                    <a:pt x="754" y="445"/>
                  </a:lnTo>
                  <a:lnTo>
                    <a:pt x="741" y="426"/>
                  </a:lnTo>
                  <a:lnTo>
                    <a:pt x="726" y="410"/>
                  </a:lnTo>
                  <a:lnTo>
                    <a:pt x="709" y="396"/>
                  </a:lnTo>
                  <a:lnTo>
                    <a:pt x="692" y="386"/>
                  </a:lnTo>
                  <a:lnTo>
                    <a:pt x="675" y="377"/>
                  </a:lnTo>
                  <a:lnTo>
                    <a:pt x="660" y="370"/>
                  </a:lnTo>
                  <a:lnTo>
                    <a:pt x="647" y="365"/>
                  </a:lnTo>
                  <a:lnTo>
                    <a:pt x="645" y="346"/>
                  </a:lnTo>
                  <a:lnTo>
                    <a:pt x="640" y="326"/>
                  </a:lnTo>
                  <a:lnTo>
                    <a:pt x="632" y="308"/>
                  </a:lnTo>
                  <a:lnTo>
                    <a:pt x="622" y="290"/>
                  </a:lnTo>
                  <a:lnTo>
                    <a:pt x="608" y="275"/>
                  </a:lnTo>
                  <a:lnTo>
                    <a:pt x="592" y="264"/>
                  </a:lnTo>
                  <a:lnTo>
                    <a:pt x="573" y="253"/>
                  </a:lnTo>
                  <a:lnTo>
                    <a:pt x="553" y="247"/>
                  </a:lnTo>
                  <a:lnTo>
                    <a:pt x="536" y="243"/>
                  </a:lnTo>
                  <a:lnTo>
                    <a:pt x="518" y="243"/>
                  </a:lnTo>
                  <a:lnTo>
                    <a:pt x="502" y="244"/>
                  </a:lnTo>
                  <a:lnTo>
                    <a:pt x="484" y="249"/>
                  </a:lnTo>
                  <a:lnTo>
                    <a:pt x="469" y="255"/>
                  </a:lnTo>
                  <a:lnTo>
                    <a:pt x="454" y="264"/>
                  </a:lnTo>
                  <a:lnTo>
                    <a:pt x="440" y="274"/>
                  </a:lnTo>
                  <a:lnTo>
                    <a:pt x="429" y="286"/>
                  </a:lnTo>
                  <a:lnTo>
                    <a:pt x="402" y="286"/>
                  </a:lnTo>
                  <a:lnTo>
                    <a:pt x="377" y="283"/>
                  </a:lnTo>
                  <a:lnTo>
                    <a:pt x="355" y="279"/>
                  </a:lnTo>
                  <a:lnTo>
                    <a:pt x="333" y="273"/>
                  </a:lnTo>
                  <a:lnTo>
                    <a:pt x="315" y="265"/>
                  </a:lnTo>
                  <a:lnTo>
                    <a:pt x="297" y="255"/>
                  </a:lnTo>
                  <a:lnTo>
                    <a:pt x="282" y="243"/>
                  </a:lnTo>
                  <a:lnTo>
                    <a:pt x="269" y="229"/>
                  </a:lnTo>
                  <a:lnTo>
                    <a:pt x="256" y="211"/>
                  </a:lnTo>
                  <a:lnTo>
                    <a:pt x="245" y="191"/>
                  </a:lnTo>
                  <a:lnTo>
                    <a:pt x="239" y="172"/>
                  </a:lnTo>
                  <a:lnTo>
                    <a:pt x="235" y="151"/>
                  </a:lnTo>
                  <a:lnTo>
                    <a:pt x="232" y="133"/>
                  </a:lnTo>
                  <a:lnTo>
                    <a:pt x="230" y="114"/>
                  </a:lnTo>
                  <a:lnTo>
                    <a:pt x="230" y="97"/>
                  </a:lnTo>
                  <a:lnTo>
                    <a:pt x="232" y="83"/>
                  </a:lnTo>
                  <a:lnTo>
                    <a:pt x="236" y="82"/>
                  </a:lnTo>
                  <a:lnTo>
                    <a:pt x="240" y="81"/>
                  </a:lnTo>
                  <a:lnTo>
                    <a:pt x="243" y="78"/>
                  </a:lnTo>
                  <a:lnTo>
                    <a:pt x="247" y="77"/>
                  </a:lnTo>
                  <a:lnTo>
                    <a:pt x="258" y="65"/>
                  </a:lnTo>
                  <a:lnTo>
                    <a:pt x="264" y="48"/>
                  </a:lnTo>
                  <a:lnTo>
                    <a:pt x="263" y="32"/>
                  </a:lnTo>
                  <a:lnTo>
                    <a:pt x="256" y="17"/>
                  </a:lnTo>
                  <a:lnTo>
                    <a:pt x="250" y="10"/>
                  </a:lnTo>
                  <a:lnTo>
                    <a:pt x="243" y="6"/>
                  </a:lnTo>
                  <a:lnTo>
                    <a:pt x="236" y="2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12" y="1"/>
                  </a:lnTo>
                  <a:lnTo>
                    <a:pt x="204" y="4"/>
                  </a:lnTo>
                  <a:lnTo>
                    <a:pt x="196" y="8"/>
                  </a:lnTo>
                  <a:lnTo>
                    <a:pt x="184" y="21"/>
                  </a:lnTo>
                  <a:lnTo>
                    <a:pt x="180" y="36"/>
                  </a:lnTo>
                  <a:lnTo>
                    <a:pt x="180" y="52"/>
                  </a:lnTo>
                  <a:lnTo>
                    <a:pt x="187" y="68"/>
                  </a:lnTo>
                  <a:lnTo>
                    <a:pt x="190" y="73"/>
                  </a:lnTo>
                  <a:lnTo>
                    <a:pt x="195" y="76"/>
                  </a:lnTo>
                  <a:lnTo>
                    <a:pt x="198" y="78"/>
                  </a:lnTo>
                  <a:lnTo>
                    <a:pt x="203" y="81"/>
                  </a:lnTo>
                  <a:lnTo>
                    <a:pt x="202" y="97"/>
                  </a:lnTo>
                  <a:lnTo>
                    <a:pt x="202" y="115"/>
                  </a:lnTo>
                  <a:lnTo>
                    <a:pt x="203" y="136"/>
                  </a:lnTo>
                  <a:lnTo>
                    <a:pt x="206" y="158"/>
                  </a:lnTo>
                  <a:lnTo>
                    <a:pt x="211" y="181"/>
                  </a:lnTo>
                  <a:lnTo>
                    <a:pt x="219" y="204"/>
                  </a:lnTo>
                  <a:lnTo>
                    <a:pt x="230" y="226"/>
                  </a:lnTo>
                  <a:lnTo>
                    <a:pt x="247" y="248"/>
                  </a:lnTo>
                  <a:lnTo>
                    <a:pt x="260" y="263"/>
                  </a:lnTo>
                  <a:lnTo>
                    <a:pt x="277" y="275"/>
                  </a:lnTo>
                  <a:lnTo>
                    <a:pt x="295" y="287"/>
                  </a:lnTo>
                  <a:lnTo>
                    <a:pt x="315" y="296"/>
                  </a:lnTo>
                  <a:lnTo>
                    <a:pt x="335" y="304"/>
                  </a:lnTo>
                  <a:lnTo>
                    <a:pt x="359" y="309"/>
                  </a:lnTo>
                  <a:lnTo>
                    <a:pt x="383" y="312"/>
                  </a:lnTo>
                  <a:lnTo>
                    <a:pt x="409" y="315"/>
                  </a:lnTo>
                  <a:lnTo>
                    <a:pt x="407" y="320"/>
                  </a:lnTo>
                  <a:lnTo>
                    <a:pt x="405" y="325"/>
                  </a:lnTo>
                  <a:lnTo>
                    <a:pt x="403" y="331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339" y="574"/>
                  </a:lnTo>
                  <a:lnTo>
                    <a:pt x="326" y="567"/>
                  </a:lnTo>
                  <a:lnTo>
                    <a:pt x="312" y="559"/>
                  </a:lnTo>
                  <a:lnTo>
                    <a:pt x="296" y="552"/>
                  </a:lnTo>
                  <a:lnTo>
                    <a:pt x="280" y="547"/>
                  </a:lnTo>
                  <a:lnTo>
                    <a:pt x="263" y="543"/>
                  </a:lnTo>
                  <a:lnTo>
                    <a:pt x="244" y="541"/>
                  </a:lnTo>
                  <a:lnTo>
                    <a:pt x="226" y="544"/>
                  </a:lnTo>
                  <a:lnTo>
                    <a:pt x="207" y="548"/>
                  </a:lnTo>
                  <a:lnTo>
                    <a:pt x="189" y="558"/>
                  </a:lnTo>
                  <a:lnTo>
                    <a:pt x="173" y="570"/>
                  </a:lnTo>
                  <a:lnTo>
                    <a:pt x="158" y="586"/>
                  </a:lnTo>
                  <a:lnTo>
                    <a:pt x="144" y="606"/>
                  </a:lnTo>
                  <a:lnTo>
                    <a:pt x="132" y="629"/>
                  </a:lnTo>
                  <a:lnTo>
                    <a:pt x="122" y="657"/>
                  </a:lnTo>
                  <a:lnTo>
                    <a:pt x="114" y="687"/>
                  </a:lnTo>
                  <a:lnTo>
                    <a:pt x="107" y="721"/>
                  </a:lnTo>
                  <a:lnTo>
                    <a:pt x="18" y="696"/>
                  </a:lnTo>
                  <a:lnTo>
                    <a:pt x="12" y="696"/>
                  </a:lnTo>
                  <a:lnTo>
                    <a:pt x="7" y="697"/>
                  </a:lnTo>
                  <a:lnTo>
                    <a:pt x="2" y="700"/>
                  </a:lnTo>
                  <a:lnTo>
                    <a:pt x="0" y="706"/>
                  </a:lnTo>
                  <a:lnTo>
                    <a:pt x="0" y="712"/>
                  </a:lnTo>
                  <a:lnTo>
                    <a:pt x="2" y="717"/>
                  </a:lnTo>
                  <a:lnTo>
                    <a:pt x="6" y="721"/>
                  </a:lnTo>
                  <a:lnTo>
                    <a:pt x="10" y="723"/>
                  </a:lnTo>
                  <a:lnTo>
                    <a:pt x="114" y="753"/>
                  </a:lnTo>
                  <a:lnTo>
                    <a:pt x="130" y="758"/>
                  </a:lnTo>
                  <a:lnTo>
                    <a:pt x="132" y="741"/>
                  </a:lnTo>
                  <a:lnTo>
                    <a:pt x="138" y="707"/>
                  </a:lnTo>
                  <a:lnTo>
                    <a:pt x="145" y="677"/>
                  </a:lnTo>
                  <a:lnTo>
                    <a:pt x="154" y="652"/>
                  </a:lnTo>
                  <a:lnTo>
                    <a:pt x="165" y="629"/>
                  </a:lnTo>
                  <a:lnTo>
                    <a:pt x="175" y="609"/>
                  </a:lnTo>
                  <a:lnTo>
                    <a:pt x="189" y="594"/>
                  </a:lnTo>
                  <a:lnTo>
                    <a:pt x="203" y="583"/>
                  </a:lnTo>
                  <a:lnTo>
                    <a:pt x="218" y="575"/>
                  </a:lnTo>
                  <a:lnTo>
                    <a:pt x="234" y="571"/>
                  </a:lnTo>
                  <a:lnTo>
                    <a:pt x="250" y="570"/>
                  </a:lnTo>
                  <a:lnTo>
                    <a:pt x="265" y="573"/>
                  </a:lnTo>
                  <a:lnTo>
                    <a:pt x="281" y="577"/>
                  </a:lnTo>
                  <a:lnTo>
                    <a:pt x="295" y="583"/>
                  </a:lnTo>
                  <a:lnTo>
                    <a:pt x="309" y="590"/>
                  </a:lnTo>
                  <a:lnTo>
                    <a:pt x="320" y="597"/>
                  </a:lnTo>
                  <a:lnTo>
                    <a:pt x="331" y="604"/>
                  </a:lnTo>
                  <a:lnTo>
                    <a:pt x="319" y="647"/>
                  </a:lnTo>
                  <a:lnTo>
                    <a:pt x="560" y="710"/>
                  </a:lnTo>
                  <a:lnTo>
                    <a:pt x="579" y="641"/>
                  </a:lnTo>
                  <a:lnTo>
                    <a:pt x="580" y="642"/>
                  </a:lnTo>
                  <a:lnTo>
                    <a:pt x="582" y="643"/>
                  </a:lnTo>
                  <a:lnTo>
                    <a:pt x="583" y="644"/>
                  </a:lnTo>
                  <a:lnTo>
                    <a:pt x="586" y="645"/>
                  </a:lnTo>
                  <a:lnTo>
                    <a:pt x="586" y="645"/>
                  </a:lnTo>
                  <a:lnTo>
                    <a:pt x="590" y="647"/>
                  </a:lnTo>
                  <a:lnTo>
                    <a:pt x="602" y="652"/>
                  </a:lnTo>
                  <a:lnTo>
                    <a:pt x="618" y="660"/>
                  </a:lnTo>
                  <a:lnTo>
                    <a:pt x="637" y="673"/>
                  </a:lnTo>
                  <a:lnTo>
                    <a:pt x="656" y="688"/>
                  </a:lnTo>
                  <a:lnTo>
                    <a:pt x="673" y="705"/>
                  </a:lnTo>
                  <a:lnTo>
                    <a:pt x="687" y="726"/>
                  </a:lnTo>
                  <a:lnTo>
                    <a:pt x="694" y="750"/>
                  </a:lnTo>
                  <a:lnTo>
                    <a:pt x="694" y="766"/>
                  </a:lnTo>
                  <a:lnTo>
                    <a:pt x="692" y="782"/>
                  </a:lnTo>
                  <a:lnTo>
                    <a:pt x="686" y="800"/>
                  </a:lnTo>
                  <a:lnTo>
                    <a:pt x="676" y="817"/>
                  </a:lnTo>
                  <a:lnTo>
                    <a:pt x="663" y="834"/>
                  </a:lnTo>
                  <a:lnTo>
                    <a:pt x="647" y="853"/>
                  </a:lnTo>
                  <a:lnTo>
                    <a:pt x="627" y="871"/>
                  </a:lnTo>
                  <a:lnTo>
                    <a:pt x="604" y="889"/>
                  </a:lnTo>
                  <a:lnTo>
                    <a:pt x="587" y="902"/>
                  </a:lnTo>
                  <a:lnTo>
                    <a:pt x="605" y="912"/>
                  </a:lnTo>
                  <a:lnTo>
                    <a:pt x="699" y="967"/>
                  </a:lnTo>
                  <a:lnTo>
                    <a:pt x="705" y="968"/>
                  </a:lnTo>
                  <a:lnTo>
                    <a:pt x="709" y="968"/>
                  </a:lnTo>
                  <a:lnTo>
                    <a:pt x="715" y="965"/>
                  </a:lnTo>
                  <a:lnTo>
                    <a:pt x="718" y="961"/>
                  </a:lnTo>
                  <a:lnTo>
                    <a:pt x="720" y="955"/>
                  </a:lnTo>
                  <a:lnTo>
                    <a:pt x="720" y="950"/>
                  </a:lnTo>
                  <a:lnTo>
                    <a:pt x="717" y="945"/>
                  </a:lnTo>
                  <a:lnTo>
                    <a:pt x="713" y="941"/>
                  </a:lnTo>
                  <a:lnTo>
                    <a:pt x="638" y="899"/>
                  </a:lnTo>
                  <a:lnTo>
                    <a:pt x="660" y="879"/>
                  </a:lnTo>
                  <a:lnTo>
                    <a:pt x="679" y="859"/>
                  </a:lnTo>
                  <a:lnTo>
                    <a:pt x="694" y="841"/>
                  </a:lnTo>
                  <a:lnTo>
                    <a:pt x="707" y="821"/>
                  </a:lnTo>
                  <a:lnTo>
                    <a:pt x="716" y="802"/>
                  </a:lnTo>
                  <a:lnTo>
                    <a:pt x="722" y="783"/>
                  </a:lnTo>
                  <a:lnTo>
                    <a:pt x="724" y="765"/>
                  </a:lnTo>
                  <a:lnTo>
                    <a:pt x="723" y="747"/>
                  </a:lnTo>
                  <a:lnTo>
                    <a:pt x="714" y="717"/>
                  </a:lnTo>
                  <a:lnTo>
                    <a:pt x="699" y="691"/>
                  </a:lnTo>
                  <a:lnTo>
                    <a:pt x="678" y="669"/>
                  </a:lnTo>
                  <a:lnTo>
                    <a:pt x="656" y="651"/>
                  </a:lnTo>
                  <a:lnTo>
                    <a:pt x="634" y="637"/>
                  </a:lnTo>
                  <a:lnTo>
                    <a:pt x="616" y="627"/>
                  </a:lnTo>
                  <a:lnTo>
                    <a:pt x="602" y="621"/>
                  </a:lnTo>
                  <a:lnTo>
                    <a:pt x="595" y="619"/>
                  </a:lnTo>
                  <a:lnTo>
                    <a:pt x="593" y="618"/>
                  </a:lnTo>
                  <a:lnTo>
                    <a:pt x="590" y="618"/>
                  </a:lnTo>
                  <a:lnTo>
                    <a:pt x="587" y="618"/>
                  </a:lnTo>
                  <a:lnTo>
                    <a:pt x="585" y="619"/>
                  </a:lnTo>
                  <a:lnTo>
                    <a:pt x="643" y="399"/>
                  </a:lnTo>
                  <a:lnTo>
                    <a:pt x="643" y="399"/>
                  </a:lnTo>
                  <a:lnTo>
                    <a:pt x="643" y="397"/>
                  </a:lnTo>
                  <a:lnTo>
                    <a:pt x="643" y="396"/>
                  </a:lnTo>
                  <a:lnTo>
                    <a:pt x="643" y="396"/>
                  </a:lnTo>
                  <a:lnTo>
                    <a:pt x="645" y="395"/>
                  </a:lnTo>
                  <a:lnTo>
                    <a:pt x="656" y="400"/>
                  </a:lnTo>
                  <a:lnTo>
                    <a:pt x="669" y="406"/>
                  </a:lnTo>
                  <a:lnTo>
                    <a:pt x="682" y="414"/>
                  </a:lnTo>
                  <a:lnTo>
                    <a:pt x="695" y="423"/>
                  </a:lnTo>
                  <a:lnTo>
                    <a:pt x="708" y="433"/>
                  </a:lnTo>
                  <a:lnTo>
                    <a:pt x="720" y="445"/>
                  </a:lnTo>
                  <a:lnTo>
                    <a:pt x="729" y="459"/>
                  </a:lnTo>
                  <a:lnTo>
                    <a:pt x="736" y="475"/>
                  </a:lnTo>
                  <a:lnTo>
                    <a:pt x="738" y="494"/>
                  </a:lnTo>
                  <a:lnTo>
                    <a:pt x="735" y="516"/>
                  </a:lnTo>
                  <a:lnTo>
                    <a:pt x="726" y="538"/>
                  </a:lnTo>
                  <a:lnTo>
                    <a:pt x="711" y="562"/>
                  </a:lnTo>
                  <a:lnTo>
                    <a:pt x="706" y="560"/>
                  </a:lnTo>
                  <a:lnTo>
                    <a:pt x="699" y="559"/>
                  </a:lnTo>
                  <a:lnTo>
                    <a:pt x="692" y="558"/>
                  </a:lnTo>
                  <a:lnTo>
                    <a:pt x="685" y="5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074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27" y="2376351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/>
          <p:nvPr/>
        </p:nvCxnSpPr>
        <p:spPr bwMode="auto">
          <a:xfrm flipV="1">
            <a:off x="5924550" y="4641112"/>
            <a:ext cx="0" cy="388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ounded Rectangle 27"/>
          <p:cNvSpPr/>
          <p:nvPr/>
        </p:nvSpPr>
        <p:spPr bwMode="auto">
          <a:xfrm>
            <a:off x="5014011" y="5419569"/>
            <a:ext cx="1608243" cy="540828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Fwd-GetM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Addr: 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75" y="2495536"/>
            <a:ext cx="2034752" cy="2034752"/>
          </a:xfrm>
          <a:prstGeom prst="rect">
            <a:avLst/>
          </a:prstGeom>
        </p:spPr>
      </p:pic>
      <p:pic>
        <p:nvPicPr>
          <p:cNvPr id="36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48" y="2683162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79" y="3015188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277 -0.2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22963 L -0.00277 -0.46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8" grpId="0" animBg="1"/>
      <p:bldP spid="28" grpId="1" animBg="1"/>
      <p:bldP spid="28" grpId="2" animBg="1"/>
      <p:bldP spid="28" grpId="3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3600450" y="3657600"/>
            <a:ext cx="4686300" cy="510778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29050" y="5029201"/>
            <a:ext cx="4191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48100" y="5675759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Directory</a:t>
            </a:r>
          </a:p>
        </p:txBody>
      </p:sp>
      <p:cxnSp>
        <p:nvCxnSpPr>
          <p:cNvPr id="16" name="Straight Connector 15"/>
          <p:cNvCxnSpPr>
            <a:stCxn id="8" idx="2"/>
            <a:endCxn id="12" idx="0"/>
          </p:cNvCxnSpPr>
          <p:nvPr/>
        </p:nvCxnSpPr>
        <p:spPr bwMode="auto">
          <a:xfrm>
            <a:off x="5925739" y="1752520"/>
            <a:ext cx="0" cy="19050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</p:cNvCxnSpPr>
          <p:nvPr/>
        </p:nvCxnSpPr>
        <p:spPr bwMode="auto">
          <a:xfrm flipH="1">
            <a:off x="5924551" y="4641112"/>
            <a:ext cx="1189" cy="388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4229100" y="1082964"/>
            <a:ext cx="3429000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Guard Example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3657600"/>
            <a:ext cx="2707478" cy="983512"/>
          </a:xfrm>
          <a:prstGeom prst="roundRect">
            <a:avLst/>
          </a:prstGeom>
          <a:solidFill>
            <a:srgbClr val="FF99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741EC6-35BA-4A7A-85FE-3DE9159705C7}" type="slidenum">
              <a:rPr lang="en-US" smtClean="0"/>
              <a:t>54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600574" y="1290855"/>
            <a:ext cx="265033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053" y="129540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Accelerator cache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53" y="3845549"/>
            <a:ext cx="609600" cy="607615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30" name="TextBox 29"/>
          <p:cNvSpPr txBox="1"/>
          <p:nvPr/>
        </p:nvSpPr>
        <p:spPr>
          <a:xfrm>
            <a:off x="4648201" y="1787762"/>
            <a:ext cx="183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201" y="4278868"/>
            <a:ext cx="183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RW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9052" y="5029200"/>
            <a:ext cx="396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M, owned by accelerator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845756"/>
            <a:ext cx="20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A: waiting for WB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5857477" y="2053436"/>
            <a:ext cx="1608243" cy="540828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Writeback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Addr: A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5924550" y="4641112"/>
            <a:ext cx="0" cy="388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ounded Rectangle 27"/>
          <p:cNvSpPr/>
          <p:nvPr/>
        </p:nvSpPr>
        <p:spPr bwMode="auto">
          <a:xfrm>
            <a:off x="5014011" y="5419569"/>
            <a:ext cx="1608243" cy="540828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Fwd-GetM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Addr: A</a:t>
            </a:r>
          </a:p>
        </p:txBody>
      </p:sp>
      <p:pic>
        <p:nvPicPr>
          <p:cNvPr id="27" name="Picture 2" descr="Crossing Guard or Flagger Ahead Warning Sign - 18x18 - Regulation (CA) C9A Sign Made of Reflective Rust-Free Heavy Gauge Alumin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97" y="3705240"/>
            <a:ext cx="884574" cy="8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 bwMode="auto">
          <a:xfrm>
            <a:off x="5829201" y="3755358"/>
            <a:ext cx="1608243" cy="540828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Invalidate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Addr: A</a:t>
            </a:r>
          </a:p>
        </p:txBody>
      </p:sp>
    </p:spTree>
    <p:extLst>
      <p:ext uri="{BB962C8B-B14F-4D97-AF65-F5344CB8AC3E}">
        <p14:creationId xmlns:p14="http://schemas.microsoft.com/office/powerpoint/2010/main" val="10363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579 L 0.09983 -0.246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00833 -0.255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112 L 0.01007 0.238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 animBg="1"/>
      <p:bldP spid="36" grpId="1" animBg="1"/>
      <p:bldP spid="28" grpId="0" animBg="1"/>
      <p:bldP spid="28" grpId="1" animBg="1"/>
      <p:bldP spid="28" grpId="2" animBg="1"/>
      <p:bldP spid="34" grpId="0" animBg="1"/>
      <p:bldP spid="34" grpId="1" animBg="1"/>
      <p:bldP spid="34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 bwMode="auto">
          <a:xfrm>
            <a:off x="3600450" y="3657600"/>
            <a:ext cx="4686300" cy="510778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29050" y="5029201"/>
            <a:ext cx="4191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8100" y="5675759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Directory</a:t>
            </a:r>
          </a:p>
        </p:txBody>
      </p:sp>
      <p:cxnSp>
        <p:nvCxnSpPr>
          <p:cNvPr id="16" name="Straight Connector 15"/>
          <p:cNvCxnSpPr>
            <a:stCxn id="8" idx="2"/>
            <a:endCxn id="12" idx="0"/>
          </p:cNvCxnSpPr>
          <p:nvPr/>
        </p:nvCxnSpPr>
        <p:spPr bwMode="auto">
          <a:xfrm>
            <a:off x="5925739" y="1750138"/>
            <a:ext cx="0" cy="1907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2"/>
          </p:cNvCxnSpPr>
          <p:nvPr/>
        </p:nvCxnSpPr>
        <p:spPr bwMode="auto">
          <a:xfrm flipH="1">
            <a:off x="5924551" y="4641112"/>
            <a:ext cx="1189" cy="388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4229100" y="1082964"/>
            <a:ext cx="3429000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Guard Example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3657600"/>
            <a:ext cx="2707478" cy="983512"/>
          </a:xfrm>
          <a:prstGeom prst="roundRect">
            <a:avLst/>
          </a:prstGeom>
          <a:solidFill>
            <a:srgbClr val="FF99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741EC6-35BA-4A7A-85FE-3DE9159705C7}" type="slidenum">
              <a:rPr lang="en-US" smtClean="0"/>
              <a:t>55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600574" y="1288474"/>
            <a:ext cx="265033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053" y="129540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Accelerator cache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53" y="3845549"/>
            <a:ext cx="609600" cy="607615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30" name="TextBox 29"/>
          <p:cNvSpPr txBox="1"/>
          <p:nvPr/>
        </p:nvSpPr>
        <p:spPr>
          <a:xfrm>
            <a:off x="4648201" y="1787762"/>
            <a:ext cx="183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201" y="4278868"/>
            <a:ext cx="183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RW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9052" y="5029200"/>
            <a:ext cx="396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 A: M, owned by accelerator</a:t>
            </a:r>
          </a:p>
        </p:txBody>
      </p:sp>
      <p:pic>
        <p:nvPicPr>
          <p:cNvPr id="2050" name="Picture 2" descr="C:\Users\vmuser\AppData\Local\Microsoft\Windows\Temporary Internet Files\Content.IE5\114U753E\600px-Yes_check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89" y="3767404"/>
            <a:ext cx="511464" cy="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3845756"/>
            <a:ext cx="20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A: waiting for WB</a:t>
            </a:r>
          </a:p>
        </p:txBody>
      </p:sp>
      <p:pic>
        <p:nvPicPr>
          <p:cNvPr id="23" name="Picture 3" descr="C:\Users\vmuser\AppData\Local\Microsoft\Windows\Temporary Internet Files\Content.IE5\UZR3CH6K\MC9003398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7648" y="1844964"/>
            <a:ext cx="693882" cy="5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6"/>
          <p:cNvGrpSpPr>
            <a:grpSpLocks noChangeAspect="1"/>
          </p:cNvGrpSpPr>
          <p:nvPr/>
        </p:nvGrpSpPr>
        <p:grpSpPr bwMode="auto">
          <a:xfrm rot="282655" flipH="1">
            <a:off x="7274771" y="1828787"/>
            <a:ext cx="717353" cy="900573"/>
            <a:chOff x="969" y="2987"/>
            <a:chExt cx="462" cy="580"/>
          </a:xfrm>
        </p:grpSpPr>
        <p:sp>
          <p:nvSpPr>
            <p:cNvPr id="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9" y="2987"/>
              <a:ext cx="462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241" y="3046"/>
              <a:ext cx="27" cy="64"/>
            </a:xfrm>
            <a:custGeom>
              <a:avLst/>
              <a:gdLst>
                <a:gd name="T0" fmla="*/ 36 w 55"/>
                <a:gd name="T1" fmla="*/ 10 h 130"/>
                <a:gd name="T2" fmla="*/ 24 w 55"/>
                <a:gd name="T3" fmla="*/ 21 h 130"/>
                <a:gd name="T4" fmla="*/ 13 w 55"/>
                <a:gd name="T5" fmla="*/ 35 h 130"/>
                <a:gd name="T6" fmla="*/ 5 w 55"/>
                <a:gd name="T7" fmla="*/ 50 h 130"/>
                <a:gd name="T8" fmla="*/ 2 w 55"/>
                <a:gd name="T9" fmla="*/ 66 h 130"/>
                <a:gd name="T10" fmla="*/ 0 w 55"/>
                <a:gd name="T11" fmla="*/ 82 h 130"/>
                <a:gd name="T12" fmla="*/ 3 w 55"/>
                <a:gd name="T13" fmla="*/ 98 h 130"/>
                <a:gd name="T14" fmla="*/ 7 w 55"/>
                <a:gd name="T15" fmla="*/ 115 h 130"/>
                <a:gd name="T16" fmla="*/ 17 w 55"/>
                <a:gd name="T17" fmla="*/ 130 h 130"/>
                <a:gd name="T18" fmla="*/ 50 w 55"/>
                <a:gd name="T19" fmla="*/ 105 h 130"/>
                <a:gd name="T20" fmla="*/ 37 w 55"/>
                <a:gd name="T21" fmla="*/ 79 h 130"/>
                <a:gd name="T22" fmla="*/ 34 w 55"/>
                <a:gd name="T23" fmla="*/ 51 h 130"/>
                <a:gd name="T24" fmla="*/ 40 w 55"/>
                <a:gd name="T25" fmla="*/ 25 h 130"/>
                <a:gd name="T26" fmla="*/ 55 w 55"/>
                <a:gd name="T27" fmla="*/ 0 h 130"/>
                <a:gd name="T28" fmla="*/ 50 w 55"/>
                <a:gd name="T29" fmla="*/ 3 h 130"/>
                <a:gd name="T30" fmla="*/ 45 w 55"/>
                <a:gd name="T31" fmla="*/ 5 h 130"/>
                <a:gd name="T32" fmla="*/ 41 w 55"/>
                <a:gd name="T33" fmla="*/ 7 h 130"/>
                <a:gd name="T34" fmla="*/ 36 w 55"/>
                <a:gd name="T35" fmla="*/ 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130">
                  <a:moveTo>
                    <a:pt x="36" y="10"/>
                  </a:moveTo>
                  <a:lnTo>
                    <a:pt x="24" y="21"/>
                  </a:lnTo>
                  <a:lnTo>
                    <a:pt x="13" y="35"/>
                  </a:lnTo>
                  <a:lnTo>
                    <a:pt x="5" y="50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7" y="115"/>
                  </a:lnTo>
                  <a:lnTo>
                    <a:pt x="17" y="130"/>
                  </a:lnTo>
                  <a:lnTo>
                    <a:pt x="50" y="105"/>
                  </a:lnTo>
                  <a:lnTo>
                    <a:pt x="37" y="79"/>
                  </a:lnTo>
                  <a:lnTo>
                    <a:pt x="34" y="51"/>
                  </a:lnTo>
                  <a:lnTo>
                    <a:pt x="40" y="25"/>
                  </a:lnTo>
                  <a:lnTo>
                    <a:pt x="55" y="0"/>
                  </a:lnTo>
                  <a:lnTo>
                    <a:pt x="50" y="3"/>
                  </a:lnTo>
                  <a:lnTo>
                    <a:pt x="45" y="5"/>
                  </a:lnTo>
                  <a:lnTo>
                    <a:pt x="41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08" y="3031"/>
              <a:ext cx="39" cy="57"/>
            </a:xfrm>
            <a:custGeom>
              <a:avLst/>
              <a:gdLst>
                <a:gd name="T0" fmla="*/ 21 w 78"/>
                <a:gd name="T1" fmla="*/ 4 h 115"/>
                <a:gd name="T2" fmla="*/ 16 w 78"/>
                <a:gd name="T3" fmla="*/ 3 h 115"/>
                <a:gd name="T4" fmla="*/ 11 w 78"/>
                <a:gd name="T5" fmla="*/ 2 h 115"/>
                <a:gd name="T6" fmla="*/ 6 w 78"/>
                <a:gd name="T7" fmla="*/ 1 h 115"/>
                <a:gd name="T8" fmla="*/ 0 w 78"/>
                <a:gd name="T9" fmla="*/ 0 h 115"/>
                <a:gd name="T10" fmla="*/ 12 w 78"/>
                <a:gd name="T11" fmla="*/ 9 h 115"/>
                <a:gd name="T12" fmla="*/ 21 w 78"/>
                <a:gd name="T13" fmla="*/ 19 h 115"/>
                <a:gd name="T14" fmla="*/ 29 w 78"/>
                <a:gd name="T15" fmla="*/ 31 h 115"/>
                <a:gd name="T16" fmla="*/ 34 w 78"/>
                <a:gd name="T17" fmla="*/ 44 h 115"/>
                <a:gd name="T18" fmla="*/ 37 w 78"/>
                <a:gd name="T19" fmla="*/ 58 h 115"/>
                <a:gd name="T20" fmla="*/ 38 w 78"/>
                <a:gd name="T21" fmla="*/ 72 h 115"/>
                <a:gd name="T22" fmla="*/ 37 w 78"/>
                <a:gd name="T23" fmla="*/ 87 h 115"/>
                <a:gd name="T24" fmla="*/ 33 w 78"/>
                <a:gd name="T25" fmla="*/ 101 h 115"/>
                <a:gd name="T26" fmla="*/ 72 w 78"/>
                <a:gd name="T27" fmla="*/ 115 h 115"/>
                <a:gd name="T28" fmla="*/ 76 w 78"/>
                <a:gd name="T29" fmla="*/ 97 h 115"/>
                <a:gd name="T30" fmla="*/ 78 w 78"/>
                <a:gd name="T31" fmla="*/ 81 h 115"/>
                <a:gd name="T32" fmla="*/ 75 w 78"/>
                <a:gd name="T33" fmla="*/ 64 h 115"/>
                <a:gd name="T34" fmla="*/ 70 w 78"/>
                <a:gd name="T35" fmla="*/ 49 h 115"/>
                <a:gd name="T36" fmla="*/ 61 w 78"/>
                <a:gd name="T37" fmla="*/ 35 h 115"/>
                <a:gd name="T38" fmla="*/ 50 w 78"/>
                <a:gd name="T39" fmla="*/ 23 h 115"/>
                <a:gd name="T40" fmla="*/ 37 w 78"/>
                <a:gd name="T41" fmla="*/ 12 h 115"/>
                <a:gd name="T42" fmla="*/ 21 w 78"/>
                <a:gd name="T43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115">
                  <a:moveTo>
                    <a:pt x="21" y="4"/>
                  </a:moveTo>
                  <a:lnTo>
                    <a:pt x="16" y="3"/>
                  </a:lnTo>
                  <a:lnTo>
                    <a:pt x="11" y="2"/>
                  </a:lnTo>
                  <a:lnTo>
                    <a:pt x="6" y="1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1" y="19"/>
                  </a:lnTo>
                  <a:lnTo>
                    <a:pt x="29" y="31"/>
                  </a:lnTo>
                  <a:lnTo>
                    <a:pt x="34" y="44"/>
                  </a:lnTo>
                  <a:lnTo>
                    <a:pt x="37" y="58"/>
                  </a:lnTo>
                  <a:lnTo>
                    <a:pt x="38" y="72"/>
                  </a:lnTo>
                  <a:lnTo>
                    <a:pt x="37" y="87"/>
                  </a:lnTo>
                  <a:lnTo>
                    <a:pt x="33" y="101"/>
                  </a:lnTo>
                  <a:lnTo>
                    <a:pt x="72" y="115"/>
                  </a:lnTo>
                  <a:lnTo>
                    <a:pt x="76" y="97"/>
                  </a:lnTo>
                  <a:lnTo>
                    <a:pt x="78" y="81"/>
                  </a:lnTo>
                  <a:lnTo>
                    <a:pt x="75" y="64"/>
                  </a:lnTo>
                  <a:lnTo>
                    <a:pt x="70" y="49"/>
                  </a:lnTo>
                  <a:lnTo>
                    <a:pt x="61" y="35"/>
                  </a:lnTo>
                  <a:lnTo>
                    <a:pt x="50" y="23"/>
                  </a:lnTo>
                  <a:lnTo>
                    <a:pt x="37" y="12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406" y="3081"/>
              <a:ext cx="25" cy="13"/>
            </a:xfrm>
            <a:custGeom>
              <a:avLst/>
              <a:gdLst>
                <a:gd name="T0" fmla="*/ 3 w 50"/>
                <a:gd name="T1" fmla="*/ 25 h 25"/>
                <a:gd name="T2" fmla="*/ 50 w 50"/>
                <a:gd name="T3" fmla="*/ 18 h 25"/>
                <a:gd name="T4" fmla="*/ 48 w 50"/>
                <a:gd name="T5" fmla="*/ 0 h 25"/>
                <a:gd name="T6" fmla="*/ 0 w 50"/>
                <a:gd name="T7" fmla="*/ 7 h 25"/>
                <a:gd name="T8" fmla="*/ 3 w 5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50" y="18"/>
                  </a:lnTo>
                  <a:lnTo>
                    <a:pt x="48" y="0"/>
                  </a:lnTo>
                  <a:lnTo>
                    <a:pt x="0" y="7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90" y="3049"/>
              <a:ext cx="24" cy="22"/>
            </a:xfrm>
            <a:custGeom>
              <a:avLst/>
              <a:gdLst>
                <a:gd name="T0" fmla="*/ 12 w 49"/>
                <a:gd name="T1" fmla="*/ 45 h 45"/>
                <a:gd name="T2" fmla="*/ 49 w 49"/>
                <a:gd name="T3" fmla="*/ 15 h 45"/>
                <a:gd name="T4" fmla="*/ 37 w 49"/>
                <a:gd name="T5" fmla="*/ 0 h 45"/>
                <a:gd name="T6" fmla="*/ 0 w 49"/>
                <a:gd name="T7" fmla="*/ 30 h 45"/>
                <a:gd name="T8" fmla="*/ 12 w 4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12" y="45"/>
                  </a:moveTo>
                  <a:lnTo>
                    <a:pt x="49" y="15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68" y="3026"/>
              <a:ext cx="20" cy="25"/>
            </a:xfrm>
            <a:custGeom>
              <a:avLst/>
              <a:gdLst>
                <a:gd name="T0" fmla="*/ 18 w 39"/>
                <a:gd name="T1" fmla="*/ 51 h 51"/>
                <a:gd name="T2" fmla="*/ 39 w 39"/>
                <a:gd name="T3" fmla="*/ 8 h 51"/>
                <a:gd name="T4" fmla="*/ 23 w 39"/>
                <a:gd name="T5" fmla="*/ 0 h 51"/>
                <a:gd name="T6" fmla="*/ 0 w 39"/>
                <a:gd name="T7" fmla="*/ 42 h 51"/>
                <a:gd name="T8" fmla="*/ 18 w 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1">
                  <a:moveTo>
                    <a:pt x="18" y="51"/>
                  </a:moveTo>
                  <a:lnTo>
                    <a:pt x="39" y="8"/>
                  </a:lnTo>
                  <a:lnTo>
                    <a:pt x="23" y="0"/>
                  </a:lnTo>
                  <a:lnTo>
                    <a:pt x="0" y="42"/>
                  </a:lnTo>
                  <a:lnTo>
                    <a:pt x="18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70" y="3104"/>
              <a:ext cx="14" cy="14"/>
            </a:xfrm>
            <a:custGeom>
              <a:avLst/>
              <a:gdLst>
                <a:gd name="T0" fmla="*/ 11 w 28"/>
                <a:gd name="T1" fmla="*/ 0 h 29"/>
                <a:gd name="T2" fmla="*/ 7 w 28"/>
                <a:gd name="T3" fmla="*/ 2 h 29"/>
                <a:gd name="T4" fmla="*/ 2 w 28"/>
                <a:gd name="T5" fmla="*/ 6 h 29"/>
                <a:gd name="T6" fmla="*/ 0 w 28"/>
                <a:gd name="T7" fmla="*/ 10 h 29"/>
                <a:gd name="T8" fmla="*/ 0 w 28"/>
                <a:gd name="T9" fmla="*/ 16 h 29"/>
                <a:gd name="T10" fmla="*/ 1 w 28"/>
                <a:gd name="T11" fmla="*/ 21 h 29"/>
                <a:gd name="T12" fmla="*/ 4 w 28"/>
                <a:gd name="T13" fmla="*/ 25 h 29"/>
                <a:gd name="T14" fmla="*/ 9 w 28"/>
                <a:gd name="T15" fmla="*/ 27 h 29"/>
                <a:gd name="T16" fmla="*/ 15 w 28"/>
                <a:gd name="T17" fmla="*/ 29 h 29"/>
                <a:gd name="T18" fmla="*/ 19 w 28"/>
                <a:gd name="T19" fmla="*/ 26 h 29"/>
                <a:gd name="T20" fmla="*/ 24 w 28"/>
                <a:gd name="T21" fmla="*/ 23 h 29"/>
                <a:gd name="T22" fmla="*/ 26 w 28"/>
                <a:gd name="T23" fmla="*/ 18 h 29"/>
                <a:gd name="T24" fmla="*/ 28 w 28"/>
                <a:gd name="T25" fmla="*/ 13 h 29"/>
                <a:gd name="T26" fmla="*/ 25 w 28"/>
                <a:gd name="T27" fmla="*/ 8 h 29"/>
                <a:gd name="T28" fmla="*/ 22 w 28"/>
                <a:gd name="T29" fmla="*/ 3 h 29"/>
                <a:gd name="T30" fmla="*/ 17 w 28"/>
                <a:gd name="T31" fmla="*/ 1 h 29"/>
                <a:gd name="T32" fmla="*/ 11 w 28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11" y="0"/>
                  </a:moveTo>
                  <a:lnTo>
                    <a:pt x="7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19" y="26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45" y="3072"/>
              <a:ext cx="136" cy="118"/>
            </a:xfrm>
            <a:custGeom>
              <a:avLst/>
              <a:gdLst>
                <a:gd name="T0" fmla="*/ 272 w 272"/>
                <a:gd name="T1" fmla="*/ 124 h 238"/>
                <a:gd name="T2" fmla="*/ 243 w 272"/>
                <a:gd name="T3" fmla="*/ 106 h 238"/>
                <a:gd name="T4" fmla="*/ 239 w 272"/>
                <a:gd name="T5" fmla="*/ 86 h 238"/>
                <a:gd name="T6" fmla="*/ 230 w 272"/>
                <a:gd name="T7" fmla="*/ 65 h 238"/>
                <a:gd name="T8" fmla="*/ 218 w 272"/>
                <a:gd name="T9" fmla="*/ 46 h 238"/>
                <a:gd name="T10" fmla="*/ 181 w 272"/>
                <a:gd name="T11" fmla="*/ 82 h 238"/>
                <a:gd name="T12" fmla="*/ 185 w 272"/>
                <a:gd name="T13" fmla="*/ 87 h 238"/>
                <a:gd name="T14" fmla="*/ 188 w 272"/>
                <a:gd name="T15" fmla="*/ 94 h 238"/>
                <a:gd name="T16" fmla="*/ 184 w 272"/>
                <a:gd name="T17" fmla="*/ 106 h 238"/>
                <a:gd name="T18" fmla="*/ 171 w 272"/>
                <a:gd name="T19" fmla="*/ 112 h 238"/>
                <a:gd name="T20" fmla="*/ 159 w 272"/>
                <a:gd name="T21" fmla="*/ 109 h 238"/>
                <a:gd name="T22" fmla="*/ 153 w 272"/>
                <a:gd name="T23" fmla="*/ 97 h 238"/>
                <a:gd name="T24" fmla="*/ 156 w 272"/>
                <a:gd name="T25" fmla="*/ 84 h 238"/>
                <a:gd name="T26" fmla="*/ 168 w 272"/>
                <a:gd name="T27" fmla="*/ 78 h 238"/>
                <a:gd name="T28" fmla="*/ 175 w 272"/>
                <a:gd name="T29" fmla="*/ 79 h 238"/>
                <a:gd name="T30" fmla="*/ 180 w 272"/>
                <a:gd name="T31" fmla="*/ 81 h 238"/>
                <a:gd name="T32" fmla="*/ 199 w 272"/>
                <a:gd name="T33" fmla="*/ 29 h 238"/>
                <a:gd name="T34" fmla="*/ 188 w 272"/>
                <a:gd name="T35" fmla="*/ 20 h 238"/>
                <a:gd name="T36" fmla="*/ 175 w 272"/>
                <a:gd name="T37" fmla="*/ 13 h 238"/>
                <a:gd name="T38" fmla="*/ 161 w 272"/>
                <a:gd name="T39" fmla="*/ 7 h 238"/>
                <a:gd name="T40" fmla="*/ 129 w 272"/>
                <a:gd name="T41" fmla="*/ 0 h 238"/>
                <a:gd name="T42" fmla="*/ 81 w 272"/>
                <a:gd name="T43" fmla="*/ 6 h 238"/>
                <a:gd name="T44" fmla="*/ 41 w 272"/>
                <a:gd name="T45" fmla="*/ 28 h 238"/>
                <a:gd name="T46" fmla="*/ 12 w 272"/>
                <a:gd name="T47" fmla="*/ 64 h 238"/>
                <a:gd name="T48" fmla="*/ 0 w 272"/>
                <a:gd name="T49" fmla="*/ 110 h 238"/>
                <a:gd name="T50" fmla="*/ 5 w 272"/>
                <a:gd name="T51" fmla="*/ 155 h 238"/>
                <a:gd name="T52" fmla="*/ 30 w 272"/>
                <a:gd name="T53" fmla="*/ 195 h 238"/>
                <a:gd name="T54" fmla="*/ 66 w 272"/>
                <a:gd name="T55" fmla="*/ 224 h 238"/>
                <a:gd name="T56" fmla="*/ 102 w 272"/>
                <a:gd name="T57" fmla="*/ 235 h 238"/>
                <a:gd name="T58" fmla="*/ 128 w 272"/>
                <a:gd name="T59" fmla="*/ 238 h 238"/>
                <a:gd name="T60" fmla="*/ 152 w 272"/>
                <a:gd name="T61" fmla="*/ 234 h 238"/>
                <a:gd name="T62" fmla="*/ 175 w 272"/>
                <a:gd name="T63" fmla="*/ 227 h 238"/>
                <a:gd name="T64" fmla="*/ 181 w 272"/>
                <a:gd name="T65" fmla="*/ 220 h 238"/>
                <a:gd name="T66" fmla="*/ 171 w 272"/>
                <a:gd name="T67" fmla="*/ 218 h 238"/>
                <a:gd name="T68" fmla="*/ 162 w 272"/>
                <a:gd name="T69" fmla="*/ 215 h 238"/>
                <a:gd name="T70" fmla="*/ 153 w 272"/>
                <a:gd name="T71" fmla="*/ 210 h 238"/>
                <a:gd name="T72" fmla="*/ 137 w 272"/>
                <a:gd name="T73" fmla="*/ 197 h 238"/>
                <a:gd name="T74" fmla="*/ 121 w 272"/>
                <a:gd name="T75" fmla="*/ 173 h 238"/>
                <a:gd name="T76" fmla="*/ 113 w 272"/>
                <a:gd name="T77" fmla="*/ 150 h 238"/>
                <a:gd name="T78" fmla="*/ 109 w 272"/>
                <a:gd name="T79" fmla="*/ 135 h 238"/>
                <a:gd name="T80" fmla="*/ 110 w 272"/>
                <a:gd name="T81" fmla="*/ 128 h 238"/>
                <a:gd name="T82" fmla="*/ 115 w 272"/>
                <a:gd name="T83" fmla="*/ 124 h 238"/>
                <a:gd name="T84" fmla="*/ 123 w 272"/>
                <a:gd name="T85" fmla="*/ 124 h 238"/>
                <a:gd name="T86" fmla="*/ 128 w 272"/>
                <a:gd name="T87" fmla="*/ 128 h 238"/>
                <a:gd name="T88" fmla="*/ 129 w 272"/>
                <a:gd name="T89" fmla="*/ 132 h 238"/>
                <a:gd name="T90" fmla="*/ 133 w 272"/>
                <a:gd name="T91" fmla="*/ 155 h 238"/>
                <a:gd name="T92" fmla="*/ 160 w 272"/>
                <a:gd name="T93" fmla="*/ 193 h 238"/>
                <a:gd name="T94" fmla="*/ 170 w 272"/>
                <a:gd name="T95" fmla="*/ 198 h 238"/>
                <a:gd name="T96" fmla="*/ 183 w 272"/>
                <a:gd name="T97" fmla="*/ 202 h 238"/>
                <a:gd name="T98" fmla="*/ 196 w 272"/>
                <a:gd name="T99" fmla="*/ 204 h 238"/>
                <a:gd name="T100" fmla="*/ 210 w 272"/>
                <a:gd name="T101" fmla="*/ 204 h 238"/>
                <a:gd name="T102" fmla="*/ 226 w 272"/>
                <a:gd name="T103" fmla="*/ 182 h 238"/>
                <a:gd name="T104" fmla="*/ 238 w 272"/>
                <a:gd name="T105" fmla="*/ 15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238">
                  <a:moveTo>
                    <a:pt x="266" y="163"/>
                  </a:moveTo>
                  <a:lnTo>
                    <a:pt x="272" y="124"/>
                  </a:lnTo>
                  <a:lnTo>
                    <a:pt x="244" y="118"/>
                  </a:lnTo>
                  <a:lnTo>
                    <a:pt x="243" y="106"/>
                  </a:lnTo>
                  <a:lnTo>
                    <a:pt x="242" y="96"/>
                  </a:lnTo>
                  <a:lnTo>
                    <a:pt x="239" y="86"/>
                  </a:lnTo>
                  <a:lnTo>
                    <a:pt x="235" y="75"/>
                  </a:lnTo>
                  <a:lnTo>
                    <a:pt x="230" y="65"/>
                  </a:lnTo>
                  <a:lnTo>
                    <a:pt x="224" y="56"/>
                  </a:lnTo>
                  <a:lnTo>
                    <a:pt x="218" y="46"/>
                  </a:lnTo>
                  <a:lnTo>
                    <a:pt x="210" y="38"/>
                  </a:lnTo>
                  <a:lnTo>
                    <a:pt x="181" y="82"/>
                  </a:lnTo>
                  <a:lnTo>
                    <a:pt x="183" y="84"/>
                  </a:lnTo>
                  <a:lnTo>
                    <a:pt x="185" y="87"/>
                  </a:lnTo>
                  <a:lnTo>
                    <a:pt x="186" y="90"/>
                  </a:lnTo>
                  <a:lnTo>
                    <a:pt x="188" y="94"/>
                  </a:lnTo>
                  <a:lnTo>
                    <a:pt x="188" y="101"/>
                  </a:lnTo>
                  <a:lnTo>
                    <a:pt x="184" y="106"/>
                  </a:lnTo>
                  <a:lnTo>
                    <a:pt x="178" y="111"/>
                  </a:lnTo>
                  <a:lnTo>
                    <a:pt x="171" y="112"/>
                  </a:lnTo>
                  <a:lnTo>
                    <a:pt x="165" y="112"/>
                  </a:lnTo>
                  <a:lnTo>
                    <a:pt x="159" y="109"/>
                  </a:lnTo>
                  <a:lnTo>
                    <a:pt x="155" y="104"/>
                  </a:lnTo>
                  <a:lnTo>
                    <a:pt x="153" y="97"/>
                  </a:lnTo>
                  <a:lnTo>
                    <a:pt x="153" y="90"/>
                  </a:lnTo>
                  <a:lnTo>
                    <a:pt x="156" y="84"/>
                  </a:lnTo>
                  <a:lnTo>
                    <a:pt x="161" y="80"/>
                  </a:lnTo>
                  <a:lnTo>
                    <a:pt x="168" y="78"/>
                  </a:lnTo>
                  <a:lnTo>
                    <a:pt x="171" y="78"/>
                  </a:lnTo>
                  <a:lnTo>
                    <a:pt x="175" y="79"/>
                  </a:lnTo>
                  <a:lnTo>
                    <a:pt x="177" y="80"/>
                  </a:lnTo>
                  <a:lnTo>
                    <a:pt x="180" y="81"/>
                  </a:lnTo>
                  <a:lnTo>
                    <a:pt x="205" y="34"/>
                  </a:lnTo>
                  <a:lnTo>
                    <a:pt x="199" y="29"/>
                  </a:lnTo>
                  <a:lnTo>
                    <a:pt x="193" y="25"/>
                  </a:lnTo>
                  <a:lnTo>
                    <a:pt x="188" y="20"/>
                  </a:lnTo>
                  <a:lnTo>
                    <a:pt x="182" y="15"/>
                  </a:lnTo>
                  <a:lnTo>
                    <a:pt x="175" y="13"/>
                  </a:lnTo>
                  <a:lnTo>
                    <a:pt x="168" y="10"/>
                  </a:lnTo>
                  <a:lnTo>
                    <a:pt x="161" y="7"/>
                  </a:lnTo>
                  <a:lnTo>
                    <a:pt x="153" y="5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1" y="6"/>
                  </a:lnTo>
                  <a:lnTo>
                    <a:pt x="60" y="15"/>
                  </a:lnTo>
                  <a:lnTo>
                    <a:pt x="41" y="28"/>
                  </a:lnTo>
                  <a:lnTo>
                    <a:pt x="25" y="44"/>
                  </a:lnTo>
                  <a:lnTo>
                    <a:pt x="12" y="64"/>
                  </a:lnTo>
                  <a:lnTo>
                    <a:pt x="3" y="86"/>
                  </a:lnTo>
                  <a:lnTo>
                    <a:pt x="0" y="110"/>
                  </a:lnTo>
                  <a:lnTo>
                    <a:pt x="1" y="133"/>
                  </a:lnTo>
                  <a:lnTo>
                    <a:pt x="5" y="155"/>
                  </a:lnTo>
                  <a:lnTo>
                    <a:pt x="16" y="177"/>
                  </a:lnTo>
                  <a:lnTo>
                    <a:pt x="30" y="195"/>
                  </a:lnTo>
                  <a:lnTo>
                    <a:pt x="47" y="211"/>
                  </a:lnTo>
                  <a:lnTo>
                    <a:pt x="66" y="224"/>
                  </a:lnTo>
                  <a:lnTo>
                    <a:pt x="90" y="233"/>
                  </a:lnTo>
                  <a:lnTo>
                    <a:pt x="102" y="235"/>
                  </a:lnTo>
                  <a:lnTo>
                    <a:pt x="115" y="238"/>
                  </a:lnTo>
                  <a:lnTo>
                    <a:pt x="128" y="238"/>
                  </a:lnTo>
                  <a:lnTo>
                    <a:pt x="140" y="236"/>
                  </a:lnTo>
                  <a:lnTo>
                    <a:pt x="152" y="234"/>
                  </a:lnTo>
                  <a:lnTo>
                    <a:pt x="163" y="232"/>
                  </a:lnTo>
                  <a:lnTo>
                    <a:pt x="175" y="227"/>
                  </a:lnTo>
                  <a:lnTo>
                    <a:pt x="185" y="222"/>
                  </a:lnTo>
                  <a:lnTo>
                    <a:pt x="181" y="220"/>
                  </a:lnTo>
                  <a:lnTo>
                    <a:pt x="176" y="219"/>
                  </a:lnTo>
                  <a:lnTo>
                    <a:pt x="171" y="218"/>
                  </a:lnTo>
                  <a:lnTo>
                    <a:pt x="167" y="216"/>
                  </a:lnTo>
                  <a:lnTo>
                    <a:pt x="162" y="215"/>
                  </a:lnTo>
                  <a:lnTo>
                    <a:pt x="158" y="212"/>
                  </a:lnTo>
                  <a:lnTo>
                    <a:pt x="153" y="210"/>
                  </a:lnTo>
                  <a:lnTo>
                    <a:pt x="150" y="208"/>
                  </a:lnTo>
                  <a:lnTo>
                    <a:pt x="137" y="197"/>
                  </a:lnTo>
                  <a:lnTo>
                    <a:pt x="128" y="186"/>
                  </a:lnTo>
                  <a:lnTo>
                    <a:pt x="121" y="173"/>
                  </a:lnTo>
                  <a:lnTo>
                    <a:pt x="116" y="162"/>
                  </a:lnTo>
                  <a:lnTo>
                    <a:pt x="113" y="150"/>
                  </a:lnTo>
                  <a:lnTo>
                    <a:pt x="110" y="141"/>
                  </a:lnTo>
                  <a:lnTo>
                    <a:pt x="109" y="135"/>
                  </a:lnTo>
                  <a:lnTo>
                    <a:pt x="109" y="133"/>
                  </a:lnTo>
                  <a:lnTo>
                    <a:pt x="110" y="128"/>
                  </a:lnTo>
                  <a:lnTo>
                    <a:pt x="113" y="126"/>
                  </a:lnTo>
                  <a:lnTo>
                    <a:pt x="115" y="124"/>
                  </a:lnTo>
                  <a:lnTo>
                    <a:pt x="118" y="122"/>
                  </a:lnTo>
                  <a:lnTo>
                    <a:pt x="123" y="124"/>
                  </a:lnTo>
                  <a:lnTo>
                    <a:pt x="125" y="125"/>
                  </a:lnTo>
                  <a:lnTo>
                    <a:pt x="128" y="128"/>
                  </a:lnTo>
                  <a:lnTo>
                    <a:pt x="129" y="132"/>
                  </a:lnTo>
                  <a:lnTo>
                    <a:pt x="129" y="132"/>
                  </a:lnTo>
                  <a:lnTo>
                    <a:pt x="130" y="139"/>
                  </a:lnTo>
                  <a:lnTo>
                    <a:pt x="133" y="155"/>
                  </a:lnTo>
                  <a:lnTo>
                    <a:pt x="143" y="174"/>
                  </a:lnTo>
                  <a:lnTo>
                    <a:pt x="160" y="193"/>
                  </a:lnTo>
                  <a:lnTo>
                    <a:pt x="166" y="195"/>
                  </a:lnTo>
                  <a:lnTo>
                    <a:pt x="170" y="198"/>
                  </a:lnTo>
                  <a:lnTo>
                    <a:pt x="176" y="201"/>
                  </a:lnTo>
                  <a:lnTo>
                    <a:pt x="183" y="202"/>
                  </a:lnTo>
                  <a:lnTo>
                    <a:pt x="189" y="203"/>
                  </a:lnTo>
                  <a:lnTo>
                    <a:pt x="196" y="204"/>
                  </a:lnTo>
                  <a:lnTo>
                    <a:pt x="203" y="204"/>
                  </a:lnTo>
                  <a:lnTo>
                    <a:pt x="210" y="204"/>
                  </a:lnTo>
                  <a:lnTo>
                    <a:pt x="219" y="194"/>
                  </a:lnTo>
                  <a:lnTo>
                    <a:pt x="226" y="182"/>
                  </a:lnTo>
                  <a:lnTo>
                    <a:pt x="233" y="171"/>
                  </a:lnTo>
                  <a:lnTo>
                    <a:pt x="238" y="158"/>
                  </a:lnTo>
                  <a:lnTo>
                    <a:pt x="266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35" y="3088"/>
              <a:ext cx="15" cy="25"/>
            </a:xfrm>
            <a:custGeom>
              <a:avLst/>
              <a:gdLst>
                <a:gd name="T0" fmla="*/ 1 w 30"/>
                <a:gd name="T1" fmla="*/ 48 h 48"/>
                <a:gd name="T2" fmla="*/ 30 w 30"/>
                <a:gd name="T3" fmla="*/ 4 h 48"/>
                <a:gd name="T4" fmla="*/ 28 w 30"/>
                <a:gd name="T5" fmla="*/ 3 h 48"/>
                <a:gd name="T6" fmla="*/ 27 w 30"/>
                <a:gd name="T7" fmla="*/ 2 h 48"/>
                <a:gd name="T8" fmla="*/ 26 w 30"/>
                <a:gd name="T9" fmla="*/ 1 h 48"/>
                <a:gd name="T10" fmla="*/ 25 w 30"/>
                <a:gd name="T11" fmla="*/ 0 h 48"/>
                <a:gd name="T12" fmla="*/ 0 w 30"/>
                <a:gd name="T13" fmla="*/ 47 h 48"/>
                <a:gd name="T14" fmla="*/ 1 w 30"/>
                <a:gd name="T15" fmla="*/ 47 h 48"/>
                <a:gd name="T16" fmla="*/ 1 w 30"/>
                <a:gd name="T17" fmla="*/ 47 h 48"/>
                <a:gd name="T18" fmla="*/ 1 w 30"/>
                <a:gd name="T19" fmla="*/ 48 h 48"/>
                <a:gd name="T20" fmla="*/ 1 w 3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8">
                  <a:moveTo>
                    <a:pt x="1" y="48"/>
                  </a:move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969" y="3217"/>
              <a:ext cx="230" cy="150"/>
            </a:xfrm>
            <a:custGeom>
              <a:avLst/>
              <a:gdLst>
                <a:gd name="T0" fmla="*/ 377 w 459"/>
                <a:gd name="T1" fmla="*/ 129 h 298"/>
                <a:gd name="T2" fmla="*/ 350 w 459"/>
                <a:gd name="T3" fmla="*/ 120 h 298"/>
                <a:gd name="T4" fmla="*/ 318 w 459"/>
                <a:gd name="T5" fmla="*/ 116 h 298"/>
                <a:gd name="T6" fmla="*/ 285 w 459"/>
                <a:gd name="T7" fmla="*/ 122 h 298"/>
                <a:gd name="T8" fmla="*/ 258 w 459"/>
                <a:gd name="T9" fmla="*/ 130 h 298"/>
                <a:gd name="T10" fmla="*/ 210 w 459"/>
                <a:gd name="T11" fmla="*/ 146 h 298"/>
                <a:gd name="T12" fmla="*/ 172 w 459"/>
                <a:gd name="T13" fmla="*/ 156 h 298"/>
                <a:gd name="T14" fmla="*/ 144 w 459"/>
                <a:gd name="T15" fmla="*/ 161 h 298"/>
                <a:gd name="T16" fmla="*/ 122 w 459"/>
                <a:gd name="T17" fmla="*/ 161 h 298"/>
                <a:gd name="T18" fmla="*/ 106 w 459"/>
                <a:gd name="T19" fmla="*/ 153 h 298"/>
                <a:gd name="T20" fmla="*/ 92 w 459"/>
                <a:gd name="T21" fmla="*/ 138 h 298"/>
                <a:gd name="T22" fmla="*/ 78 w 459"/>
                <a:gd name="T23" fmla="*/ 116 h 298"/>
                <a:gd name="T24" fmla="*/ 62 w 459"/>
                <a:gd name="T25" fmla="*/ 85 h 298"/>
                <a:gd name="T26" fmla="*/ 0 w 459"/>
                <a:gd name="T27" fmla="*/ 0 h 298"/>
                <a:gd name="T28" fmla="*/ 39 w 459"/>
                <a:gd name="T29" fmla="*/ 102 h 298"/>
                <a:gd name="T30" fmla="*/ 58 w 459"/>
                <a:gd name="T31" fmla="*/ 138 h 298"/>
                <a:gd name="T32" fmla="*/ 75 w 459"/>
                <a:gd name="T33" fmla="*/ 163 h 298"/>
                <a:gd name="T34" fmla="*/ 92 w 459"/>
                <a:gd name="T35" fmla="*/ 181 h 298"/>
                <a:gd name="T36" fmla="*/ 113 w 459"/>
                <a:gd name="T37" fmla="*/ 190 h 298"/>
                <a:gd name="T38" fmla="*/ 138 w 459"/>
                <a:gd name="T39" fmla="*/ 191 h 298"/>
                <a:gd name="T40" fmla="*/ 171 w 459"/>
                <a:gd name="T41" fmla="*/ 186 h 298"/>
                <a:gd name="T42" fmla="*/ 213 w 459"/>
                <a:gd name="T43" fmla="*/ 174 h 298"/>
                <a:gd name="T44" fmla="*/ 268 w 459"/>
                <a:gd name="T45" fmla="*/ 156 h 298"/>
                <a:gd name="T46" fmla="*/ 291 w 459"/>
                <a:gd name="T47" fmla="*/ 150 h 298"/>
                <a:gd name="T48" fmla="*/ 317 w 459"/>
                <a:gd name="T49" fmla="*/ 146 h 298"/>
                <a:gd name="T50" fmla="*/ 343 w 459"/>
                <a:gd name="T51" fmla="*/ 147 h 298"/>
                <a:gd name="T52" fmla="*/ 363 w 459"/>
                <a:gd name="T53" fmla="*/ 155 h 298"/>
                <a:gd name="T54" fmla="*/ 391 w 459"/>
                <a:gd name="T55" fmla="*/ 178 h 298"/>
                <a:gd name="T56" fmla="*/ 414 w 459"/>
                <a:gd name="T57" fmla="*/ 221 h 298"/>
                <a:gd name="T58" fmla="*/ 426 w 459"/>
                <a:gd name="T59" fmla="*/ 265 h 298"/>
                <a:gd name="T60" fmla="*/ 429 w 459"/>
                <a:gd name="T61" fmla="*/ 294 h 298"/>
                <a:gd name="T62" fmla="*/ 430 w 459"/>
                <a:gd name="T63" fmla="*/ 296 h 298"/>
                <a:gd name="T64" fmla="*/ 458 w 459"/>
                <a:gd name="T65" fmla="*/ 291 h 298"/>
                <a:gd name="T66" fmla="*/ 455 w 459"/>
                <a:gd name="T67" fmla="*/ 257 h 298"/>
                <a:gd name="T68" fmla="*/ 441 w 459"/>
                <a:gd name="T69" fmla="*/ 207 h 298"/>
                <a:gd name="T70" fmla="*/ 412 w 459"/>
                <a:gd name="T71" fmla="*/ 15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9" h="298">
                  <a:moveTo>
                    <a:pt x="390" y="137"/>
                  </a:moveTo>
                  <a:lnTo>
                    <a:pt x="377" y="129"/>
                  </a:lnTo>
                  <a:lnTo>
                    <a:pt x="365" y="123"/>
                  </a:lnTo>
                  <a:lnTo>
                    <a:pt x="350" y="120"/>
                  </a:lnTo>
                  <a:lnTo>
                    <a:pt x="335" y="117"/>
                  </a:lnTo>
                  <a:lnTo>
                    <a:pt x="318" y="116"/>
                  </a:lnTo>
                  <a:lnTo>
                    <a:pt x="302" y="118"/>
                  </a:lnTo>
                  <a:lnTo>
                    <a:pt x="285" y="122"/>
                  </a:lnTo>
                  <a:lnTo>
                    <a:pt x="266" y="126"/>
                  </a:lnTo>
                  <a:lnTo>
                    <a:pt x="258" y="130"/>
                  </a:lnTo>
                  <a:lnTo>
                    <a:pt x="233" y="138"/>
                  </a:lnTo>
                  <a:lnTo>
                    <a:pt x="210" y="146"/>
                  </a:lnTo>
                  <a:lnTo>
                    <a:pt x="190" y="152"/>
                  </a:lnTo>
                  <a:lnTo>
                    <a:pt x="172" y="156"/>
                  </a:lnTo>
                  <a:lnTo>
                    <a:pt x="157" y="160"/>
                  </a:lnTo>
                  <a:lnTo>
                    <a:pt x="144" y="161"/>
                  </a:lnTo>
                  <a:lnTo>
                    <a:pt x="133" y="162"/>
                  </a:lnTo>
                  <a:lnTo>
                    <a:pt x="122" y="161"/>
                  </a:lnTo>
                  <a:lnTo>
                    <a:pt x="114" y="158"/>
                  </a:lnTo>
                  <a:lnTo>
                    <a:pt x="106" y="153"/>
                  </a:lnTo>
                  <a:lnTo>
                    <a:pt x="99" y="146"/>
                  </a:lnTo>
                  <a:lnTo>
                    <a:pt x="92" y="138"/>
                  </a:lnTo>
                  <a:lnTo>
                    <a:pt x="85" y="128"/>
                  </a:lnTo>
                  <a:lnTo>
                    <a:pt x="78" y="116"/>
                  </a:lnTo>
                  <a:lnTo>
                    <a:pt x="70" y="101"/>
                  </a:lnTo>
                  <a:lnTo>
                    <a:pt x="62" y="85"/>
                  </a:lnTo>
                  <a:lnTo>
                    <a:pt x="80" y="72"/>
                  </a:lnTo>
                  <a:lnTo>
                    <a:pt x="0" y="0"/>
                  </a:lnTo>
                  <a:lnTo>
                    <a:pt x="28" y="112"/>
                  </a:lnTo>
                  <a:lnTo>
                    <a:pt x="39" y="102"/>
                  </a:lnTo>
                  <a:lnTo>
                    <a:pt x="48" y="121"/>
                  </a:lnTo>
                  <a:lnTo>
                    <a:pt x="58" y="138"/>
                  </a:lnTo>
                  <a:lnTo>
                    <a:pt x="66" y="152"/>
                  </a:lnTo>
                  <a:lnTo>
                    <a:pt x="75" y="163"/>
                  </a:lnTo>
                  <a:lnTo>
                    <a:pt x="83" y="174"/>
                  </a:lnTo>
                  <a:lnTo>
                    <a:pt x="92" y="181"/>
                  </a:lnTo>
                  <a:lnTo>
                    <a:pt x="102" y="186"/>
                  </a:lnTo>
                  <a:lnTo>
                    <a:pt x="113" y="190"/>
                  </a:lnTo>
                  <a:lnTo>
                    <a:pt x="125" y="191"/>
                  </a:lnTo>
                  <a:lnTo>
                    <a:pt x="138" y="191"/>
                  </a:lnTo>
                  <a:lnTo>
                    <a:pt x="153" y="190"/>
                  </a:lnTo>
                  <a:lnTo>
                    <a:pt x="171" y="186"/>
                  </a:lnTo>
                  <a:lnTo>
                    <a:pt x="191" y="181"/>
                  </a:lnTo>
                  <a:lnTo>
                    <a:pt x="213" y="174"/>
                  </a:lnTo>
                  <a:lnTo>
                    <a:pt x="239" y="166"/>
                  </a:lnTo>
                  <a:lnTo>
                    <a:pt x="268" y="156"/>
                  </a:lnTo>
                  <a:lnTo>
                    <a:pt x="276" y="154"/>
                  </a:lnTo>
                  <a:lnTo>
                    <a:pt x="291" y="150"/>
                  </a:lnTo>
                  <a:lnTo>
                    <a:pt x="305" y="147"/>
                  </a:lnTo>
                  <a:lnTo>
                    <a:pt x="317" y="146"/>
                  </a:lnTo>
                  <a:lnTo>
                    <a:pt x="330" y="146"/>
                  </a:lnTo>
                  <a:lnTo>
                    <a:pt x="343" y="147"/>
                  </a:lnTo>
                  <a:lnTo>
                    <a:pt x="353" y="151"/>
                  </a:lnTo>
                  <a:lnTo>
                    <a:pt x="363" y="155"/>
                  </a:lnTo>
                  <a:lnTo>
                    <a:pt x="374" y="161"/>
                  </a:lnTo>
                  <a:lnTo>
                    <a:pt x="391" y="178"/>
                  </a:lnTo>
                  <a:lnTo>
                    <a:pt x="405" y="198"/>
                  </a:lnTo>
                  <a:lnTo>
                    <a:pt x="414" y="221"/>
                  </a:lnTo>
                  <a:lnTo>
                    <a:pt x="421" y="243"/>
                  </a:lnTo>
                  <a:lnTo>
                    <a:pt x="426" y="265"/>
                  </a:lnTo>
                  <a:lnTo>
                    <a:pt x="428" y="282"/>
                  </a:lnTo>
                  <a:lnTo>
                    <a:pt x="429" y="294"/>
                  </a:lnTo>
                  <a:lnTo>
                    <a:pt x="430" y="298"/>
                  </a:lnTo>
                  <a:lnTo>
                    <a:pt x="430" y="296"/>
                  </a:lnTo>
                  <a:lnTo>
                    <a:pt x="459" y="297"/>
                  </a:lnTo>
                  <a:lnTo>
                    <a:pt x="458" y="291"/>
                  </a:lnTo>
                  <a:lnTo>
                    <a:pt x="457" y="276"/>
                  </a:lnTo>
                  <a:lnTo>
                    <a:pt x="455" y="257"/>
                  </a:lnTo>
                  <a:lnTo>
                    <a:pt x="449" y="232"/>
                  </a:lnTo>
                  <a:lnTo>
                    <a:pt x="441" y="207"/>
                  </a:lnTo>
                  <a:lnTo>
                    <a:pt x="428" y="181"/>
                  </a:lnTo>
                  <a:lnTo>
                    <a:pt x="412" y="158"/>
                  </a:lnTo>
                  <a:lnTo>
                    <a:pt x="390" y="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59" y="2987"/>
              <a:ext cx="145" cy="186"/>
            </a:xfrm>
            <a:custGeom>
              <a:avLst/>
              <a:gdLst>
                <a:gd name="T0" fmla="*/ 233 w 291"/>
                <a:gd name="T1" fmla="*/ 100 h 372"/>
                <a:gd name="T2" fmla="*/ 216 w 291"/>
                <a:gd name="T3" fmla="*/ 146 h 372"/>
                <a:gd name="T4" fmla="*/ 204 w 291"/>
                <a:gd name="T5" fmla="*/ 158 h 372"/>
                <a:gd name="T6" fmla="*/ 188 w 291"/>
                <a:gd name="T7" fmla="*/ 164 h 372"/>
                <a:gd name="T8" fmla="*/ 179 w 291"/>
                <a:gd name="T9" fmla="*/ 164 h 372"/>
                <a:gd name="T10" fmla="*/ 170 w 291"/>
                <a:gd name="T11" fmla="*/ 162 h 372"/>
                <a:gd name="T12" fmla="*/ 225 w 291"/>
                <a:gd name="T13" fmla="*/ 94 h 372"/>
                <a:gd name="T14" fmla="*/ 188 w 291"/>
                <a:gd name="T15" fmla="*/ 68 h 372"/>
                <a:gd name="T16" fmla="*/ 146 w 291"/>
                <a:gd name="T17" fmla="*/ 146 h 372"/>
                <a:gd name="T18" fmla="*/ 142 w 291"/>
                <a:gd name="T19" fmla="*/ 137 h 372"/>
                <a:gd name="T20" fmla="*/ 140 w 291"/>
                <a:gd name="T21" fmla="*/ 129 h 372"/>
                <a:gd name="T22" fmla="*/ 140 w 291"/>
                <a:gd name="T23" fmla="*/ 113 h 372"/>
                <a:gd name="T24" fmla="*/ 146 w 291"/>
                <a:gd name="T25" fmla="*/ 98 h 372"/>
                <a:gd name="T26" fmla="*/ 157 w 291"/>
                <a:gd name="T27" fmla="*/ 83 h 372"/>
                <a:gd name="T28" fmla="*/ 174 w 291"/>
                <a:gd name="T29" fmla="*/ 59 h 372"/>
                <a:gd name="T30" fmla="*/ 201 w 291"/>
                <a:gd name="T31" fmla="*/ 0 h 372"/>
                <a:gd name="T32" fmla="*/ 151 w 291"/>
                <a:gd name="T33" fmla="*/ 41 h 372"/>
                <a:gd name="T34" fmla="*/ 116 w 291"/>
                <a:gd name="T35" fmla="*/ 93 h 372"/>
                <a:gd name="T36" fmla="*/ 110 w 291"/>
                <a:gd name="T37" fmla="*/ 120 h 372"/>
                <a:gd name="T38" fmla="*/ 113 w 291"/>
                <a:gd name="T39" fmla="*/ 144 h 372"/>
                <a:gd name="T40" fmla="*/ 122 w 291"/>
                <a:gd name="T41" fmla="*/ 162 h 372"/>
                <a:gd name="T42" fmla="*/ 2 w 291"/>
                <a:gd name="T43" fmla="*/ 350 h 372"/>
                <a:gd name="T44" fmla="*/ 0 w 291"/>
                <a:gd name="T45" fmla="*/ 361 h 372"/>
                <a:gd name="T46" fmla="*/ 6 w 291"/>
                <a:gd name="T47" fmla="*/ 370 h 372"/>
                <a:gd name="T48" fmla="*/ 16 w 291"/>
                <a:gd name="T49" fmla="*/ 372 h 372"/>
                <a:gd name="T50" fmla="*/ 25 w 291"/>
                <a:gd name="T51" fmla="*/ 366 h 372"/>
                <a:gd name="T52" fmla="*/ 152 w 291"/>
                <a:gd name="T53" fmla="*/ 187 h 372"/>
                <a:gd name="T54" fmla="*/ 161 w 291"/>
                <a:gd name="T55" fmla="*/ 190 h 372"/>
                <a:gd name="T56" fmla="*/ 172 w 291"/>
                <a:gd name="T57" fmla="*/ 192 h 372"/>
                <a:gd name="T58" fmla="*/ 182 w 291"/>
                <a:gd name="T59" fmla="*/ 192 h 372"/>
                <a:gd name="T60" fmla="*/ 193 w 291"/>
                <a:gd name="T61" fmla="*/ 191 h 372"/>
                <a:gd name="T62" fmla="*/ 206 w 291"/>
                <a:gd name="T63" fmla="*/ 188 h 372"/>
                <a:gd name="T64" fmla="*/ 219 w 291"/>
                <a:gd name="T65" fmla="*/ 182 h 372"/>
                <a:gd name="T66" fmla="*/ 230 w 291"/>
                <a:gd name="T67" fmla="*/ 174 h 372"/>
                <a:gd name="T68" fmla="*/ 238 w 291"/>
                <a:gd name="T69" fmla="*/ 162 h 372"/>
                <a:gd name="T70" fmla="*/ 248 w 291"/>
                <a:gd name="T71" fmla="*/ 147 h 372"/>
                <a:gd name="T72" fmla="*/ 265 w 291"/>
                <a:gd name="T73" fmla="*/ 123 h 372"/>
                <a:gd name="T74" fmla="*/ 291 w 291"/>
                <a:gd name="T75" fmla="*/ 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1" h="372">
                  <a:moveTo>
                    <a:pt x="291" y="65"/>
                  </a:moveTo>
                  <a:lnTo>
                    <a:pt x="233" y="100"/>
                  </a:lnTo>
                  <a:lnTo>
                    <a:pt x="242" y="107"/>
                  </a:lnTo>
                  <a:lnTo>
                    <a:pt x="216" y="146"/>
                  </a:lnTo>
                  <a:lnTo>
                    <a:pt x="210" y="152"/>
                  </a:lnTo>
                  <a:lnTo>
                    <a:pt x="204" y="158"/>
                  </a:lnTo>
                  <a:lnTo>
                    <a:pt x="196" y="161"/>
                  </a:lnTo>
                  <a:lnTo>
                    <a:pt x="188" y="164"/>
                  </a:lnTo>
                  <a:lnTo>
                    <a:pt x="183" y="164"/>
                  </a:lnTo>
                  <a:lnTo>
                    <a:pt x="179" y="164"/>
                  </a:lnTo>
                  <a:lnTo>
                    <a:pt x="174" y="164"/>
                  </a:lnTo>
                  <a:lnTo>
                    <a:pt x="170" y="162"/>
                  </a:lnTo>
                  <a:lnTo>
                    <a:pt x="220" y="91"/>
                  </a:lnTo>
                  <a:lnTo>
                    <a:pt x="225" y="94"/>
                  </a:lnTo>
                  <a:lnTo>
                    <a:pt x="245" y="32"/>
                  </a:lnTo>
                  <a:lnTo>
                    <a:pt x="188" y="68"/>
                  </a:lnTo>
                  <a:lnTo>
                    <a:pt x="197" y="75"/>
                  </a:lnTo>
                  <a:lnTo>
                    <a:pt x="146" y="146"/>
                  </a:lnTo>
                  <a:lnTo>
                    <a:pt x="144" y="142"/>
                  </a:lnTo>
                  <a:lnTo>
                    <a:pt x="142" y="137"/>
                  </a:lnTo>
                  <a:lnTo>
                    <a:pt x="141" y="134"/>
                  </a:lnTo>
                  <a:lnTo>
                    <a:pt x="140" y="129"/>
                  </a:lnTo>
                  <a:lnTo>
                    <a:pt x="138" y="121"/>
                  </a:lnTo>
                  <a:lnTo>
                    <a:pt x="140" y="113"/>
                  </a:lnTo>
                  <a:lnTo>
                    <a:pt x="142" y="105"/>
                  </a:lnTo>
                  <a:lnTo>
                    <a:pt x="146" y="98"/>
                  </a:lnTo>
                  <a:lnTo>
                    <a:pt x="150" y="93"/>
                  </a:lnTo>
                  <a:lnTo>
                    <a:pt x="157" y="83"/>
                  </a:lnTo>
                  <a:lnTo>
                    <a:pt x="166" y="70"/>
                  </a:lnTo>
                  <a:lnTo>
                    <a:pt x="174" y="59"/>
                  </a:lnTo>
                  <a:lnTo>
                    <a:pt x="180" y="62"/>
                  </a:lnTo>
                  <a:lnTo>
                    <a:pt x="201" y="0"/>
                  </a:lnTo>
                  <a:lnTo>
                    <a:pt x="143" y="37"/>
                  </a:lnTo>
                  <a:lnTo>
                    <a:pt x="151" y="41"/>
                  </a:lnTo>
                  <a:lnTo>
                    <a:pt x="123" y="81"/>
                  </a:lnTo>
                  <a:lnTo>
                    <a:pt x="116" y="93"/>
                  </a:lnTo>
                  <a:lnTo>
                    <a:pt x="112" y="106"/>
                  </a:lnTo>
                  <a:lnTo>
                    <a:pt x="110" y="120"/>
                  </a:lnTo>
                  <a:lnTo>
                    <a:pt x="111" y="134"/>
                  </a:lnTo>
                  <a:lnTo>
                    <a:pt x="113" y="144"/>
                  </a:lnTo>
                  <a:lnTo>
                    <a:pt x="118" y="153"/>
                  </a:lnTo>
                  <a:lnTo>
                    <a:pt x="122" y="162"/>
                  </a:lnTo>
                  <a:lnTo>
                    <a:pt x="129" y="170"/>
                  </a:lnTo>
                  <a:lnTo>
                    <a:pt x="2" y="350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1" y="365"/>
                  </a:lnTo>
                  <a:lnTo>
                    <a:pt x="6" y="370"/>
                  </a:lnTo>
                  <a:lnTo>
                    <a:pt x="10" y="372"/>
                  </a:lnTo>
                  <a:lnTo>
                    <a:pt x="16" y="372"/>
                  </a:lnTo>
                  <a:lnTo>
                    <a:pt x="21" y="371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152" y="187"/>
                  </a:lnTo>
                  <a:lnTo>
                    <a:pt x="157" y="189"/>
                  </a:lnTo>
                  <a:lnTo>
                    <a:pt x="161" y="190"/>
                  </a:lnTo>
                  <a:lnTo>
                    <a:pt x="167" y="191"/>
                  </a:lnTo>
                  <a:lnTo>
                    <a:pt x="172" y="192"/>
                  </a:lnTo>
                  <a:lnTo>
                    <a:pt x="178" y="192"/>
                  </a:lnTo>
                  <a:lnTo>
                    <a:pt x="182" y="192"/>
                  </a:lnTo>
                  <a:lnTo>
                    <a:pt x="188" y="192"/>
                  </a:lnTo>
                  <a:lnTo>
                    <a:pt x="193" y="191"/>
                  </a:lnTo>
                  <a:lnTo>
                    <a:pt x="200" y="190"/>
                  </a:lnTo>
                  <a:lnTo>
                    <a:pt x="206" y="188"/>
                  </a:lnTo>
                  <a:lnTo>
                    <a:pt x="212" y="185"/>
                  </a:lnTo>
                  <a:lnTo>
                    <a:pt x="219" y="182"/>
                  </a:lnTo>
                  <a:lnTo>
                    <a:pt x="224" y="179"/>
                  </a:lnTo>
                  <a:lnTo>
                    <a:pt x="230" y="174"/>
                  </a:lnTo>
                  <a:lnTo>
                    <a:pt x="233" y="168"/>
                  </a:lnTo>
                  <a:lnTo>
                    <a:pt x="238" y="162"/>
                  </a:lnTo>
                  <a:lnTo>
                    <a:pt x="241" y="158"/>
                  </a:lnTo>
                  <a:lnTo>
                    <a:pt x="248" y="147"/>
                  </a:lnTo>
                  <a:lnTo>
                    <a:pt x="257" y="135"/>
                  </a:lnTo>
                  <a:lnTo>
                    <a:pt x="265" y="123"/>
                  </a:lnTo>
                  <a:lnTo>
                    <a:pt x="270" y="127"/>
                  </a:lnTo>
                  <a:lnTo>
                    <a:pt x="291" y="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02" y="3082"/>
              <a:ext cx="383" cy="484"/>
            </a:xfrm>
            <a:custGeom>
              <a:avLst/>
              <a:gdLst>
                <a:gd name="T0" fmla="*/ 663 w 767"/>
                <a:gd name="T1" fmla="*/ 569 h 968"/>
                <a:gd name="T2" fmla="*/ 649 w 767"/>
                <a:gd name="T3" fmla="*/ 599 h 968"/>
                <a:gd name="T4" fmla="*/ 662 w 767"/>
                <a:gd name="T5" fmla="*/ 630 h 968"/>
                <a:gd name="T6" fmla="*/ 692 w 767"/>
                <a:gd name="T7" fmla="*/ 643 h 968"/>
                <a:gd name="T8" fmla="*/ 722 w 767"/>
                <a:gd name="T9" fmla="*/ 631 h 968"/>
                <a:gd name="T10" fmla="*/ 735 w 767"/>
                <a:gd name="T11" fmla="*/ 601 h 968"/>
                <a:gd name="T12" fmla="*/ 732 w 767"/>
                <a:gd name="T13" fmla="*/ 586 h 968"/>
                <a:gd name="T14" fmla="*/ 758 w 767"/>
                <a:gd name="T15" fmla="*/ 538 h 968"/>
                <a:gd name="T16" fmla="*/ 766 w 767"/>
                <a:gd name="T17" fmla="*/ 480 h 968"/>
                <a:gd name="T18" fmla="*/ 726 w 767"/>
                <a:gd name="T19" fmla="*/ 410 h 968"/>
                <a:gd name="T20" fmla="*/ 660 w 767"/>
                <a:gd name="T21" fmla="*/ 370 h 968"/>
                <a:gd name="T22" fmla="*/ 632 w 767"/>
                <a:gd name="T23" fmla="*/ 308 h 968"/>
                <a:gd name="T24" fmla="*/ 573 w 767"/>
                <a:gd name="T25" fmla="*/ 253 h 968"/>
                <a:gd name="T26" fmla="*/ 502 w 767"/>
                <a:gd name="T27" fmla="*/ 244 h 968"/>
                <a:gd name="T28" fmla="*/ 440 w 767"/>
                <a:gd name="T29" fmla="*/ 274 h 968"/>
                <a:gd name="T30" fmla="*/ 355 w 767"/>
                <a:gd name="T31" fmla="*/ 279 h 968"/>
                <a:gd name="T32" fmla="*/ 282 w 767"/>
                <a:gd name="T33" fmla="*/ 243 h 968"/>
                <a:gd name="T34" fmla="*/ 239 w 767"/>
                <a:gd name="T35" fmla="*/ 172 h 968"/>
                <a:gd name="T36" fmla="*/ 230 w 767"/>
                <a:gd name="T37" fmla="*/ 97 h 968"/>
                <a:gd name="T38" fmla="*/ 243 w 767"/>
                <a:gd name="T39" fmla="*/ 78 h 968"/>
                <a:gd name="T40" fmla="*/ 263 w 767"/>
                <a:gd name="T41" fmla="*/ 32 h 968"/>
                <a:gd name="T42" fmla="*/ 236 w 767"/>
                <a:gd name="T43" fmla="*/ 2 h 968"/>
                <a:gd name="T44" fmla="*/ 204 w 767"/>
                <a:gd name="T45" fmla="*/ 4 h 968"/>
                <a:gd name="T46" fmla="*/ 180 w 767"/>
                <a:gd name="T47" fmla="*/ 52 h 968"/>
                <a:gd name="T48" fmla="*/ 198 w 767"/>
                <a:gd name="T49" fmla="*/ 78 h 968"/>
                <a:gd name="T50" fmla="*/ 203 w 767"/>
                <a:gd name="T51" fmla="*/ 136 h 968"/>
                <a:gd name="T52" fmla="*/ 230 w 767"/>
                <a:gd name="T53" fmla="*/ 226 h 968"/>
                <a:gd name="T54" fmla="*/ 295 w 767"/>
                <a:gd name="T55" fmla="*/ 287 h 968"/>
                <a:gd name="T56" fmla="*/ 383 w 767"/>
                <a:gd name="T57" fmla="*/ 312 h 968"/>
                <a:gd name="T58" fmla="*/ 403 w 767"/>
                <a:gd name="T59" fmla="*/ 331 h 968"/>
                <a:gd name="T60" fmla="*/ 326 w 767"/>
                <a:gd name="T61" fmla="*/ 567 h 968"/>
                <a:gd name="T62" fmla="*/ 263 w 767"/>
                <a:gd name="T63" fmla="*/ 543 h 968"/>
                <a:gd name="T64" fmla="*/ 189 w 767"/>
                <a:gd name="T65" fmla="*/ 558 h 968"/>
                <a:gd name="T66" fmla="*/ 132 w 767"/>
                <a:gd name="T67" fmla="*/ 629 h 968"/>
                <a:gd name="T68" fmla="*/ 18 w 767"/>
                <a:gd name="T69" fmla="*/ 696 h 968"/>
                <a:gd name="T70" fmla="*/ 0 w 767"/>
                <a:gd name="T71" fmla="*/ 706 h 968"/>
                <a:gd name="T72" fmla="*/ 10 w 767"/>
                <a:gd name="T73" fmla="*/ 723 h 968"/>
                <a:gd name="T74" fmla="*/ 138 w 767"/>
                <a:gd name="T75" fmla="*/ 707 h 968"/>
                <a:gd name="T76" fmla="*/ 175 w 767"/>
                <a:gd name="T77" fmla="*/ 609 h 968"/>
                <a:gd name="T78" fmla="*/ 234 w 767"/>
                <a:gd name="T79" fmla="*/ 571 h 968"/>
                <a:gd name="T80" fmla="*/ 295 w 767"/>
                <a:gd name="T81" fmla="*/ 583 h 968"/>
                <a:gd name="T82" fmla="*/ 319 w 767"/>
                <a:gd name="T83" fmla="*/ 647 h 968"/>
                <a:gd name="T84" fmla="*/ 582 w 767"/>
                <a:gd name="T85" fmla="*/ 643 h 968"/>
                <a:gd name="T86" fmla="*/ 590 w 767"/>
                <a:gd name="T87" fmla="*/ 647 h 968"/>
                <a:gd name="T88" fmla="*/ 656 w 767"/>
                <a:gd name="T89" fmla="*/ 688 h 968"/>
                <a:gd name="T90" fmla="*/ 694 w 767"/>
                <a:gd name="T91" fmla="*/ 766 h 968"/>
                <a:gd name="T92" fmla="*/ 663 w 767"/>
                <a:gd name="T93" fmla="*/ 834 h 968"/>
                <a:gd name="T94" fmla="*/ 587 w 767"/>
                <a:gd name="T95" fmla="*/ 902 h 968"/>
                <a:gd name="T96" fmla="*/ 709 w 767"/>
                <a:gd name="T97" fmla="*/ 968 h 968"/>
                <a:gd name="T98" fmla="*/ 720 w 767"/>
                <a:gd name="T99" fmla="*/ 950 h 968"/>
                <a:gd name="T100" fmla="*/ 660 w 767"/>
                <a:gd name="T101" fmla="*/ 879 h 968"/>
                <a:gd name="T102" fmla="*/ 716 w 767"/>
                <a:gd name="T103" fmla="*/ 802 h 968"/>
                <a:gd name="T104" fmla="*/ 714 w 767"/>
                <a:gd name="T105" fmla="*/ 717 h 968"/>
                <a:gd name="T106" fmla="*/ 634 w 767"/>
                <a:gd name="T107" fmla="*/ 637 h 968"/>
                <a:gd name="T108" fmla="*/ 593 w 767"/>
                <a:gd name="T109" fmla="*/ 618 h 968"/>
                <a:gd name="T110" fmla="*/ 643 w 767"/>
                <a:gd name="T111" fmla="*/ 399 h 968"/>
                <a:gd name="T112" fmla="*/ 643 w 767"/>
                <a:gd name="T113" fmla="*/ 396 h 968"/>
                <a:gd name="T114" fmla="*/ 682 w 767"/>
                <a:gd name="T115" fmla="*/ 414 h 968"/>
                <a:gd name="T116" fmla="*/ 729 w 767"/>
                <a:gd name="T117" fmla="*/ 459 h 968"/>
                <a:gd name="T118" fmla="*/ 726 w 767"/>
                <a:gd name="T119" fmla="*/ 538 h 968"/>
                <a:gd name="T120" fmla="*/ 692 w 767"/>
                <a:gd name="T121" fmla="*/ 55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968">
                  <a:moveTo>
                    <a:pt x="685" y="559"/>
                  </a:moveTo>
                  <a:lnTo>
                    <a:pt x="677" y="561"/>
                  </a:lnTo>
                  <a:lnTo>
                    <a:pt x="669" y="565"/>
                  </a:lnTo>
                  <a:lnTo>
                    <a:pt x="663" y="569"/>
                  </a:lnTo>
                  <a:lnTo>
                    <a:pt x="657" y="576"/>
                  </a:lnTo>
                  <a:lnTo>
                    <a:pt x="653" y="583"/>
                  </a:lnTo>
                  <a:lnTo>
                    <a:pt x="650" y="591"/>
                  </a:lnTo>
                  <a:lnTo>
                    <a:pt x="649" y="599"/>
                  </a:lnTo>
                  <a:lnTo>
                    <a:pt x="650" y="608"/>
                  </a:lnTo>
                  <a:lnTo>
                    <a:pt x="653" y="616"/>
                  </a:lnTo>
                  <a:lnTo>
                    <a:pt x="657" y="624"/>
                  </a:lnTo>
                  <a:lnTo>
                    <a:pt x="662" y="630"/>
                  </a:lnTo>
                  <a:lnTo>
                    <a:pt x="669" y="635"/>
                  </a:lnTo>
                  <a:lnTo>
                    <a:pt x="676" y="639"/>
                  </a:lnTo>
                  <a:lnTo>
                    <a:pt x="683" y="642"/>
                  </a:lnTo>
                  <a:lnTo>
                    <a:pt x="692" y="643"/>
                  </a:lnTo>
                  <a:lnTo>
                    <a:pt x="700" y="642"/>
                  </a:lnTo>
                  <a:lnTo>
                    <a:pt x="708" y="639"/>
                  </a:lnTo>
                  <a:lnTo>
                    <a:pt x="716" y="636"/>
                  </a:lnTo>
                  <a:lnTo>
                    <a:pt x="722" y="631"/>
                  </a:lnTo>
                  <a:lnTo>
                    <a:pt x="728" y="624"/>
                  </a:lnTo>
                  <a:lnTo>
                    <a:pt x="731" y="618"/>
                  </a:lnTo>
                  <a:lnTo>
                    <a:pt x="733" y="611"/>
                  </a:lnTo>
                  <a:lnTo>
                    <a:pt x="735" y="601"/>
                  </a:lnTo>
                  <a:lnTo>
                    <a:pt x="735" y="593"/>
                  </a:lnTo>
                  <a:lnTo>
                    <a:pt x="733" y="591"/>
                  </a:lnTo>
                  <a:lnTo>
                    <a:pt x="733" y="589"/>
                  </a:lnTo>
                  <a:lnTo>
                    <a:pt x="732" y="586"/>
                  </a:lnTo>
                  <a:lnTo>
                    <a:pt x="732" y="584"/>
                  </a:lnTo>
                  <a:lnTo>
                    <a:pt x="743" y="569"/>
                  </a:lnTo>
                  <a:lnTo>
                    <a:pt x="751" y="553"/>
                  </a:lnTo>
                  <a:lnTo>
                    <a:pt x="758" y="538"/>
                  </a:lnTo>
                  <a:lnTo>
                    <a:pt x="762" y="523"/>
                  </a:lnTo>
                  <a:lnTo>
                    <a:pt x="766" y="508"/>
                  </a:lnTo>
                  <a:lnTo>
                    <a:pt x="767" y="494"/>
                  </a:lnTo>
                  <a:lnTo>
                    <a:pt x="766" y="480"/>
                  </a:lnTo>
                  <a:lnTo>
                    <a:pt x="763" y="467"/>
                  </a:lnTo>
                  <a:lnTo>
                    <a:pt x="754" y="445"/>
                  </a:lnTo>
                  <a:lnTo>
                    <a:pt x="741" y="426"/>
                  </a:lnTo>
                  <a:lnTo>
                    <a:pt x="726" y="410"/>
                  </a:lnTo>
                  <a:lnTo>
                    <a:pt x="709" y="396"/>
                  </a:lnTo>
                  <a:lnTo>
                    <a:pt x="692" y="386"/>
                  </a:lnTo>
                  <a:lnTo>
                    <a:pt x="675" y="377"/>
                  </a:lnTo>
                  <a:lnTo>
                    <a:pt x="660" y="370"/>
                  </a:lnTo>
                  <a:lnTo>
                    <a:pt x="647" y="365"/>
                  </a:lnTo>
                  <a:lnTo>
                    <a:pt x="645" y="346"/>
                  </a:lnTo>
                  <a:lnTo>
                    <a:pt x="640" y="326"/>
                  </a:lnTo>
                  <a:lnTo>
                    <a:pt x="632" y="308"/>
                  </a:lnTo>
                  <a:lnTo>
                    <a:pt x="622" y="290"/>
                  </a:lnTo>
                  <a:lnTo>
                    <a:pt x="608" y="275"/>
                  </a:lnTo>
                  <a:lnTo>
                    <a:pt x="592" y="264"/>
                  </a:lnTo>
                  <a:lnTo>
                    <a:pt x="573" y="253"/>
                  </a:lnTo>
                  <a:lnTo>
                    <a:pt x="553" y="247"/>
                  </a:lnTo>
                  <a:lnTo>
                    <a:pt x="536" y="243"/>
                  </a:lnTo>
                  <a:lnTo>
                    <a:pt x="518" y="243"/>
                  </a:lnTo>
                  <a:lnTo>
                    <a:pt x="502" y="244"/>
                  </a:lnTo>
                  <a:lnTo>
                    <a:pt x="484" y="249"/>
                  </a:lnTo>
                  <a:lnTo>
                    <a:pt x="469" y="255"/>
                  </a:lnTo>
                  <a:lnTo>
                    <a:pt x="454" y="264"/>
                  </a:lnTo>
                  <a:lnTo>
                    <a:pt x="440" y="274"/>
                  </a:lnTo>
                  <a:lnTo>
                    <a:pt x="429" y="286"/>
                  </a:lnTo>
                  <a:lnTo>
                    <a:pt x="402" y="286"/>
                  </a:lnTo>
                  <a:lnTo>
                    <a:pt x="377" y="283"/>
                  </a:lnTo>
                  <a:lnTo>
                    <a:pt x="355" y="279"/>
                  </a:lnTo>
                  <a:lnTo>
                    <a:pt x="333" y="273"/>
                  </a:lnTo>
                  <a:lnTo>
                    <a:pt x="315" y="265"/>
                  </a:lnTo>
                  <a:lnTo>
                    <a:pt x="297" y="255"/>
                  </a:lnTo>
                  <a:lnTo>
                    <a:pt x="282" y="243"/>
                  </a:lnTo>
                  <a:lnTo>
                    <a:pt x="269" y="229"/>
                  </a:lnTo>
                  <a:lnTo>
                    <a:pt x="256" y="211"/>
                  </a:lnTo>
                  <a:lnTo>
                    <a:pt x="245" y="191"/>
                  </a:lnTo>
                  <a:lnTo>
                    <a:pt x="239" y="172"/>
                  </a:lnTo>
                  <a:lnTo>
                    <a:pt x="235" y="151"/>
                  </a:lnTo>
                  <a:lnTo>
                    <a:pt x="232" y="133"/>
                  </a:lnTo>
                  <a:lnTo>
                    <a:pt x="230" y="114"/>
                  </a:lnTo>
                  <a:lnTo>
                    <a:pt x="230" y="97"/>
                  </a:lnTo>
                  <a:lnTo>
                    <a:pt x="232" y="83"/>
                  </a:lnTo>
                  <a:lnTo>
                    <a:pt x="236" y="82"/>
                  </a:lnTo>
                  <a:lnTo>
                    <a:pt x="240" y="81"/>
                  </a:lnTo>
                  <a:lnTo>
                    <a:pt x="243" y="78"/>
                  </a:lnTo>
                  <a:lnTo>
                    <a:pt x="247" y="77"/>
                  </a:lnTo>
                  <a:lnTo>
                    <a:pt x="258" y="65"/>
                  </a:lnTo>
                  <a:lnTo>
                    <a:pt x="264" y="48"/>
                  </a:lnTo>
                  <a:lnTo>
                    <a:pt x="263" y="32"/>
                  </a:lnTo>
                  <a:lnTo>
                    <a:pt x="256" y="17"/>
                  </a:lnTo>
                  <a:lnTo>
                    <a:pt x="250" y="10"/>
                  </a:lnTo>
                  <a:lnTo>
                    <a:pt x="243" y="6"/>
                  </a:lnTo>
                  <a:lnTo>
                    <a:pt x="236" y="2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12" y="1"/>
                  </a:lnTo>
                  <a:lnTo>
                    <a:pt x="204" y="4"/>
                  </a:lnTo>
                  <a:lnTo>
                    <a:pt x="196" y="8"/>
                  </a:lnTo>
                  <a:lnTo>
                    <a:pt x="184" y="21"/>
                  </a:lnTo>
                  <a:lnTo>
                    <a:pt x="180" y="36"/>
                  </a:lnTo>
                  <a:lnTo>
                    <a:pt x="180" y="52"/>
                  </a:lnTo>
                  <a:lnTo>
                    <a:pt x="187" y="68"/>
                  </a:lnTo>
                  <a:lnTo>
                    <a:pt x="190" y="73"/>
                  </a:lnTo>
                  <a:lnTo>
                    <a:pt x="195" y="76"/>
                  </a:lnTo>
                  <a:lnTo>
                    <a:pt x="198" y="78"/>
                  </a:lnTo>
                  <a:lnTo>
                    <a:pt x="203" y="81"/>
                  </a:lnTo>
                  <a:lnTo>
                    <a:pt x="202" y="97"/>
                  </a:lnTo>
                  <a:lnTo>
                    <a:pt x="202" y="115"/>
                  </a:lnTo>
                  <a:lnTo>
                    <a:pt x="203" y="136"/>
                  </a:lnTo>
                  <a:lnTo>
                    <a:pt x="206" y="158"/>
                  </a:lnTo>
                  <a:lnTo>
                    <a:pt x="211" y="181"/>
                  </a:lnTo>
                  <a:lnTo>
                    <a:pt x="219" y="204"/>
                  </a:lnTo>
                  <a:lnTo>
                    <a:pt x="230" y="226"/>
                  </a:lnTo>
                  <a:lnTo>
                    <a:pt x="247" y="248"/>
                  </a:lnTo>
                  <a:lnTo>
                    <a:pt x="260" y="263"/>
                  </a:lnTo>
                  <a:lnTo>
                    <a:pt x="277" y="275"/>
                  </a:lnTo>
                  <a:lnTo>
                    <a:pt x="295" y="287"/>
                  </a:lnTo>
                  <a:lnTo>
                    <a:pt x="315" y="296"/>
                  </a:lnTo>
                  <a:lnTo>
                    <a:pt x="335" y="304"/>
                  </a:lnTo>
                  <a:lnTo>
                    <a:pt x="359" y="309"/>
                  </a:lnTo>
                  <a:lnTo>
                    <a:pt x="383" y="312"/>
                  </a:lnTo>
                  <a:lnTo>
                    <a:pt x="409" y="315"/>
                  </a:lnTo>
                  <a:lnTo>
                    <a:pt x="407" y="320"/>
                  </a:lnTo>
                  <a:lnTo>
                    <a:pt x="405" y="325"/>
                  </a:lnTo>
                  <a:lnTo>
                    <a:pt x="403" y="331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339" y="574"/>
                  </a:lnTo>
                  <a:lnTo>
                    <a:pt x="326" y="567"/>
                  </a:lnTo>
                  <a:lnTo>
                    <a:pt x="312" y="559"/>
                  </a:lnTo>
                  <a:lnTo>
                    <a:pt x="296" y="552"/>
                  </a:lnTo>
                  <a:lnTo>
                    <a:pt x="280" y="547"/>
                  </a:lnTo>
                  <a:lnTo>
                    <a:pt x="263" y="543"/>
                  </a:lnTo>
                  <a:lnTo>
                    <a:pt x="244" y="541"/>
                  </a:lnTo>
                  <a:lnTo>
                    <a:pt x="226" y="544"/>
                  </a:lnTo>
                  <a:lnTo>
                    <a:pt x="207" y="548"/>
                  </a:lnTo>
                  <a:lnTo>
                    <a:pt x="189" y="558"/>
                  </a:lnTo>
                  <a:lnTo>
                    <a:pt x="173" y="570"/>
                  </a:lnTo>
                  <a:lnTo>
                    <a:pt x="158" y="586"/>
                  </a:lnTo>
                  <a:lnTo>
                    <a:pt x="144" y="606"/>
                  </a:lnTo>
                  <a:lnTo>
                    <a:pt x="132" y="629"/>
                  </a:lnTo>
                  <a:lnTo>
                    <a:pt x="122" y="657"/>
                  </a:lnTo>
                  <a:lnTo>
                    <a:pt x="114" y="687"/>
                  </a:lnTo>
                  <a:lnTo>
                    <a:pt x="107" y="721"/>
                  </a:lnTo>
                  <a:lnTo>
                    <a:pt x="18" y="696"/>
                  </a:lnTo>
                  <a:lnTo>
                    <a:pt x="12" y="696"/>
                  </a:lnTo>
                  <a:lnTo>
                    <a:pt x="7" y="697"/>
                  </a:lnTo>
                  <a:lnTo>
                    <a:pt x="2" y="700"/>
                  </a:lnTo>
                  <a:lnTo>
                    <a:pt x="0" y="706"/>
                  </a:lnTo>
                  <a:lnTo>
                    <a:pt x="0" y="712"/>
                  </a:lnTo>
                  <a:lnTo>
                    <a:pt x="2" y="717"/>
                  </a:lnTo>
                  <a:lnTo>
                    <a:pt x="6" y="721"/>
                  </a:lnTo>
                  <a:lnTo>
                    <a:pt x="10" y="723"/>
                  </a:lnTo>
                  <a:lnTo>
                    <a:pt x="114" y="753"/>
                  </a:lnTo>
                  <a:lnTo>
                    <a:pt x="130" y="758"/>
                  </a:lnTo>
                  <a:lnTo>
                    <a:pt x="132" y="741"/>
                  </a:lnTo>
                  <a:lnTo>
                    <a:pt x="138" y="707"/>
                  </a:lnTo>
                  <a:lnTo>
                    <a:pt x="145" y="677"/>
                  </a:lnTo>
                  <a:lnTo>
                    <a:pt x="154" y="652"/>
                  </a:lnTo>
                  <a:lnTo>
                    <a:pt x="165" y="629"/>
                  </a:lnTo>
                  <a:lnTo>
                    <a:pt x="175" y="609"/>
                  </a:lnTo>
                  <a:lnTo>
                    <a:pt x="189" y="594"/>
                  </a:lnTo>
                  <a:lnTo>
                    <a:pt x="203" y="583"/>
                  </a:lnTo>
                  <a:lnTo>
                    <a:pt x="218" y="575"/>
                  </a:lnTo>
                  <a:lnTo>
                    <a:pt x="234" y="571"/>
                  </a:lnTo>
                  <a:lnTo>
                    <a:pt x="250" y="570"/>
                  </a:lnTo>
                  <a:lnTo>
                    <a:pt x="265" y="573"/>
                  </a:lnTo>
                  <a:lnTo>
                    <a:pt x="281" y="577"/>
                  </a:lnTo>
                  <a:lnTo>
                    <a:pt x="295" y="583"/>
                  </a:lnTo>
                  <a:lnTo>
                    <a:pt x="309" y="590"/>
                  </a:lnTo>
                  <a:lnTo>
                    <a:pt x="320" y="597"/>
                  </a:lnTo>
                  <a:lnTo>
                    <a:pt x="331" y="604"/>
                  </a:lnTo>
                  <a:lnTo>
                    <a:pt x="319" y="647"/>
                  </a:lnTo>
                  <a:lnTo>
                    <a:pt x="560" y="710"/>
                  </a:lnTo>
                  <a:lnTo>
                    <a:pt x="579" y="641"/>
                  </a:lnTo>
                  <a:lnTo>
                    <a:pt x="580" y="642"/>
                  </a:lnTo>
                  <a:lnTo>
                    <a:pt x="582" y="643"/>
                  </a:lnTo>
                  <a:lnTo>
                    <a:pt x="583" y="644"/>
                  </a:lnTo>
                  <a:lnTo>
                    <a:pt x="586" y="645"/>
                  </a:lnTo>
                  <a:lnTo>
                    <a:pt x="586" y="645"/>
                  </a:lnTo>
                  <a:lnTo>
                    <a:pt x="590" y="647"/>
                  </a:lnTo>
                  <a:lnTo>
                    <a:pt x="602" y="652"/>
                  </a:lnTo>
                  <a:lnTo>
                    <a:pt x="618" y="660"/>
                  </a:lnTo>
                  <a:lnTo>
                    <a:pt x="637" y="673"/>
                  </a:lnTo>
                  <a:lnTo>
                    <a:pt x="656" y="688"/>
                  </a:lnTo>
                  <a:lnTo>
                    <a:pt x="673" y="705"/>
                  </a:lnTo>
                  <a:lnTo>
                    <a:pt x="687" y="726"/>
                  </a:lnTo>
                  <a:lnTo>
                    <a:pt x="694" y="750"/>
                  </a:lnTo>
                  <a:lnTo>
                    <a:pt x="694" y="766"/>
                  </a:lnTo>
                  <a:lnTo>
                    <a:pt x="692" y="782"/>
                  </a:lnTo>
                  <a:lnTo>
                    <a:pt x="686" y="800"/>
                  </a:lnTo>
                  <a:lnTo>
                    <a:pt x="676" y="817"/>
                  </a:lnTo>
                  <a:lnTo>
                    <a:pt x="663" y="834"/>
                  </a:lnTo>
                  <a:lnTo>
                    <a:pt x="647" y="853"/>
                  </a:lnTo>
                  <a:lnTo>
                    <a:pt x="627" y="871"/>
                  </a:lnTo>
                  <a:lnTo>
                    <a:pt x="604" y="889"/>
                  </a:lnTo>
                  <a:lnTo>
                    <a:pt x="587" y="902"/>
                  </a:lnTo>
                  <a:lnTo>
                    <a:pt x="605" y="912"/>
                  </a:lnTo>
                  <a:lnTo>
                    <a:pt x="699" y="967"/>
                  </a:lnTo>
                  <a:lnTo>
                    <a:pt x="705" y="968"/>
                  </a:lnTo>
                  <a:lnTo>
                    <a:pt x="709" y="968"/>
                  </a:lnTo>
                  <a:lnTo>
                    <a:pt x="715" y="965"/>
                  </a:lnTo>
                  <a:lnTo>
                    <a:pt x="718" y="961"/>
                  </a:lnTo>
                  <a:lnTo>
                    <a:pt x="720" y="955"/>
                  </a:lnTo>
                  <a:lnTo>
                    <a:pt x="720" y="950"/>
                  </a:lnTo>
                  <a:lnTo>
                    <a:pt x="717" y="945"/>
                  </a:lnTo>
                  <a:lnTo>
                    <a:pt x="713" y="941"/>
                  </a:lnTo>
                  <a:lnTo>
                    <a:pt x="638" y="899"/>
                  </a:lnTo>
                  <a:lnTo>
                    <a:pt x="660" y="879"/>
                  </a:lnTo>
                  <a:lnTo>
                    <a:pt x="679" y="859"/>
                  </a:lnTo>
                  <a:lnTo>
                    <a:pt x="694" y="841"/>
                  </a:lnTo>
                  <a:lnTo>
                    <a:pt x="707" y="821"/>
                  </a:lnTo>
                  <a:lnTo>
                    <a:pt x="716" y="802"/>
                  </a:lnTo>
                  <a:lnTo>
                    <a:pt x="722" y="783"/>
                  </a:lnTo>
                  <a:lnTo>
                    <a:pt x="724" y="765"/>
                  </a:lnTo>
                  <a:lnTo>
                    <a:pt x="723" y="747"/>
                  </a:lnTo>
                  <a:lnTo>
                    <a:pt x="714" y="717"/>
                  </a:lnTo>
                  <a:lnTo>
                    <a:pt x="699" y="691"/>
                  </a:lnTo>
                  <a:lnTo>
                    <a:pt x="678" y="669"/>
                  </a:lnTo>
                  <a:lnTo>
                    <a:pt x="656" y="651"/>
                  </a:lnTo>
                  <a:lnTo>
                    <a:pt x="634" y="637"/>
                  </a:lnTo>
                  <a:lnTo>
                    <a:pt x="616" y="627"/>
                  </a:lnTo>
                  <a:lnTo>
                    <a:pt x="602" y="621"/>
                  </a:lnTo>
                  <a:lnTo>
                    <a:pt x="595" y="619"/>
                  </a:lnTo>
                  <a:lnTo>
                    <a:pt x="593" y="618"/>
                  </a:lnTo>
                  <a:lnTo>
                    <a:pt x="590" y="618"/>
                  </a:lnTo>
                  <a:lnTo>
                    <a:pt x="587" y="618"/>
                  </a:lnTo>
                  <a:lnTo>
                    <a:pt x="585" y="619"/>
                  </a:lnTo>
                  <a:lnTo>
                    <a:pt x="643" y="399"/>
                  </a:lnTo>
                  <a:lnTo>
                    <a:pt x="643" y="399"/>
                  </a:lnTo>
                  <a:lnTo>
                    <a:pt x="643" y="397"/>
                  </a:lnTo>
                  <a:lnTo>
                    <a:pt x="643" y="396"/>
                  </a:lnTo>
                  <a:lnTo>
                    <a:pt x="643" y="396"/>
                  </a:lnTo>
                  <a:lnTo>
                    <a:pt x="645" y="395"/>
                  </a:lnTo>
                  <a:lnTo>
                    <a:pt x="656" y="400"/>
                  </a:lnTo>
                  <a:lnTo>
                    <a:pt x="669" y="406"/>
                  </a:lnTo>
                  <a:lnTo>
                    <a:pt x="682" y="414"/>
                  </a:lnTo>
                  <a:lnTo>
                    <a:pt x="695" y="423"/>
                  </a:lnTo>
                  <a:lnTo>
                    <a:pt x="708" y="433"/>
                  </a:lnTo>
                  <a:lnTo>
                    <a:pt x="720" y="445"/>
                  </a:lnTo>
                  <a:lnTo>
                    <a:pt x="729" y="459"/>
                  </a:lnTo>
                  <a:lnTo>
                    <a:pt x="736" y="475"/>
                  </a:lnTo>
                  <a:lnTo>
                    <a:pt x="738" y="494"/>
                  </a:lnTo>
                  <a:lnTo>
                    <a:pt x="735" y="516"/>
                  </a:lnTo>
                  <a:lnTo>
                    <a:pt x="726" y="538"/>
                  </a:lnTo>
                  <a:lnTo>
                    <a:pt x="711" y="562"/>
                  </a:lnTo>
                  <a:lnTo>
                    <a:pt x="706" y="560"/>
                  </a:lnTo>
                  <a:lnTo>
                    <a:pt x="699" y="559"/>
                  </a:lnTo>
                  <a:lnTo>
                    <a:pt x="692" y="558"/>
                  </a:lnTo>
                  <a:lnTo>
                    <a:pt x="685" y="5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3" name="Picture 2" descr="C:\Users\vmuser\AppData\Local\Microsoft\Windows\Temporary Internet Files\Content.IE5\114U753E\clock-spring-forward-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47" y="2426586"/>
            <a:ext cx="1082964" cy="1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68" y="3768664"/>
            <a:ext cx="1202049" cy="1001708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 bwMode="auto">
          <a:xfrm flipV="1">
            <a:off x="5924550" y="4641112"/>
            <a:ext cx="0" cy="388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Picture 2" descr="Crossing Guard or Flagger Ahead Warning Sign - 18x18 - Regulation (CA) C9A Sign Made of Reflective Rust-Free Heavy Gauge Aluminu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97" y="3705240"/>
            <a:ext cx="884574" cy="8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 bwMode="auto">
          <a:xfrm>
            <a:off x="5925740" y="3728690"/>
            <a:ext cx="1608243" cy="540828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Invalidate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Addr: A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5922987" y="3755871"/>
            <a:ext cx="1608243" cy="540828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Writeback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Addr: A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5014011" y="5419569"/>
            <a:ext cx="1608243" cy="540828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Fwd-GetM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Addr: A</a:t>
            </a:r>
          </a:p>
        </p:txBody>
      </p:sp>
    </p:spTree>
    <p:extLst>
      <p:ext uri="{BB962C8B-B14F-4D97-AF65-F5344CB8AC3E}">
        <p14:creationId xmlns:p14="http://schemas.microsoft.com/office/powerpoint/2010/main" val="6741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579 L 0.09983 -0.246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833 -0.255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111 L 0.01007 0.2386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4" grpId="1" animBg="1"/>
      <p:bldP spid="34" grpId="2" animBg="1"/>
      <p:bldP spid="49" grpId="0" animBg="1"/>
      <p:bldP spid="49" grpId="1" animBg="1"/>
      <p:bldP spid="28" grpId="0" animBg="1"/>
      <p:bldP spid="28" grpId="1" animBg="1"/>
      <p:bldP spid="2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Why Customize Caches?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caches have to work with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most types </a:t>
            </a:r>
            <a:r>
              <a:rPr lang="en-US" dirty="0" smtClean="0"/>
              <a:t>of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workloads</a:t>
            </a:r>
          </a:p>
          <a:p>
            <a:r>
              <a:rPr lang="en-US" dirty="0" smtClean="0"/>
              <a:t>Accelerators may only run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 workloads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Optimize caches for likely data access patterns</a:t>
            </a:r>
          </a:p>
          <a:p>
            <a:pPr lvl="1"/>
            <a:r>
              <a:rPr lang="en-US" dirty="0" smtClean="0"/>
              <a:t>Number of levels, </a:t>
            </a:r>
            <a:r>
              <a:rPr lang="en-US" dirty="0" err="1" smtClean="0"/>
              <a:t>writeback</a:t>
            </a:r>
            <a:r>
              <a:rPr lang="en-US" dirty="0" smtClean="0"/>
              <a:t> vs. </a:t>
            </a:r>
            <a:r>
              <a:rPr lang="en-US" dirty="0" err="1" smtClean="0"/>
              <a:t>writethrough</a:t>
            </a:r>
            <a:r>
              <a:rPr lang="en-US" dirty="0" smtClean="0"/>
              <a:t>, MSI vs VI,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53230" y="3653634"/>
            <a:ext cx="1102955" cy="445926"/>
          </a:xfrm>
          <a:prstGeom prst="ellipse">
            <a:avLst/>
          </a:prstGeom>
          <a:solidFill>
            <a:srgbClr val="F9BD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96058" y="3653634"/>
            <a:ext cx="1102955" cy="445926"/>
          </a:xfrm>
          <a:prstGeom prst="ellipse">
            <a:avLst/>
          </a:prstGeom>
          <a:solidFill>
            <a:srgbClr val="F9BD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18263" y="3653634"/>
            <a:ext cx="1102955" cy="4459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77455" y="3653634"/>
            <a:ext cx="1102955" cy="4459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12938" y="3653634"/>
            <a:ext cx="1102955" cy="4459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 bwMode="auto">
          <a:xfrm>
            <a:off x="1193103" y="4251961"/>
            <a:ext cx="823210" cy="35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L1 $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 bwMode="auto">
          <a:xfrm>
            <a:off x="2435930" y="4251961"/>
            <a:ext cx="823210" cy="35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L1 $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1152934" y="4918553"/>
            <a:ext cx="2106205" cy="5515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L2 $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3" name="Rounded Rectangle 12"/>
          <p:cNvSpPr>
            <a:spLocks/>
          </p:cNvSpPr>
          <p:nvPr/>
        </p:nvSpPr>
        <p:spPr bwMode="auto">
          <a:xfrm>
            <a:off x="4585325" y="4251962"/>
            <a:ext cx="968829" cy="168370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L1 $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4" name="Rounded Rectangle 13"/>
          <p:cNvSpPr>
            <a:spLocks/>
          </p:cNvSpPr>
          <p:nvPr/>
        </p:nvSpPr>
        <p:spPr bwMode="auto">
          <a:xfrm>
            <a:off x="5944519" y="4270468"/>
            <a:ext cx="968829" cy="168370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L1 $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5" name="Rounded Rectangle 14"/>
          <p:cNvSpPr>
            <a:spLocks/>
          </p:cNvSpPr>
          <p:nvPr/>
        </p:nvSpPr>
        <p:spPr bwMode="auto">
          <a:xfrm>
            <a:off x="7812938" y="4271555"/>
            <a:ext cx="1102955" cy="6469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L1 $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48421" y="3653634"/>
            <a:ext cx="1102955" cy="4459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9748421" y="4271555"/>
            <a:ext cx="1102955" cy="6469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L1 $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 bwMode="auto">
          <a:xfrm>
            <a:off x="7823384" y="5279530"/>
            <a:ext cx="3128422" cy="8191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</a:rPr>
              <a:t>L2 $</a:t>
            </a:r>
            <a:endParaRPr lang="en-US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Why Simple, Standardized Interface?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Host systems speak different protocols…</a:t>
            </a:r>
          </a:p>
          <a:p>
            <a:r>
              <a:rPr lang="en-US" dirty="0" smtClean="0"/>
              <a:t>Expensive to redesign for each one!</a:t>
            </a:r>
          </a:p>
          <a:p>
            <a:pPr lvl="1"/>
            <a:r>
              <a:rPr lang="en-US" dirty="0" smtClean="0"/>
              <a:t>Intel, AMD, ARM, IBM, Oracle…	</a:t>
            </a:r>
          </a:p>
          <a:p>
            <a:pPr lvl="1"/>
            <a:r>
              <a:rPr lang="en-US" dirty="0" smtClean="0"/>
              <a:t>CCIX shows industry cares!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21589" y="1371603"/>
            <a:ext cx="1102955" cy="948846"/>
            <a:chOff x="982085" y="2647794"/>
            <a:chExt cx="1102955" cy="948846"/>
          </a:xfrm>
        </p:grpSpPr>
        <p:sp>
          <p:nvSpPr>
            <p:cNvPr id="7" name="Oval 6"/>
            <p:cNvSpPr/>
            <p:nvPr/>
          </p:nvSpPr>
          <p:spPr>
            <a:xfrm>
              <a:off x="982085" y="2647794"/>
              <a:ext cx="1102955" cy="445926"/>
            </a:xfrm>
            <a:prstGeom prst="ellipse">
              <a:avLst/>
            </a:prstGeom>
            <a:solidFill>
              <a:srgbClr val="F9BD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ysClr val="windowText" lastClr="000000"/>
                  </a:solidFill>
                </a:rPr>
                <a:t>Accel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ounded Rectangle 7"/>
            <p:cNvSpPr>
              <a:spLocks noChangeAspect="1"/>
            </p:cNvSpPr>
            <p:nvPr/>
          </p:nvSpPr>
          <p:spPr bwMode="auto">
            <a:xfrm>
              <a:off x="1121958" y="3246121"/>
              <a:ext cx="823210" cy="3505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Verdana" pitchFamily="34" charset="0"/>
                </a:rPr>
                <a:t>L1 $</a:t>
              </a:r>
              <a:endParaRPr lang="en-US" sz="2400" dirty="0">
                <a:latin typeface="Verdana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7617338" y="4857160"/>
            <a:ext cx="2511455" cy="882320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Verdana" pitchFamily="34" charset="0"/>
              </a:rPr>
              <a:t>Host Directory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617338" y="2472850"/>
            <a:ext cx="844126" cy="233038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616518" y="2554469"/>
            <a:ext cx="163034" cy="210650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52527" y="2529993"/>
            <a:ext cx="287199" cy="227324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439726" y="2320449"/>
            <a:ext cx="689067" cy="234052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7538277">
            <a:off x="7225690" y="3164541"/>
            <a:ext cx="122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Hello?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817626">
            <a:off x="7810706" y="3326517"/>
            <a:ext cx="122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</a:rPr>
              <a:t>你好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4785017">
            <a:off x="8894047" y="3731494"/>
            <a:ext cx="1366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Hej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4317168">
            <a:off x="9222671" y="3387720"/>
            <a:ext cx="170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Bonjour?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Why Simple, Standardized Interface?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8</a:t>
            </a:fld>
            <a:endParaRPr lang="en-US" dirty="0"/>
          </a:p>
        </p:txBody>
      </p:sp>
      <p:pic>
        <p:nvPicPr>
          <p:cNvPr id="10242" name="Picture 2" descr="https://gm1.ggpht.com/4aIFcvG_jBcTUFxp_onkFT3POShhTPG4Wz1dyqBGA_YRmglMeIHwE7EujnauVEqIcOvj0zgmnu-4IxprPb_Q8KLqGvgrKgYnb8jrJs197j5GTW2BoGw-p8aKffXLnTNsBD_k5JJF_1PDsXf2m4LvrcsOvFjCzBtXY1bzKD4Fd1NlL5tCeoXksSaQ-J2M6YPx3HyYoRJ7UmkkEQ6AaxA6WzSelvuhU5YNAhZFGoHLlDMLoY5FjPWXRWbmtQfyvRNJALrTg0styQ9lWr6FefFoHv2exy277iXmt8EDyUcoksH0E5z4MfdkREG16cBww3YdE3AdOUg7edHJ8XPp8bJxe4RhStpPX3XNhbWV-QDBabJduldaZo1c7EZHfj3amQ81S4MyHaxqV_LuijCg_CP-D08v1huGhY6c35DNYKJiTCXuwxeDsnHYNDykA2BX5VnSua7XViHBHm6274DC-41SqW7_NFoCQRcARpBtLnxDdPeEN7UKYomS5fFtQ5lmVmKHT_yxwTvLMV_1ca__K4uce9nJUAeUyDLEzQ3xTYSONsLT3lkQRAMUqJQK4hW80BrILqgzF8SGgL-80_a4-2L_kmoSovduDJIclOmZQ89BNlnUJAMvzQSB7dMniaL0BvE9T7B44ySYLPMvArSsNX8hXESF_catilyu0qdT2Ttx1hFXrMyeUrUSJ2xK7SLfnVk=w1366-h643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90" y="2116493"/>
            <a:ext cx="7484288" cy="32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69746" y="1875721"/>
            <a:ext cx="7584775" cy="4157724"/>
            <a:chOff x="867934" y="1919769"/>
            <a:chExt cx="7584775" cy="4157724"/>
          </a:xfrm>
        </p:grpSpPr>
        <p:pic>
          <p:nvPicPr>
            <p:cNvPr id="10244" name="Picture 4" descr="https://gm1.ggpht.com/raWIK2g0-sATAU97sgMzsxwmO1TY-caPwfRmry7pZ7XjsJJj039NZuo7-gQ1GPbbE1ewRsvuC6964vvAv5Kzd5OVoOrLt3ulBZnCzDO8cIdOXy8pccFSKPbKqDDVzGs2qjNY8Tn98ZMlW42grKW2ZDIqu_kal1BdxbwU9m8I4D7FgXkaY056XvhwIMWUTy6TCPXC4MX94G7u8KTPntsaJ4d5U-yya0abYgoanPgJYEuDn8DmjTXYhifPQwDfJXAXkhcXQ14X8HSgR63aHT9-92Dd-DxJNErbZXupp7BVMW7pyUXJ-l8ejw-ecIGB4Eu46R0i5R8_YmpDZW4qDr9eqouB8JBgSFa1gSTfU2VlczICPvgmzGPK-IevaAIjQh_dfLx06UNoikmLIY5Oh7L5E7qcG8VMEdsRD--oY6muJl4gKIEVAISTgj47O21fPA7DoBKwsezUx68IiM6veUJPtovMr5uD5jqjv2TuUT1b_61AmAQC2uWb2Cu4YgzDUzjvx0ocL257w1Y-SrHcGJA2oGmuYh5AyoEwFodh2WPLei0ZtxJnGoDqU22Koc6d1P_CyCKM9PevEuENxFnN-S43NSj-F4GX0ATeAFW_4c46MH4ClK_mxD9HiAyGXEDUqmOHgp13zNsy0N7_q_ue4Q1RFL_cn_orGwXTW0Uhcv_3WCVnWTnDDseEjhRxhWQwNg=w1366-h643-l75-f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34" y="1919769"/>
              <a:ext cx="7584775" cy="415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67934" y="1919769"/>
              <a:ext cx="2935139" cy="108320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67296" y="5984343"/>
            <a:ext cx="421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(Transition table in style of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Sorin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al.)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5344" y="1076740"/>
            <a:ext cx="468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 controller from gem5’s </a:t>
            </a:r>
            <a:r>
              <a:rPr lang="en-US" dirty="0" err="1" smtClean="0"/>
              <a:t>MOESI_hammer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3621" y="1461284"/>
            <a:ext cx="134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Events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15506" y="3288291"/>
            <a:ext cx="134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46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5702905" y="1438129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Why Host Safety?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80E-F1A8-4613-9A96-52DA8196E55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120980" y="5203064"/>
            <a:ext cx="5165770" cy="940159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Verdana" pitchFamily="34" charset="0"/>
              </a:rPr>
              <a:t>Addr</a:t>
            </a:r>
            <a:r>
              <a:rPr lang="en-US" sz="2400" dirty="0">
                <a:latin typeface="Verdana" pitchFamily="34" charset="0"/>
              </a:rPr>
              <a:t>	State	Owner/Sharers </a:t>
            </a:r>
            <a:r>
              <a:rPr lang="en-US" sz="2400" dirty="0" err="1">
                <a:latin typeface="Verdana" pitchFamily="34" charset="0"/>
              </a:rPr>
              <a:t>Req</a:t>
            </a:r>
            <a:endParaRPr lang="en-US" sz="24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  A	   SS		1, 2		-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2326045" y="1424403"/>
            <a:ext cx="1589870" cy="111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7825772" y="1431501"/>
            <a:ext cx="1589870" cy="1112735"/>
          </a:xfrm>
          <a:prstGeom prst="roundRect">
            <a:avLst/>
          </a:prstGeom>
          <a:solidFill>
            <a:srgbClr val="D7E4BD"/>
          </a:solidFill>
          <a:ln w="3810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Addr</a:t>
            </a:r>
            <a:r>
              <a:rPr lang="en-US" dirty="0">
                <a:latin typeface="Verdana" pitchFamily="34" charset="0"/>
              </a:rPr>
              <a:t>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Verdana" pitchFamily="34" charset="0"/>
              </a:rPr>
              <a:t>A	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60974" y="55181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Directory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66659" y="1050249"/>
            <a:ext cx="226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Accel</a:t>
            </a:r>
            <a:r>
              <a:rPr lang="en-US" b="1" dirty="0"/>
              <a:t> Cache (#0)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6349" y="1041757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038" y="1018248"/>
            <a:ext cx="16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Cache #2</a:t>
            </a:r>
          </a:p>
        </p:txBody>
      </p:sp>
      <p:sp>
        <p:nvSpPr>
          <p:cNvPr id="3" name="Oval 2"/>
          <p:cNvSpPr/>
          <p:nvPr/>
        </p:nvSpPr>
        <p:spPr>
          <a:xfrm>
            <a:off x="2326045" y="560598"/>
            <a:ext cx="1589870" cy="673333"/>
          </a:xfrm>
          <a:prstGeom prst="ellipse">
            <a:avLst/>
          </a:prstGeom>
          <a:solidFill>
            <a:srgbClr val="F9BD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Accel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00949" y="572909"/>
            <a:ext cx="1589870" cy="673333"/>
          </a:xfrm>
          <a:prstGeom prst="ellipse">
            <a:avLst/>
          </a:prstGeom>
          <a:solidFill>
            <a:srgbClr val="D7E4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3" name="Oval 22"/>
          <p:cNvSpPr/>
          <p:nvPr/>
        </p:nvSpPr>
        <p:spPr>
          <a:xfrm>
            <a:off x="7825772" y="549412"/>
            <a:ext cx="1589870" cy="673333"/>
          </a:xfrm>
          <a:prstGeom prst="ellipse">
            <a:avLst/>
          </a:prstGeom>
          <a:solidFill>
            <a:srgbClr val="D7E4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5061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 animBg="1"/>
      <p:bldP spid="12" grpId="0" animBg="1"/>
      <p:bldP spid="43" grpId="0" animBg="1"/>
      <p:bldP spid="61" grpId="0"/>
      <p:bldP spid="62" grpId="0"/>
      <p:bldP spid="63" grpId="0"/>
      <p:bldP spid="64" grpId="0"/>
      <p:bldP spid="3" grpId="0" animBg="1"/>
      <p:bldP spid="19" grpId="0" animBg="1"/>
      <p:bldP spid="23" grpId="0" animBg="1"/>
    </p:bldLst>
  </p:timing>
</p:sld>
</file>

<file path=ppt/theme/theme1.xml><?xml version="1.0" encoding="utf-8"?>
<a:theme xmlns:a="http://schemas.openxmlformats.org/drawingml/2006/main" name="Modified-wisc-theme">
  <a:themeElements>
    <a:clrScheme name="Basic graph colors">
      <a:dk1>
        <a:sysClr val="windowText" lastClr="000000"/>
      </a:dk1>
      <a:lt1>
        <a:sysClr val="window" lastClr="FFFFFF"/>
      </a:lt1>
      <a:dk2>
        <a:srgbClr val="142E48"/>
      </a:dk2>
      <a:lt2>
        <a:srgbClr val="EEECE1"/>
      </a:lt2>
      <a:accent1>
        <a:srgbClr val="F1595F"/>
      </a:accent1>
      <a:accent2>
        <a:srgbClr val="599AD3"/>
      </a:accent2>
      <a:accent3>
        <a:srgbClr val="79C36A"/>
      </a:accent3>
      <a:accent4>
        <a:srgbClr val="F9A65A"/>
      </a:accent4>
      <a:accent5>
        <a:srgbClr val="9E66AB"/>
      </a:accent5>
      <a:accent6>
        <a:srgbClr val="CD7058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lim (1).pptx" id="{C1DCB414-0BCC-497E-8B91-457FFE5621B6}" vid="{B7D096B8-F3D8-4D3D-9094-0D751F10A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prelim (1)</Template>
  <TotalTime>61936</TotalTime>
  <Words>1772</Words>
  <Application>Microsoft Office PowerPoint</Application>
  <PresentationFormat>Widescreen</PresentationFormat>
  <Paragraphs>647</Paragraphs>
  <Slides>55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Georgia</vt:lpstr>
      <vt:lpstr>ＭＳ Ｐ明朝</vt:lpstr>
      <vt:lpstr>Verdana</vt:lpstr>
      <vt:lpstr>Wingdings</vt:lpstr>
      <vt:lpstr>Modified-wisc-theme</vt:lpstr>
      <vt:lpstr>Crossing Guard: Mediating Host-Accelerator Coherence Interactions</vt:lpstr>
      <vt:lpstr>Accelerators are here!</vt:lpstr>
      <vt:lpstr>However…</vt:lpstr>
      <vt:lpstr>Outline</vt:lpstr>
      <vt:lpstr>Crossing Guard Goals</vt:lpstr>
      <vt:lpstr>1. Why Customize Caches?</vt:lpstr>
      <vt:lpstr>2. Why Simple, Standardized Interface?</vt:lpstr>
      <vt:lpstr>2. Why Simple, Standardized Interface?</vt:lpstr>
      <vt:lpstr>3. Why Host Safety?</vt:lpstr>
      <vt:lpstr>3. Why Host Safety?</vt:lpstr>
      <vt:lpstr>3. Why Host Safety?</vt:lpstr>
      <vt:lpstr>Outline</vt:lpstr>
      <vt:lpstr>Crossing Guard</vt:lpstr>
      <vt:lpstr>Crossing Guard Interface</vt:lpstr>
      <vt:lpstr>Crossing Guard</vt:lpstr>
      <vt:lpstr>Experimental Implementation</vt:lpstr>
      <vt:lpstr>Outline</vt:lpstr>
      <vt:lpstr>1. Customize Caches</vt:lpstr>
      <vt:lpstr>1. Customize Caches</vt:lpstr>
      <vt:lpstr>2. Simple, Standardized Interface</vt:lpstr>
      <vt:lpstr>2. Simple, Standardized Interface</vt:lpstr>
      <vt:lpstr>2. Simple, Standardized Interface</vt:lpstr>
      <vt:lpstr>2. Simple, Standardized Interface</vt:lpstr>
      <vt:lpstr>3. Host Safety</vt:lpstr>
      <vt:lpstr>3. Host Safety</vt:lpstr>
      <vt:lpstr>Outline</vt:lpstr>
      <vt:lpstr>Evaluation</vt:lpstr>
      <vt:lpstr>I. Correctness Testing</vt:lpstr>
      <vt:lpstr>II. Fuzz Testing</vt:lpstr>
      <vt:lpstr>III. Performance Testing</vt:lpstr>
      <vt:lpstr>Crossing Guard Summary</vt:lpstr>
      <vt:lpstr>Questions?</vt:lpstr>
      <vt:lpstr>Backup Follows</vt:lpstr>
      <vt:lpstr>Two-Level Accelerator Protocol (1)</vt:lpstr>
      <vt:lpstr>Two-Level Accelerator Protocol (2)</vt:lpstr>
      <vt:lpstr>Two-Level Accelerator Protocol (3)</vt:lpstr>
      <vt:lpstr>Crossing Guard Invariants</vt:lpstr>
      <vt:lpstr>Crossing Guard Variants</vt:lpstr>
      <vt:lpstr>Single-Level Cache</vt:lpstr>
      <vt:lpstr>Simulation Parameters</vt:lpstr>
      <vt:lpstr>Time Spent Simulating (Random)</vt:lpstr>
      <vt:lpstr>Full Coverage %s (Random)</vt:lpstr>
      <vt:lpstr>Time Spent Simulating (Fuzz)</vt:lpstr>
      <vt:lpstr>Full Coverage %s (Fuzz)</vt:lpstr>
      <vt:lpstr>PutS Accelerator Messages</vt:lpstr>
      <vt:lpstr>Why not Model Checking?</vt:lpstr>
      <vt:lpstr>Performance: Hammer-like</vt:lpstr>
      <vt:lpstr>Performance: MESI Inclusive</vt:lpstr>
      <vt:lpstr>Performance (Hammer-like)</vt:lpstr>
      <vt:lpstr>Template</vt:lpstr>
      <vt:lpstr>Old Slides</vt:lpstr>
      <vt:lpstr>3. Why Host Safety?</vt:lpstr>
      <vt:lpstr>3. Why Host Safety?</vt:lpstr>
      <vt:lpstr>Crossing Guard Example</vt:lpstr>
      <vt:lpstr>Crossing Guard 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Lena Elizabeth Olson</cp:lastModifiedBy>
  <cp:revision>259</cp:revision>
  <cp:lastPrinted>2017-03-21T17:03:30Z</cp:lastPrinted>
  <dcterms:created xsi:type="dcterms:W3CDTF">2015-09-04T16:14:59Z</dcterms:created>
  <dcterms:modified xsi:type="dcterms:W3CDTF">2017-04-10T05:49:17Z</dcterms:modified>
</cp:coreProperties>
</file>