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0"/>
  </p:notesMasterIdLst>
  <p:sldIdLst>
    <p:sldId id="857" r:id="rId2"/>
    <p:sldId id="910" r:id="rId3"/>
    <p:sldId id="928" r:id="rId4"/>
    <p:sldId id="923" r:id="rId5"/>
    <p:sldId id="916" r:id="rId6"/>
    <p:sldId id="917" r:id="rId7"/>
    <p:sldId id="927" r:id="rId8"/>
    <p:sldId id="931" r:id="rId9"/>
    <p:sldId id="932" r:id="rId10"/>
    <p:sldId id="915" r:id="rId11"/>
    <p:sldId id="934" r:id="rId12"/>
    <p:sldId id="924" r:id="rId13"/>
    <p:sldId id="936" r:id="rId14"/>
    <p:sldId id="935" r:id="rId15"/>
    <p:sldId id="926" r:id="rId16"/>
    <p:sldId id="921" r:id="rId17"/>
    <p:sldId id="925" r:id="rId18"/>
    <p:sldId id="86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77" autoAdjust="0"/>
  </p:normalViewPr>
  <p:slideViewPr>
    <p:cSldViewPr snapToGrid="0"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123BC5-91D4-4F6C-8B0E-EDA195C44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64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5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992313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42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77DC-F8D1-477D-9375-8608BB7C1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0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63D56-3E57-4A00-8D2A-0A0436507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6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89517-B30B-49AC-A2C4-42DF315E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7265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61C69-0D5D-4949-BD7D-31448F9C3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7"/>
            <a:ext cx="3810000" cy="373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7"/>
            <a:ext cx="3810000" cy="373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8ADA8-3E57-476E-AD39-D3D0B8904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1A33-2696-4BD6-9989-F71054B53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1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13CE9-B53D-4EFD-B5D9-30B4DF357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5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FEF0-5C1C-4F3B-A3AE-A89B019F9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3660F-DD5D-459B-A28B-116FE834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8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E444-AF7F-4510-BFCC-9E88B13EE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6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9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1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7EDECF-EFE4-4DE8-97F2-6E25485FB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7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764" y="3027535"/>
            <a:ext cx="7772400" cy="2438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Things you may not know about </a:t>
            </a:r>
            <a:r>
              <a:rPr lang="en-US" dirty="0" err="1" smtClean="0">
                <a:ea typeface="+mj-ea"/>
                <a:cs typeface="+mj-cs"/>
              </a:rPr>
              <a:t>HTCondor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4765" y="5614331"/>
            <a:ext cx="3278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John (TJ) Knoeller</a:t>
            </a:r>
          </a:p>
          <a:p>
            <a:pPr algn="ctr"/>
            <a:r>
              <a:rPr lang="en-US" dirty="0" smtClean="0">
                <a:latin typeface="+mn-lt"/>
              </a:rPr>
              <a:t>Condor Week 2017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676400"/>
            <a:ext cx="8593137" cy="390683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IsMaster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include command 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$(CONFIG_DIR)/cache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&lt;script&gt;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include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ifexist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$(CONFIG_DIR)/cache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ndif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Builtin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IsXXX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params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for each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deamon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type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Include can read a file or run a script and read its output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Optional keywords in </a:t>
            </a:r>
            <a:r>
              <a:rPr lang="en-US" sz="2400" dirty="0" smtClean="0">
                <a:solidFill>
                  <a:srgbClr val="00B050"/>
                </a:solidFill>
                <a:latin typeface="+mj-lt"/>
                <a:cs typeface="Courier New" panose="02070309020205020404" pitchFamily="49" charset="0"/>
              </a:rPr>
              <a:t>green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are new for 8.6</a:t>
            </a:r>
            <a:endParaRPr lang="en-US" sz="2400" dirty="0" smtClean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320"/>
          </a:xfrm>
        </p:spPr>
        <p:txBody>
          <a:bodyPr/>
          <a:lstStyle/>
          <a:p>
            <a:r>
              <a:rPr lang="en-US" dirty="0" smtClean="0"/>
              <a:t>You can use if and include in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2" y="1676400"/>
            <a:ext cx="8593137" cy="390683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ifexist</a:t>
            </a:r>
            <a:r>
              <a:rPr lang="en-US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boilerplate.submit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defined OPTION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$(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-opt $(OPTION)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The option argument can be passed on the command line</a:t>
            </a:r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400" dirty="0" smtClean="0">
                <a:cs typeface="Courier New" panose="02070309020205020404" pitchFamily="49" charset="0"/>
              </a:rPr>
              <a:t>if defined is true if the option is defined and not empty </a:t>
            </a:r>
            <a:endParaRPr lang="en-US" sz="2400" dirty="0" smtClean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320"/>
          </a:xfrm>
        </p:spPr>
        <p:txBody>
          <a:bodyPr/>
          <a:lstStyle/>
          <a:p>
            <a:r>
              <a:rPr lang="en-US" dirty="0" smtClean="0"/>
              <a:t>You can use if and include in submit files also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2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83080"/>
            <a:ext cx="8676882" cy="3800159"/>
          </a:xfrm>
        </p:spPr>
        <p:txBody>
          <a:bodyPr/>
          <a:lstStyle/>
          <a:p>
            <a:r>
              <a:rPr lang="en-US" dirty="0" smtClean="0">
                <a:cs typeface="Courier New" panose="02070309020205020404" pitchFamily="49" charset="0"/>
              </a:rPr>
              <a:t>Simplify configuration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Future proof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Four categories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Role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Security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Feature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Policy</a:t>
            </a: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/>
          <a:lstStyle/>
          <a:p>
            <a:r>
              <a:rPr lang="en-US" dirty="0" err="1" smtClean="0"/>
              <a:t>Metaknobs</a:t>
            </a:r>
            <a:r>
              <a:rPr lang="en-US" dirty="0" smtClean="0"/>
              <a:t> </a:t>
            </a:r>
            <a:r>
              <a:rPr lang="en-US" dirty="0" smtClean="0"/>
              <a:t>are now called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"Configuration Templates"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83080"/>
            <a:ext cx="3777297" cy="38001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FEATURE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use FEATURE accepts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ContinuousCronHook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GPUs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OneShotCronHook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PartitionableSlot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PeriodicCronHook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REMOTE_CONFIG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REMOTE_RUNTIME_CONFIG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ScheddCronContinuous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ScheddCronOneShot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ScheddCronPeriodic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StartdCronContinuous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StartdCronOneShot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StartdCronPeriodic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VMWARE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/>
          <a:lstStyle/>
          <a:p>
            <a:r>
              <a:rPr lang="en-US" dirty="0" err="1" smtClean="0"/>
              <a:t>condor_config_val</a:t>
            </a:r>
            <a:r>
              <a:rPr lang="en-US" dirty="0" smtClean="0"/>
              <a:t> will list the </a:t>
            </a:r>
            <a:r>
              <a:rPr lang="en-US" dirty="0" err="1" smtClean="0"/>
              <a:t>config</a:t>
            </a:r>
            <a:r>
              <a:rPr lang="en-US" dirty="0" smtClean="0"/>
              <a:t>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711382" y="1752596"/>
            <a:ext cx="3777297" cy="3800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08000"/>
              </a:buClr>
              <a:buSzPct val="120000"/>
              <a:buChar char="›"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Marlett" pitchFamily="2" charset="2"/>
              <a:buChar char="h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use POLICY</a:t>
            </a:r>
            <a:b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use POLICY accepts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ALWAYS_RUN_JOBS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DESKTOP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HOLD_IF_CPUS_EXCEEDED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HOLD_IF_MEMORY_EXCEEDED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LIMIT_JOB_RUNTIMES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PREEMPT_IF</a:t>
            </a:r>
            <a:endParaRPr lang="en-US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PREEMPT_IF_CPUS_EXCEEDED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PREEMPT_IF_MEMORY_EXCEEDED</a:t>
            </a:r>
          </a:p>
          <a:p>
            <a:pPr marL="0" indent="0">
              <a:buFontTx/>
              <a:buNone/>
            </a:pPr>
            <a:r>
              <a:rPr lang="en-US" sz="14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UWCS_DESKTOP</a:t>
            </a:r>
            <a:b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WANT_HOLD_IF</a:t>
            </a:r>
            <a:endParaRPr lang="en-US" sz="1400" b="1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kern="0" dirty="0" smtClean="0">
                <a:cs typeface="Courier New" panose="02070309020205020404" pitchFamily="49" charset="0"/>
              </a:rPr>
              <a:t/>
            </a:r>
            <a:br>
              <a:rPr lang="en-US" kern="0" dirty="0" smtClean="0">
                <a:cs typeface="Courier New" panose="02070309020205020404" pitchFamily="49" charset="0"/>
              </a:rPr>
            </a:b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171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355726"/>
            <a:ext cx="867688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FEATURE 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PartitionableSlot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=2, Memory=50%)</a:t>
            </a:r>
          </a:p>
          <a:p>
            <a:r>
              <a:rPr lang="en-US" sz="2800" dirty="0" smtClean="0"/>
              <a:t>Register a type 1 </a:t>
            </a:r>
            <a:r>
              <a:rPr lang="en-US" sz="2800" dirty="0" err="1" smtClean="0"/>
              <a:t>partitionable</a:t>
            </a:r>
            <a:r>
              <a:rPr lang="en-US" sz="2800" dirty="0" smtClean="0"/>
              <a:t> slot and give it 2 </a:t>
            </a:r>
            <a:r>
              <a:rPr lang="en-US" sz="2800" dirty="0" err="1" smtClean="0"/>
              <a:t>Cpus</a:t>
            </a:r>
            <a:r>
              <a:rPr lang="en-US" sz="2800" dirty="0" smtClean="0"/>
              <a:t> and 50% of the memory</a:t>
            </a:r>
            <a:br>
              <a:rPr lang="en-US" sz="2800" dirty="0" smtClean="0"/>
            </a:br>
            <a:endParaRPr lang="en-US" sz="2800" dirty="0" smtClean="0"/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FEATURE : 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StartdCronOneShot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(&lt;tag&gt;,&lt;exe&gt;[,&lt;</a:t>
            </a:r>
            <a:r>
              <a:rPr lang="en-US" sz="20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&gt;])</a:t>
            </a:r>
            <a:endParaRPr lang="en-US" sz="20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Register a </a:t>
            </a:r>
            <a:r>
              <a:rPr lang="en-US" sz="2400" dirty="0" smtClean="0">
                <a:solidFill>
                  <a:prstClr val="black"/>
                </a:solidFill>
              </a:rPr>
              <a:t>One-shot </a:t>
            </a:r>
            <a:r>
              <a:rPr lang="en-US" sz="2400" dirty="0">
                <a:solidFill>
                  <a:prstClr val="black"/>
                </a:solidFill>
              </a:rPr>
              <a:t>STARTD_CRON hook, using </a:t>
            </a:r>
            <a:r>
              <a:rPr lang="en-US" sz="2400" dirty="0" smtClean="0">
                <a:solidFill>
                  <a:prstClr val="black"/>
                </a:solidFill>
              </a:rPr>
              <a:t>&lt;tag&gt; </a:t>
            </a:r>
            <a:r>
              <a:rPr lang="en-US" sz="2400" dirty="0">
                <a:solidFill>
                  <a:prstClr val="black"/>
                </a:solidFill>
              </a:rPr>
              <a:t>as the hook name, </a:t>
            </a:r>
            <a:r>
              <a:rPr lang="en-US" sz="2400" dirty="0" smtClean="0">
                <a:solidFill>
                  <a:prstClr val="black"/>
                </a:solidFill>
              </a:rPr>
              <a:t>and &lt;exe&gt; </a:t>
            </a:r>
            <a:r>
              <a:rPr lang="en-US" sz="2400" dirty="0">
                <a:solidFill>
                  <a:prstClr val="black"/>
                </a:solidFill>
              </a:rPr>
              <a:t>as the program.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FEATURE 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StartdCronPeriodic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(&lt;t&gt;,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rate&gt;,&lt;e&gt;[,&lt;a&gt;])</a:t>
            </a:r>
          </a:p>
          <a:p>
            <a:r>
              <a:rPr lang="en-US" sz="2400" dirty="0" smtClean="0"/>
              <a:t>Register </a:t>
            </a:r>
            <a:r>
              <a:rPr lang="en-US" sz="2400" dirty="0"/>
              <a:t>a Periodic STARTD_CRON </a:t>
            </a:r>
            <a:r>
              <a:rPr lang="en-US" sz="2400" dirty="0" smtClean="0"/>
              <a:t>hook, using &lt;t&gt; as the hook name, rate as the repeat rate and &lt;e&gt; as the program.</a:t>
            </a:r>
            <a:endParaRPr lang="en-US" sz="2400" dirty="0"/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etaknobs</a:t>
            </a:r>
            <a:r>
              <a:rPr lang="en-US" dirty="0" smtClean="0"/>
              <a:t> with </a:t>
            </a: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write:upgrade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</a:p>
          <a:p>
            <a:r>
              <a:rPr lang="en-US" sz="2800" dirty="0" smtClean="0"/>
              <a:t>Show all non-default values in the </a:t>
            </a:r>
            <a:r>
              <a:rPr lang="en-US" sz="2800" dirty="0" err="1" smtClean="0"/>
              <a:t>config</a:t>
            </a:r>
            <a:r>
              <a:rPr lang="en-US" sz="2800" dirty="0" smtClean="0"/>
              <a:t> files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subsys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SCHEDD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Parse the </a:t>
            </a:r>
            <a:r>
              <a:rPr lang="en-US" sz="2800" dirty="0" err="1" smtClean="0"/>
              <a:t>config</a:t>
            </a:r>
            <a:r>
              <a:rPr lang="en-US" sz="2800" dirty="0" smtClean="0"/>
              <a:t> files like the </a:t>
            </a:r>
            <a:r>
              <a:rPr lang="en-US" sz="2800" dirty="0" err="1" smtClean="0"/>
              <a:t>schedd</a:t>
            </a:r>
            <a:r>
              <a:rPr lang="en-US" sz="2800" dirty="0" smtClean="0"/>
              <a:t> would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-dump _LOG$</a:t>
            </a:r>
          </a:p>
          <a:p>
            <a:r>
              <a:rPr lang="en-US" sz="2800" dirty="0" smtClean="0"/>
              <a:t>Show all values with names that end in _LOG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condor_config_val</a:t>
            </a:r>
            <a:r>
              <a:rPr lang="en-US" dirty="0" smtClean="0"/>
              <a:t> tricks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 : /bin/echo RANDVAL=$RANDOM_INTEGER(1,9) |</a:t>
            </a:r>
          </a:p>
          <a:p>
            <a:r>
              <a:rPr lang="en-US" dirty="0" smtClean="0"/>
              <a:t>RANDVAL changes only on startup and on </a:t>
            </a:r>
            <a:r>
              <a:rPr lang="en-US" dirty="0" err="1" smtClean="0"/>
              <a:t>reconfig</a:t>
            </a:r>
            <a:r>
              <a:rPr lang="en-US" dirty="0" smtClean="0"/>
              <a:t> of the daemon</a:t>
            </a:r>
          </a:p>
          <a:p>
            <a:endParaRPr lang="en-US" dirty="0" smtClean="0"/>
          </a:p>
          <a:p>
            <a:r>
              <a:rPr lang="en-US" dirty="0" smtClean="0"/>
              <a:t>Why does this work?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trick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 command into $(LOCAL_CONFIG_DIR)/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\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/bin/echo RANDVAL=$RANDOM_INTEGER(10000,99999)</a:t>
            </a:r>
          </a:p>
          <a:p>
            <a:r>
              <a:rPr lang="en-US" dirty="0" smtClean="0"/>
              <a:t>The first parse of </a:t>
            </a:r>
            <a:r>
              <a:rPr lang="en-US" dirty="0" err="1" smtClean="0"/>
              <a:t>config</a:t>
            </a:r>
            <a:r>
              <a:rPr lang="en-US" dirty="0" smtClean="0"/>
              <a:t> sets a random value into a file, all others parse the file.</a:t>
            </a:r>
          </a:p>
          <a:p>
            <a:endParaRPr lang="en-US" dirty="0" smtClean="0"/>
          </a:p>
          <a:p>
            <a:r>
              <a:rPr lang="en-US" b="1" i="1" dirty="0" smtClean="0">
                <a:solidFill>
                  <a:srgbClr val="FF0000"/>
                </a:solidFill>
              </a:rPr>
              <a:t>THIS HAS SECURITY IMPLICATIONS!</a:t>
            </a:r>
          </a:p>
          <a:p>
            <a:pPr lvl="1"/>
            <a:r>
              <a:rPr lang="en-US" dirty="0" smtClean="0"/>
              <a:t>If the file </a:t>
            </a:r>
            <a:r>
              <a:rPr lang="en-US" dirty="0" err="1" smtClean="0"/>
              <a:t>randv</a:t>
            </a:r>
            <a:r>
              <a:rPr lang="en-US" dirty="0" smtClean="0"/>
              <a:t> is writable by non-root, an attacker  can use it to get root.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trick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77" y="2908935"/>
            <a:ext cx="1219200" cy="1619251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7230" y="4126230"/>
            <a:ext cx="7772400" cy="1856617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6"/>
            <a:ext cx="2133600" cy="365125"/>
          </a:xfrm>
        </p:spPr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89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-limit 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/>
              <a:t>Show no more than &lt;</a:t>
            </a:r>
            <a:r>
              <a:rPr lang="en-US" dirty="0" err="1" smtClean="0"/>
              <a:t>num</a:t>
            </a:r>
            <a:r>
              <a:rPr lang="en-US" dirty="0" smtClean="0"/>
              <a:t>&gt; jobs.</a:t>
            </a:r>
          </a:p>
          <a:p>
            <a:pPr lvl="1"/>
            <a:r>
              <a:rPr lang="en-US" dirty="0" smtClean="0"/>
              <a:t>Ignored if </a:t>
            </a:r>
            <a:r>
              <a:rPr lang="en-US" dirty="0" err="1" smtClean="0"/>
              <a:t>Schedd</a:t>
            </a:r>
            <a:r>
              <a:rPr lang="en-US" dirty="0" smtClean="0"/>
              <a:t> is before 8.6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-limit 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 smtClean="0"/>
              <a:t>Show no more than &lt;</a:t>
            </a:r>
            <a:r>
              <a:rPr lang="en-US" dirty="0" err="1" smtClean="0"/>
              <a:t>num</a:t>
            </a:r>
            <a:r>
              <a:rPr lang="en-US" dirty="0" smtClean="0"/>
              <a:t>&gt; ads</a:t>
            </a:r>
          </a:p>
          <a:p>
            <a:pPr lvl="1"/>
            <a:r>
              <a:rPr lang="en-US" dirty="0" smtClean="0"/>
              <a:t>Ignored if Collector is before version 8.7.1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-limit not just for </a:t>
            </a:r>
            <a:r>
              <a:rPr lang="en-US" dirty="0" err="1" smtClean="0"/>
              <a:t>condor_history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1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30680"/>
            <a:ext cx="8854440" cy="395255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-limit 1 -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subsys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abcdef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,-2)'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bcd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condor_history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lim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'split("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")'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a","b","c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1 -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af:V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'join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("/",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"))'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a/b/c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/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86840"/>
          </a:xfrm>
        </p:spPr>
        <p:txBody>
          <a:bodyPr/>
          <a:lstStyle/>
          <a:p>
            <a:r>
              <a:rPr lang="en-US" dirty="0" smtClean="0"/>
              <a:t>You can </a:t>
            </a:r>
            <a:r>
              <a:rPr lang="en-US" dirty="0" smtClean="0"/>
              <a:t>use -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test </a:t>
            </a:r>
            <a:r>
              <a:rPr lang="en-US" dirty="0" err="1" smtClean="0"/>
              <a:t>classad</a:t>
            </a:r>
            <a:r>
              <a:rPr lang="en-US" dirty="0" smtClean="0"/>
              <a:t>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493520"/>
            <a:ext cx="8399462" cy="4541520"/>
          </a:xfrm>
        </p:spPr>
        <p:txBody>
          <a:bodyPr/>
          <a:lstStyle/>
          <a:p>
            <a:r>
              <a:rPr lang="en-US" sz="2400" dirty="0" smtClean="0"/>
              <a:t>In 8.6 the </a:t>
            </a:r>
            <a:r>
              <a:rPr lang="en-US" sz="2400" dirty="0" smtClean="0"/>
              <a:t>middle </a:t>
            </a:r>
            <a:r>
              <a:rPr lang="en-US" sz="2400" dirty="0" smtClean="0"/>
              <a:t>argument </a:t>
            </a:r>
            <a:r>
              <a:rPr lang="en-US" sz="2400" dirty="0" smtClean="0"/>
              <a:t>of the ?: operator is now </a:t>
            </a:r>
            <a:r>
              <a:rPr lang="en-US" sz="2400" dirty="0" smtClean="0"/>
              <a:t>optional in -format, -</a:t>
            </a:r>
            <a:r>
              <a:rPr lang="en-US" sz="2400" dirty="0" err="1" smtClean="0"/>
              <a:t>af</a:t>
            </a:r>
            <a:r>
              <a:rPr lang="en-US" sz="2400" dirty="0" smtClean="0"/>
              <a:t>, and </a:t>
            </a:r>
            <a:r>
              <a:rPr lang="en-US" sz="2400" dirty="0" smtClean="0"/>
              <a:t>custom print format files</a:t>
            </a:r>
            <a:endParaRPr lang="en-US" sz="2400" dirty="0" smtClean="0"/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if you want this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=!= undefined ?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Default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you can write this!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?: Default)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/>
              <a:t>Be sure to use () around it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Not </a:t>
            </a:r>
            <a:r>
              <a:rPr lang="en-US" sz="2400" dirty="0" smtClean="0"/>
              <a:t>safe for use in Job or Machine ads (yet)</a:t>
            </a:r>
          </a:p>
          <a:p>
            <a:pPr lvl="1"/>
            <a:r>
              <a:rPr lang="en-US" sz="2400" dirty="0" smtClean="0"/>
              <a:t>An 8.4 or earlier Collector / </a:t>
            </a:r>
            <a:r>
              <a:rPr lang="en-US" sz="2400" dirty="0" err="1" smtClean="0"/>
              <a:t>Schedd</a:t>
            </a:r>
            <a:r>
              <a:rPr lang="en-US" sz="2400" dirty="0" smtClean="0"/>
              <a:t> will not read 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5240"/>
            <a:ext cx="9144000" cy="1463040"/>
          </a:xfrm>
        </p:spPr>
        <p:txBody>
          <a:bodyPr/>
          <a:lstStyle/>
          <a:p>
            <a:r>
              <a:rPr lang="en-US" dirty="0" smtClean="0"/>
              <a:t>You can use the </a:t>
            </a:r>
            <a:r>
              <a:rPr lang="en-US" dirty="0" err="1" smtClean="0"/>
              <a:t>classad</a:t>
            </a:r>
            <a:r>
              <a:rPr lang="en-US" dirty="0" smtClean="0"/>
              <a:t> ?: operator as a binary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503" y="1737360"/>
            <a:ext cx="8399462" cy="421163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Save this as </a:t>
            </a:r>
            <a:r>
              <a:rPr lang="en-US" sz="2800" dirty="0" err="1" smtClean="0"/>
              <a:t>job_starts.fmt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Machine WIDTH -12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splitslotname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(Name)[0] AS Slot WIDTH -5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Memory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?:"no"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JobId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WIDTH -5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RecentJobStarts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/20.0 AS 'Jobs/Min' PRINTF %.2f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RecentJobStarts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job_starts.fmt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Machine 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Slot 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Cpus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Memory </a:t>
            </a:r>
            <a:r>
              <a:rPr lang="en-US" sz="2000" b="1" dirty="0" err="1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JobId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Jobs/Min</a:t>
            </a:r>
            <a:b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bob.cs.edu slot1    1    256  27.2     0.15 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3520"/>
          </a:xfrm>
        </p:spPr>
        <p:txBody>
          <a:bodyPr/>
          <a:lstStyle/>
          <a:p>
            <a:r>
              <a:rPr lang="en-US" dirty="0" smtClean="0"/>
              <a:t>Print format files configure the </a:t>
            </a:r>
            <a:r>
              <a:rPr lang="en-US" dirty="0" err="1" smtClean="0"/>
              <a:t>classad</a:t>
            </a:r>
            <a:r>
              <a:rPr lang="en-US" dirty="0" smtClean="0"/>
              <a:t> pretty-printer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915886"/>
            <a:ext cx="8399462" cy="3667353"/>
          </a:xfrm>
        </p:spPr>
        <p:txBody>
          <a:bodyPr/>
          <a:lstStyle/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STATUS_DEFAULT_&lt;type&gt;_PRINT_FORMAT_FILE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</a:p>
          <a:p>
            <a:pPr marL="5715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/path/to/print-format-file  </a:t>
            </a:r>
          </a:p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&lt;type&gt; is STARTD, SCHEDD, MASTER,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Q_DEFAULT_PRINT_FORMAT_FILE = /path/to/file</a:t>
            </a:r>
          </a:p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or</a:t>
            </a:r>
          </a:p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Q_DEFAULT_&lt;opt&gt;_PRINT_FORMAT_FILE = /path/to</a:t>
            </a:r>
          </a:p>
          <a:p>
            <a:pPr marL="5715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&lt;opt&gt; is RUN, HOLD, GRID,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54629"/>
          </a:xfrm>
        </p:spPr>
        <p:txBody>
          <a:bodyPr/>
          <a:lstStyle/>
          <a:p>
            <a:r>
              <a:rPr lang="en-US" dirty="0" smtClean="0"/>
              <a:t>You can set </a:t>
            </a:r>
            <a:r>
              <a:rPr lang="en-US" dirty="0" smtClean="0"/>
              <a:t>the default output of </a:t>
            </a:r>
            <a:r>
              <a:rPr lang="en-US" dirty="0" err="1" smtClean="0"/>
              <a:t>condor_status</a:t>
            </a:r>
            <a:r>
              <a:rPr lang="en-US" dirty="0" smtClean="0"/>
              <a:t> and </a:t>
            </a:r>
            <a:r>
              <a:rPr lang="en-US" dirty="0" err="1" smtClean="0"/>
              <a:t>condor_q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76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21486"/>
            <a:ext cx="8399462" cy="42275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max_retries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&lt;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2400" dirty="0" smtClean="0"/>
              <a:t>Retry the job until it exits with a success exit code or &lt;</a:t>
            </a:r>
            <a:r>
              <a:rPr lang="en-US" sz="2400" dirty="0" err="1" smtClean="0"/>
              <a:t>num</a:t>
            </a:r>
            <a:r>
              <a:rPr lang="en-US" sz="2400" dirty="0" smtClean="0"/>
              <a:t>&gt; retries have happened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success_exit_code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&lt;value&gt;</a:t>
            </a:r>
          </a:p>
          <a:p>
            <a:r>
              <a:rPr lang="en-US" sz="2400" dirty="0" smtClean="0"/>
              <a:t>Set the success value for the exit code. Default is 0 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retry_until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&lt;expression&gt;</a:t>
            </a:r>
          </a:p>
          <a:p>
            <a:r>
              <a:rPr lang="en-US" sz="2400" dirty="0" smtClean="0"/>
              <a:t>Retry the job until &lt;expression&gt; is true or &lt;</a:t>
            </a:r>
            <a:r>
              <a:rPr lang="en-US" sz="2400" dirty="0" err="1" smtClean="0"/>
              <a:t>num</a:t>
            </a:r>
            <a:r>
              <a:rPr lang="en-US" sz="2400" dirty="0" smtClean="0"/>
              <a:t>&gt; retries have happened. 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84960"/>
          </a:xfrm>
        </p:spPr>
        <p:txBody>
          <a:bodyPr/>
          <a:lstStyle/>
          <a:p>
            <a:r>
              <a:rPr lang="en-US" dirty="0" smtClean="0"/>
              <a:t>Submit </a:t>
            </a:r>
            <a:r>
              <a:rPr lang="en-US" dirty="0" smtClean="0"/>
              <a:t>files now have keywords for controlling job retries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783080"/>
            <a:ext cx="8399462" cy="3800159"/>
          </a:xfrm>
        </p:spPr>
        <p:txBody>
          <a:bodyPr/>
          <a:lstStyle/>
          <a:p>
            <a:r>
              <a:rPr lang="en-US" sz="2400" b="1" dirty="0" smtClean="0">
                <a:cs typeface="Courier New" panose="02070309020205020404" pitchFamily="49" charset="0"/>
              </a:rPr>
              <a:t>Use in </a:t>
            </a:r>
            <a:r>
              <a:rPr lang="en-US" sz="2400" b="1" dirty="0" err="1" smtClean="0">
                <a:cs typeface="Courier New" panose="02070309020205020404" pitchFamily="49" charset="0"/>
              </a:rPr>
              <a:t>config</a:t>
            </a:r>
            <a:r>
              <a:rPr lang="en-US" sz="2400" b="1" dirty="0" smtClean="0">
                <a:cs typeface="Courier New" panose="02070309020205020404" pitchFamily="49" charset="0"/>
              </a:rPr>
              <a:t> file to safely amend START expression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START = $(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:true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TARGET.WantMore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/>
            <a:r>
              <a:rPr lang="en-US" sz="2400" b="1" dirty="0" smtClean="0">
                <a:solidFill>
                  <a:prstClr val="black"/>
                </a:solidFill>
                <a:cs typeface="Courier New" panose="02070309020205020404" pitchFamily="49" charset="0"/>
              </a:rPr>
              <a:t>Use in </a:t>
            </a:r>
            <a:r>
              <a:rPr lang="en-US" sz="2400" b="1" dirty="0" err="1" smtClean="0">
                <a:solidFill>
                  <a:prstClr val="black"/>
                </a:solidFill>
                <a:cs typeface="Courier New" panose="02070309020205020404" pitchFamily="49" charset="0"/>
              </a:rPr>
              <a:t>sleep.submit</a:t>
            </a:r>
            <a:r>
              <a:rPr lang="en-US" sz="2400" b="1" dirty="0" smtClean="0">
                <a:solidFill>
                  <a:prstClr val="black"/>
                </a:solidFill>
                <a:cs typeface="Courier New" panose="02070309020205020404" pitchFamily="49" charset="0"/>
              </a:rPr>
              <a:t> file to allow command line values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Executable = /bin/sleep</a:t>
            </a:r>
            <a:b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$(SLEEP_FOR</a:t>
            </a:r>
            <a:r>
              <a:rPr lang="en-US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:300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SLEEP_FOR=5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sleep.submit</a:t>
            </a:r>
            <a: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i="1" dirty="0" smtClean="0">
                <a:cs typeface="Courier New" panose="02070309020205020404" pitchFamily="49" charset="0"/>
              </a:rPr>
              <a:t>sleeps for 5 seconds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condor_submit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sleep.submit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cs typeface="Courier New" panose="02070309020205020404" pitchFamily="49" charset="0"/>
              </a:rPr>
              <a:t>sleeps for 300 seconds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2560"/>
          </a:xfrm>
        </p:spPr>
        <p:txBody>
          <a:bodyPr/>
          <a:lstStyle/>
          <a:p>
            <a:r>
              <a:rPr lang="en-US" dirty="0" smtClean="0"/>
              <a:t>$() expansions in </a:t>
            </a:r>
            <a:r>
              <a:rPr lang="en-US" dirty="0" err="1" smtClean="0"/>
              <a:t>config</a:t>
            </a:r>
            <a:r>
              <a:rPr lang="en-US" dirty="0"/>
              <a:t> </a:t>
            </a:r>
            <a:r>
              <a:rPr lang="en-US" dirty="0" smtClean="0"/>
              <a:t>and submit files allow defaults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SubmittedBy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="$ENV(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LOGNAME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:nobody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$ENV macro now accepts a default value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Fpd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uw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$F </a:t>
            </a:r>
            <a:r>
              <a:rPr lang="en-US" dirty="0"/>
              <a:t>macro </a:t>
            </a:r>
            <a:r>
              <a:rPr lang="en-US" dirty="0" smtClean="0"/>
              <a:t>has additional formatting options</a:t>
            </a:r>
          </a:p>
          <a:p>
            <a:pPr lvl="1"/>
            <a:r>
              <a:rPr lang="en-US" dirty="0" smtClean="0"/>
              <a:t>u and w format paths as *nix and Windows.</a:t>
            </a:r>
          </a:p>
          <a:p>
            <a:pPr lvl="1"/>
            <a:r>
              <a:rPr lang="en-US" dirty="0" smtClean="0"/>
              <a:t>b strips trailing / from paths and . from </a:t>
            </a:r>
            <a:r>
              <a:rPr lang="en-US" dirty="0" err="1" smtClean="0"/>
              <a:t>ext</a:t>
            </a:r>
            <a:endParaRPr lang="en-US" dirty="0" smtClean="0"/>
          </a:p>
          <a:p>
            <a:pPr lvl="1"/>
            <a:r>
              <a:rPr lang="en-US" dirty="0" err="1" smtClean="0"/>
              <a:t>qa</a:t>
            </a:r>
            <a:r>
              <a:rPr lang="en-US" dirty="0" smtClean="0"/>
              <a:t> quotes for use in Arguments  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/>
            </a:r>
            <a:br>
              <a:rPr lang="en-US" dirty="0" smtClean="0">
                <a:cs typeface="Courier New" panose="02070309020205020404" pitchFamily="49" charset="0"/>
              </a:rPr>
            </a:b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8.6 $ENV also allows default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9517-B30B-49AC-A2C4-42DF315E9EA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9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dor Week Lies 2013 New tools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Condor Week Lies 2013 New tools</Template>
  <TotalTime>27525</TotalTime>
  <Words>526</Words>
  <Application>Microsoft Office PowerPoint</Application>
  <PresentationFormat>On-screen Show (4:3)</PresentationFormat>
  <Paragraphs>173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Condor Week Lies 2013 New tools</vt:lpstr>
      <vt:lpstr>Things you may not know about HTCondor</vt:lpstr>
      <vt:lpstr>-limit not just for condor_history</vt:lpstr>
      <vt:lpstr>You can use -af to test classad expressions</vt:lpstr>
      <vt:lpstr>You can use the classad ?: operator as a binary operator</vt:lpstr>
      <vt:lpstr>Print format files configure the classad pretty-printer</vt:lpstr>
      <vt:lpstr>You can set the default output of condor_status and condor_q</vt:lpstr>
      <vt:lpstr>Submit files now have keywords for controlling job retries</vt:lpstr>
      <vt:lpstr>$() expansions in config and submit files allow defaults</vt:lpstr>
      <vt:lpstr>In 8.6 $ENV also allows default</vt:lpstr>
      <vt:lpstr>You can use if and include in config files</vt:lpstr>
      <vt:lpstr>You can use if and include in submit files also</vt:lpstr>
      <vt:lpstr>Metaknobs are now called  "Configuration Templates"</vt:lpstr>
      <vt:lpstr>condor_config_val will list the config templates</vt:lpstr>
      <vt:lpstr>Metaknobs with arguments</vt:lpstr>
      <vt:lpstr>condor_config_val tricks</vt:lpstr>
      <vt:lpstr>Config trick #1</vt:lpstr>
      <vt:lpstr>Config trick #2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tools</dc:title>
  <dc:creator>johnkn</dc:creator>
  <cp:lastModifiedBy>johnkn</cp:lastModifiedBy>
  <cp:revision>194</cp:revision>
  <dcterms:created xsi:type="dcterms:W3CDTF">2014-04-23T14:31:26Z</dcterms:created>
  <dcterms:modified xsi:type="dcterms:W3CDTF">2017-05-01T22:31:56Z</dcterms:modified>
</cp:coreProperties>
</file>