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2"/>
  </p:notesMasterIdLst>
  <p:sldIdLst>
    <p:sldId id="857" r:id="rId2"/>
    <p:sldId id="858" r:id="rId3"/>
    <p:sldId id="859" r:id="rId4"/>
    <p:sldId id="860" r:id="rId5"/>
    <p:sldId id="861" r:id="rId6"/>
    <p:sldId id="862" r:id="rId7"/>
    <p:sldId id="872" r:id="rId8"/>
    <p:sldId id="883" r:id="rId9"/>
    <p:sldId id="881" r:id="rId10"/>
    <p:sldId id="879" r:id="rId11"/>
    <p:sldId id="886" r:id="rId12"/>
    <p:sldId id="884" r:id="rId13"/>
    <p:sldId id="882" r:id="rId14"/>
    <p:sldId id="880" r:id="rId15"/>
    <p:sldId id="865" r:id="rId16"/>
    <p:sldId id="869" r:id="rId17"/>
    <p:sldId id="875" r:id="rId18"/>
    <p:sldId id="876" r:id="rId19"/>
    <p:sldId id="877" r:id="rId20"/>
    <p:sldId id="878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6" autoAdjust="0"/>
    <p:restoredTop sz="94613" autoAdjust="0"/>
  </p:normalViewPr>
  <p:slideViewPr>
    <p:cSldViewPr snapToGrid="0">
      <p:cViewPr>
        <p:scale>
          <a:sx n="110" d="100"/>
          <a:sy n="110" d="100"/>
        </p:scale>
        <p:origin x="328" y="368"/>
      </p:cViewPr>
      <p:guideLst/>
    </p:cSldViewPr>
  </p:slideViewPr>
  <p:outlineViewPr>
    <p:cViewPr>
      <p:scale>
        <a:sx n="33" d="100"/>
        <a:sy n="33" d="100"/>
      </p:scale>
      <p:origin x="0" y="-9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0"/>
    </p:cViewPr>
  </p:sorterViewPr>
  <p:notesViewPr>
    <p:cSldViewPr snapToGrid="0">
      <p:cViewPr>
        <p:scale>
          <a:sx n="100" d="100"/>
          <a:sy n="100" d="100"/>
        </p:scale>
        <p:origin x="2289" y="-30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C4B088-25E5-4B8D-8B65-4E4D5136B3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226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560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4 </a:t>
            </a:r>
            <a:r>
              <a:rPr lang="en-US" dirty="0"/>
              <a:t>-- fewer </a:t>
            </a:r>
            <a:r>
              <a:rPr lang="en-US" dirty="0" err="1"/>
              <a:t>schedds</a:t>
            </a:r>
            <a:r>
              <a:rPr lang="en-US" dirty="0"/>
              <a:t>; </a:t>
            </a:r>
            <a:r>
              <a:rPr lang="en-US" dirty="0" err="1"/>
              <a:t>CCB’d</a:t>
            </a:r>
            <a:r>
              <a:rPr lang="en-US" dirty="0"/>
              <a:t> </a:t>
            </a:r>
            <a:r>
              <a:rPr lang="en-US" dirty="0" err="1"/>
              <a:t>schedds</a:t>
            </a:r>
            <a:r>
              <a:rPr lang="en-US" dirty="0"/>
              <a:t> may not be able to flock; for NAT use port forwarding and set TCP_FORWARDING_HOST on </a:t>
            </a:r>
            <a:r>
              <a:rPr lang="en-US" dirty="0" err="1"/>
              <a:t>schedd</a:t>
            </a:r>
            <a:r>
              <a:rPr lang="en-US" dirty="0"/>
              <a:t>.  </a:t>
            </a:r>
            <a:r>
              <a:rPr lang="en-US" dirty="0" err="1"/>
              <a:t>HTCondor</a:t>
            </a:r>
            <a:r>
              <a:rPr lang="en-US" dirty="0"/>
              <a:t> solutions may scale better than VPN (CCB does not actually forward); if </a:t>
            </a:r>
            <a:r>
              <a:rPr lang="en-US" dirty="0" err="1"/>
              <a:t>schedd</a:t>
            </a:r>
            <a:r>
              <a:rPr lang="en-US" dirty="0"/>
              <a:t> &amp; execute nodes </a:t>
            </a:r>
            <a:r>
              <a:rPr lang="en-US" dirty="0" err="1"/>
              <a:t>NATd</a:t>
            </a:r>
            <a:r>
              <a:rPr lang="en-US" dirty="0"/>
              <a:t> on same network, can use </a:t>
            </a:r>
            <a:r>
              <a:rPr lang="en-US" dirty="0" err="1"/>
              <a:t>PrivNet</a:t>
            </a:r>
            <a:r>
              <a:rPr lang="en-US" dirty="0"/>
              <a:t> and </a:t>
            </a:r>
            <a:r>
              <a:rPr lang="en-US" dirty="0" err="1"/>
              <a:t>PrivName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235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28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280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667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83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Hopefully this is the last time I say those two words. [“configuration macros”]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9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579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038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084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981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11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82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7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582613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992313"/>
            <a:ext cx="2708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953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F61365-E3D1-425E-BF49-DF7C7388E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73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6B4667-D209-4660-B5A2-173A01679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21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12ED7D-98F8-4F4F-A793-74ECB7F395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13260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0469D7-1015-4FED-8446-77ED6DA8F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26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fld id="{59406ACC-1ABF-4FD7-A7C6-60EC0F162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5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DA5ABD-C121-4FCB-ACC5-F1D637EDE9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40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6919AD-8CC6-4D3E-873A-09FDF8570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79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77B610-C23B-4654-9A9B-90E751C4D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37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760E29-F06A-40D6-A318-8DED73A00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97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68C85E-C72D-4615-9825-0A07FFE50E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29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5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625475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DCC3D3B6-6FB5-4946-B030-0DFF06AB173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9913"/>
            <a:ext cx="7772400" cy="24384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ea typeface="+mj-ea"/>
                <a:cs typeface="+mj-cs"/>
              </a:rPr>
              <a:t>HTCondor</a:t>
            </a:r>
            <a:r>
              <a:rPr lang="en-US" dirty="0">
                <a:ea typeface="+mj-ea"/>
                <a:cs typeface="+mj-cs"/>
              </a:rPr>
              <a:t/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Networking Concepts</a:t>
            </a:r>
            <a:endParaRPr lang="en-US" sz="3600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 bwMode="auto">
          <a:xfrm>
            <a:off x="6101668" y="2650903"/>
            <a:ext cx="2141316" cy="120376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96223" y="2422303"/>
            <a:ext cx="2567837" cy="164041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501341" y="1170560"/>
            <a:ext cx="2575367" cy="120376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Firewalled Submit Node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657599" y="1743075"/>
            <a:ext cx="2280213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collector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657600" y="1285875"/>
            <a:ext cx="2280212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negotiator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52484" y="2984935"/>
            <a:ext cx="1828800" cy="48034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s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hared port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52488" y="347503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hadow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257926" y="279558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257926" y="324643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starter</a:t>
            </a:r>
          </a:p>
        </p:txBody>
      </p:sp>
      <p:cxnSp>
        <p:nvCxnSpPr>
          <p:cNvPr id="44" name="Connector: Elbow 43"/>
          <p:cNvCxnSpPr>
            <a:cxnSpLocks/>
            <a:stCxn id="38" idx="0"/>
            <a:endCxn id="33" idx="3"/>
          </p:cNvCxnSpPr>
          <p:nvPr/>
        </p:nvCxnSpPr>
        <p:spPr bwMode="auto">
          <a:xfrm rot="16200000" flipV="1">
            <a:off x="6143113" y="1766374"/>
            <a:ext cx="823912" cy="1234514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Connector: Elbow 46"/>
          <p:cNvCxnSpPr>
            <a:cxnSpLocks/>
            <a:stCxn id="34" idx="1"/>
            <a:endCxn id="35" idx="3"/>
          </p:cNvCxnSpPr>
          <p:nvPr/>
        </p:nvCxnSpPr>
        <p:spPr bwMode="auto">
          <a:xfrm rot="10800000" flipV="1">
            <a:off x="2681284" y="1514474"/>
            <a:ext cx="976316" cy="171063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Connector: Elbow 68"/>
          <p:cNvCxnSpPr>
            <a:cxnSpLocks/>
            <a:stCxn id="39" idx="2"/>
          </p:cNvCxnSpPr>
          <p:nvPr/>
        </p:nvCxnSpPr>
        <p:spPr bwMode="auto">
          <a:xfrm rot="5400000" flipH="1">
            <a:off x="4718743" y="1250054"/>
            <a:ext cx="416126" cy="4491041"/>
          </a:xfrm>
          <a:prstGeom prst="bentConnector4">
            <a:avLst>
              <a:gd name="adj1" fmla="val -54935"/>
              <a:gd name="adj2" fmla="val 64153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Connector: Elbow 15"/>
          <p:cNvCxnSpPr>
            <a:cxnSpLocks/>
          </p:cNvCxnSpPr>
          <p:nvPr/>
        </p:nvCxnSpPr>
        <p:spPr bwMode="auto">
          <a:xfrm flipV="1">
            <a:off x="2681286" y="3144839"/>
            <a:ext cx="3576640" cy="4413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Connector: Elbow 17"/>
          <p:cNvCxnSpPr>
            <a:cxnSpLocks/>
            <a:stCxn id="17" idx="3"/>
            <a:endCxn id="38" idx="1"/>
          </p:cNvCxnSpPr>
          <p:nvPr/>
        </p:nvCxnSpPr>
        <p:spPr bwMode="auto">
          <a:xfrm>
            <a:off x="2681287" y="2760863"/>
            <a:ext cx="3576639" cy="26332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852487" y="2532263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schedd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20" name="Connector: Elbow 43"/>
          <p:cNvCxnSpPr>
            <a:cxnSpLocks/>
            <a:stCxn id="17" idx="0"/>
            <a:endCxn id="33" idx="1"/>
          </p:cNvCxnSpPr>
          <p:nvPr/>
        </p:nvCxnSpPr>
        <p:spPr bwMode="auto">
          <a:xfrm rot="5400000" flipH="1" flipV="1">
            <a:off x="2431949" y="1306613"/>
            <a:ext cx="560588" cy="1890712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 rot="16200000">
            <a:off x="2579436" y="3428991"/>
            <a:ext cx="6038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Fire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2546641" y="2662016"/>
            <a:ext cx="66940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72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Private network with NAT</a:t>
            </a:r>
          </a:p>
          <a:p>
            <a:r>
              <a:rPr lang="en-US" dirty="0" smtClean="0"/>
              <a:t>Traverse firewall via port forwarding</a:t>
            </a:r>
          </a:p>
          <a:p>
            <a:pPr lvl="1"/>
            <a:r>
              <a:rPr lang="en-US" dirty="0" smtClean="0"/>
              <a:t>Allocate a public IP address</a:t>
            </a:r>
          </a:p>
          <a:p>
            <a:pPr lvl="1"/>
            <a:r>
              <a:rPr lang="en-US" dirty="0" smtClean="0"/>
              <a:t>Connections to public address forwarded by NAT to machine on private network</a:t>
            </a:r>
          </a:p>
          <a:p>
            <a:r>
              <a:rPr lang="en-US" dirty="0" smtClean="0"/>
              <a:t>Common in the Cloud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Forwarding Host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ED7D-98F8-4F4F-A793-74ECB7F395D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Private network with NAT</a:t>
            </a:r>
          </a:p>
          <a:p>
            <a:pPr lvl="1"/>
            <a:r>
              <a:rPr lang="en-US" dirty="0" smtClean="0"/>
              <a:t>Or firewall with no opening for </a:t>
            </a:r>
            <a:r>
              <a:rPr lang="en-US" dirty="0" err="1" smtClean="0"/>
              <a:t>HTCondor</a:t>
            </a:r>
            <a:endParaRPr lang="en-US" dirty="0" smtClean="0"/>
          </a:p>
          <a:p>
            <a:r>
              <a:rPr lang="en-US" dirty="0" smtClean="0"/>
              <a:t>Traverse firewall by reversing connection</a:t>
            </a:r>
          </a:p>
          <a:p>
            <a:pPr lvl="1"/>
            <a:r>
              <a:rPr lang="en-US" dirty="0" smtClean="0"/>
              <a:t>Client sends connection request via broker</a:t>
            </a:r>
          </a:p>
          <a:p>
            <a:pPr lvl="1"/>
            <a:r>
              <a:rPr lang="en-US" dirty="0" smtClean="0"/>
              <a:t>Server initiates TCP connection to client</a:t>
            </a:r>
          </a:p>
          <a:p>
            <a:r>
              <a:rPr lang="en-US" dirty="0" smtClean="0"/>
              <a:t>Only bypasses one firewall</a:t>
            </a:r>
          </a:p>
          <a:p>
            <a:pPr lvl="1"/>
            <a:r>
              <a:rPr lang="en-US" dirty="0" smtClean="0"/>
              <a:t>Client and broker (CCB server) must have publically routable addresses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 Connection Broker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ED7D-98F8-4F4F-A793-74ECB7F395D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 bwMode="auto">
          <a:xfrm>
            <a:off x="6573986" y="3144973"/>
            <a:ext cx="1967347" cy="914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2971798" y="1343883"/>
            <a:ext cx="1967347" cy="914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568035" y="3131127"/>
            <a:ext cx="1967347" cy="914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CCB: Condor </a:t>
            </a:r>
            <a:r>
              <a:rPr lang="en-US" dirty="0"/>
              <a:t>Connection </a:t>
            </a:r>
            <a:r>
              <a:rPr lang="en-US" dirty="0" smtClean="0"/>
              <a:t>Broker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47885F-628A-4293-9901-F6E1FB94F03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75860" y="3262743"/>
            <a:ext cx="1537849" cy="67886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schedd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88736" y="3262743"/>
            <a:ext cx="1537849" cy="67886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startd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16200000">
            <a:off x="3938160" y="3127651"/>
            <a:ext cx="4107866" cy="9490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ＭＳ Ｐゴシック" charset="0"/>
              </a:rPr>
              <a:t>Outbound firewall</a:t>
            </a:r>
            <a:endParaRPr kumimoji="0" lang="en-US" sz="2800" b="0" i="0" u="none" strike="noStrike" cap="none" normalizeH="0" baseline="0" dirty="0">
              <a:ln>
                <a:noFill/>
              </a:ln>
              <a:effectLst/>
              <a:latin typeface="+mn-lt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736273" y="2802065"/>
            <a:ext cx="2438399" cy="1600214"/>
          </a:xfrm>
          <a:custGeom>
            <a:avLst/>
            <a:gdLst/>
            <a:ahLst/>
            <a:cxnLst/>
            <a:rect l="l" t="t" r="r" b="b"/>
            <a:pathLst>
              <a:path w="2438399" h="1600214">
                <a:moveTo>
                  <a:pt x="935181" y="0"/>
                </a:moveTo>
                <a:cubicBezTo>
                  <a:pt x="1068386" y="0"/>
                  <a:pt x="1182077" y="83549"/>
                  <a:pt x="1225839" y="201433"/>
                </a:cubicBezTo>
                <a:cubicBezTo>
                  <a:pt x="1273709" y="170157"/>
                  <a:pt x="1330971" y="152400"/>
                  <a:pt x="1392381" y="152400"/>
                </a:cubicBezTo>
                <a:cubicBezTo>
                  <a:pt x="1446810" y="152400"/>
                  <a:pt x="1497980" y="166349"/>
                  <a:pt x="1541810" y="192144"/>
                </a:cubicBezTo>
                <a:cubicBezTo>
                  <a:pt x="1593216" y="93955"/>
                  <a:pt x="1696346" y="27723"/>
                  <a:pt x="1814945" y="27723"/>
                </a:cubicBezTo>
                <a:cubicBezTo>
                  <a:pt x="1987107" y="27723"/>
                  <a:pt x="2126672" y="167288"/>
                  <a:pt x="2126672" y="339450"/>
                </a:cubicBezTo>
                <a:cubicBezTo>
                  <a:pt x="2126672" y="363621"/>
                  <a:pt x="2123921" y="387149"/>
                  <a:pt x="2118068" y="409589"/>
                </a:cubicBezTo>
                <a:cubicBezTo>
                  <a:pt x="2120913" y="408761"/>
                  <a:pt x="2123788" y="408722"/>
                  <a:pt x="2126672" y="408722"/>
                </a:cubicBezTo>
                <a:cubicBezTo>
                  <a:pt x="2298834" y="408722"/>
                  <a:pt x="2438399" y="548287"/>
                  <a:pt x="2438399" y="720449"/>
                </a:cubicBezTo>
                <a:cubicBezTo>
                  <a:pt x="2438399" y="853656"/>
                  <a:pt x="2354848" y="967348"/>
                  <a:pt x="2236962" y="1011109"/>
                </a:cubicBezTo>
                <a:cubicBezTo>
                  <a:pt x="2251029" y="1045401"/>
                  <a:pt x="2258289" y="1082971"/>
                  <a:pt x="2258289" y="1122237"/>
                </a:cubicBezTo>
                <a:cubicBezTo>
                  <a:pt x="2258289" y="1294399"/>
                  <a:pt x="2118724" y="1433964"/>
                  <a:pt x="1946562" y="1433964"/>
                </a:cubicBezTo>
                <a:cubicBezTo>
                  <a:pt x="1874458" y="1433964"/>
                  <a:pt x="1808071" y="1409483"/>
                  <a:pt x="1756062" y="1367351"/>
                </a:cubicBezTo>
                <a:cubicBezTo>
                  <a:pt x="1712386" y="1402997"/>
                  <a:pt x="1658280" y="1425824"/>
                  <a:pt x="1599070" y="1430586"/>
                </a:cubicBezTo>
                <a:cubicBezTo>
                  <a:pt x="1548523" y="1531591"/>
                  <a:pt x="1443829" y="1600214"/>
                  <a:pt x="1323108" y="1600214"/>
                </a:cubicBezTo>
                <a:cubicBezTo>
                  <a:pt x="1192996" y="1600214"/>
                  <a:pt x="1081501" y="1520499"/>
                  <a:pt x="1035045" y="1407142"/>
                </a:cubicBezTo>
                <a:cubicBezTo>
                  <a:pt x="981451" y="1498164"/>
                  <a:pt x="882251" y="1558635"/>
                  <a:pt x="768927" y="1558635"/>
                </a:cubicBezTo>
                <a:cubicBezTo>
                  <a:pt x="604131" y="1558635"/>
                  <a:pt x="469202" y="1430757"/>
                  <a:pt x="459399" y="1268718"/>
                </a:cubicBezTo>
                <a:cubicBezTo>
                  <a:pt x="426566" y="1281898"/>
                  <a:pt x="390698" y="1288487"/>
                  <a:pt x="353291" y="1288487"/>
                </a:cubicBezTo>
                <a:cubicBezTo>
                  <a:pt x="181129" y="1288487"/>
                  <a:pt x="41564" y="1148922"/>
                  <a:pt x="41564" y="976760"/>
                </a:cubicBezTo>
                <a:cubicBezTo>
                  <a:pt x="41564" y="923422"/>
                  <a:pt x="54960" y="873213"/>
                  <a:pt x="79856" y="830005"/>
                </a:cubicBezTo>
                <a:cubicBezTo>
                  <a:pt x="29846" y="775711"/>
                  <a:pt x="0" y="703068"/>
                  <a:pt x="0" y="623454"/>
                </a:cubicBezTo>
                <a:cubicBezTo>
                  <a:pt x="0" y="451292"/>
                  <a:pt x="139565" y="311727"/>
                  <a:pt x="311727" y="311727"/>
                </a:cubicBezTo>
                <a:cubicBezTo>
                  <a:pt x="334010" y="311727"/>
                  <a:pt x="355747" y="314065"/>
                  <a:pt x="376662" y="318716"/>
                </a:cubicBezTo>
                <a:cubicBezTo>
                  <a:pt x="422813" y="204842"/>
                  <a:pt x="534556" y="124698"/>
                  <a:pt x="665018" y="124698"/>
                </a:cubicBezTo>
                <a:lnTo>
                  <a:pt x="685500" y="126763"/>
                </a:lnTo>
                <a:cubicBezTo>
                  <a:pt x="741483" y="49608"/>
                  <a:pt x="832539" y="0"/>
                  <a:pt x="935181" y="0"/>
                </a:cubicBez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Internet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cxnSp>
        <p:nvCxnSpPr>
          <p:cNvPr id="39" name="Straight Arrow Connector 38"/>
          <p:cNvCxnSpPr>
            <a:stCxn id="6" idx="3"/>
            <a:endCxn id="9" idx="0"/>
          </p:cNvCxnSpPr>
          <p:nvPr/>
        </p:nvCxnSpPr>
        <p:spPr bwMode="auto">
          <a:xfrm>
            <a:off x="2313709" y="3602173"/>
            <a:ext cx="3203863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3" name="Explosion 1 42"/>
          <p:cNvSpPr/>
          <p:nvPr/>
        </p:nvSpPr>
        <p:spPr bwMode="auto">
          <a:xfrm>
            <a:off x="5174672" y="3262730"/>
            <a:ext cx="574964" cy="678873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3186547" y="1461653"/>
            <a:ext cx="1537849" cy="67886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CCB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cxnSp>
        <p:nvCxnSpPr>
          <p:cNvPr id="49" name="Straight Arrow Connector 48"/>
          <p:cNvCxnSpPr>
            <a:stCxn id="7" idx="1"/>
            <a:endCxn id="45" idx="3"/>
          </p:cNvCxnSpPr>
          <p:nvPr/>
        </p:nvCxnSpPr>
        <p:spPr bwMode="auto">
          <a:xfrm flipH="1" flipV="1">
            <a:off x="4724396" y="1801083"/>
            <a:ext cx="2064340" cy="18010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6" idx="0"/>
            <a:endCxn id="45" idx="1"/>
          </p:cNvCxnSpPr>
          <p:nvPr/>
        </p:nvCxnSpPr>
        <p:spPr bwMode="auto">
          <a:xfrm flipV="1">
            <a:off x="1544785" y="1801083"/>
            <a:ext cx="1641762" cy="14616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>
            <a:stCxn id="7" idx="1"/>
            <a:endCxn id="6" idx="3"/>
          </p:cNvCxnSpPr>
          <p:nvPr/>
        </p:nvCxnSpPr>
        <p:spPr bwMode="auto">
          <a:xfrm flipH="1">
            <a:off x="2313709" y="3602173"/>
            <a:ext cx="4475027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" name="Right Arrow 4"/>
          <p:cNvSpPr/>
          <p:nvPr/>
        </p:nvSpPr>
        <p:spPr bwMode="auto">
          <a:xfrm flipH="1">
            <a:off x="5728855" y="1737010"/>
            <a:ext cx="457200" cy="377543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 flipH="1">
            <a:off x="5763493" y="5103664"/>
            <a:ext cx="457200" cy="377543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573986" y="4795973"/>
            <a:ext cx="1967347" cy="914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788736" y="4913743"/>
            <a:ext cx="1537849" cy="67886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schedd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cxnSp>
        <p:nvCxnSpPr>
          <p:cNvPr id="22" name="Straight Arrow Connector 21"/>
          <p:cNvCxnSpPr>
            <a:stCxn id="21" idx="0"/>
            <a:endCxn id="7" idx="2"/>
          </p:cNvCxnSpPr>
          <p:nvPr/>
        </p:nvCxnSpPr>
        <p:spPr bwMode="auto">
          <a:xfrm rot="5400000" flipH="1" flipV="1">
            <a:off x="7071591" y="4427673"/>
            <a:ext cx="97214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8977265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3" grpId="0" animBg="1"/>
      <p:bldP spid="43" grpId="1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 bwMode="auto">
          <a:xfrm>
            <a:off x="6358978" y="3286983"/>
            <a:ext cx="2141316" cy="120376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696223" y="2422303"/>
            <a:ext cx="2567837" cy="164041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501342" y="1170560"/>
            <a:ext cx="2586942" cy="120376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L-Shape 10"/>
          <p:cNvSpPr/>
          <p:nvPr/>
        </p:nvSpPr>
        <p:spPr bwMode="auto">
          <a:xfrm rot="5400000">
            <a:off x="5967511" y="2305436"/>
            <a:ext cx="2204071" cy="2861494"/>
          </a:xfrm>
          <a:prstGeom prst="corner">
            <a:avLst>
              <a:gd name="adj1" fmla="val 26761"/>
              <a:gd name="adj2" fmla="val 2668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NATd</a:t>
            </a:r>
            <a:r>
              <a:rPr lang="en-US" dirty="0" smtClean="0"/>
              <a:t> Execute Nodes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657599" y="1743075"/>
            <a:ext cx="2280213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ollector/CCB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657600" y="1285875"/>
            <a:ext cx="2280212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negotiator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52486" y="2992075"/>
            <a:ext cx="1828800" cy="48034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s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hared port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52488" y="347503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hadow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500995" y="3400446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500995" y="3851296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starter</a:t>
            </a:r>
          </a:p>
        </p:txBody>
      </p:sp>
      <p:cxnSp>
        <p:nvCxnSpPr>
          <p:cNvPr id="44" name="Connector: Elbow 43"/>
          <p:cNvCxnSpPr>
            <a:cxnSpLocks/>
            <a:stCxn id="38" idx="0"/>
            <a:endCxn id="33" idx="3"/>
          </p:cNvCxnSpPr>
          <p:nvPr/>
        </p:nvCxnSpPr>
        <p:spPr bwMode="auto">
          <a:xfrm rot="16200000" flipV="1">
            <a:off x="5962219" y="1947269"/>
            <a:ext cx="1428771" cy="1477583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Connector: Elbow 46"/>
          <p:cNvCxnSpPr>
            <a:cxnSpLocks/>
            <a:stCxn id="34" idx="1"/>
            <a:endCxn id="35" idx="3"/>
          </p:cNvCxnSpPr>
          <p:nvPr/>
        </p:nvCxnSpPr>
        <p:spPr bwMode="auto">
          <a:xfrm rot="10800000" flipV="1">
            <a:off x="2681286" y="1514474"/>
            <a:ext cx="976314" cy="17177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Connector: Elbow 68"/>
          <p:cNvCxnSpPr>
            <a:cxnSpLocks/>
            <a:stCxn id="39" idx="1"/>
          </p:cNvCxnSpPr>
          <p:nvPr/>
        </p:nvCxnSpPr>
        <p:spPr bwMode="auto">
          <a:xfrm rot="10800000">
            <a:off x="2663081" y="3286358"/>
            <a:ext cx="3837915" cy="793538"/>
          </a:xfrm>
          <a:prstGeom prst="bentConnector3">
            <a:avLst>
              <a:gd name="adj1" fmla="val 54467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Connector: Elbow 17"/>
          <p:cNvCxnSpPr>
            <a:cxnSpLocks/>
            <a:stCxn id="38" idx="1"/>
          </p:cNvCxnSpPr>
          <p:nvPr/>
        </p:nvCxnSpPr>
        <p:spPr bwMode="auto">
          <a:xfrm rot="10800000">
            <a:off x="2669215" y="3232250"/>
            <a:ext cx="3831780" cy="39679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852487" y="2532263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schedd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20" name="Connector: Elbow 43"/>
          <p:cNvCxnSpPr>
            <a:cxnSpLocks/>
            <a:stCxn id="17" idx="0"/>
            <a:endCxn id="33" idx="1"/>
          </p:cNvCxnSpPr>
          <p:nvPr/>
        </p:nvCxnSpPr>
        <p:spPr bwMode="auto">
          <a:xfrm rot="5400000" flipH="1" flipV="1">
            <a:off x="2431949" y="1306613"/>
            <a:ext cx="560588" cy="1890712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 rot="16200000">
            <a:off x="2579436" y="3428991"/>
            <a:ext cx="6038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Fire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2546641" y="2662016"/>
            <a:ext cx="66940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Wall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860738" y="2698624"/>
            <a:ext cx="1508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55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Shadow for each running job</a:t>
            </a:r>
          </a:p>
          <a:p>
            <a:pPr>
              <a:defRPr/>
            </a:pPr>
            <a:r>
              <a:rPr lang="en-US" dirty="0" smtClean="0"/>
              <a:t>In fairy-tale setup</a:t>
            </a:r>
          </a:p>
          <a:p>
            <a:pPr lvl="1">
              <a:defRPr/>
            </a:pPr>
            <a:r>
              <a:rPr lang="en-US" dirty="0" smtClean="0"/>
              <a:t>Each shadow uses two ports</a:t>
            </a:r>
          </a:p>
          <a:p>
            <a:pPr lvl="1">
              <a:defRPr/>
            </a:pPr>
            <a:r>
              <a:rPr lang="en-US" dirty="0" smtClean="0"/>
              <a:t>Limit of ~25k running jobs</a:t>
            </a:r>
          </a:p>
          <a:p>
            <a:pPr>
              <a:defRPr/>
            </a:pPr>
            <a:r>
              <a:rPr lang="en-US" dirty="0" smtClean="0"/>
              <a:t>With shared port and CCB</a:t>
            </a:r>
          </a:p>
          <a:p>
            <a:pPr lvl="1">
              <a:defRPr/>
            </a:pPr>
            <a:r>
              <a:rPr lang="en-US" dirty="0" smtClean="0"/>
              <a:t>Shadow use no ports</a:t>
            </a:r>
          </a:p>
          <a:p>
            <a:pPr lvl="1">
              <a:defRPr/>
            </a:pPr>
            <a:r>
              <a:rPr lang="en-US" dirty="0" smtClean="0"/>
              <a:t>No network limit on number of running jobs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Port Usage (Digression)</a:t>
            </a:r>
          </a:p>
        </p:txBody>
      </p:sp>
    </p:spTree>
    <p:extLst>
      <p:ext uri="{BB962C8B-B14F-4D97-AF65-F5344CB8AC3E}">
        <p14:creationId xmlns:p14="http://schemas.microsoft.com/office/powerpoint/2010/main" val="22469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Why do </a:t>
            </a:r>
            <a:r>
              <a:rPr lang="en-US" dirty="0" err="1"/>
              <a:t>schedds</a:t>
            </a:r>
            <a:r>
              <a:rPr lang="en-US" dirty="0"/>
              <a:t> and central managers </a:t>
            </a:r>
            <a:r>
              <a:rPr lang="en-US" dirty="0" smtClean="0"/>
              <a:t>need </a:t>
            </a:r>
            <a:r>
              <a:rPr lang="en-US" dirty="0"/>
              <a:t>to be mixed-mode in a pool split between IPv4 and IPv6 nodes?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Why use CCB on execute nodes?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Why use both CCB and shared port?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If both the </a:t>
            </a:r>
            <a:r>
              <a:rPr lang="en-US" dirty="0" err="1"/>
              <a:t>schedd</a:t>
            </a:r>
            <a:r>
              <a:rPr lang="en-US" dirty="0"/>
              <a:t> and the execute nodes are </a:t>
            </a:r>
            <a:r>
              <a:rPr lang="en-US" dirty="0" err="1"/>
              <a:t>NATd</a:t>
            </a:r>
            <a:r>
              <a:rPr lang="en-US" dirty="0"/>
              <a:t>, what do you do?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4934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do </a:t>
            </a:r>
            <a:r>
              <a:rPr lang="en-US" dirty="0" err="1"/>
              <a:t>schedds</a:t>
            </a:r>
            <a:r>
              <a:rPr lang="en-US" dirty="0"/>
              <a:t> and central managers </a:t>
            </a:r>
            <a:r>
              <a:rPr lang="en-US" dirty="0" smtClean="0"/>
              <a:t>need </a:t>
            </a:r>
            <a:r>
              <a:rPr lang="en-US" dirty="0"/>
              <a:t>to be mixed-mode in a pool split between IPv4 and IPv6 nodes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They need to be able to talk to all execute nodes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17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Answer 1</a:t>
            </a:r>
          </a:p>
        </p:txBody>
      </p:sp>
    </p:spTree>
    <p:extLst>
      <p:ext uri="{BB962C8B-B14F-4D97-AF65-F5344CB8AC3E}">
        <p14:creationId xmlns:p14="http://schemas.microsoft.com/office/powerpoint/2010/main" val="392270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use CCB on execute </a:t>
            </a:r>
            <a:r>
              <a:rPr lang="en-US" dirty="0" smtClean="0"/>
              <a:t>nodes (and not submit nodes)?</a:t>
            </a:r>
          </a:p>
          <a:p>
            <a:pPr lvl="1">
              <a:defRPr/>
            </a:pPr>
            <a:r>
              <a:rPr lang="en-US" dirty="0" smtClean="0"/>
              <a:t>Easier to make submit nodes publically accessible (fewer of them)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18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Answer 2</a:t>
            </a:r>
          </a:p>
        </p:txBody>
      </p:sp>
    </p:spTree>
    <p:extLst>
      <p:ext uri="{BB962C8B-B14F-4D97-AF65-F5344CB8AC3E}">
        <p14:creationId xmlns:p14="http://schemas.microsoft.com/office/powerpoint/2010/main" val="358037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use both CCB and shared port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Can’t use CCB for both </a:t>
            </a:r>
            <a:r>
              <a:rPr lang="en-US" dirty="0" err="1" smtClean="0"/>
              <a:t>schedd</a:t>
            </a:r>
            <a:r>
              <a:rPr lang="en-US" dirty="0" smtClean="0"/>
              <a:t> and </a:t>
            </a:r>
            <a:r>
              <a:rPr lang="en-US" dirty="0" err="1" smtClean="0"/>
              <a:t>startd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No ports used for shadow, so no limit on number of running jobs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19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Answer 3</a:t>
            </a:r>
          </a:p>
        </p:txBody>
      </p:sp>
    </p:spTree>
    <p:extLst>
      <p:ext uri="{BB962C8B-B14F-4D97-AF65-F5344CB8AC3E}">
        <p14:creationId xmlns:p14="http://schemas.microsoft.com/office/powerpoint/2010/main" val="212495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Not about configuration macros</a:t>
            </a:r>
          </a:p>
          <a:p>
            <a:pPr>
              <a:defRPr/>
            </a:pPr>
            <a:r>
              <a:rPr lang="en-US" dirty="0"/>
              <a:t>Not about host or daemon lookups</a:t>
            </a:r>
          </a:p>
          <a:p>
            <a:pPr>
              <a:defRPr/>
            </a:pPr>
            <a:r>
              <a:rPr lang="en-US" dirty="0"/>
              <a:t>Not about </a:t>
            </a:r>
            <a:r>
              <a:rPr lang="en-US" dirty="0" err="1"/>
              <a:t>HTCondor</a:t>
            </a:r>
            <a:r>
              <a:rPr lang="en-US" dirty="0"/>
              <a:t> internals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Disclaimers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 both the </a:t>
            </a:r>
            <a:r>
              <a:rPr lang="en-US" dirty="0" err="1"/>
              <a:t>schedd</a:t>
            </a:r>
            <a:r>
              <a:rPr lang="en-US" dirty="0"/>
              <a:t> and the execute nodes are </a:t>
            </a:r>
            <a:r>
              <a:rPr lang="en-US" dirty="0" err="1"/>
              <a:t>NATd</a:t>
            </a:r>
            <a:r>
              <a:rPr lang="en-US" dirty="0"/>
              <a:t>, what do you do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If same NAT, no problem</a:t>
            </a:r>
          </a:p>
          <a:p>
            <a:pPr lvl="1">
              <a:defRPr/>
            </a:pPr>
            <a:r>
              <a:rPr lang="en-US" dirty="0" smtClean="0"/>
              <a:t>TCP Forwarding Host for </a:t>
            </a:r>
            <a:r>
              <a:rPr lang="en-US" dirty="0" err="1" smtClean="0"/>
              <a:t>schedd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20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Answer 4</a:t>
            </a:r>
          </a:p>
        </p:txBody>
      </p:sp>
    </p:spTree>
    <p:extLst>
      <p:ext uri="{BB962C8B-B14F-4D97-AF65-F5344CB8AC3E}">
        <p14:creationId xmlns:p14="http://schemas.microsoft.com/office/powerpoint/2010/main" val="187047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There will be a quiz at the end</a:t>
            </a:r>
          </a:p>
          <a:p>
            <a:pPr>
              <a:defRPr/>
            </a:pPr>
            <a:r>
              <a:rPr lang="en-US" dirty="0"/>
              <a:t>Start by reviewing fairy-tale networking</a:t>
            </a:r>
          </a:p>
          <a:p>
            <a:pPr>
              <a:defRPr/>
            </a:pPr>
            <a:r>
              <a:rPr lang="en-US" dirty="0"/>
              <a:t>… then add IPv6</a:t>
            </a:r>
          </a:p>
          <a:p>
            <a:pPr>
              <a:defRPr/>
            </a:pPr>
            <a:r>
              <a:rPr lang="en-US" dirty="0"/>
              <a:t>… then add </a:t>
            </a:r>
            <a:r>
              <a:rPr lang="en-US" dirty="0" err="1"/>
              <a:t>schedd</a:t>
            </a:r>
            <a:r>
              <a:rPr lang="en-US" dirty="0"/>
              <a:t> firewalls</a:t>
            </a:r>
          </a:p>
          <a:p>
            <a:pPr>
              <a:defRPr/>
            </a:pPr>
            <a:r>
              <a:rPr lang="en-US" dirty="0" smtClean="0"/>
              <a:t>… </a:t>
            </a:r>
            <a:r>
              <a:rPr lang="en-US" dirty="0"/>
              <a:t>then add </a:t>
            </a:r>
            <a:r>
              <a:rPr lang="en-US" dirty="0" err="1"/>
              <a:t>startd</a:t>
            </a:r>
            <a:r>
              <a:rPr lang="en-US" dirty="0"/>
              <a:t> firewalls</a:t>
            </a:r>
          </a:p>
          <a:p>
            <a:pPr>
              <a:defRPr/>
            </a:pPr>
            <a:r>
              <a:rPr lang="en-US" dirty="0" smtClean="0"/>
              <a:t>End </a:t>
            </a:r>
            <a:r>
              <a:rPr lang="en-US" dirty="0"/>
              <a:t>by passing the quiz (open-manual)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Asking the Right Questions</a:t>
            </a:r>
          </a:p>
        </p:txBody>
      </p:sp>
    </p:spTree>
    <p:extLst>
      <p:ext uri="{BB962C8B-B14F-4D97-AF65-F5344CB8AC3E}">
        <p14:creationId xmlns:p14="http://schemas.microsoft.com/office/powerpoint/2010/main" val="83982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Single network protocol</a:t>
            </a:r>
          </a:p>
          <a:p>
            <a:pPr>
              <a:defRPr/>
            </a:pPr>
            <a:r>
              <a:rPr lang="en-US" dirty="0" smtClean="0"/>
              <a:t>All </a:t>
            </a:r>
            <a:r>
              <a:rPr lang="en-US" dirty="0"/>
              <a:t>addresses </a:t>
            </a:r>
            <a:r>
              <a:rPr lang="en-US" dirty="0" smtClean="0"/>
              <a:t>publically routable</a:t>
            </a:r>
          </a:p>
          <a:p>
            <a:pPr>
              <a:defRPr/>
            </a:pPr>
            <a:r>
              <a:rPr lang="en-US" dirty="0" smtClean="0"/>
              <a:t>No firewalls</a:t>
            </a:r>
          </a:p>
          <a:p>
            <a:pPr>
              <a:defRPr/>
            </a:pPr>
            <a:r>
              <a:rPr lang="en-US" dirty="0" smtClean="0"/>
              <a:t>Fewer </a:t>
            </a:r>
            <a:r>
              <a:rPr lang="en-US" dirty="0"/>
              <a:t>than ~25k simultaneous running jobs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Fairy-tale Networking</a:t>
            </a:r>
          </a:p>
        </p:txBody>
      </p:sp>
    </p:spTree>
    <p:extLst>
      <p:ext uri="{BB962C8B-B14F-4D97-AF65-F5344CB8AC3E}">
        <p14:creationId xmlns:p14="http://schemas.microsoft.com/office/powerpoint/2010/main" val="106221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6101668" y="2650903"/>
            <a:ext cx="2141316" cy="120376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501342" y="1170560"/>
            <a:ext cx="2141316" cy="120376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06056" y="2650603"/>
            <a:ext cx="2141316" cy="12037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Working in a Fairy </a:t>
            </a:r>
            <a:r>
              <a:rPr lang="en-US" dirty="0" smtClean="0"/>
              <a:t>Tale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1743075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collector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3657600" y="1285875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negotiator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52488" y="279558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  <a:ea typeface="ＭＳ Ｐゴシック" charset="0"/>
              </a:rPr>
              <a:t>s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chedd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52488" y="324643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hadow*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257926" y="279558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257926" y="324643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tarter*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41" name="Connector: Elbow 40"/>
          <p:cNvCxnSpPr>
            <a:cxnSpLocks/>
            <a:endCxn id="33" idx="1"/>
          </p:cNvCxnSpPr>
          <p:nvPr/>
        </p:nvCxnSpPr>
        <p:spPr bwMode="auto">
          <a:xfrm flipV="1">
            <a:off x="2681288" y="1971675"/>
            <a:ext cx="976312" cy="93503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Connector: Elbow 43"/>
          <p:cNvCxnSpPr>
            <a:cxnSpLocks/>
            <a:stCxn id="38" idx="0"/>
            <a:endCxn id="33" idx="3"/>
          </p:cNvCxnSpPr>
          <p:nvPr/>
        </p:nvCxnSpPr>
        <p:spPr bwMode="auto">
          <a:xfrm rot="16200000" flipV="1">
            <a:off x="5917407" y="1540668"/>
            <a:ext cx="823912" cy="1685926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Connector: Elbow 46"/>
          <p:cNvCxnSpPr>
            <a:cxnSpLocks/>
          </p:cNvCxnSpPr>
          <p:nvPr/>
        </p:nvCxnSpPr>
        <p:spPr bwMode="auto">
          <a:xfrm rot="10800000" flipV="1">
            <a:off x="1766888" y="1535741"/>
            <a:ext cx="1890712" cy="1281112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Connector: Elbow 68"/>
          <p:cNvCxnSpPr>
            <a:cxnSpLocks/>
            <a:stCxn id="39" idx="2"/>
            <a:endCxn id="37" idx="2"/>
          </p:cNvCxnSpPr>
          <p:nvPr/>
        </p:nvCxnSpPr>
        <p:spPr bwMode="auto">
          <a:xfrm rot="5400000">
            <a:off x="4469607" y="1000918"/>
            <a:ext cx="12700" cy="5405438"/>
          </a:xfrm>
          <a:prstGeom prst="bentConnector3">
            <a:avLst>
              <a:gd name="adj1" fmla="val 3862504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Connector: Elbow 15"/>
          <p:cNvCxnSpPr>
            <a:cxnSpLocks/>
          </p:cNvCxnSpPr>
          <p:nvPr/>
        </p:nvCxnSpPr>
        <p:spPr bwMode="auto">
          <a:xfrm flipV="1">
            <a:off x="2681288" y="3144839"/>
            <a:ext cx="3576638" cy="212722"/>
          </a:xfrm>
          <a:prstGeom prst="bentConnector3">
            <a:avLst>
              <a:gd name="adj1" fmla="val 55726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Connector: Elbow 17"/>
          <p:cNvCxnSpPr>
            <a:cxnSpLocks/>
          </p:cNvCxnSpPr>
          <p:nvPr/>
        </p:nvCxnSpPr>
        <p:spPr bwMode="auto">
          <a:xfrm flipV="1">
            <a:off x="2681287" y="2900361"/>
            <a:ext cx="3576639" cy="25797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404036" y="5571460"/>
            <a:ext cx="5730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One shadow, starter per running job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 bwMode="auto">
          <a:xfrm>
            <a:off x="6101668" y="2650903"/>
            <a:ext cx="2141316" cy="120376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06056" y="2650603"/>
            <a:ext cx="2141316" cy="12037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501342" y="1170560"/>
            <a:ext cx="2141316" cy="120376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IPv6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657600" y="1743075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collector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1285875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negotiator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2488" y="279558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  <a:ea typeface="ＭＳ Ｐゴシック" charset="0"/>
              </a:rPr>
              <a:t>s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chedd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2488" y="324643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hadow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257926" y="279558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57926" y="324643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starter</a:t>
            </a:r>
          </a:p>
        </p:txBody>
      </p:sp>
      <p:cxnSp>
        <p:nvCxnSpPr>
          <p:cNvPr id="11" name="Connector: Elbow 10"/>
          <p:cNvCxnSpPr>
            <a:cxnSpLocks/>
            <a:endCxn id="5" idx="1"/>
          </p:cNvCxnSpPr>
          <p:nvPr/>
        </p:nvCxnSpPr>
        <p:spPr bwMode="auto">
          <a:xfrm flipV="1">
            <a:off x="2681288" y="1971675"/>
            <a:ext cx="976312" cy="93503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Connector: Elbow 11"/>
          <p:cNvCxnSpPr>
            <a:cxnSpLocks/>
          </p:cNvCxnSpPr>
          <p:nvPr/>
        </p:nvCxnSpPr>
        <p:spPr bwMode="auto">
          <a:xfrm rot="16200000" flipV="1">
            <a:off x="5923757" y="1540668"/>
            <a:ext cx="823912" cy="1685926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Connector: Elbow 12"/>
          <p:cNvCxnSpPr>
            <a:cxnSpLocks/>
            <a:stCxn id="6" idx="1"/>
            <a:endCxn id="7" idx="0"/>
          </p:cNvCxnSpPr>
          <p:nvPr/>
        </p:nvCxnSpPr>
        <p:spPr bwMode="auto">
          <a:xfrm rot="10800000" flipV="1">
            <a:off x="1766888" y="1514475"/>
            <a:ext cx="1890712" cy="1281112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Connector: Elbow 14"/>
          <p:cNvCxnSpPr>
            <a:cxnSpLocks/>
          </p:cNvCxnSpPr>
          <p:nvPr/>
        </p:nvCxnSpPr>
        <p:spPr bwMode="auto">
          <a:xfrm flipV="1">
            <a:off x="2681288" y="3144839"/>
            <a:ext cx="3576638" cy="212722"/>
          </a:xfrm>
          <a:prstGeom prst="bentConnector3">
            <a:avLst>
              <a:gd name="adj1" fmla="val 55726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Connector: Elbow 15"/>
          <p:cNvCxnSpPr>
            <a:cxnSpLocks/>
            <a:stCxn id="10" idx="2"/>
            <a:endCxn id="8" idx="2"/>
          </p:cNvCxnSpPr>
          <p:nvPr/>
        </p:nvCxnSpPr>
        <p:spPr bwMode="auto">
          <a:xfrm rot="5400000">
            <a:off x="4469607" y="1000918"/>
            <a:ext cx="12700" cy="5405438"/>
          </a:xfrm>
          <a:prstGeom prst="bentConnector3">
            <a:avLst>
              <a:gd name="adj1" fmla="val 3862504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Connector: Elbow 28"/>
          <p:cNvCxnSpPr>
            <a:cxnSpLocks/>
          </p:cNvCxnSpPr>
          <p:nvPr/>
        </p:nvCxnSpPr>
        <p:spPr bwMode="auto">
          <a:xfrm flipV="1">
            <a:off x="2681287" y="2897978"/>
            <a:ext cx="3576639" cy="25797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2387" y="5192829"/>
            <a:ext cx="5486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1068405" y="4992774"/>
            <a:ext cx="101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IPv4</a:t>
            </a:r>
            <a:endParaRPr lang="en-US" sz="20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52387" y="5576576"/>
            <a:ext cx="5486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068405" y="5376521"/>
            <a:ext cx="101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IPv6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692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 bwMode="auto">
          <a:xfrm>
            <a:off x="6101668" y="4541394"/>
            <a:ext cx="2141316" cy="120376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101668" y="2650903"/>
            <a:ext cx="2141316" cy="120376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06056" y="2650603"/>
            <a:ext cx="2141316" cy="12037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3501342" y="1170560"/>
            <a:ext cx="2141316" cy="120376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7A3FD86-82FE-461D-BC47-D7E4910BE18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IPv6 + IPv4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657600" y="1743075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collector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1285875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negotiator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2488" y="279558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  <a:ea typeface="ＭＳ Ｐゴシック" charset="0"/>
              </a:rPr>
              <a:t>s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chedd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2488" y="324643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hadow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257926" y="279558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57926" y="3246437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starter</a:t>
            </a:r>
          </a:p>
        </p:txBody>
      </p:sp>
      <p:cxnSp>
        <p:nvCxnSpPr>
          <p:cNvPr id="11" name="Connector: Elbow 10"/>
          <p:cNvCxnSpPr>
            <a:cxnSpLocks/>
            <a:endCxn id="5" idx="1"/>
          </p:cNvCxnSpPr>
          <p:nvPr/>
        </p:nvCxnSpPr>
        <p:spPr bwMode="auto">
          <a:xfrm flipV="1">
            <a:off x="2681288" y="1971675"/>
            <a:ext cx="976312" cy="93503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Connector: Elbow 11"/>
          <p:cNvCxnSpPr>
            <a:cxnSpLocks/>
          </p:cNvCxnSpPr>
          <p:nvPr/>
        </p:nvCxnSpPr>
        <p:spPr bwMode="auto">
          <a:xfrm rot="16200000" flipV="1">
            <a:off x="5923757" y="1540668"/>
            <a:ext cx="823912" cy="1685926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Connector: Elbow 12"/>
          <p:cNvCxnSpPr>
            <a:cxnSpLocks/>
            <a:stCxn id="6" idx="1"/>
            <a:endCxn id="7" idx="0"/>
          </p:cNvCxnSpPr>
          <p:nvPr/>
        </p:nvCxnSpPr>
        <p:spPr bwMode="auto">
          <a:xfrm rot="10800000" flipV="1">
            <a:off x="1766888" y="1514475"/>
            <a:ext cx="1890712" cy="1281112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Connector: Elbow 14"/>
          <p:cNvCxnSpPr>
            <a:cxnSpLocks/>
          </p:cNvCxnSpPr>
          <p:nvPr/>
        </p:nvCxnSpPr>
        <p:spPr bwMode="auto">
          <a:xfrm flipV="1">
            <a:off x="2681288" y="3144839"/>
            <a:ext cx="3576638" cy="212722"/>
          </a:xfrm>
          <a:prstGeom prst="bentConnector3">
            <a:avLst>
              <a:gd name="adj1" fmla="val 55726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Connector: Elbow 15"/>
          <p:cNvCxnSpPr>
            <a:cxnSpLocks/>
            <a:stCxn id="10" idx="2"/>
            <a:endCxn id="8" idx="2"/>
          </p:cNvCxnSpPr>
          <p:nvPr/>
        </p:nvCxnSpPr>
        <p:spPr bwMode="auto">
          <a:xfrm rot="5400000">
            <a:off x="4469607" y="1000918"/>
            <a:ext cx="12700" cy="5405438"/>
          </a:xfrm>
          <a:prstGeom prst="bentConnector3">
            <a:avLst>
              <a:gd name="adj1" fmla="val 3862504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Connector: Elbow 18"/>
          <p:cNvCxnSpPr>
            <a:cxnSpLocks/>
          </p:cNvCxnSpPr>
          <p:nvPr/>
        </p:nvCxnSpPr>
        <p:spPr bwMode="auto">
          <a:xfrm flipV="1">
            <a:off x="2681287" y="2900361"/>
            <a:ext cx="3576639" cy="25797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6257926" y="4676774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257926" y="5127624"/>
            <a:ext cx="1828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starter</a:t>
            </a:r>
          </a:p>
        </p:txBody>
      </p:sp>
      <p:cxnSp>
        <p:nvCxnSpPr>
          <p:cNvPr id="22" name="Connector: Elbow 21"/>
          <p:cNvCxnSpPr>
            <a:cxnSpLocks/>
            <a:stCxn id="17" idx="0"/>
            <a:endCxn id="5" idx="2"/>
          </p:cNvCxnSpPr>
          <p:nvPr/>
        </p:nvCxnSpPr>
        <p:spPr bwMode="auto">
          <a:xfrm rot="16200000" flipV="1">
            <a:off x="4633914" y="2138362"/>
            <a:ext cx="2476499" cy="2600326"/>
          </a:xfrm>
          <a:prstGeom prst="bentConnector3">
            <a:avLst>
              <a:gd name="adj1" fmla="val 9808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Connector: Elbow 24"/>
          <p:cNvCxnSpPr>
            <a:cxnSpLocks/>
            <a:stCxn id="18" idx="1"/>
            <a:endCxn id="8" idx="3"/>
          </p:cNvCxnSpPr>
          <p:nvPr/>
        </p:nvCxnSpPr>
        <p:spPr bwMode="auto">
          <a:xfrm rot="10800000">
            <a:off x="2681288" y="3475038"/>
            <a:ext cx="3576638" cy="1881187"/>
          </a:xfrm>
          <a:prstGeom prst="bentConnector3">
            <a:avLst>
              <a:gd name="adj1" fmla="val 6984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Connector: Elbow 28"/>
          <p:cNvCxnSpPr>
            <a:cxnSpLocks/>
            <a:stCxn id="7" idx="3"/>
            <a:endCxn id="17" idx="1"/>
          </p:cNvCxnSpPr>
          <p:nvPr/>
        </p:nvCxnSpPr>
        <p:spPr bwMode="auto">
          <a:xfrm>
            <a:off x="2681288" y="3024187"/>
            <a:ext cx="3576638" cy="1881187"/>
          </a:xfrm>
          <a:prstGeom prst="bentConnector3">
            <a:avLst>
              <a:gd name="adj1" fmla="val 4094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52387" y="5192829"/>
            <a:ext cx="5486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1068405" y="4992774"/>
            <a:ext cx="101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IPv4</a:t>
            </a:r>
            <a:endParaRPr lang="en-US" sz="20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52387" y="5576576"/>
            <a:ext cx="5486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1068405" y="5376521"/>
            <a:ext cx="101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IPv6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73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Firewall</a:t>
            </a:r>
          </a:p>
          <a:p>
            <a:pPr lvl="1"/>
            <a:r>
              <a:rPr lang="en-US" dirty="0"/>
              <a:t>Admin willing to open only one port</a:t>
            </a:r>
          </a:p>
          <a:p>
            <a:r>
              <a:rPr lang="en-US" dirty="0" smtClean="0"/>
              <a:t>Problem</a:t>
            </a:r>
            <a:r>
              <a:rPr lang="en-US" dirty="0" smtClean="0"/>
              <a:t>: only ~60k TCP ports</a:t>
            </a:r>
          </a:p>
          <a:p>
            <a:pPr lvl="1"/>
            <a:r>
              <a:rPr lang="en-US" dirty="0" smtClean="0"/>
              <a:t>Need one per shadow</a:t>
            </a:r>
          </a:p>
          <a:p>
            <a:r>
              <a:rPr lang="en-US" dirty="0" smtClean="0"/>
              <a:t>Shared </a:t>
            </a:r>
            <a:r>
              <a:rPr lang="en-US" dirty="0" smtClean="0"/>
              <a:t>Port Service</a:t>
            </a:r>
          </a:p>
          <a:p>
            <a:pPr lvl="1"/>
            <a:r>
              <a:rPr lang="en-US" dirty="0" smtClean="0"/>
              <a:t>Listens on single port for incoming connections</a:t>
            </a:r>
          </a:p>
          <a:p>
            <a:pPr lvl="1"/>
            <a:r>
              <a:rPr lang="en-US" dirty="0" smtClean="0"/>
              <a:t>Hands each connection to intended recipient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ED7D-98F8-4F4F-A793-74ECB7F395D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3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561110" y="3144973"/>
            <a:ext cx="1967347" cy="914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356386" y="1233055"/>
            <a:ext cx="3482814" cy="465512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47885F-628A-4293-9901-F6E1FB94F03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75860" y="3262743"/>
            <a:ext cx="1537849" cy="67886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schedd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466615" y="3262742"/>
            <a:ext cx="1537849" cy="67886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startd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6200000">
            <a:off x="3938160" y="3127651"/>
            <a:ext cx="4107866" cy="949043"/>
          </a:xfrm>
          <a:custGeom>
            <a:avLst/>
            <a:gdLst/>
            <a:ahLst/>
            <a:cxnLst/>
            <a:rect l="l" t="t" r="r" b="b"/>
            <a:pathLst>
              <a:path w="4107866" h="949043">
                <a:moveTo>
                  <a:pt x="1991588" y="0"/>
                </a:moveTo>
                <a:lnTo>
                  <a:pt x="1991588" y="949043"/>
                </a:lnTo>
                <a:lnTo>
                  <a:pt x="0" y="949043"/>
                </a:lnTo>
                <a:lnTo>
                  <a:pt x="0" y="0"/>
                </a:lnTo>
                <a:close/>
                <a:moveTo>
                  <a:pt x="4107866" y="0"/>
                </a:moveTo>
                <a:lnTo>
                  <a:pt x="4107866" y="949043"/>
                </a:lnTo>
                <a:lnTo>
                  <a:pt x="2116278" y="949043"/>
                </a:lnTo>
                <a:lnTo>
                  <a:pt x="211627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  <a:ea typeface="ＭＳ Ｐゴシック" charset="0"/>
              </a:rPr>
              <a:t>Fire   wall</a:t>
            </a:r>
            <a:endParaRPr kumimoji="0" lang="en-US" sz="2800" b="0" i="0" u="none" strike="noStrike" cap="none" normalizeH="0" baseline="0" dirty="0">
              <a:ln>
                <a:noFill/>
              </a:ln>
              <a:effectLst/>
              <a:latin typeface="+mn-lt"/>
              <a:ea typeface="ＭＳ Ｐゴシック" charset="0"/>
            </a:endParaRPr>
          </a:p>
        </p:txBody>
      </p:sp>
      <p:sp>
        <p:nvSpPr>
          <p:cNvPr id="8" name="Oval 10"/>
          <p:cNvSpPr/>
          <p:nvPr/>
        </p:nvSpPr>
        <p:spPr bwMode="auto">
          <a:xfrm>
            <a:off x="2736273" y="2802065"/>
            <a:ext cx="2438399" cy="1600214"/>
          </a:xfrm>
          <a:custGeom>
            <a:avLst/>
            <a:gdLst/>
            <a:ahLst/>
            <a:cxnLst/>
            <a:rect l="l" t="t" r="r" b="b"/>
            <a:pathLst>
              <a:path w="2438399" h="1600214">
                <a:moveTo>
                  <a:pt x="935181" y="0"/>
                </a:moveTo>
                <a:cubicBezTo>
                  <a:pt x="1068386" y="0"/>
                  <a:pt x="1182077" y="83549"/>
                  <a:pt x="1225839" y="201433"/>
                </a:cubicBezTo>
                <a:cubicBezTo>
                  <a:pt x="1273709" y="170157"/>
                  <a:pt x="1330971" y="152400"/>
                  <a:pt x="1392381" y="152400"/>
                </a:cubicBezTo>
                <a:cubicBezTo>
                  <a:pt x="1446810" y="152400"/>
                  <a:pt x="1497980" y="166349"/>
                  <a:pt x="1541810" y="192144"/>
                </a:cubicBezTo>
                <a:cubicBezTo>
                  <a:pt x="1593216" y="93955"/>
                  <a:pt x="1696346" y="27723"/>
                  <a:pt x="1814945" y="27723"/>
                </a:cubicBezTo>
                <a:cubicBezTo>
                  <a:pt x="1987107" y="27723"/>
                  <a:pt x="2126672" y="167288"/>
                  <a:pt x="2126672" y="339450"/>
                </a:cubicBezTo>
                <a:cubicBezTo>
                  <a:pt x="2126672" y="363621"/>
                  <a:pt x="2123921" y="387149"/>
                  <a:pt x="2118068" y="409589"/>
                </a:cubicBezTo>
                <a:cubicBezTo>
                  <a:pt x="2120913" y="408761"/>
                  <a:pt x="2123788" y="408722"/>
                  <a:pt x="2126672" y="408722"/>
                </a:cubicBezTo>
                <a:cubicBezTo>
                  <a:pt x="2298834" y="408722"/>
                  <a:pt x="2438399" y="548287"/>
                  <a:pt x="2438399" y="720449"/>
                </a:cubicBezTo>
                <a:cubicBezTo>
                  <a:pt x="2438399" y="853656"/>
                  <a:pt x="2354848" y="967348"/>
                  <a:pt x="2236962" y="1011109"/>
                </a:cubicBezTo>
                <a:cubicBezTo>
                  <a:pt x="2251029" y="1045401"/>
                  <a:pt x="2258289" y="1082971"/>
                  <a:pt x="2258289" y="1122237"/>
                </a:cubicBezTo>
                <a:cubicBezTo>
                  <a:pt x="2258289" y="1294399"/>
                  <a:pt x="2118724" y="1433964"/>
                  <a:pt x="1946562" y="1433964"/>
                </a:cubicBezTo>
                <a:cubicBezTo>
                  <a:pt x="1874458" y="1433964"/>
                  <a:pt x="1808071" y="1409483"/>
                  <a:pt x="1756062" y="1367351"/>
                </a:cubicBezTo>
                <a:cubicBezTo>
                  <a:pt x="1712386" y="1402997"/>
                  <a:pt x="1658280" y="1425824"/>
                  <a:pt x="1599070" y="1430586"/>
                </a:cubicBezTo>
                <a:cubicBezTo>
                  <a:pt x="1548523" y="1531591"/>
                  <a:pt x="1443829" y="1600214"/>
                  <a:pt x="1323108" y="1600214"/>
                </a:cubicBezTo>
                <a:cubicBezTo>
                  <a:pt x="1192996" y="1600214"/>
                  <a:pt x="1081501" y="1520499"/>
                  <a:pt x="1035045" y="1407142"/>
                </a:cubicBezTo>
                <a:cubicBezTo>
                  <a:pt x="981451" y="1498164"/>
                  <a:pt x="882251" y="1558635"/>
                  <a:pt x="768927" y="1558635"/>
                </a:cubicBezTo>
                <a:cubicBezTo>
                  <a:pt x="604131" y="1558635"/>
                  <a:pt x="469202" y="1430757"/>
                  <a:pt x="459399" y="1268718"/>
                </a:cubicBezTo>
                <a:cubicBezTo>
                  <a:pt x="426566" y="1281898"/>
                  <a:pt x="390698" y="1288487"/>
                  <a:pt x="353291" y="1288487"/>
                </a:cubicBezTo>
                <a:cubicBezTo>
                  <a:pt x="181129" y="1288487"/>
                  <a:pt x="41564" y="1148922"/>
                  <a:pt x="41564" y="976760"/>
                </a:cubicBezTo>
                <a:cubicBezTo>
                  <a:pt x="41564" y="923422"/>
                  <a:pt x="54960" y="873213"/>
                  <a:pt x="79856" y="830005"/>
                </a:cubicBezTo>
                <a:cubicBezTo>
                  <a:pt x="29846" y="775711"/>
                  <a:pt x="0" y="703068"/>
                  <a:pt x="0" y="623454"/>
                </a:cubicBezTo>
                <a:cubicBezTo>
                  <a:pt x="0" y="451292"/>
                  <a:pt x="139565" y="311727"/>
                  <a:pt x="311727" y="311727"/>
                </a:cubicBezTo>
                <a:cubicBezTo>
                  <a:pt x="334010" y="311727"/>
                  <a:pt x="355747" y="314065"/>
                  <a:pt x="376662" y="318716"/>
                </a:cubicBezTo>
                <a:cubicBezTo>
                  <a:pt x="422813" y="204842"/>
                  <a:pt x="534556" y="124698"/>
                  <a:pt x="665018" y="124698"/>
                </a:cubicBezTo>
                <a:lnTo>
                  <a:pt x="685500" y="126763"/>
                </a:lnTo>
                <a:cubicBezTo>
                  <a:pt x="741483" y="49608"/>
                  <a:pt x="832539" y="0"/>
                  <a:pt x="935181" y="0"/>
                </a:cubicBez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Internet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826833" y="4080180"/>
            <a:ext cx="1537849" cy="67886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starter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 bwMode="auto">
          <a:xfrm flipV="1">
            <a:off x="2313709" y="3602172"/>
            <a:ext cx="4152906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5" idx="3"/>
          </p:cNvCxnSpPr>
          <p:nvPr/>
        </p:nvCxnSpPr>
        <p:spPr bwMode="auto">
          <a:xfrm>
            <a:off x="2313709" y="3602173"/>
            <a:ext cx="3203862" cy="47800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Explosion 1 22"/>
          <p:cNvSpPr/>
          <p:nvPr/>
        </p:nvSpPr>
        <p:spPr bwMode="auto">
          <a:xfrm>
            <a:off x="5230089" y="3723406"/>
            <a:ext cx="574964" cy="678873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6466615" y="3262752"/>
            <a:ext cx="2216728" cy="67886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  <a:ea typeface="ＭＳ Ｐゴシック" charset="0"/>
              </a:rPr>
              <a:t>shared_port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6341834" y="2571103"/>
            <a:ext cx="474603" cy="1031079"/>
          </a:xfrm>
          <a:custGeom>
            <a:avLst/>
            <a:gdLst>
              <a:gd name="connsiteX0" fmla="*/ 803 w 444149"/>
              <a:gd name="connsiteY0" fmla="*/ 1205346 h 1205346"/>
              <a:gd name="connsiteX1" fmla="*/ 70076 w 444149"/>
              <a:gd name="connsiteY1" fmla="*/ 304800 h 1205346"/>
              <a:gd name="connsiteX2" fmla="*/ 444149 w 444149"/>
              <a:gd name="connsiteY2" fmla="*/ 0 h 1205346"/>
              <a:gd name="connsiteX0" fmla="*/ 212 w 332722"/>
              <a:gd name="connsiteY0" fmla="*/ 1029899 h 1029899"/>
              <a:gd name="connsiteX1" fmla="*/ 69485 w 332722"/>
              <a:gd name="connsiteY1" fmla="*/ 129353 h 1029899"/>
              <a:gd name="connsiteX2" fmla="*/ 332722 w 332722"/>
              <a:gd name="connsiteY2" fmla="*/ 4662 h 1029899"/>
              <a:gd name="connsiteX0" fmla="*/ 122268 w 454778"/>
              <a:gd name="connsiteY0" fmla="*/ 1025237 h 1025237"/>
              <a:gd name="connsiteX1" fmla="*/ 11432 w 454778"/>
              <a:gd name="connsiteY1" fmla="*/ 263236 h 1025237"/>
              <a:gd name="connsiteX2" fmla="*/ 454778 w 454778"/>
              <a:gd name="connsiteY2" fmla="*/ 0 h 1025237"/>
              <a:gd name="connsiteX0" fmla="*/ 142093 w 474603"/>
              <a:gd name="connsiteY0" fmla="*/ 1031079 h 1031079"/>
              <a:gd name="connsiteX1" fmla="*/ 31257 w 474603"/>
              <a:gd name="connsiteY1" fmla="*/ 269078 h 1031079"/>
              <a:gd name="connsiteX2" fmla="*/ 474603 w 474603"/>
              <a:gd name="connsiteY2" fmla="*/ 5842 h 103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4603" h="1031079">
                <a:moveTo>
                  <a:pt x="142093" y="1031079"/>
                </a:moveTo>
                <a:cubicBezTo>
                  <a:pt x="139784" y="681251"/>
                  <a:pt x="-79579" y="606206"/>
                  <a:pt x="31257" y="269078"/>
                </a:cubicBezTo>
                <a:cubicBezTo>
                  <a:pt x="142093" y="-68050"/>
                  <a:pt x="389167" y="8151"/>
                  <a:pt x="474603" y="5842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 flipV="1">
            <a:off x="6340060" y="3702609"/>
            <a:ext cx="474603" cy="775854"/>
          </a:xfrm>
          <a:custGeom>
            <a:avLst/>
            <a:gdLst>
              <a:gd name="connsiteX0" fmla="*/ 803 w 444149"/>
              <a:gd name="connsiteY0" fmla="*/ 1205346 h 1205346"/>
              <a:gd name="connsiteX1" fmla="*/ 70076 w 444149"/>
              <a:gd name="connsiteY1" fmla="*/ 304800 h 1205346"/>
              <a:gd name="connsiteX2" fmla="*/ 444149 w 444149"/>
              <a:gd name="connsiteY2" fmla="*/ 0 h 1205346"/>
              <a:gd name="connsiteX0" fmla="*/ 212 w 332722"/>
              <a:gd name="connsiteY0" fmla="*/ 1029899 h 1029899"/>
              <a:gd name="connsiteX1" fmla="*/ 69485 w 332722"/>
              <a:gd name="connsiteY1" fmla="*/ 129353 h 1029899"/>
              <a:gd name="connsiteX2" fmla="*/ 332722 w 332722"/>
              <a:gd name="connsiteY2" fmla="*/ 4662 h 1029899"/>
              <a:gd name="connsiteX0" fmla="*/ 122268 w 454778"/>
              <a:gd name="connsiteY0" fmla="*/ 1025237 h 1025237"/>
              <a:gd name="connsiteX1" fmla="*/ 11432 w 454778"/>
              <a:gd name="connsiteY1" fmla="*/ 263236 h 1025237"/>
              <a:gd name="connsiteX2" fmla="*/ 454778 w 454778"/>
              <a:gd name="connsiteY2" fmla="*/ 0 h 1025237"/>
              <a:gd name="connsiteX0" fmla="*/ 142093 w 474603"/>
              <a:gd name="connsiteY0" fmla="*/ 1031079 h 1031079"/>
              <a:gd name="connsiteX1" fmla="*/ 31257 w 474603"/>
              <a:gd name="connsiteY1" fmla="*/ 269078 h 1031079"/>
              <a:gd name="connsiteX2" fmla="*/ 474603 w 474603"/>
              <a:gd name="connsiteY2" fmla="*/ 5842 h 103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4603" h="1031079">
                <a:moveTo>
                  <a:pt x="142093" y="1031079"/>
                </a:moveTo>
                <a:cubicBezTo>
                  <a:pt x="139784" y="681251"/>
                  <a:pt x="-79579" y="606206"/>
                  <a:pt x="31257" y="269078"/>
                </a:cubicBezTo>
                <a:cubicBezTo>
                  <a:pt x="142093" y="-68050"/>
                  <a:pt x="389167" y="8151"/>
                  <a:pt x="474603" y="5842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7235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03784 -0.1506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" y="-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3" grpId="1" animBg="1"/>
      <p:bldP spid="25" grpId="0" animBg="1"/>
      <p:bldP spid="30" grpId="0" animBg="1"/>
      <p:bldP spid="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|3.5|5.8|2.4|1.7|8|5.1|2.1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4|1.6|3.5|7.8|13.6"/>
</p:tagLst>
</file>

<file path=ppt/theme/theme1.xml><?xml version="1.0" encoding="utf-8"?>
<a:theme xmlns:a="http://schemas.openxmlformats.org/drawingml/2006/main" name="CHTC-Presentation-Template-4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HTCondor-Presentation-Template-1</Template>
  <TotalTime>9707</TotalTime>
  <Words>606</Words>
  <Application>Microsoft Macintosh PowerPoint</Application>
  <PresentationFormat>On-screen Show (4:3)</PresentationFormat>
  <Paragraphs>171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Comic Sans MS</vt:lpstr>
      <vt:lpstr>Marlett</vt:lpstr>
      <vt:lpstr>MS PGothic</vt:lpstr>
      <vt:lpstr>ＭＳ Ｐゴシック</vt:lpstr>
      <vt:lpstr>Times New Roman</vt:lpstr>
      <vt:lpstr>Arial</vt:lpstr>
      <vt:lpstr>CHTC-Presentation-Template-4</vt:lpstr>
      <vt:lpstr>HTCondor Networking Concepts</vt:lpstr>
      <vt:lpstr>Disclaimers</vt:lpstr>
      <vt:lpstr>Asking the Right Questions</vt:lpstr>
      <vt:lpstr>Fairy-tale Networking</vt:lpstr>
      <vt:lpstr>Working in a Fairy Tale</vt:lpstr>
      <vt:lpstr>IPv6</vt:lpstr>
      <vt:lpstr>IPv6 + IPv4</vt:lpstr>
      <vt:lpstr>Shared Port</vt:lpstr>
      <vt:lpstr>Shared Port</vt:lpstr>
      <vt:lpstr>Firewalled Submit Node</vt:lpstr>
      <vt:lpstr>TCP Forwarding Host</vt:lpstr>
      <vt:lpstr>Condor Connection Broker</vt:lpstr>
      <vt:lpstr> CCB: Condor Connection Broker</vt:lpstr>
      <vt:lpstr>NATd Execute Nodes</vt:lpstr>
      <vt:lpstr>Port Usage (Digression)</vt:lpstr>
      <vt:lpstr>Quiz</vt:lpstr>
      <vt:lpstr>Answer 1</vt:lpstr>
      <vt:lpstr>Answer 2</vt:lpstr>
      <vt:lpstr>Answer 3</vt:lpstr>
      <vt:lpstr>Answer 4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HTCondor Annex (There are many cloud like it, but this one is mine.)</dc:title>
  <dc:creator>_Quinn</dc:creator>
  <cp:lastModifiedBy>Microsoft Office User</cp:lastModifiedBy>
  <cp:revision>132</cp:revision>
  <dcterms:created xsi:type="dcterms:W3CDTF">2017-02-21T20:59:50Z</dcterms:created>
  <dcterms:modified xsi:type="dcterms:W3CDTF">2017-05-02T15:59:30Z</dcterms:modified>
</cp:coreProperties>
</file>