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notesMasterIdLst>
    <p:notesMasterId r:id="rId14"/>
  </p:notesMasterIdLst>
  <p:sldIdLst>
    <p:sldId id="256" r:id="rId2"/>
    <p:sldId id="258" r:id="rId3"/>
    <p:sldId id="261" r:id="rId4"/>
    <p:sldId id="267" r:id="rId5"/>
    <p:sldId id="262" r:id="rId6"/>
    <p:sldId id="263" r:id="rId7"/>
    <p:sldId id="273" r:id="rId8"/>
    <p:sldId id="264" r:id="rId9"/>
    <p:sldId id="268" r:id="rId10"/>
    <p:sldId id="270" r:id="rId11"/>
    <p:sldId id="265" r:id="rId12"/>
    <p:sldId id="272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Segoe UI Light" panose="020B0502040204020203" pitchFamily="34" charset="0"/>
      <p:regular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Franklin Gothic Demi" panose="020B0703020102020204" pitchFamily="34" charset="0"/>
      <p:regular r:id="rId26"/>
      <p: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245"/>
    <a:srgbClr val="00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UW Madison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Sheet1!$A$2:$A$25</c:f>
              <c:strCache>
                <c:ptCount val="24"/>
                <c:pt idx="0">
                  <c:v>2014-05</c:v>
                </c:pt>
                <c:pt idx="1">
                  <c:v>2014-06</c:v>
                </c:pt>
                <c:pt idx="2">
                  <c:v>2014-07</c:v>
                </c:pt>
                <c:pt idx="3">
                  <c:v>2014-08</c:v>
                </c:pt>
                <c:pt idx="4">
                  <c:v>2014-09</c:v>
                </c:pt>
                <c:pt idx="5">
                  <c:v>2014-10</c:v>
                </c:pt>
                <c:pt idx="6">
                  <c:v>2014-11</c:v>
                </c:pt>
                <c:pt idx="7">
                  <c:v>2014-12</c:v>
                </c:pt>
                <c:pt idx="8">
                  <c:v>2015-01</c:v>
                </c:pt>
                <c:pt idx="9">
                  <c:v>2015-02</c:v>
                </c:pt>
                <c:pt idx="10">
                  <c:v>2015-03</c:v>
                </c:pt>
                <c:pt idx="11">
                  <c:v>2015-04</c:v>
                </c:pt>
                <c:pt idx="12">
                  <c:v>2015-05</c:v>
                </c:pt>
                <c:pt idx="13">
                  <c:v>2015-06</c:v>
                </c:pt>
                <c:pt idx="14">
                  <c:v>2015-07</c:v>
                </c:pt>
                <c:pt idx="15">
                  <c:v>2015-08</c:v>
                </c:pt>
                <c:pt idx="16">
                  <c:v>2015-09</c:v>
                </c:pt>
                <c:pt idx="17">
                  <c:v>2015-10</c:v>
                </c:pt>
                <c:pt idx="18">
                  <c:v>2015-11</c:v>
                </c:pt>
                <c:pt idx="19">
                  <c:v>2015-12</c:v>
                </c:pt>
                <c:pt idx="20">
                  <c:v>2016-01</c:v>
                </c:pt>
                <c:pt idx="21">
                  <c:v>2016-02</c:v>
                </c:pt>
                <c:pt idx="22">
                  <c:v>2016-03</c:v>
                </c:pt>
                <c:pt idx="23">
                  <c:v>2016-04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37659</c:v>
                </c:pt>
                <c:pt idx="1">
                  <c:v>24092</c:v>
                </c:pt>
                <c:pt idx="2">
                  <c:v>23902</c:v>
                </c:pt>
                <c:pt idx="3">
                  <c:v>40011</c:v>
                </c:pt>
                <c:pt idx="4">
                  <c:v>80482</c:v>
                </c:pt>
                <c:pt idx="5">
                  <c:v>33971</c:v>
                </c:pt>
                <c:pt idx="6">
                  <c:v>31971</c:v>
                </c:pt>
                <c:pt idx="7">
                  <c:v>25281</c:v>
                </c:pt>
                <c:pt idx="8">
                  <c:v>137752</c:v>
                </c:pt>
                <c:pt idx="9">
                  <c:v>28612</c:v>
                </c:pt>
                <c:pt idx="10">
                  <c:v>38581</c:v>
                </c:pt>
                <c:pt idx="11">
                  <c:v>40386</c:v>
                </c:pt>
                <c:pt idx="12">
                  <c:v>43037</c:v>
                </c:pt>
                <c:pt idx="13">
                  <c:v>30850</c:v>
                </c:pt>
                <c:pt idx="14">
                  <c:v>43469</c:v>
                </c:pt>
                <c:pt idx="15">
                  <c:v>32694</c:v>
                </c:pt>
                <c:pt idx="16">
                  <c:v>37349</c:v>
                </c:pt>
                <c:pt idx="17">
                  <c:v>48127</c:v>
                </c:pt>
                <c:pt idx="18">
                  <c:v>57971</c:v>
                </c:pt>
                <c:pt idx="19">
                  <c:v>82625</c:v>
                </c:pt>
                <c:pt idx="20">
                  <c:v>124490</c:v>
                </c:pt>
                <c:pt idx="21">
                  <c:v>78300</c:v>
                </c:pt>
                <c:pt idx="22">
                  <c:v>75834</c:v>
                </c:pt>
                <c:pt idx="23">
                  <c:v>111517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41-4C92-877A-3B08F6CEBA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Argonne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Sheet1!$A$2:$A$25</c:f>
              <c:strCache>
                <c:ptCount val="24"/>
                <c:pt idx="0">
                  <c:v>2014-05</c:v>
                </c:pt>
                <c:pt idx="1">
                  <c:v>2014-06</c:v>
                </c:pt>
                <c:pt idx="2">
                  <c:v>2014-07</c:v>
                </c:pt>
                <c:pt idx="3">
                  <c:v>2014-08</c:v>
                </c:pt>
                <c:pt idx="4">
                  <c:v>2014-09</c:v>
                </c:pt>
                <c:pt idx="5">
                  <c:v>2014-10</c:v>
                </c:pt>
                <c:pt idx="6">
                  <c:v>2014-11</c:v>
                </c:pt>
                <c:pt idx="7">
                  <c:v>2014-12</c:v>
                </c:pt>
                <c:pt idx="8">
                  <c:v>2015-01</c:v>
                </c:pt>
                <c:pt idx="9">
                  <c:v>2015-02</c:v>
                </c:pt>
                <c:pt idx="10">
                  <c:v>2015-03</c:v>
                </c:pt>
                <c:pt idx="11">
                  <c:v>2015-04</c:v>
                </c:pt>
                <c:pt idx="12">
                  <c:v>2015-05</c:v>
                </c:pt>
                <c:pt idx="13">
                  <c:v>2015-06</c:v>
                </c:pt>
                <c:pt idx="14">
                  <c:v>2015-07</c:v>
                </c:pt>
                <c:pt idx="15">
                  <c:v>2015-08</c:v>
                </c:pt>
                <c:pt idx="16">
                  <c:v>2015-09</c:v>
                </c:pt>
                <c:pt idx="17">
                  <c:v>2015-10</c:v>
                </c:pt>
                <c:pt idx="18">
                  <c:v>2015-11</c:v>
                </c:pt>
                <c:pt idx="19">
                  <c:v>2015-12</c:v>
                </c:pt>
                <c:pt idx="20">
                  <c:v>2016-01</c:v>
                </c:pt>
                <c:pt idx="21">
                  <c:v>2016-02</c:v>
                </c:pt>
                <c:pt idx="22">
                  <c:v>2016-03</c:v>
                </c:pt>
                <c:pt idx="23">
                  <c:v>2016-04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883</c:v>
                </c:pt>
                <c:pt idx="1">
                  <c:v>356</c:v>
                </c:pt>
                <c:pt idx="2">
                  <c:v>713</c:v>
                </c:pt>
                <c:pt idx="3">
                  <c:v>747</c:v>
                </c:pt>
                <c:pt idx="4">
                  <c:v>35830</c:v>
                </c:pt>
                <c:pt idx="5">
                  <c:v>54966</c:v>
                </c:pt>
                <c:pt idx="6">
                  <c:v>1324</c:v>
                </c:pt>
                <c:pt idx="7">
                  <c:v>888</c:v>
                </c:pt>
                <c:pt idx="8">
                  <c:v>861</c:v>
                </c:pt>
                <c:pt idx="9">
                  <c:v>2142</c:v>
                </c:pt>
                <c:pt idx="10">
                  <c:v>1199</c:v>
                </c:pt>
                <c:pt idx="11">
                  <c:v>885</c:v>
                </c:pt>
                <c:pt idx="12">
                  <c:v>991</c:v>
                </c:pt>
                <c:pt idx="13">
                  <c:v>875</c:v>
                </c:pt>
                <c:pt idx="14">
                  <c:v>777</c:v>
                </c:pt>
                <c:pt idx="15">
                  <c:v>790</c:v>
                </c:pt>
                <c:pt idx="16">
                  <c:v>716</c:v>
                </c:pt>
                <c:pt idx="17">
                  <c:v>630</c:v>
                </c:pt>
                <c:pt idx="18">
                  <c:v>634</c:v>
                </c:pt>
                <c:pt idx="19">
                  <c:v>711</c:v>
                </c:pt>
                <c:pt idx="20">
                  <c:v>720</c:v>
                </c:pt>
                <c:pt idx="21">
                  <c:v>1514</c:v>
                </c:pt>
                <c:pt idx="22">
                  <c:v>405</c:v>
                </c:pt>
                <c:pt idx="23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41-4C92-877A-3B08F6CEBA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Arizona State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strRef>
              <c:f>Sheet1!$A$2:$A$25</c:f>
              <c:strCache>
                <c:ptCount val="24"/>
                <c:pt idx="0">
                  <c:v>2014-05</c:v>
                </c:pt>
                <c:pt idx="1">
                  <c:v>2014-06</c:v>
                </c:pt>
                <c:pt idx="2">
                  <c:v>2014-07</c:v>
                </c:pt>
                <c:pt idx="3">
                  <c:v>2014-08</c:v>
                </c:pt>
                <c:pt idx="4">
                  <c:v>2014-09</c:v>
                </c:pt>
                <c:pt idx="5">
                  <c:v>2014-10</c:v>
                </c:pt>
                <c:pt idx="6">
                  <c:v>2014-11</c:v>
                </c:pt>
                <c:pt idx="7">
                  <c:v>2014-12</c:v>
                </c:pt>
                <c:pt idx="8">
                  <c:v>2015-01</c:v>
                </c:pt>
                <c:pt idx="9">
                  <c:v>2015-02</c:v>
                </c:pt>
                <c:pt idx="10">
                  <c:v>2015-03</c:v>
                </c:pt>
                <c:pt idx="11">
                  <c:v>2015-04</c:v>
                </c:pt>
                <c:pt idx="12">
                  <c:v>2015-05</c:v>
                </c:pt>
                <c:pt idx="13">
                  <c:v>2015-06</c:v>
                </c:pt>
                <c:pt idx="14">
                  <c:v>2015-07</c:v>
                </c:pt>
                <c:pt idx="15">
                  <c:v>2015-08</c:v>
                </c:pt>
                <c:pt idx="16">
                  <c:v>2015-09</c:v>
                </c:pt>
                <c:pt idx="17">
                  <c:v>2015-10</c:v>
                </c:pt>
                <c:pt idx="18">
                  <c:v>2015-11</c:v>
                </c:pt>
                <c:pt idx="19">
                  <c:v>2015-12</c:v>
                </c:pt>
                <c:pt idx="20">
                  <c:v>2016-01</c:v>
                </c:pt>
                <c:pt idx="21">
                  <c:v>2016-02</c:v>
                </c:pt>
                <c:pt idx="22">
                  <c:v>2016-03</c:v>
                </c:pt>
                <c:pt idx="23">
                  <c:v>2016-04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4776</c:v>
                </c:pt>
                <c:pt idx="1">
                  <c:v>6669</c:v>
                </c:pt>
                <c:pt idx="2">
                  <c:v>4432</c:v>
                </c:pt>
                <c:pt idx="3">
                  <c:v>6584</c:v>
                </c:pt>
                <c:pt idx="4">
                  <c:v>7355</c:v>
                </c:pt>
                <c:pt idx="5">
                  <c:v>3907</c:v>
                </c:pt>
                <c:pt idx="6">
                  <c:v>3161</c:v>
                </c:pt>
                <c:pt idx="7">
                  <c:v>3493</c:v>
                </c:pt>
                <c:pt idx="8">
                  <c:v>3026</c:v>
                </c:pt>
                <c:pt idx="9">
                  <c:v>2503</c:v>
                </c:pt>
                <c:pt idx="10">
                  <c:v>2707</c:v>
                </c:pt>
                <c:pt idx="11">
                  <c:v>3293</c:v>
                </c:pt>
                <c:pt idx="12">
                  <c:v>3030</c:v>
                </c:pt>
                <c:pt idx="13">
                  <c:v>2268</c:v>
                </c:pt>
                <c:pt idx="14">
                  <c:v>2170</c:v>
                </c:pt>
                <c:pt idx="15">
                  <c:v>1985</c:v>
                </c:pt>
                <c:pt idx="16">
                  <c:v>4064</c:v>
                </c:pt>
                <c:pt idx="17">
                  <c:v>3507</c:v>
                </c:pt>
                <c:pt idx="18">
                  <c:v>6735</c:v>
                </c:pt>
                <c:pt idx="19">
                  <c:v>17952</c:v>
                </c:pt>
                <c:pt idx="20">
                  <c:v>3165</c:v>
                </c:pt>
                <c:pt idx="21">
                  <c:v>2802</c:v>
                </c:pt>
                <c:pt idx="22">
                  <c:v>2737</c:v>
                </c:pt>
                <c:pt idx="23">
                  <c:v>3068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41-4C92-877A-3B08F6CEBA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Klagenfurt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Sheet1!$A$2:$A$25</c:f>
              <c:strCache>
                <c:ptCount val="24"/>
                <c:pt idx="0">
                  <c:v>2014-05</c:v>
                </c:pt>
                <c:pt idx="1">
                  <c:v>2014-06</c:v>
                </c:pt>
                <c:pt idx="2">
                  <c:v>2014-07</c:v>
                </c:pt>
                <c:pt idx="3">
                  <c:v>2014-08</c:v>
                </c:pt>
                <c:pt idx="4">
                  <c:v>2014-09</c:v>
                </c:pt>
                <c:pt idx="5">
                  <c:v>2014-10</c:v>
                </c:pt>
                <c:pt idx="6">
                  <c:v>2014-11</c:v>
                </c:pt>
                <c:pt idx="7">
                  <c:v>2014-12</c:v>
                </c:pt>
                <c:pt idx="8">
                  <c:v>2015-01</c:v>
                </c:pt>
                <c:pt idx="9">
                  <c:v>2015-02</c:v>
                </c:pt>
                <c:pt idx="10">
                  <c:v>2015-03</c:v>
                </c:pt>
                <c:pt idx="11">
                  <c:v>2015-04</c:v>
                </c:pt>
                <c:pt idx="12">
                  <c:v>2015-05</c:v>
                </c:pt>
                <c:pt idx="13">
                  <c:v>2015-06</c:v>
                </c:pt>
                <c:pt idx="14">
                  <c:v>2015-07</c:v>
                </c:pt>
                <c:pt idx="15">
                  <c:v>2015-08</c:v>
                </c:pt>
                <c:pt idx="16">
                  <c:v>2015-09</c:v>
                </c:pt>
                <c:pt idx="17">
                  <c:v>2015-10</c:v>
                </c:pt>
                <c:pt idx="18">
                  <c:v>2015-11</c:v>
                </c:pt>
                <c:pt idx="19">
                  <c:v>2015-12</c:v>
                </c:pt>
                <c:pt idx="20">
                  <c:v>2016-01</c:v>
                </c:pt>
                <c:pt idx="21">
                  <c:v>2016-02</c:v>
                </c:pt>
                <c:pt idx="22">
                  <c:v>2016-03</c:v>
                </c:pt>
                <c:pt idx="23">
                  <c:v>2016-04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24"/>
                <c:pt idx="4">
                  <c:v>10</c:v>
                </c:pt>
                <c:pt idx="5">
                  <c:v>2</c:v>
                </c:pt>
                <c:pt idx="7">
                  <c:v>2</c:v>
                </c:pt>
                <c:pt idx="11">
                  <c:v>1</c:v>
                </c:pt>
                <c:pt idx="13">
                  <c:v>27</c:v>
                </c:pt>
                <c:pt idx="14">
                  <c:v>32</c:v>
                </c:pt>
                <c:pt idx="15">
                  <c:v>58</c:v>
                </c:pt>
                <c:pt idx="16">
                  <c:v>47</c:v>
                </c:pt>
                <c:pt idx="17">
                  <c:v>31</c:v>
                </c:pt>
                <c:pt idx="18">
                  <c:v>29</c:v>
                </c:pt>
                <c:pt idx="19">
                  <c:v>31</c:v>
                </c:pt>
                <c:pt idx="20">
                  <c:v>15</c:v>
                </c:pt>
                <c:pt idx="21">
                  <c:v>37</c:v>
                </c:pt>
                <c:pt idx="22">
                  <c:v>32</c:v>
                </c:pt>
                <c:pt idx="2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41-4C92-877A-3B08F6CEBA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Minho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Sheet1!$A$2:$A$25</c:f>
              <c:strCache>
                <c:ptCount val="24"/>
                <c:pt idx="0">
                  <c:v>2014-05</c:v>
                </c:pt>
                <c:pt idx="1">
                  <c:v>2014-06</c:v>
                </c:pt>
                <c:pt idx="2">
                  <c:v>2014-07</c:v>
                </c:pt>
                <c:pt idx="3">
                  <c:v>2014-08</c:v>
                </c:pt>
                <c:pt idx="4">
                  <c:v>2014-09</c:v>
                </c:pt>
                <c:pt idx="5">
                  <c:v>2014-10</c:v>
                </c:pt>
                <c:pt idx="6">
                  <c:v>2014-11</c:v>
                </c:pt>
                <c:pt idx="7">
                  <c:v>2014-12</c:v>
                </c:pt>
                <c:pt idx="8">
                  <c:v>2015-01</c:v>
                </c:pt>
                <c:pt idx="9">
                  <c:v>2015-02</c:v>
                </c:pt>
                <c:pt idx="10">
                  <c:v>2015-03</c:v>
                </c:pt>
                <c:pt idx="11">
                  <c:v>2015-04</c:v>
                </c:pt>
                <c:pt idx="12">
                  <c:v>2015-05</c:v>
                </c:pt>
                <c:pt idx="13">
                  <c:v>2015-06</c:v>
                </c:pt>
                <c:pt idx="14">
                  <c:v>2015-07</c:v>
                </c:pt>
                <c:pt idx="15">
                  <c:v>2015-08</c:v>
                </c:pt>
                <c:pt idx="16">
                  <c:v>2015-09</c:v>
                </c:pt>
                <c:pt idx="17">
                  <c:v>2015-10</c:v>
                </c:pt>
                <c:pt idx="18">
                  <c:v>2015-11</c:v>
                </c:pt>
                <c:pt idx="19">
                  <c:v>2015-12</c:v>
                </c:pt>
                <c:pt idx="20">
                  <c:v>2016-01</c:v>
                </c:pt>
                <c:pt idx="21">
                  <c:v>2016-02</c:v>
                </c:pt>
                <c:pt idx="22">
                  <c:v>2016-03</c:v>
                </c:pt>
                <c:pt idx="23">
                  <c:v>2016-04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24"/>
                <c:pt idx="0">
                  <c:v>325</c:v>
                </c:pt>
                <c:pt idx="1">
                  <c:v>132</c:v>
                </c:pt>
                <c:pt idx="2">
                  <c:v>95</c:v>
                </c:pt>
                <c:pt idx="3">
                  <c:v>118</c:v>
                </c:pt>
                <c:pt idx="4">
                  <c:v>178</c:v>
                </c:pt>
                <c:pt idx="5">
                  <c:v>138</c:v>
                </c:pt>
                <c:pt idx="6">
                  <c:v>129</c:v>
                </c:pt>
                <c:pt idx="7">
                  <c:v>125</c:v>
                </c:pt>
                <c:pt idx="8">
                  <c:v>112</c:v>
                </c:pt>
                <c:pt idx="9">
                  <c:v>104</c:v>
                </c:pt>
                <c:pt idx="10">
                  <c:v>150</c:v>
                </c:pt>
                <c:pt idx="11">
                  <c:v>140</c:v>
                </c:pt>
                <c:pt idx="12">
                  <c:v>178</c:v>
                </c:pt>
                <c:pt idx="13">
                  <c:v>220</c:v>
                </c:pt>
                <c:pt idx="14">
                  <c:v>130</c:v>
                </c:pt>
                <c:pt idx="15">
                  <c:v>109</c:v>
                </c:pt>
                <c:pt idx="16">
                  <c:v>174</c:v>
                </c:pt>
                <c:pt idx="17">
                  <c:v>226</c:v>
                </c:pt>
                <c:pt idx="18">
                  <c:v>114</c:v>
                </c:pt>
                <c:pt idx="19">
                  <c:v>173</c:v>
                </c:pt>
                <c:pt idx="20">
                  <c:v>170</c:v>
                </c:pt>
                <c:pt idx="21">
                  <c:v>276</c:v>
                </c:pt>
                <c:pt idx="22">
                  <c:v>127</c:v>
                </c:pt>
                <c:pt idx="23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41-4C92-877A-3B08F6CEB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640576"/>
        <c:axId val="93718784"/>
      </c:areaChart>
      <c:catAx>
        <c:axId val="1356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718784"/>
        <c:crosses val="autoZero"/>
        <c:auto val="1"/>
        <c:lblAlgn val="ctr"/>
        <c:lblOffset val="10"/>
        <c:tickLblSkip val="3"/>
        <c:noMultiLvlLbl val="0"/>
      </c:catAx>
      <c:valAx>
        <c:axId val="93718784"/>
        <c:scaling>
          <c:orientation val="minMax"/>
          <c:max val="140000"/>
        </c:scaling>
        <c:delete val="0"/>
        <c:axPos val="l"/>
        <c:numFmt formatCode="General" sourceLinked="1"/>
        <c:majorTickMark val="out"/>
        <c:minorTickMark val="none"/>
        <c:tickLblPos val="nextTo"/>
        <c:crossAx val="13564057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2657167854016"/>
          <c:y val="9.3684793307086608E-2"/>
          <c:w val="0.86846756655418056"/>
          <c:h val="0.734662483595800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A59-4A40-A5EE-8612445A5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7952"/>
        <c:axId val="135981312"/>
      </c:lineChart>
      <c:dateAx>
        <c:axId val="60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5981312"/>
        <c:crosses val="autoZero"/>
        <c:auto val="0"/>
        <c:lblOffset val="10"/>
        <c:baseTimeUnit val="days"/>
        <c:majorUnit val="8"/>
        <c:majorTimeUnit val="days"/>
      </c:dateAx>
      <c:valAx>
        <c:axId val="135981312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077952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A1DCF-4D8E-4A71-A91B-AC71D4C660E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0D58C-12A9-420D-84EC-3E2F867D5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0E9E8A-C7E4-465C-9F7D-C68482DD7F08}" type="datetime1">
              <a:rPr lang="en-US" smtClean="0"/>
              <a:t>5/13/2016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CDF-85D1-487A-82ED-4F1FA2458FBC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C6E-B524-43D6-99F2-C1D0BD67F67F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765D-9784-4FCD-9F1F-D3C6B440DDF5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smtClean="0"/>
              <a:t> </a:t>
            </a:r>
            <a:r>
              <a:rPr lang="en-US" smtClean="0">
                <a:solidFill>
                  <a:schemeClr val="tx1"/>
                </a:solidFill>
              </a:rPr>
              <a:t>&amp;</a:t>
            </a:r>
            <a:r>
              <a:rPr lang="en-US" sz="1200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  <a:endParaRPr lang="en-US" dirty="0" smtClean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07C0D1-78B2-47D7-B3B1-EB8259418623}" type="datetime1">
              <a:rPr lang="en-US" smtClean="0"/>
              <a:t>5/13/2016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279-936A-49A0-A348-4591D03C9FAB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A0A5-F77E-4672-980C-CC5152095550}" type="datetime1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A0A-FAF3-4DF3-8B9C-A95093438E55}" type="datetime1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8DB4-343F-4124-B59C-64075EA35E78}" type="datetime1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D585-ABDB-4F23-8819-833015676A4C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970-9504-4563-8F7D-6B9E3EA00870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9893B17-1649-4A89-82EF-63AF8AF53B5B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pc="-1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&amp;</a:t>
            </a:r>
            <a:r>
              <a:rPr lang="en-US" sz="105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sz="11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sz="11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sz="11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6A44227-F73B-4064-B7DB-033BF31BF1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nglia.info/" TargetMode="External"/><Relationship Id="rId2" Type="http://schemas.openxmlformats.org/officeDocument/2006/relationships/hyperlink" Target="http://pupp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hite Oval"/>
          <p:cNvSpPr/>
          <p:nvPr/>
        </p:nvSpPr>
        <p:spPr>
          <a:xfrm>
            <a:off x="762000" y="2438400"/>
            <a:ext cx="1257300" cy="9269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dow Oval"/>
          <p:cNvSpPr/>
          <p:nvPr/>
        </p:nvSpPr>
        <p:spPr>
          <a:xfrm>
            <a:off x="704850" y="2501011"/>
            <a:ext cx="1371600" cy="10181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j-lt"/>
              </a:rPr>
              <a:t>Optimizing Your</a:t>
            </a:r>
          </a:p>
          <a:p>
            <a:pPr algn="ctr"/>
            <a:r>
              <a:rPr lang="en-US" sz="2400" dirty="0" smtClean="0">
                <a:latin typeface="+mj-lt"/>
              </a:rPr>
              <a:t>World</a:t>
            </a:r>
            <a:endParaRPr lang="en-US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cap="none" spc="-400" dirty="0" smtClean="0">
                <a:latin typeface="Segoe UI Light" panose="020B0502040204020203" pitchFamily="34" charset="0"/>
              </a:rPr>
              <a:t>neos</a:t>
            </a:r>
            <a:r>
              <a:rPr lang="en-US" sz="6000" cap="none" dirty="0" smtClean="0"/>
              <a:t> </a:t>
            </a:r>
            <a:r>
              <a:rPr lang="en-US" sz="6000" cap="none" dirty="0" smtClean="0">
                <a:solidFill>
                  <a:schemeClr val="tx1"/>
                </a:solidFill>
                <a:latin typeface="+mn-lt"/>
              </a:rPr>
              <a:t>&amp;</a:t>
            </a:r>
            <a:endParaRPr lang="en-US" sz="5400" cap="none" spc="-35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:\logos\HTCondor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27" y="2557040"/>
            <a:ext cx="3259573" cy="7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719072"/>
            <a:ext cx="6324600" cy="4293526"/>
          </a:xfrm>
        </p:spPr>
        <p:txBody>
          <a:bodyPr>
            <a:normAutofit fontScale="77500" lnSpcReduction="20000"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3100" b="1" dirty="0" smtClean="0"/>
              <a:t>Streaming results</a:t>
            </a:r>
          </a:p>
          <a:p>
            <a:pPr lvl="1"/>
            <a:r>
              <a:rPr lang="en-US" sz="2600" dirty="0" smtClean="0"/>
              <a:t>Only on </a:t>
            </a:r>
            <a:r>
              <a:rPr lang="en-US" sz="2600" dirty="0" err="1" smtClean="0"/>
              <a:t>stdout</a:t>
            </a:r>
            <a:r>
              <a:rPr lang="en-US" sz="2600" dirty="0" smtClean="0"/>
              <a:t>, </a:t>
            </a:r>
            <a:r>
              <a:rPr lang="en-US" sz="2600" dirty="0" err="1" smtClean="0"/>
              <a:t>stderr</a:t>
            </a:r>
            <a:endParaRPr lang="en-US" sz="2600" dirty="0" smtClean="0"/>
          </a:p>
          <a:p>
            <a:pPr lvl="1"/>
            <a:r>
              <a:rPr lang="en-US" sz="2600" dirty="0" smtClean="0"/>
              <a:t>Doesn’t pass files created by solvers</a:t>
            </a:r>
          </a:p>
          <a:p>
            <a:pPr lvl="1"/>
            <a:endParaRPr lang="en-US" sz="2600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3100" b="1" dirty="0" smtClean="0"/>
              <a:t>Spool on evict</a:t>
            </a:r>
            <a:endParaRPr lang="en-US" sz="3100" dirty="0" smtClean="0"/>
          </a:p>
          <a:p>
            <a:pPr lvl="1"/>
            <a:r>
              <a:rPr lang="en-US" sz="2600" dirty="0" smtClean="0"/>
              <a:t>Undocumented debugging option for evicted jobs</a:t>
            </a:r>
          </a:p>
          <a:p>
            <a:pPr lvl="1"/>
            <a:r>
              <a:rPr lang="en-US" sz="2600" dirty="0"/>
              <a:t>D</a:t>
            </a:r>
            <a:r>
              <a:rPr lang="en-US" sz="2600" dirty="0" smtClean="0"/>
              <a:t>idn’t work through multiple HTCondor version updates</a:t>
            </a:r>
          </a:p>
          <a:p>
            <a:pPr lvl="1"/>
            <a:endParaRPr lang="en-US" sz="2600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3100" b="1" dirty="0" smtClean="0"/>
              <a:t>Transfer Output</a:t>
            </a:r>
          </a:p>
          <a:p>
            <a:pPr lvl="1"/>
            <a:r>
              <a:rPr lang="en-US" sz="2600" dirty="0" smtClean="0"/>
              <a:t>First solution of Research Computing Facilitators</a:t>
            </a:r>
          </a:p>
          <a:p>
            <a:pPr lvl="1"/>
            <a:r>
              <a:rPr lang="en-US" sz="2600" dirty="0" smtClean="0"/>
              <a:t>Works!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Problem: Partial Results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215943" y="1777425"/>
            <a:ext cx="2699457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4572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stream_output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4572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stream_error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9374" y="3124200"/>
            <a:ext cx="2576026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4572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SpoolOnEvict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56" y="5493603"/>
            <a:ext cx="541494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4572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when_to_transfer_output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ON_EXIT_OR_EVICT</a:t>
            </a:r>
          </a:p>
          <a:p>
            <a:pPr marL="4572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want_graceful_removal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4572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SpoolOnEvict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hite Oval"/>
          <p:cNvSpPr/>
          <p:nvPr/>
        </p:nvSpPr>
        <p:spPr>
          <a:xfrm>
            <a:off x="4396726" y="2895600"/>
            <a:ext cx="538163" cy="373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dow Oval"/>
          <p:cNvSpPr/>
          <p:nvPr/>
        </p:nvSpPr>
        <p:spPr>
          <a:xfrm>
            <a:off x="4365914" y="2937672"/>
            <a:ext cx="587086" cy="40996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HTCondor</a:t>
            </a:r>
          </a:p>
          <a:p>
            <a:pPr lvl="1"/>
            <a:r>
              <a:rPr lang="en-US" sz="3000" dirty="0" smtClean="0"/>
              <a:t>Migrate </a:t>
            </a:r>
            <a:r>
              <a:rPr lang="en-US" sz="3000" dirty="0"/>
              <a:t>to Python </a:t>
            </a:r>
            <a:r>
              <a:rPr lang="en-US" sz="3000" dirty="0" smtClean="0"/>
              <a:t>bindings</a:t>
            </a:r>
            <a:endParaRPr lang="en-US" sz="3000" dirty="0"/>
          </a:p>
          <a:p>
            <a:pPr lvl="1"/>
            <a:r>
              <a:rPr lang="en-US" sz="3000" dirty="0" smtClean="0"/>
              <a:t>Tie                  job </a:t>
            </a:r>
            <a:r>
              <a:rPr lang="en-US" sz="3000" dirty="0"/>
              <a:t>to </a:t>
            </a:r>
            <a:r>
              <a:rPr lang="en-US" sz="3600" spc="-300" dirty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sz="3200" dirty="0">
                <a:solidFill>
                  <a:schemeClr val="accent1"/>
                </a:solidFill>
                <a:latin typeface="Segoe UI Light" panose="020B0502040204020203" pitchFamily="34" charset="0"/>
              </a:rPr>
              <a:t> </a:t>
            </a:r>
            <a:r>
              <a:rPr lang="en-US" sz="3000" dirty="0" smtClean="0"/>
              <a:t>job</a:t>
            </a:r>
          </a:p>
          <a:p>
            <a:r>
              <a:rPr lang="en-US" sz="3200" dirty="0" smtClean="0"/>
              <a:t>General</a:t>
            </a:r>
          </a:p>
          <a:p>
            <a:pPr lvl="1"/>
            <a:r>
              <a:rPr lang="en-US" sz="3000" dirty="0" smtClean="0"/>
              <a:t>Adding Authenticated User to XMLRPC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Ongoing Projects</a:t>
            </a:r>
            <a:endParaRPr lang="en-US" sz="5400" dirty="0"/>
          </a:p>
        </p:txBody>
      </p:sp>
      <p:pic>
        <p:nvPicPr>
          <p:cNvPr id="5" name="Picture 2" descr="T:\logos\HTCondor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8" y="3019036"/>
            <a:ext cx="1600200" cy="3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smtClean="0"/>
              <a:t> </a:t>
            </a:r>
            <a:r>
              <a:rPr lang="en-US" smtClean="0">
                <a:solidFill>
                  <a:schemeClr val="tx1"/>
                </a:solidFill>
              </a:rPr>
              <a:t>&amp;</a:t>
            </a:r>
            <a:r>
              <a:rPr lang="en-US" sz="1200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  <a:endParaRPr lang="en-US" dirty="0" smtClean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Acknowledgements</a:t>
            </a:r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1828800" y="5791200"/>
            <a:ext cx="54864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http://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www.neos-guide.org/content/domino-art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9" name="Picture 5" descr="T:\logos\WID wordmark_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355416"/>
            <a:ext cx="16002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:\logos\HTCondor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50424"/>
            <a:ext cx="1600200" cy="3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T:\logos\Morg-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031391"/>
            <a:ext cx="1600200" cy="8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T:\logos\CHTC-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2647"/>
            <a:ext cx="1600200" cy="2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craft\Desktop\MironLivn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871391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828800"/>
            <a:ext cx="2565400" cy="3885904"/>
          </a:xfrm>
        </p:spPr>
      </p:pic>
    </p:spTree>
    <p:extLst>
      <p:ext uri="{BB962C8B-B14F-4D97-AF65-F5344CB8AC3E}">
        <p14:creationId xmlns:p14="http://schemas.microsoft.com/office/powerpoint/2010/main" val="6335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pc="-250" dirty="0" smtClean="0">
                <a:latin typeface="Segoe UI Light" panose="020B0502040204020203" pitchFamily="34" charset="0"/>
              </a:rPr>
              <a:t>neos</a:t>
            </a:r>
            <a:r>
              <a:rPr lang="en-US" sz="2800" dirty="0" smtClean="0"/>
              <a:t>: </a:t>
            </a:r>
            <a:r>
              <a:rPr lang="en-US" sz="2800" u="sng" dirty="0" smtClean="0"/>
              <a:t>N</a:t>
            </a:r>
            <a:r>
              <a:rPr lang="en-US" sz="2800" dirty="0" smtClean="0"/>
              <a:t>etwork-</a:t>
            </a:r>
            <a:r>
              <a:rPr lang="en-US" sz="2800" u="sng" dirty="0" smtClean="0"/>
              <a:t>E</a:t>
            </a:r>
            <a:r>
              <a:rPr lang="en-US" sz="2800" dirty="0" smtClean="0"/>
              <a:t>nabled </a:t>
            </a:r>
            <a:r>
              <a:rPr lang="en-US" sz="2800" u="sng" dirty="0" smtClean="0"/>
              <a:t>O</a:t>
            </a:r>
            <a:r>
              <a:rPr lang="en-US" sz="2800" dirty="0" smtClean="0"/>
              <a:t>ptimization </a:t>
            </a:r>
            <a:r>
              <a:rPr lang="en-US" sz="2800" u="sng" dirty="0" smtClean="0"/>
              <a:t>S</a:t>
            </a:r>
            <a:r>
              <a:rPr lang="en-US" sz="2800" dirty="0" smtClean="0"/>
              <a:t>ystem</a:t>
            </a:r>
            <a:endParaRPr lang="en-US" sz="2800" dirty="0"/>
          </a:p>
        </p:txBody>
      </p:sp>
      <p:sp>
        <p:nvSpPr>
          <p:cNvPr id="5" name="Smiley Face 4"/>
          <p:cNvSpPr/>
          <p:nvPr/>
        </p:nvSpPr>
        <p:spPr>
          <a:xfrm>
            <a:off x="2000153" y="2819400"/>
            <a:ext cx="1107001" cy="1143000"/>
          </a:xfrm>
          <a:prstGeom prst="smileyFace">
            <a:avLst>
              <a:gd name="adj" fmla="val -46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2400" y="6019800"/>
            <a:ext cx="88392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http://www.neos-guide.org/content/bar-crawl-optimization</a:t>
            </a:r>
          </a:p>
        </p:txBody>
      </p:sp>
      <p:sp>
        <p:nvSpPr>
          <p:cNvPr id="97" name="Cloud Callout 96"/>
          <p:cNvSpPr/>
          <p:nvPr/>
        </p:nvSpPr>
        <p:spPr>
          <a:xfrm flipH="1">
            <a:off x="457200" y="1600200"/>
            <a:ext cx="1819701" cy="1219200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48250" y="2796126"/>
            <a:ext cx="3357350" cy="1318674"/>
            <a:chOff x="3348250" y="2796126"/>
            <a:chExt cx="3357350" cy="1318674"/>
          </a:xfrm>
        </p:grpSpPr>
        <p:sp>
          <p:nvSpPr>
            <p:cNvPr id="42" name="Vertical Scroll 41"/>
            <p:cNvSpPr/>
            <p:nvPr/>
          </p:nvSpPr>
          <p:spPr>
            <a:xfrm>
              <a:off x="3348250" y="3200400"/>
              <a:ext cx="3357350" cy="91440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t"/>
            <a:lstStyle/>
            <a:p>
              <a:pPr algn="ctr"/>
              <a:r>
                <a:rPr lang="en-US" sz="1200" b="1" u="sng" dirty="0" smtClean="0">
                  <a:solidFill>
                    <a:schemeClr val="tx1"/>
                  </a:solidFill>
                </a:rPr>
                <a:t>Mathematical Formulation</a:t>
              </a:r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Maximize</a:t>
              </a:r>
              <a:r>
                <a:rPr lang="en-US" sz="1050" dirty="0">
                  <a:solidFill>
                    <a:schemeClr val="tx1"/>
                  </a:solidFill>
                </a:rPr>
                <a:t> 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∑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05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∈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l-GR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α∗</a:t>
              </a:r>
              <a:r>
                <a:rPr lang="el-G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∑</a:t>
              </a:r>
              <a:r>
                <a:rPr lang="el-GR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50" i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i,j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05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∈</a:t>
              </a:r>
              <a:r>
                <a:rPr lang="en-US" sz="1050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05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050" i="1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ij</a:t>
              </a:r>
              <a:r>
                <a:rPr lang="en-US" sz="105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50" i="1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ij</a:t>
              </a:r>
              <a:endParaRPr lang="en-US" sz="105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Subject to exiting node on tour 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∑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50" i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i,j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05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∈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ij</a:t>
              </a: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∀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∈</a:t>
              </a:r>
              <a:r>
                <a:rPr lang="en-US" sz="105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Subject to </a:t>
              </a:r>
              <a:r>
                <a:rPr lang="en-US" sz="1050" dirty="0" smtClean="0">
                  <a:solidFill>
                    <a:schemeClr val="tx1"/>
                  </a:solidFill>
                </a:rPr>
                <a:t>entering node </a:t>
              </a:r>
              <a:r>
                <a:rPr lang="en-US" sz="1050" dirty="0">
                  <a:solidFill>
                    <a:schemeClr val="tx1"/>
                  </a:solidFill>
                </a:rPr>
                <a:t>on tour 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∑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50" i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i,j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05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∈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ij</a:t>
              </a: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050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∀</a:t>
              </a:r>
              <a:r>
                <a:rPr lang="en-US" sz="1050" i="1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∈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  <a:p>
              <a:pPr algn="ctr"/>
              <a:endParaRPr lang="en-US" sz="10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>
              <a:off x="5105400" y="2796126"/>
              <a:ext cx="371901" cy="328074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83874" y="4179363"/>
            <a:ext cx="3778726" cy="1688037"/>
            <a:chOff x="1783874" y="4179363"/>
            <a:chExt cx="3778726" cy="1688037"/>
          </a:xfrm>
        </p:grpSpPr>
        <p:sp>
          <p:nvSpPr>
            <p:cNvPr id="50" name="Vertical Scroll 49"/>
            <p:cNvSpPr/>
            <p:nvPr/>
          </p:nvSpPr>
          <p:spPr>
            <a:xfrm>
              <a:off x="1783874" y="4572000"/>
              <a:ext cx="3778726" cy="129540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pPr algn="ctr"/>
              <a:r>
                <a:rPr lang="en-US" sz="1200" b="1" u="sng" dirty="0" smtClean="0">
                  <a:solidFill>
                    <a:schemeClr val="tx1"/>
                  </a:solidFill>
                </a:rPr>
                <a:t>AMPL Model</a:t>
              </a:r>
              <a:endParaRPr lang="en-US" sz="1200" b="1" dirty="0" smtClean="0">
                <a:solidFill>
                  <a:schemeClr val="tx1"/>
                </a:solidFill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set V;</a:t>
              </a:r>
              <a:b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set LINKS := {</a:t>
              </a:r>
              <a:r>
                <a:rPr lang="en-US" sz="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in V, j in V: </a:t>
              </a:r>
              <a:r>
                <a:rPr lang="en-US" sz="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&lt;&gt; j};</a:t>
              </a:r>
            </a:p>
            <a:p>
              <a:r>
                <a:rPr lang="en-US" sz="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</a:t>
              </a:r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alpha &gt;= 0;</a:t>
              </a:r>
              <a:b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</a:t>
              </a:r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d{LINKS} &gt;= 0;</a:t>
              </a:r>
              <a:b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</a:t>
              </a:r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b{V} &gt;= 0; #default benefit of visiting a bar</a:t>
              </a:r>
              <a:b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</a:t>
              </a:r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c{V} &gt;= 0; # default cost of one </a:t>
              </a:r>
              <a:r>
                <a:rPr lang="en-US" sz="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drink</a:t>
              </a:r>
            </a:p>
            <a:p>
              <a:r>
                <a:rPr lang="en-US" sz="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</a:t>
              </a:r>
              <a:r>
                <a:rPr lang="en-US" sz="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B default 30; # default maximum </a:t>
              </a:r>
              <a:r>
                <a:rPr lang="en-US" sz="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budget for drinks</a:t>
              </a:r>
              <a:endPara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2" name="Down Arrow 111"/>
            <p:cNvSpPr/>
            <p:nvPr/>
          </p:nvSpPr>
          <p:spPr>
            <a:xfrm>
              <a:off x="4865567" y="4179363"/>
              <a:ext cx="371901" cy="328074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68419" y="4377407"/>
            <a:ext cx="3456080" cy="1371600"/>
            <a:chOff x="5468419" y="4377407"/>
            <a:chExt cx="3456080" cy="1371600"/>
          </a:xfrm>
        </p:grpSpPr>
        <p:sp>
          <p:nvSpPr>
            <p:cNvPr id="113" name="Cloud 112"/>
            <p:cNvSpPr/>
            <p:nvPr/>
          </p:nvSpPr>
          <p:spPr>
            <a:xfrm>
              <a:off x="5791200" y="4377407"/>
              <a:ext cx="3133299" cy="1371600"/>
            </a:xfrm>
            <a:prstGeom prst="cloud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spc="-400" dirty="0">
                <a:solidFill>
                  <a:schemeClr val="accent1"/>
                </a:solidFill>
                <a:latin typeface="Segoe UI Light" panose="020B0502040204020203" pitchFamily="34" charset="0"/>
                <a:ea typeface="+mj-ea"/>
                <a:cs typeface="+mj-cs"/>
              </a:endParaRPr>
            </a:p>
          </p:txBody>
        </p:sp>
        <p:sp>
          <p:nvSpPr>
            <p:cNvPr id="56" name="White Oval"/>
            <p:cNvSpPr/>
            <p:nvPr/>
          </p:nvSpPr>
          <p:spPr>
            <a:xfrm>
              <a:off x="6705600" y="4581300"/>
              <a:ext cx="1257300" cy="926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hadow Oval"/>
            <p:cNvSpPr/>
            <p:nvPr/>
          </p:nvSpPr>
          <p:spPr>
            <a:xfrm>
              <a:off x="6648450" y="4643911"/>
              <a:ext cx="1371600" cy="101813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49587" y="4507437"/>
              <a:ext cx="18165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spc="-400" dirty="0">
                  <a:solidFill>
                    <a:schemeClr val="accent1"/>
                  </a:solidFill>
                  <a:latin typeface="Segoe UI Light" panose="020B0502040204020203" pitchFamily="34" charset="0"/>
                  <a:ea typeface="+mj-ea"/>
                  <a:cs typeface="+mj-cs"/>
                </a:rPr>
                <a:t>neos</a:t>
              </a:r>
            </a:p>
          </p:txBody>
        </p:sp>
        <p:sp>
          <p:nvSpPr>
            <p:cNvPr id="60" name="Down Arrow 59"/>
            <p:cNvSpPr/>
            <p:nvPr/>
          </p:nvSpPr>
          <p:spPr>
            <a:xfrm rot="16200000">
              <a:off x="5446505" y="5129514"/>
              <a:ext cx="371901" cy="328074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iley Face 65"/>
          <p:cNvSpPr/>
          <p:nvPr/>
        </p:nvSpPr>
        <p:spPr>
          <a:xfrm>
            <a:off x="2000153" y="2819400"/>
            <a:ext cx="1107001" cy="1143000"/>
          </a:xfrm>
          <a:prstGeom prst="smileyFace">
            <a:avLst>
              <a:gd name="adj" fmla="val 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2000153" y="2819400"/>
            <a:ext cx="1107001" cy="1143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8" y="2614074"/>
            <a:ext cx="137160" cy="13716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28" y="2397294"/>
            <a:ext cx="137160" cy="1371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78" y="2383194"/>
            <a:ext cx="137160" cy="13716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9" y="2383194"/>
            <a:ext cx="137160" cy="13716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9" y="1943178"/>
            <a:ext cx="137160" cy="13716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8" y="1875693"/>
            <a:ext cx="137160" cy="13716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04" y="2090574"/>
            <a:ext cx="137160" cy="13716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790729"/>
            <a:ext cx="137160" cy="13716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810000" y="1600200"/>
            <a:ext cx="2048301" cy="1219200"/>
            <a:chOff x="3810000" y="1600200"/>
            <a:chExt cx="2048301" cy="1219200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0" y="1600200"/>
              <a:ext cx="2048301" cy="1219200"/>
              <a:chOff x="3810000" y="1600200"/>
              <a:chExt cx="2048301" cy="1219200"/>
            </a:xfrm>
          </p:grpSpPr>
          <p:sp>
            <p:nvSpPr>
              <p:cNvPr id="110" name="Cloud Callout 109"/>
              <p:cNvSpPr/>
              <p:nvPr/>
            </p:nvSpPr>
            <p:spPr>
              <a:xfrm>
                <a:off x="4038600" y="1600200"/>
                <a:ext cx="1819701" cy="1219200"/>
              </a:xfrm>
              <a:prstGeom prst="cloudCallou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Cloud Callout 108"/>
              <p:cNvSpPr/>
              <p:nvPr/>
            </p:nvSpPr>
            <p:spPr>
              <a:xfrm>
                <a:off x="3962400" y="1600200"/>
                <a:ext cx="1819701" cy="1219200"/>
              </a:xfrm>
              <a:prstGeom prst="cloudCallou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Cloud Callout 107"/>
              <p:cNvSpPr/>
              <p:nvPr/>
            </p:nvSpPr>
            <p:spPr>
              <a:xfrm>
                <a:off x="3886200" y="1600200"/>
                <a:ext cx="1819701" cy="1219200"/>
              </a:xfrm>
              <a:prstGeom prst="cloudCallou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loud Callout 70"/>
              <p:cNvSpPr/>
              <p:nvPr/>
            </p:nvSpPr>
            <p:spPr>
              <a:xfrm>
                <a:off x="3810000" y="1600200"/>
                <a:ext cx="1819701" cy="1219200"/>
              </a:xfrm>
              <a:prstGeom prst="cloudCallou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376950" y="1861974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H="1" flipV="1">
                <a:off x="4269301" y="2451774"/>
                <a:ext cx="320467" cy="5388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4843076" y="2080674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Arrow Connector 80"/>
              <p:cNvCxnSpPr>
                <a:endCxn id="72" idx="2"/>
              </p:cNvCxnSpPr>
              <p:nvPr/>
            </p:nvCxnSpPr>
            <p:spPr>
              <a:xfrm flipV="1">
                <a:off x="4269301" y="1938174"/>
                <a:ext cx="107649" cy="762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5181600" y="1913191"/>
                <a:ext cx="206282" cy="552683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79" idx="7"/>
              </p:cNvCxnSpPr>
              <p:nvPr/>
            </p:nvCxnSpPr>
            <p:spPr>
              <a:xfrm flipV="1">
                <a:off x="4973158" y="1913191"/>
                <a:ext cx="306960" cy="189801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4849932" y="2519756"/>
                <a:ext cx="201586" cy="11663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 flipV="1">
                <a:off x="4697532" y="2505656"/>
                <a:ext cx="44636" cy="13073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4193101" y="2090574"/>
                <a:ext cx="0" cy="2850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705" y="2621694"/>
              <a:ext cx="137160" cy="1371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35" y="2404914"/>
              <a:ext cx="137160" cy="13716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685" y="2390814"/>
              <a:ext cx="137160" cy="13716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36" y="2390814"/>
              <a:ext cx="137160" cy="13716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36" y="1950798"/>
              <a:ext cx="137160" cy="13716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185" y="1883313"/>
              <a:ext cx="137160" cy="137160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311" y="2098194"/>
              <a:ext cx="137160" cy="13716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247" y="1798349"/>
              <a:ext cx="137160" cy="13716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362200" y="1576926"/>
            <a:ext cx="1819701" cy="1219200"/>
            <a:chOff x="2362200" y="1576926"/>
            <a:chExt cx="1819701" cy="1219200"/>
          </a:xfrm>
        </p:grpSpPr>
        <p:grpSp>
          <p:nvGrpSpPr>
            <p:cNvPr id="4" name="Group 3"/>
            <p:cNvGrpSpPr/>
            <p:nvPr/>
          </p:nvGrpSpPr>
          <p:grpSpPr>
            <a:xfrm>
              <a:off x="2362200" y="1576926"/>
              <a:ext cx="1819701" cy="1219200"/>
              <a:chOff x="2362200" y="1576926"/>
              <a:chExt cx="1819701" cy="1219200"/>
            </a:xfrm>
          </p:grpSpPr>
          <p:sp>
            <p:nvSpPr>
              <p:cNvPr id="41" name="Cloud Callout 40"/>
              <p:cNvSpPr/>
              <p:nvPr/>
            </p:nvSpPr>
            <p:spPr>
              <a:xfrm>
                <a:off x="2362200" y="1576926"/>
                <a:ext cx="1819701" cy="1219200"/>
              </a:xfrm>
              <a:prstGeom prst="cloudCallou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119650" y="23523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>
                <a:stCxn id="43" idx="0"/>
              </p:cNvCxnSpPr>
              <p:nvPr/>
            </p:nvCxnSpPr>
            <p:spPr>
              <a:xfrm flipV="1">
                <a:off x="2745301" y="2067300"/>
                <a:ext cx="0" cy="2850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2669101" y="23523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V="1">
                <a:off x="2821501" y="1914900"/>
                <a:ext cx="107649" cy="762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081550" y="1836035"/>
                <a:ext cx="728450" cy="78865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>
                <a:off x="3547676" y="1889917"/>
                <a:ext cx="284642" cy="243683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525358" y="2187482"/>
                <a:ext cx="78360" cy="20123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>
                <a:off x="3402132" y="2496482"/>
                <a:ext cx="201586" cy="11663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10" idx="5"/>
              </p:cNvCxnSpPr>
              <p:nvPr/>
            </p:nvCxnSpPr>
            <p:spPr>
              <a:xfrm flipH="1" flipV="1">
                <a:off x="3249732" y="2482382"/>
                <a:ext cx="44636" cy="13073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670" y="2596914"/>
              <a:ext cx="137160" cy="13716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2380134"/>
              <a:ext cx="137160" cy="13716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650" y="2366034"/>
              <a:ext cx="137160" cy="13716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101" y="2366034"/>
              <a:ext cx="137160" cy="13716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101" y="1926018"/>
              <a:ext cx="137160" cy="13716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150" y="1858533"/>
              <a:ext cx="137160" cy="13716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276" y="2073414"/>
              <a:ext cx="137160" cy="13716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212" y="1773569"/>
              <a:ext cx="137160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1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6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276598" y="1407377"/>
            <a:ext cx="1467279" cy="87400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Browser</a:t>
            </a:r>
            <a:endParaRPr lang="en-US" sz="1000" dirty="0">
              <a:latin typeface="+mj-lt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3276598" y="4052057"/>
            <a:ext cx="1467279" cy="87400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Custom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3276598" y="5374396"/>
            <a:ext cx="1467279" cy="87400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Kestrel</a:t>
            </a:r>
          </a:p>
          <a:p>
            <a:pPr algn="ctr"/>
            <a:r>
              <a:rPr lang="en-US" sz="1000" dirty="0" smtClean="0">
                <a:latin typeface="+mj-lt"/>
              </a:rPr>
              <a:t>(AMPL or GAMS)</a:t>
            </a:r>
            <a:endParaRPr lang="en-US" sz="1000" dirty="0">
              <a:latin typeface="+mj-lt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3276598" y="2729717"/>
            <a:ext cx="1467279" cy="87400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Email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6550" y="734568"/>
            <a:ext cx="3140048" cy="59710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91440" rtlCol="0" anchor="t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Optimization Job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05400" y="914400"/>
            <a:ext cx="2133600" cy="5791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rtlCol="0" anchor="t"/>
          <a:lstStyle/>
          <a:p>
            <a:pPr algn="ctr"/>
            <a:r>
              <a:rPr lang="en-US" sz="2800" spc="-200" dirty="0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neos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943600" y="2514599"/>
            <a:ext cx="2980444" cy="201162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Solver Pool</a:t>
            </a:r>
            <a:endPara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at UW-Madison</a:t>
            </a:r>
            <a:endPara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943600" y="4693973"/>
            <a:ext cx="2980444" cy="201162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rtlCol="0" anchor="ctr"/>
          <a:lstStyle/>
          <a:p>
            <a:pPr algn="ctr"/>
            <a:r>
              <a:rPr lang="en-US" sz="2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Off-Site Solvers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Argonne National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Lab </a:t>
            </a:r>
            <a:endParaRPr 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Arizona State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University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University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Klagenfurt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University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of Minho 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7239000" y="1183396"/>
            <a:ext cx="1467279" cy="87400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2141" y="2426208"/>
            <a:ext cx="3073016" cy="3008376"/>
            <a:chOff x="177992" y="669760"/>
            <a:chExt cx="3073016" cy="3008376"/>
          </a:xfrm>
        </p:grpSpPr>
        <p:sp>
          <p:nvSpPr>
            <p:cNvPr id="17" name="Rectangle 16"/>
            <p:cNvSpPr/>
            <p:nvPr/>
          </p:nvSpPr>
          <p:spPr>
            <a:xfrm>
              <a:off x="177992" y="669760"/>
              <a:ext cx="3073016" cy="30083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dirty="0" smtClean="0">
                  <a:latin typeface="+mj-lt"/>
                </a:rPr>
                <a:t>Solver Names</a:t>
              </a:r>
              <a:endParaRPr lang="en-US" sz="1600" dirty="0">
                <a:latin typeface="+mj-lt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40732" y="914400"/>
              <a:ext cx="2945632" cy="2729144"/>
              <a:chOff x="221988" y="446965"/>
              <a:chExt cx="2945632" cy="272914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21988" y="446965"/>
                <a:ext cx="651510" cy="272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entury Gothic"/>
                  </a:rPr>
                  <a:t>AlphaECP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ASA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BARON 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 smtClean="0">
                    <a:cs typeface="Century Gothic"/>
                  </a:rPr>
                  <a:t>BDMLP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 err="1">
                    <a:cs typeface="Century Gothic"/>
                  </a:rPr>
                  <a:t>BiqMac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>
                    <a:cs typeface="Century Gothic"/>
                  </a:rPr>
                  <a:t>BLMVM</a:t>
                </a:r>
              </a:p>
              <a:p>
                <a:pPr algn="ctr"/>
                <a:r>
                  <a:rPr lang="en-US" sz="1100" dirty="0" err="1">
                    <a:cs typeface="Century Gothic"/>
                  </a:rPr>
                  <a:t>bnbs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Bonmin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>
                    <a:cs typeface="Century Gothic"/>
                  </a:rPr>
                  <a:t>bpmpd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 err="1">
                    <a:cs typeface="Century Gothic"/>
                  </a:rPr>
                  <a:t>Cbc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 err="1">
                    <a:cs typeface="Century Gothic"/>
                  </a:rPr>
                  <a:t>Clp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 err="1">
                    <a:cs typeface="Century Gothic"/>
                  </a:rPr>
                  <a:t>concorde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>
                    <a:cs typeface="Century Gothic"/>
                  </a:rPr>
                  <a:t>CONDOR</a:t>
                </a:r>
              </a:p>
              <a:p>
                <a:pPr algn="ctr"/>
                <a:r>
                  <a:rPr lang="en-US" sz="1100" dirty="0">
                    <a:cs typeface="Century Gothic"/>
                  </a:rPr>
                  <a:t>CONOPT </a:t>
                </a:r>
              </a:p>
              <a:p>
                <a:pPr algn="ctr"/>
                <a:r>
                  <a:rPr lang="en-US" sz="1100" dirty="0" err="1">
                    <a:cs typeface="Century Gothic"/>
                  </a:rPr>
                  <a:t>Couenne</a:t>
                </a:r>
                <a:r>
                  <a:rPr lang="en-US" sz="1100" dirty="0">
                    <a:cs typeface="Century Gothic"/>
                  </a:rPr>
                  <a:t> 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CPLEX</a:t>
                </a:r>
                <a:endParaRPr lang="en-US" sz="1100" dirty="0">
                  <a:cs typeface="Century Gothic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73498" y="446965"/>
                <a:ext cx="830742" cy="272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csdp</a:t>
                </a:r>
                <a:endParaRPr lang="en-US" sz="11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ddsip</a:t>
                </a:r>
                <a:endParaRPr lang="en-US" sz="11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DICOPT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Domino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DSDP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feaspump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FilMINT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dirty="0" smtClean="0">
                    <a:cs typeface="Arial" panose="020B0604020202020204" pitchFamily="34" charset="0"/>
                  </a:rPr>
                  <a:t>filter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filterMPEC</a:t>
                </a:r>
                <a:endParaRPr lang="en-US" sz="11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Gurobi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icos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Ipopt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KNITRO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LANCELOT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L-BFGS-B 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LINDOGlobal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704240" y="446965"/>
                <a:ext cx="711464" cy="272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LOQO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LRAMBO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MILES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MINLP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MINOS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MINTO </a:t>
                </a:r>
              </a:p>
              <a:p>
                <a:pPr algn="ctr"/>
                <a:r>
                  <a:rPr lang="en-US" sz="1100" dirty="0" smtClean="0">
                    <a:cs typeface="Arial" panose="020B0604020202020204" pitchFamily="34" charset="0"/>
                  </a:rPr>
                  <a:t>MOSEK</a:t>
                </a:r>
                <a:endParaRPr lang="en-US" sz="11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 smtClean="0">
                    <a:cs typeface="Arial" panose="020B0604020202020204" pitchFamily="34" charset="0"/>
                  </a:rPr>
                  <a:t>MUSCOD-II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NLPEC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NMTR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nsips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OOQP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PATH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PATHNLP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PENBMI</a:t>
                </a:r>
              </a:p>
              <a:p>
                <a:pPr algn="ctr"/>
                <a:r>
                  <a:rPr lang="en-US" sz="1100" dirty="0" smtClean="0">
                    <a:cs typeface="Arial" panose="020B0604020202020204" pitchFamily="34" charset="0"/>
                  </a:rPr>
                  <a:t>PENSDP</a:t>
                </a:r>
                <a:endParaRPr lang="en-US" sz="1100" dirty="0"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415703" y="446965"/>
                <a:ext cx="751917" cy="272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err="1" smtClean="0">
                    <a:cs typeface="Arial" panose="020B0604020202020204" pitchFamily="34" charset="0"/>
                  </a:rPr>
                  <a:t>PGAPack</a:t>
                </a:r>
                <a:endParaRPr lang="en-US" sz="11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proxy</a:t>
                </a:r>
              </a:p>
              <a:p>
                <a:pPr algn="ctr"/>
                <a:r>
                  <a:rPr lang="en-US" sz="1100" dirty="0" err="1" smtClean="0">
                    <a:cs typeface="Arial" panose="020B0604020202020204" pitchFamily="34" charset="0"/>
                  </a:rPr>
                  <a:t>PSwarm</a:t>
                </a:r>
                <a:r>
                  <a:rPr lang="en-US" sz="1100" dirty="0" smtClean="0">
                    <a:cs typeface="Arial" panose="020B0604020202020204" pitchFamily="34" charset="0"/>
                  </a:rPr>
                  <a:t> </a:t>
                </a:r>
                <a:endParaRPr lang="en-US" sz="11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 err="1" smtClean="0">
                    <a:cs typeface="Arial" panose="020B0604020202020204" pitchFamily="34" charset="0"/>
                  </a:rPr>
                  <a:t>QSopt_EX</a:t>
                </a:r>
                <a:endParaRPr lang="en-US" sz="11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RELAX4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SBB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scip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dirty="0" smtClean="0">
                    <a:cs typeface="Arial" panose="020B0604020202020204" pitchFamily="34" charset="0"/>
                  </a:rPr>
                  <a:t>SD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SDPA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SDPLR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SDPT3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SeDuMi</a:t>
                </a:r>
                <a:endParaRPr lang="en-US" sz="11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SNOPT 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SYMPHONY</a:t>
                </a:r>
              </a:p>
              <a:p>
                <a:pPr algn="ctr"/>
                <a:r>
                  <a:rPr lang="en-US" sz="1100" dirty="0">
                    <a:cs typeface="Arial" panose="020B0604020202020204" pitchFamily="34" charset="0"/>
                  </a:rPr>
                  <a:t>TRON</a:t>
                </a:r>
              </a:p>
              <a:p>
                <a:pPr algn="ctr"/>
                <a:r>
                  <a:rPr lang="en-US" sz="1100" dirty="0" err="1">
                    <a:cs typeface="Arial" panose="020B0604020202020204" pitchFamily="34" charset="0"/>
                  </a:rPr>
                  <a:t>XpressMP</a:t>
                </a:r>
                <a:r>
                  <a:rPr lang="en-US" sz="1100" dirty="0"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73666" y="1066800"/>
            <a:ext cx="1849967" cy="1307592"/>
            <a:chOff x="359833" y="5143501"/>
            <a:chExt cx="1849967" cy="1315106"/>
          </a:xfrm>
        </p:grpSpPr>
        <p:sp>
          <p:nvSpPr>
            <p:cNvPr id="70" name="Rectangle 69"/>
            <p:cNvSpPr/>
            <p:nvPr/>
          </p:nvSpPr>
          <p:spPr>
            <a:xfrm>
              <a:off x="359833" y="5143501"/>
              <a:ext cx="1849967" cy="13151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dirty="0" smtClean="0">
                  <a:latin typeface="+mj-lt"/>
                </a:rPr>
                <a:t>Solver Categories</a:t>
              </a:r>
              <a:endParaRPr lang="en-US" sz="1600" dirty="0">
                <a:latin typeface="+mj-lt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42654" y="5402528"/>
              <a:ext cx="1684324" cy="1036373"/>
              <a:chOff x="6400800" y="407743"/>
              <a:chExt cx="1684324" cy="103637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6400800" y="407743"/>
                <a:ext cx="597680" cy="10363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err="1" smtClean="0">
                    <a:cs typeface="Century Gothic"/>
                  </a:rPr>
                  <a:t>bco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smtClean="0">
                    <a:cs typeface="Century Gothic"/>
                  </a:rPr>
                  <a:t>co</a:t>
                </a: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cp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smtClean="0">
                    <a:cs typeface="Century Gothic"/>
                  </a:rPr>
                  <a:t>go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kestrel</a:t>
                </a: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lno</a:t>
                </a:r>
                <a:endParaRPr lang="en-US" sz="1100" dirty="0" smtClean="0">
                  <a:cs typeface="Century Gothic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998480" y="407743"/>
                <a:ext cx="581282" cy="10363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err="1" smtClean="0">
                    <a:cs typeface="Century Gothic"/>
                  </a:rPr>
                  <a:t>lp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milp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minco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miocp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nco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ndo</a:t>
                </a:r>
                <a:endParaRPr lang="en-US" sz="1100" dirty="0" smtClean="0">
                  <a:cs typeface="Century Gothic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578982" y="407743"/>
                <a:ext cx="506142" cy="10363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err="1" smtClean="0">
                    <a:cs typeface="Century Gothic"/>
                  </a:rPr>
                  <a:t>sdp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sio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slp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socp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r>
                  <a:rPr lang="en-US" sz="1100" dirty="0" err="1" smtClean="0">
                    <a:cs typeface="Century Gothic"/>
                  </a:rPr>
                  <a:t>uco</a:t>
                </a:r>
                <a:endParaRPr lang="en-US" sz="1100" dirty="0" smtClean="0">
                  <a:cs typeface="Century Gothic"/>
                </a:endParaRPr>
              </a:p>
              <a:p>
                <a:pPr algn="ctr"/>
                <a:endParaRPr lang="en-US" sz="1100" dirty="0">
                  <a:cs typeface="Century Gothic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96306" y="5486400"/>
            <a:ext cx="3004686" cy="1143000"/>
            <a:chOff x="212157" y="3987148"/>
            <a:chExt cx="3004686" cy="1143000"/>
          </a:xfrm>
        </p:grpSpPr>
        <p:sp>
          <p:nvSpPr>
            <p:cNvPr id="69" name="Rectangle 68"/>
            <p:cNvSpPr/>
            <p:nvPr/>
          </p:nvSpPr>
          <p:spPr>
            <a:xfrm>
              <a:off x="212157" y="3987148"/>
              <a:ext cx="3004686" cy="1143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dirty="0" smtClean="0">
                  <a:latin typeface="+mj-lt"/>
                </a:rPr>
                <a:t>Solver Inputs</a:t>
              </a:r>
              <a:endParaRPr lang="en-US" sz="1600" dirty="0">
                <a:latin typeface="+mj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54055" y="4236248"/>
              <a:ext cx="2920891" cy="867096"/>
              <a:chOff x="270487" y="3893348"/>
              <a:chExt cx="2920891" cy="867096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270487" y="3893348"/>
                <a:ext cx="533400" cy="867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entury Gothic"/>
                  </a:rPr>
                  <a:t>AMPL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C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CPLEX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Fortran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GAMS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03888" y="3893348"/>
                <a:ext cx="1041510" cy="867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entury Gothic"/>
                  </a:rPr>
                  <a:t>jpg</a:t>
                </a:r>
                <a:endParaRPr lang="en-US" sz="1100" dirty="0">
                  <a:cs typeface="Century Gothic"/>
                </a:endParaRPr>
              </a:p>
              <a:p>
                <a:pPr algn="ctr"/>
                <a:r>
                  <a:rPr lang="en-US" sz="1100" dirty="0" smtClean="0">
                    <a:cs typeface="Century Gothic"/>
                  </a:rPr>
                  <a:t>LP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MATLAB_BINARY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MOSEL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MPS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845398" y="3893348"/>
                <a:ext cx="516802" cy="867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>
                    <a:cs typeface="Century Gothic"/>
                  </a:rPr>
                  <a:t>OSIL</a:t>
                </a:r>
              </a:p>
              <a:p>
                <a:pPr algn="ctr"/>
                <a:r>
                  <a:rPr lang="en-US" sz="1100" dirty="0">
                    <a:cs typeface="Century Gothic"/>
                  </a:rPr>
                  <a:t>RELAX4</a:t>
                </a:r>
              </a:p>
              <a:p>
                <a:pPr algn="ctr"/>
                <a:r>
                  <a:rPr lang="en-US" sz="1100" dirty="0">
                    <a:cs typeface="Century Gothic"/>
                  </a:rPr>
                  <a:t>SDPA</a:t>
                </a:r>
              </a:p>
              <a:p>
                <a:pPr algn="ctr"/>
                <a:r>
                  <a:rPr lang="en-US" sz="1100" dirty="0">
                    <a:cs typeface="Century Gothic"/>
                  </a:rPr>
                  <a:t>SDPLR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SMPS</a:t>
                </a:r>
                <a:endParaRPr lang="en-US" sz="1100" dirty="0">
                  <a:cs typeface="Century Gothic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334396" y="3893348"/>
                <a:ext cx="856982" cy="867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20510" tIns="10255" rIns="20510" bIns="10255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entury Gothic"/>
                  </a:rPr>
                  <a:t>SPARSE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SPARSE_SDPA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TSP</a:t>
                </a:r>
              </a:p>
              <a:p>
                <a:pPr algn="ctr"/>
                <a:r>
                  <a:rPr lang="en-US" sz="1100" dirty="0" smtClean="0">
                    <a:cs typeface="Century Gothic"/>
                  </a:rPr>
                  <a:t>ZIMPL</a:t>
                </a:r>
              </a:p>
              <a:p>
                <a:pPr algn="ctr"/>
                <a:endParaRPr lang="en-US" sz="1100" dirty="0">
                  <a:cs typeface="Century Gothic"/>
                </a:endParaRPr>
              </a:p>
            </p:txBody>
          </p:sp>
        </p:grpSp>
      </p:grpSp>
      <p:sp>
        <p:nvSpPr>
          <p:cNvPr id="8" name="Rounded Rectangle 7"/>
          <p:cNvSpPr/>
          <p:nvPr/>
        </p:nvSpPr>
        <p:spPr>
          <a:xfrm>
            <a:off x="4753410" y="1407377"/>
            <a:ext cx="961590" cy="87400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53410" y="2765062"/>
            <a:ext cx="961590" cy="87400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53410" y="4064066"/>
            <a:ext cx="961590" cy="218433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XMLRPC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1" y="152400"/>
            <a:ext cx="8839199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000" spc="-250" dirty="0">
                <a:solidFill>
                  <a:schemeClr val="accent1"/>
                </a:solidFill>
                <a:latin typeface="Segoe UI Light" panose="020B0502040204020203" pitchFamily="34" charset="0"/>
              </a:rPr>
              <a:t>neos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W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orkflow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 descr="T:\logos\HTCondor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17625"/>
            <a:ext cx="1113893" cy="2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6" grpId="0" animBg="1"/>
      <p:bldP spid="48" grpId="0" animBg="1"/>
      <p:bldP spid="62" grpId="0" animBg="1"/>
      <p:bldP spid="29" grpId="0" animBg="1"/>
      <p:bldP spid="11" grpId="0" animBg="1"/>
      <p:bldP spid="13" grpId="0" animBg="1"/>
      <p:bldP spid="50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199858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smtClean="0"/>
              <a:t> </a:t>
            </a:r>
            <a:r>
              <a:rPr lang="en-US" smtClean="0">
                <a:solidFill>
                  <a:schemeClr val="tx1"/>
                </a:solidFill>
              </a:rPr>
              <a:t>&amp;</a:t>
            </a:r>
            <a:r>
              <a:rPr lang="en-US" sz="1200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  <a:endParaRPr lang="en-US" dirty="0" smtClean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Jobs Per Month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086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Rackmount Dell Servers</a:t>
            </a:r>
            <a:r>
              <a:rPr lang="en-US" sz="3200" dirty="0"/>
              <a:t> </a:t>
            </a:r>
            <a:r>
              <a:rPr lang="en-US" sz="3200" dirty="0" smtClean="0"/>
              <a:t>running RedHat</a:t>
            </a:r>
            <a:endParaRPr lang="en-US" sz="3000" dirty="0" smtClean="0"/>
          </a:p>
          <a:p>
            <a:pPr lvl="1"/>
            <a:r>
              <a:rPr lang="en-US" sz="3000" dirty="0" smtClean="0"/>
              <a:t>Managed via puppet: </a:t>
            </a:r>
            <a:r>
              <a:rPr lang="en-US" sz="3000" dirty="0" smtClean="0">
                <a:hlinkClick r:id="rId2"/>
              </a:rPr>
              <a:t>http://puppet.com/</a:t>
            </a:r>
            <a:endParaRPr lang="en-US" sz="3000" dirty="0" smtClean="0"/>
          </a:p>
          <a:p>
            <a:pPr lvl="1"/>
            <a:r>
              <a:rPr lang="en-US" sz="3000" dirty="0" smtClean="0"/>
              <a:t>Usage Reports </a:t>
            </a:r>
            <a:r>
              <a:rPr lang="en-US" sz="3000" dirty="0"/>
              <a:t>in </a:t>
            </a:r>
            <a:r>
              <a:rPr lang="en-US" sz="3000" dirty="0" smtClean="0"/>
              <a:t>Ganglia: </a:t>
            </a:r>
            <a:r>
              <a:rPr lang="en-US" sz="3000" dirty="0" smtClean="0">
                <a:hlinkClick r:id="rId3"/>
              </a:rPr>
              <a:t>http</a:t>
            </a:r>
            <a:r>
              <a:rPr lang="en-US" sz="3000" dirty="0">
                <a:hlinkClick r:id="rId3"/>
              </a:rPr>
              <a:t>://ganglia.info</a:t>
            </a:r>
            <a:r>
              <a:rPr lang="en-US" sz="3000" dirty="0" smtClean="0">
                <a:hlinkClick r:id="rId3"/>
              </a:rPr>
              <a:t>/</a:t>
            </a:r>
            <a:endParaRPr lang="en-US" sz="3000" dirty="0" smtClean="0"/>
          </a:p>
          <a:p>
            <a:r>
              <a:rPr lang="en-US" sz="3200" dirty="0" smtClean="0"/>
              <a:t>1 Central Manager</a:t>
            </a:r>
          </a:p>
          <a:p>
            <a:r>
              <a:rPr lang="en-US" sz="3200" dirty="0" smtClean="0"/>
              <a:t>1 Submit Node</a:t>
            </a:r>
          </a:p>
          <a:p>
            <a:r>
              <a:rPr lang="en-US" sz="3200" dirty="0" smtClean="0"/>
              <a:t>5 Execute Nodes with specialized solvers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Our               Pool</a:t>
            </a:r>
            <a:endParaRPr lang="en-US" sz="5400" dirty="0"/>
          </a:p>
        </p:txBody>
      </p:sp>
      <p:pic>
        <p:nvPicPr>
          <p:cNvPr id="1028" name="Picture 4" descr="T:\logos\HTCondor-trans-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7968"/>
            <a:ext cx="2774385" cy="6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>
            <a:off x="3124200" y="4536196"/>
            <a:ext cx="1510732" cy="8740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CPLEX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124200" y="4460999"/>
            <a:ext cx="1510732" cy="8740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CPLEX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124200" y="4385803"/>
            <a:ext cx="1510732" cy="8740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CPLEX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076521" y="4343400"/>
            <a:ext cx="857679" cy="87400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076521" y="5277998"/>
            <a:ext cx="857679" cy="87400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Started Homegrown</a:t>
            </a:r>
            <a:endParaRPr lang="en-US" sz="5400" dirty="0"/>
          </a:p>
        </p:txBody>
      </p:sp>
      <p:sp>
        <p:nvSpPr>
          <p:cNvPr id="9" name="Rounded Rectangle 8"/>
          <p:cNvSpPr/>
          <p:nvPr/>
        </p:nvSpPr>
        <p:spPr>
          <a:xfrm>
            <a:off x="1643653" y="2667000"/>
            <a:ext cx="1480547" cy="2743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rtlCol="0" anchor="t"/>
          <a:lstStyle/>
          <a:p>
            <a:pPr algn="ctr"/>
            <a:r>
              <a:rPr lang="en-US" sz="2800" spc="-200" dirty="0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neos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/>
              <a:t>Which Solver?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8600" y="3469396"/>
            <a:ext cx="1391079" cy="87400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Incoming</a:t>
            </a:r>
            <a:endParaRPr lang="en-US" sz="1000" dirty="0"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24200" y="2859166"/>
            <a:ext cx="1510732" cy="8740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+mj-lt"/>
              </a:rPr>
              <a:t>scip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7602" y="2818770"/>
            <a:ext cx="1828800" cy="914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ASU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124200" y="4310607"/>
            <a:ext cx="1510732" cy="8740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CPLEX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0122" y="5257800"/>
            <a:ext cx="18288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200" dirty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neos </a:t>
            </a:r>
            <a:r>
              <a:rPr lang="en-US" dirty="0" smtClean="0"/>
              <a:t>Solver-2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57602" y="4310607"/>
            <a:ext cx="18288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200" dirty="0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neos </a:t>
            </a:r>
            <a:r>
              <a:rPr lang="en-US" dirty="0" smtClean="0"/>
              <a:t>Solver-1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649416" y="4117811"/>
            <a:ext cx="1480547" cy="20543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rtlCol="0" anchor="t"/>
          <a:lstStyle/>
          <a:p>
            <a:pPr algn="ctr"/>
            <a:r>
              <a:rPr lang="en-US" sz="2800" spc="-200" dirty="0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neos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/>
              <a:t>Queue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4434502" y="3733800"/>
            <a:ext cx="4480898" cy="28548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Solver Pool</a:t>
            </a:r>
            <a:endPara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at UW-Madison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(March 2014)</a:t>
            </a:r>
            <a:endParaRPr 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9" name="Picture 2" descr="T:\logos\HTCondor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07" y="4541625"/>
            <a:ext cx="1113893" cy="2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24861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4896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22" grpId="0" animBg="1"/>
      <p:bldP spid="23" grpId="0" animBg="1"/>
      <p:bldP spid="18" grpId="0" animBg="1"/>
      <p:bldP spid="18" grpId="1" animBg="1"/>
      <p:bldP spid="20" grpId="0" animBg="1"/>
      <p:bldP spid="2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53872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Resource Allocation</a:t>
            </a:r>
          </a:p>
          <a:p>
            <a:pPr lvl="1"/>
            <a:r>
              <a:rPr lang="en-US" sz="2800" dirty="0" smtClean="0"/>
              <a:t>3G memory per job</a:t>
            </a:r>
          </a:p>
          <a:p>
            <a:pPr lvl="1"/>
            <a:r>
              <a:rPr lang="en-US" sz="2800" dirty="0" smtClean="0"/>
              <a:t>8 hour maximum</a:t>
            </a:r>
          </a:p>
          <a:p>
            <a:pPr lvl="1"/>
            <a:r>
              <a:rPr lang="en-US" sz="2800" dirty="0" smtClean="0"/>
              <a:t>1-4 cores dependent on solver</a:t>
            </a:r>
          </a:p>
          <a:p>
            <a:pPr lvl="1"/>
            <a:r>
              <a:rPr lang="en-US" sz="2800" dirty="0" smtClean="0"/>
              <a:t>Adjust priority by length of job</a:t>
            </a:r>
          </a:p>
          <a:p>
            <a:r>
              <a:rPr lang="en-US" sz="3000" dirty="0" smtClean="0"/>
              <a:t>Rapid solver additions with load balancing</a:t>
            </a:r>
          </a:p>
          <a:p>
            <a:pPr lvl="1"/>
            <a:r>
              <a:rPr lang="en-US" sz="2800" dirty="0"/>
              <a:t>New node has over 2x CPU and memory</a:t>
            </a:r>
          </a:p>
          <a:p>
            <a:pPr lvl="1"/>
            <a:r>
              <a:rPr lang="en-US" sz="2800" dirty="0"/>
              <a:t>Smaller servers were </a:t>
            </a:r>
            <a:r>
              <a:rPr lang="en-US" sz="2800" dirty="0" smtClean="0"/>
              <a:t>overloaded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Problems                 Solves</a:t>
            </a:r>
            <a:endParaRPr lang="en-US" sz="4400" dirty="0"/>
          </a:p>
        </p:txBody>
      </p:sp>
      <p:pic>
        <p:nvPicPr>
          <p:cNvPr id="1028" name="Picture 4" descr="T:\logos\HTCondor-trans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15" y="497968"/>
            <a:ext cx="2774385" cy="6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077361"/>
            <a:ext cx="6896119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4572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Original – don’t overload one by one</a:t>
            </a:r>
          </a:p>
          <a:p>
            <a:pPr marL="4572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APPEND_RANK = ( -1 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TARGET.TotalLoadAvg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4572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Updated (slightly overloads largest)</a:t>
            </a:r>
          </a:p>
          <a:p>
            <a:pPr marL="4572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APPEND_RANK =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TARGET.TotalCpus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TARGET.TotalLoadAvg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Wishlist</a:t>
            </a:r>
          </a:p>
          <a:p>
            <a:pPr lvl="1"/>
            <a:r>
              <a:rPr lang="en-US" sz="2800" dirty="0" smtClean="0"/>
              <a:t>Provide additional resources and priority to some</a:t>
            </a:r>
          </a:p>
          <a:p>
            <a:pPr lvl="1"/>
            <a:r>
              <a:rPr lang="en-US" sz="2800" dirty="0" smtClean="0"/>
              <a:t>Allow users to track, easily access jobs</a:t>
            </a:r>
          </a:p>
          <a:p>
            <a:pPr lvl="1"/>
            <a:r>
              <a:rPr lang="en-US" sz="2800" dirty="0" smtClean="0"/>
              <a:t>Better analytics, tracking, problem resolution</a:t>
            </a:r>
          </a:p>
          <a:p>
            <a:pPr lvl="1"/>
            <a:r>
              <a:rPr lang="en-US" sz="2800" dirty="0" smtClean="0"/>
              <a:t>Monetize?</a:t>
            </a:r>
            <a:endParaRPr lang="en-US" sz="3000" dirty="0" smtClean="0"/>
          </a:p>
          <a:p>
            <a:r>
              <a:rPr lang="en-US" sz="3000" dirty="0" smtClean="0"/>
              <a:t>Integrated                      user authentication code</a:t>
            </a:r>
          </a:p>
          <a:p>
            <a:pPr lvl="1"/>
            <a:r>
              <a:rPr lang="en-US" sz="2800" dirty="0" smtClean="0"/>
              <a:t>Name</a:t>
            </a:r>
            <a:r>
              <a:rPr lang="en-US" sz="2800" dirty="0"/>
              <a:t>, Username, Password, </a:t>
            </a:r>
            <a:r>
              <a:rPr lang="en-US" sz="2800" dirty="0" smtClean="0"/>
              <a:t>Email</a:t>
            </a:r>
          </a:p>
          <a:p>
            <a:pPr lvl="1"/>
            <a:r>
              <a:rPr lang="en-US" sz="2800" dirty="0" smtClean="0"/>
              <a:t>LDAP, MySQL backend</a:t>
            </a:r>
          </a:p>
          <a:p>
            <a:pPr lvl="1"/>
            <a:r>
              <a:rPr lang="en-US" sz="2800" dirty="0" smtClean="0"/>
              <a:t>PHP/JavaScript handler headers on existing pages</a:t>
            </a:r>
          </a:p>
          <a:p>
            <a:pPr lvl="1"/>
            <a:r>
              <a:rPr lang="en-US" sz="2800" dirty="0" smtClean="0"/>
              <a:t>Server hooks to connect user to job, give priority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User Authentication</a:t>
            </a:r>
            <a:endParaRPr lang="en-US" sz="5400" dirty="0"/>
          </a:p>
        </p:txBody>
      </p:sp>
      <p:pic>
        <p:nvPicPr>
          <p:cNvPr id="1026" name="Picture 2" descr="T:\logos\SWAMP-Logo-Final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905000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4800599"/>
            <a:ext cx="8407893" cy="132587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8 hour job limit</a:t>
            </a:r>
          </a:p>
          <a:p>
            <a:pPr>
              <a:buClr>
                <a:schemeClr val="accent1"/>
              </a:buClr>
            </a:pPr>
            <a:r>
              <a:rPr lang="en-US" sz="3000" b="1" dirty="0" smtClean="0"/>
              <a:t>Partial Results </a:t>
            </a:r>
            <a:r>
              <a:rPr lang="en-US" sz="3000" dirty="0" smtClean="0"/>
              <a:t>have value</a:t>
            </a: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neos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sz="1200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ondor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Solutions and</a:t>
            </a:r>
            <a:br>
              <a:rPr lang="en-US" sz="4000" dirty="0" smtClean="0"/>
            </a:br>
            <a:r>
              <a:rPr lang="en-US" sz="4000" dirty="0" smtClean="0"/>
              <a:t>Diminishing Returns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71866757"/>
              </p:ext>
            </p:extLst>
          </p:nvPr>
        </p:nvGraphicFramePr>
        <p:xfrm>
          <a:off x="457200" y="2324100"/>
          <a:ext cx="8153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reeform 12"/>
          <p:cNvSpPr/>
          <p:nvPr/>
        </p:nvSpPr>
        <p:spPr>
          <a:xfrm>
            <a:off x="1303020" y="2561346"/>
            <a:ext cx="7084537" cy="1782053"/>
          </a:xfrm>
          <a:custGeom>
            <a:avLst/>
            <a:gdLst>
              <a:gd name="connsiteX0" fmla="*/ 0 w 3832860"/>
              <a:gd name="connsiteY0" fmla="*/ 2141458 h 2141458"/>
              <a:gd name="connsiteX1" fmla="*/ 937260 w 3832860"/>
              <a:gd name="connsiteY1" fmla="*/ 327898 h 2141458"/>
              <a:gd name="connsiteX2" fmla="*/ 3832860 w 3832860"/>
              <a:gd name="connsiteY2" fmla="*/ 15478 h 2141458"/>
              <a:gd name="connsiteX0" fmla="*/ 0 w 3832860"/>
              <a:gd name="connsiteY0" fmla="*/ 2191801 h 2191801"/>
              <a:gd name="connsiteX1" fmla="*/ 937260 w 3832860"/>
              <a:gd name="connsiteY1" fmla="*/ 378241 h 2191801"/>
              <a:gd name="connsiteX2" fmla="*/ 3832860 w 3832860"/>
              <a:gd name="connsiteY2" fmla="*/ 9931 h 2191801"/>
              <a:gd name="connsiteX0" fmla="*/ 0 w 3832860"/>
              <a:gd name="connsiteY0" fmla="*/ 2182921 h 2182921"/>
              <a:gd name="connsiteX1" fmla="*/ 937260 w 3832860"/>
              <a:gd name="connsiteY1" fmla="*/ 369361 h 2182921"/>
              <a:gd name="connsiteX2" fmla="*/ 3832860 w 3832860"/>
              <a:gd name="connsiteY2" fmla="*/ 1051 h 2182921"/>
              <a:gd name="connsiteX0" fmla="*/ 0 w 3834150"/>
              <a:gd name="connsiteY0" fmla="*/ 2194449 h 2194449"/>
              <a:gd name="connsiteX1" fmla="*/ 937260 w 3834150"/>
              <a:gd name="connsiteY1" fmla="*/ 380889 h 2194449"/>
              <a:gd name="connsiteX2" fmla="*/ 3834150 w 3834150"/>
              <a:gd name="connsiteY2" fmla="*/ 839 h 2194449"/>
              <a:gd name="connsiteX0" fmla="*/ 0 w 3834150"/>
              <a:gd name="connsiteY0" fmla="*/ 2207572 h 2207572"/>
              <a:gd name="connsiteX1" fmla="*/ 951013 w 3834150"/>
              <a:gd name="connsiteY1" fmla="*/ 284434 h 2207572"/>
              <a:gd name="connsiteX2" fmla="*/ 3834150 w 3834150"/>
              <a:gd name="connsiteY2" fmla="*/ 13962 h 2207572"/>
              <a:gd name="connsiteX0" fmla="*/ 0 w 3834150"/>
              <a:gd name="connsiteY0" fmla="*/ 2201245 h 2201245"/>
              <a:gd name="connsiteX1" fmla="*/ 951013 w 3834150"/>
              <a:gd name="connsiteY1" fmla="*/ 278107 h 2201245"/>
              <a:gd name="connsiteX2" fmla="*/ 3834150 w 3834150"/>
              <a:gd name="connsiteY2" fmla="*/ 7635 h 2201245"/>
              <a:gd name="connsiteX0" fmla="*/ 0 w 3830712"/>
              <a:gd name="connsiteY0" fmla="*/ 2154223 h 2154223"/>
              <a:gd name="connsiteX1" fmla="*/ 951013 w 3830712"/>
              <a:gd name="connsiteY1" fmla="*/ 231085 h 2154223"/>
              <a:gd name="connsiteX2" fmla="*/ 3830712 w 3830712"/>
              <a:gd name="connsiteY2" fmla="*/ 38882 h 2154223"/>
              <a:gd name="connsiteX0" fmla="*/ 0 w 3830712"/>
              <a:gd name="connsiteY0" fmla="*/ 2124979 h 2124979"/>
              <a:gd name="connsiteX1" fmla="*/ 951013 w 3830712"/>
              <a:gd name="connsiteY1" fmla="*/ 201841 h 2124979"/>
              <a:gd name="connsiteX2" fmla="*/ 3830712 w 3830712"/>
              <a:gd name="connsiteY2" fmla="*/ 9638 h 2124979"/>
              <a:gd name="connsiteX0" fmla="*/ 0 w 3841026"/>
              <a:gd name="connsiteY0" fmla="*/ 2193611 h 2193611"/>
              <a:gd name="connsiteX1" fmla="*/ 951013 w 3841026"/>
              <a:gd name="connsiteY1" fmla="*/ 270473 h 2193611"/>
              <a:gd name="connsiteX2" fmla="*/ 3841026 w 3841026"/>
              <a:gd name="connsiteY2" fmla="*/ 0 h 2193611"/>
              <a:gd name="connsiteX0" fmla="*/ 0 w 3841026"/>
              <a:gd name="connsiteY0" fmla="*/ 2193611 h 2193611"/>
              <a:gd name="connsiteX1" fmla="*/ 951013 w 3841026"/>
              <a:gd name="connsiteY1" fmla="*/ 270473 h 2193611"/>
              <a:gd name="connsiteX2" fmla="*/ 3841026 w 3841026"/>
              <a:gd name="connsiteY2" fmla="*/ 0 h 2193611"/>
              <a:gd name="connsiteX0" fmla="*/ 0 w 3841026"/>
              <a:gd name="connsiteY0" fmla="*/ 2193611 h 2193611"/>
              <a:gd name="connsiteX1" fmla="*/ 951013 w 3841026"/>
              <a:gd name="connsiteY1" fmla="*/ 270473 h 2193611"/>
              <a:gd name="connsiteX2" fmla="*/ 3841026 w 3841026"/>
              <a:gd name="connsiteY2" fmla="*/ 0 h 2193611"/>
              <a:gd name="connsiteX0" fmla="*/ 0 w 3835869"/>
              <a:gd name="connsiteY0" fmla="*/ 2180656 h 2180656"/>
              <a:gd name="connsiteX1" fmla="*/ 951013 w 3835869"/>
              <a:gd name="connsiteY1" fmla="*/ 257518 h 2180656"/>
              <a:gd name="connsiteX2" fmla="*/ 3835869 w 3835869"/>
              <a:gd name="connsiteY2" fmla="*/ 1720 h 2180656"/>
              <a:gd name="connsiteX0" fmla="*/ 0 w 3835869"/>
              <a:gd name="connsiteY0" fmla="*/ 2178937 h 2178937"/>
              <a:gd name="connsiteX1" fmla="*/ 951013 w 3835869"/>
              <a:gd name="connsiteY1" fmla="*/ 255799 h 2178937"/>
              <a:gd name="connsiteX2" fmla="*/ 3835869 w 3835869"/>
              <a:gd name="connsiteY2" fmla="*/ 1 h 2178937"/>
              <a:gd name="connsiteX0" fmla="*/ 0 w 3835869"/>
              <a:gd name="connsiteY0" fmla="*/ 2178936 h 2178936"/>
              <a:gd name="connsiteX1" fmla="*/ 951013 w 3835869"/>
              <a:gd name="connsiteY1" fmla="*/ 255798 h 2178936"/>
              <a:gd name="connsiteX2" fmla="*/ 3835869 w 3835869"/>
              <a:gd name="connsiteY2" fmla="*/ 0 h 2178936"/>
              <a:gd name="connsiteX0" fmla="*/ 0 w 3835869"/>
              <a:gd name="connsiteY0" fmla="*/ 2196546 h 2196546"/>
              <a:gd name="connsiteX1" fmla="*/ 951013 w 3835869"/>
              <a:gd name="connsiteY1" fmla="*/ 273408 h 2196546"/>
              <a:gd name="connsiteX2" fmla="*/ 3835869 w 3835869"/>
              <a:gd name="connsiteY2" fmla="*/ 0 h 219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5869" h="2196546">
                <a:moveTo>
                  <a:pt x="0" y="2196546"/>
                </a:moveTo>
                <a:cubicBezTo>
                  <a:pt x="149225" y="1466931"/>
                  <a:pt x="311702" y="639499"/>
                  <a:pt x="951013" y="273408"/>
                </a:cubicBezTo>
                <a:cubicBezTo>
                  <a:pt x="1590325" y="-92683"/>
                  <a:pt x="3377303" y="23985"/>
                  <a:pt x="3835869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13" idx="0"/>
          </p:cNvCxnSpPr>
          <p:nvPr/>
        </p:nvCxnSpPr>
        <p:spPr>
          <a:xfrm flipV="1">
            <a:off x="1303020" y="2552704"/>
            <a:ext cx="297180" cy="1790695"/>
          </a:xfrm>
          <a:prstGeom prst="line">
            <a:avLst/>
          </a:prstGeom>
          <a:ln w="381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66744" y="2514600"/>
            <a:ext cx="0" cy="1905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593592" y="2606040"/>
            <a:ext cx="149352" cy="1493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OS HTCond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98D7"/>
      </a:accent1>
      <a:accent2>
        <a:srgbClr val="D31245"/>
      </a:accent2>
      <a:accent3>
        <a:srgbClr val="FF8700"/>
      </a:accent3>
      <a:accent4>
        <a:srgbClr val="E1E200"/>
      </a:accent4>
      <a:accent5>
        <a:srgbClr val="8A00DB"/>
      </a:accent5>
      <a:accent6>
        <a:srgbClr val="00DD7E"/>
      </a:accent6>
      <a:hlink>
        <a:srgbClr val="D26900"/>
      </a:hlink>
      <a:folHlink>
        <a:srgbClr val="D89243"/>
      </a:folHlink>
    </a:clrScheme>
    <a:fontScheme name="NEOS Fonts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4999</TotalTime>
  <Words>483</Words>
  <Application>Microsoft Office PowerPoint</Application>
  <PresentationFormat>On-screen Show (4:3)</PresentationFormat>
  <Paragraphs>231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Segoe UI Light</vt:lpstr>
      <vt:lpstr>Courier New</vt:lpstr>
      <vt:lpstr>Franklin Gothic Book</vt:lpstr>
      <vt:lpstr>Wingdings</vt:lpstr>
      <vt:lpstr>Franklin Gothic Demi</vt:lpstr>
      <vt:lpstr>Segoe UI</vt:lpstr>
      <vt:lpstr>Wingdings 2</vt:lpstr>
      <vt:lpstr>Grid</vt:lpstr>
      <vt:lpstr>neos &amp;</vt:lpstr>
      <vt:lpstr>neos: Network-Enabled Optimization System</vt:lpstr>
      <vt:lpstr>PowerPoint Presentation</vt:lpstr>
      <vt:lpstr>Jobs Per Month</vt:lpstr>
      <vt:lpstr>Our               Pool</vt:lpstr>
      <vt:lpstr>Started Homegrown</vt:lpstr>
      <vt:lpstr>Problems                 Solves</vt:lpstr>
      <vt:lpstr>User Authentication</vt:lpstr>
      <vt:lpstr>Solutions and Diminishing Returns</vt:lpstr>
      <vt:lpstr>Problem: Partial Results</vt:lpstr>
      <vt:lpstr>Ongoing Projects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neos &amp; HTCondor: Optimizing Your World</dc:title>
  <dc:creator>Craft, Michelle</dc:creator>
  <cp:keywords>HTCondor Week</cp:keywords>
  <cp:lastModifiedBy>Craft, Michelle</cp:lastModifiedBy>
  <cp:revision>99</cp:revision>
  <dcterms:created xsi:type="dcterms:W3CDTF">2016-04-28T19:00:10Z</dcterms:created>
  <dcterms:modified xsi:type="dcterms:W3CDTF">2016-05-13T16:55:12Z</dcterms:modified>
</cp:coreProperties>
</file>