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Default Extension="emf" ContentType="image/x-emf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22"/>
  </p:notesMasterIdLst>
  <p:sldIdLst>
    <p:sldId id="256" r:id="rId2"/>
    <p:sldId id="263" r:id="rId3"/>
    <p:sldId id="265" r:id="rId4"/>
    <p:sldId id="259" r:id="rId5"/>
    <p:sldId id="264" r:id="rId6"/>
    <p:sldId id="261" r:id="rId7"/>
    <p:sldId id="266" r:id="rId8"/>
    <p:sldId id="267" r:id="rId9"/>
    <p:sldId id="282" r:id="rId10"/>
    <p:sldId id="258" r:id="rId11"/>
    <p:sldId id="270" r:id="rId12"/>
    <p:sldId id="284" r:id="rId13"/>
    <p:sldId id="285" r:id="rId14"/>
    <p:sldId id="271" r:id="rId15"/>
    <p:sldId id="273" r:id="rId16"/>
    <p:sldId id="283" r:id="rId17"/>
    <p:sldId id="260" r:id="rId18"/>
    <p:sldId id="279" r:id="rId19"/>
    <p:sldId id="280" r:id="rId20"/>
    <p:sldId id="281" r:id="rId2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04282"/>
    <a:srgbClr val="0B387C"/>
    <a:srgbClr val="0055A0"/>
    <a:srgbClr val="0C37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27"/>
    <p:restoredTop sz="90738"/>
  </p:normalViewPr>
  <p:slideViewPr>
    <p:cSldViewPr snapToGrid="0" snapToObjects="1">
      <p:cViewPr varScale="1">
        <p:scale>
          <a:sx n="104" d="100"/>
          <a:sy n="104" d="100"/>
        </p:scale>
        <p:origin x="544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16782C-AD41-104D-BE0D-3028FD0A0024}" type="datetimeFigureOut">
              <a:rPr lang="en-US" smtClean="0"/>
              <a:t>5/15/16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5D36155-70DD-DA49-AC21-18E1391433E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03725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36155-70DD-DA49-AC21-18E1391433E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9905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 smtClean="0"/>
              <a:t>I</a:t>
            </a:r>
            <a:r>
              <a:rPr lang="en-GB" baseline="0" dirty="0" smtClean="0"/>
              <a:t>’m the Service Manager of the batch system in tier-0 of this diagram. The LCG is obviously an extremely important use case for the Batch system, often making up most, but not all, its use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BDF0F7-4478-4484-9573-06EE9B99E04B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762258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Two experiments are showing something</a:t>
            </a:r>
            <a:r>
              <a:rPr lang="en-US" baseline="0" dirty="0" smtClean="0"/>
              <a:t> “strange”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300 theory papers already being written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Interesting but can also be a statistical fluctuation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EE70E4-489B-6740-9086-72534EF58E2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5077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There are though of course other</a:t>
            </a:r>
            <a:r>
              <a:rPr lang="en-US" baseline="0" dirty="0" smtClean="0"/>
              <a:t> experiments, such as this one which is behind my office in building 31. The AD has experiments such as ALPHA which tries to trap </a:t>
            </a:r>
            <a:r>
              <a:rPr lang="en-US" baseline="0" dirty="0" err="1" smtClean="0"/>
              <a:t>antihydrogen</a:t>
            </a:r>
            <a:r>
              <a:rPr lang="en-US" baseline="0" dirty="0" smtClean="0"/>
              <a:t> and see things like whether it falls up or down in gravity (down, they think)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36155-70DD-DA49-AC21-18E1391433E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764331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For AD: beam of protons</a:t>
            </a:r>
            <a:r>
              <a:rPr lang="en-US" baseline="0" dirty="0" smtClean="0"/>
              <a:t> from the PS that gets fired into a block of metal. Energy from the collisions is enough to create a new proton-antiproton pair about once in every million collisions</a:t>
            </a:r>
          </a:p>
          <a:p>
            <a:endParaRPr lang="en-US" baseline="0" dirty="0" smtClean="0"/>
          </a:p>
          <a:p>
            <a:r>
              <a:rPr lang="en-US" baseline="0" dirty="0" smtClean="0"/>
              <a:t>Other experiments, and indeed batch system users that feed from the complex, such as COMPASS at the SPS</a:t>
            </a:r>
          </a:p>
          <a:p>
            <a:endParaRPr lang="en-US" baseline="0" dirty="0" smtClean="0"/>
          </a:p>
          <a:p>
            <a:r>
              <a:rPr lang="en-US" baseline="0" dirty="0" smtClean="0"/>
              <a:t>And then batch users that aren’t part of the accelerator complex, like AMS which is looking for anti-matter and evidence of dark matter with a module mounted on the ISS.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5D36155-70DD-DA49-AC21-18E1391433E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486839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EYETS – extended</a:t>
            </a:r>
            <a:r>
              <a:rPr lang="en-US" baseline="0" dirty="0" smtClean="0"/>
              <a:t> year technical stop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DBDF0F7-4478-4484-9573-06EE9B99E04B}" type="slidenum">
              <a:rPr lang="en-GB" smtClean="0"/>
              <a:pPr>
                <a:defRPr/>
              </a:pPr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66484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emf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emf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 4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81663"/>
            <a:ext cx="2520000" cy="2494674"/>
          </a:xfrm>
          <a:prstGeom prst="rect">
            <a:avLst/>
          </a:prstGeom>
        </p:spPr>
      </p:pic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EC96C1-705A-9F4A-8263-7709BA1944EE}" type="datetime1">
              <a:rPr lang="en-GB" smtClean="0"/>
              <a:t>18/05/2016</a:t>
            </a:fld>
            <a:endParaRPr lang="en-US" dirty="0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HTCondor Week</a:t>
            </a:r>
            <a:endParaRPr lang="en-US" dirty="0"/>
          </a:p>
        </p:txBody>
      </p:sp>
      <p:sp>
        <p:nvSpPr>
          <p:cNvPr id="7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1185528"/>
            <a:ext cx="3200400" cy="730250"/>
          </a:xfrm>
        </p:spPr>
        <p:txBody>
          <a:bodyPr tIns="0" bIns="0" anchor="t"/>
          <a:lstStyle>
            <a:lvl1pPr algn="l">
              <a:buNone/>
              <a:defRPr sz="18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57200" y="214424"/>
            <a:ext cx="2743200" cy="914400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7086600" cy="3810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AEE134-2A25-9744-98BA-D0E6F0F847F2}" type="datetime1">
              <a:rPr lang="en-GB" smtClean="0"/>
              <a:t>18/05/2016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HTCondor Week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5556732" y="1705709"/>
            <a:ext cx="3053868" cy="1253808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558797" y="802197"/>
            <a:ext cx="4759514" cy="4759514"/>
          </a:xfrm>
          <a:prstGeom prst="ellipse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none"/>
        </p:style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5556734" y="2998765"/>
            <a:ext cx="3053866" cy="2663482"/>
          </a:xfrm>
        </p:spPr>
        <p:txBody>
          <a:bodyPr lIns="45720" rIns="45720"/>
          <a:lstStyle>
            <a:lvl1pPr marL="0" indent="0">
              <a:buFontTx/>
              <a:buNone/>
              <a:defRPr sz="12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ECAB55-351D-554B-A063-0D74D2EC28D2}" type="datetime1">
              <a:rPr lang="en-GB" smtClean="0"/>
              <a:t>18/05/2016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HTCondor Week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3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6390879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  <p:pic>
        <p:nvPicPr>
          <p:cNvPr id="7" name="Image 2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71" y="2663938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84979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Diapositive de titre">
    <p:bg>
      <p:bgPr>
        <a:solidFill>
          <a:srgbClr val="10428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6390879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  <p:pic>
        <p:nvPicPr>
          <p:cNvPr id="5" name="Image 2" descr="logooutline.eps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9171" y="2663938"/>
            <a:ext cx="1545657" cy="15301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46121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Diapositive de titr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ogoOutline.ai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2000" y="2169000"/>
            <a:ext cx="2520000" cy="25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591861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6_Diapositive de titr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 descr="logoBadgeWeb.eps"/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835"/>
          <a:stretch/>
        </p:blipFill>
        <p:spPr>
          <a:xfrm>
            <a:off x="3959440" y="2765964"/>
            <a:ext cx="1221946" cy="1261931"/>
          </a:xfrm>
          <a:prstGeom prst="rect">
            <a:avLst/>
          </a:prstGeom>
        </p:spPr>
      </p:pic>
      <p:sp>
        <p:nvSpPr>
          <p:cNvPr id="6" name="Espace réservé du titre 8"/>
          <p:cNvSpPr>
            <a:spLocks noGrp="1"/>
          </p:cNvSpPr>
          <p:nvPr>
            <p:ph type="title" hasCustomPrompt="1"/>
          </p:nvPr>
        </p:nvSpPr>
        <p:spPr>
          <a:xfrm>
            <a:off x="457200" y="6390879"/>
            <a:ext cx="8226854" cy="226402"/>
          </a:xfrm>
          <a:prstGeom prst="rect">
            <a:avLst/>
          </a:prstGeom>
        </p:spPr>
        <p:txBody>
          <a:bodyPr vert="horz" lIns="45720" rIns="45720" anchor="ctr">
            <a:noAutofit/>
          </a:bodyPr>
          <a:lstStyle>
            <a:lvl1pPr algn="ctr">
              <a:defRPr sz="1400">
                <a:latin typeface="Optima"/>
                <a:cs typeface="Optima"/>
              </a:defRPr>
            </a:lvl1pPr>
          </a:lstStyle>
          <a:p>
            <a:r>
              <a:rPr kumimoji="0" lang="fr-CH" dirty="0" smtClean="0"/>
              <a:t>home.cern</a:t>
            </a:r>
            <a:endParaRPr kumimoji="0" lang="en-US" dirty="0"/>
          </a:p>
        </p:txBody>
      </p:sp>
    </p:spTree>
    <p:extLst>
      <p:ext uri="{BB962C8B-B14F-4D97-AF65-F5344CB8AC3E}">
        <p14:creationId xmlns:p14="http://schemas.microsoft.com/office/powerpoint/2010/main" val="280332507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4FB7E-E4ED-9C4D-8ECA-8002A8EFF001}" type="datetime1">
              <a:rPr lang="en-GB" smtClean="0"/>
              <a:t>18/05/2016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HTCondor Week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3702255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444814"/>
            <a:ext cx="8226854" cy="940443"/>
          </a:xfrm>
        </p:spPr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Espace réservé du texte 2"/>
          <p:cNvSpPr>
            <a:spLocks noGrp="1"/>
          </p:cNvSpPr>
          <p:nvPr>
            <p:ph type="body" idx="10"/>
          </p:nvPr>
        </p:nvSpPr>
        <p:spPr>
          <a:xfrm>
            <a:off x="457200" y="3391124"/>
            <a:ext cx="2743200" cy="419653"/>
          </a:xfrm>
        </p:spPr>
        <p:txBody>
          <a:bodyPr lIns="45720" tIns="0" rIns="45720" bIns="0" anchor="b"/>
          <a:lstStyle>
            <a:lvl1pPr marL="0" indent="0" algn="l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0576372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7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874508-70E8-484C-A57B-1D4DE5F14EA4}" type="datetime1">
              <a:rPr lang="en-GB" smtClean="0"/>
              <a:t>18/05/2016</a:t>
            </a:fld>
            <a:endParaRPr lang="en-US" dirty="0"/>
          </a:p>
        </p:txBody>
      </p:sp>
      <p:sp>
        <p:nvSpPr>
          <p:cNvPr id="8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HTCondor Week</a:t>
            </a:r>
            <a:endParaRPr lang="en-US" dirty="0"/>
          </a:p>
        </p:txBody>
      </p:sp>
      <p:sp>
        <p:nvSpPr>
          <p:cNvPr id="9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7132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3657600" cy="435038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3657600" cy="4350385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74DF27B-4B85-2C4D-82CB-8546F4CE967F}" type="datetime1">
              <a:rPr lang="en-GB" smtClean="0"/>
              <a:t>18/05/2016</a:t>
            </a:fld>
            <a:endParaRPr lang="en-US" dirty="0"/>
          </a:p>
        </p:txBody>
      </p:sp>
      <p:sp>
        <p:nvSpPr>
          <p:cNvPr id="9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HTCondor Week</a:t>
            </a:r>
            <a:endParaRPr lang="en-US" dirty="0"/>
          </a:p>
        </p:txBody>
      </p:sp>
      <p:sp>
        <p:nvSpPr>
          <p:cNvPr id="10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893977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101967"/>
            <a:ext cx="4040188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5" y="5101967"/>
            <a:ext cx="4041775" cy="838200"/>
          </a:xfrm>
        </p:spPr>
        <p:txBody>
          <a:bodyPr anchor="t"/>
          <a:lstStyle>
            <a:lvl1pPr marL="0" indent="0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269777"/>
            <a:ext cx="4040188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 dirty="0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269777"/>
            <a:ext cx="4041775" cy="368665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1"/>
          <p:cNvSpPr>
            <a:spLocks noGrp="1"/>
          </p:cNvSpPr>
          <p:nvPr>
            <p:ph type="dt" sz="half" idx="10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DE0222-F714-F140-B5E4-F052D5D83506}" type="datetime1">
              <a:rPr lang="en-GB" smtClean="0"/>
              <a:t>18/05/2016</a:t>
            </a:fld>
            <a:endParaRPr lang="en-US" dirty="0"/>
          </a:p>
        </p:txBody>
      </p:sp>
      <p:sp>
        <p:nvSpPr>
          <p:cNvPr id="11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HTCondor Week</a:t>
            </a:r>
            <a:endParaRPr lang="en-US" dirty="0"/>
          </a:p>
        </p:txBody>
      </p:sp>
      <p:sp>
        <p:nvSpPr>
          <p:cNvPr id="12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5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33492"/>
            <a:ext cx="8226854" cy="940443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/>
          <a:p>
            <a:r>
              <a:rPr kumimoji="0" lang="fr-CH" dirty="0" smtClean="0"/>
              <a:t>Cliquez et modifiez le titre</a:t>
            </a:r>
            <a:endParaRPr kumimoji="0" lang="en-US" dirty="0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325606"/>
            <a:ext cx="8226854" cy="4667421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CH" dirty="0" smtClean="0"/>
              <a:t>Cliquez pour modifier les styles du texte du masque</a:t>
            </a:r>
          </a:p>
          <a:p>
            <a:pPr lvl="1" eaLnBrk="1" latinLnBrk="0" hangingPunct="1"/>
            <a:r>
              <a:rPr kumimoji="0" lang="fr-CH" dirty="0" smtClean="0"/>
              <a:t>Deuxième niveau</a:t>
            </a:r>
          </a:p>
          <a:p>
            <a:pPr lvl="2" eaLnBrk="1" latinLnBrk="0" hangingPunct="1"/>
            <a:r>
              <a:rPr kumimoji="0" lang="fr-CH" dirty="0" smtClean="0"/>
              <a:t>Troisième niveau</a:t>
            </a:r>
          </a:p>
          <a:p>
            <a:pPr lvl="3" eaLnBrk="1" latinLnBrk="0" hangingPunct="1"/>
            <a:r>
              <a:rPr kumimoji="0" lang="fr-CH" dirty="0" smtClean="0"/>
              <a:t>Quatrième niveau</a:t>
            </a:r>
          </a:p>
          <a:p>
            <a:pPr lvl="4" eaLnBrk="1" latinLnBrk="0" hangingPunct="1"/>
            <a:r>
              <a:rPr kumimoji="0" lang="fr-CH" dirty="0" smtClean="0"/>
              <a:t>Cinquième niveau</a:t>
            </a:r>
            <a:endParaRPr kumimoji="0" lang="en-US" dirty="0"/>
          </a:p>
        </p:txBody>
      </p:sp>
      <p:pic>
        <p:nvPicPr>
          <p:cNvPr id="5" name="Image 4" descr="bande-01.eps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157663"/>
            <a:ext cx="9144000" cy="707202"/>
          </a:xfrm>
          <a:prstGeom prst="rect">
            <a:avLst/>
          </a:prstGeom>
        </p:spPr>
      </p:pic>
      <p:sp>
        <p:nvSpPr>
          <p:cNvPr id="2" name="Date Placeholder 1"/>
          <p:cNvSpPr>
            <a:spLocks noGrp="1"/>
          </p:cNvSpPr>
          <p:nvPr>
            <p:ph type="dt" sz="half" idx="2"/>
          </p:nvPr>
        </p:nvSpPr>
        <p:spPr>
          <a:xfrm>
            <a:off x="2969335" y="6362377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09F3EF-22FB-7440-AA3C-46278017B7B7}" type="datetime1">
              <a:rPr lang="en-GB" smtClean="0"/>
              <a:t>18/05/2016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182756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HTCondor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>
          <a:xfrm>
            <a:off x="8185376" y="6356350"/>
            <a:ext cx="50142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918391-D411-FE40-AAD7-861AE5233E0E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6" r:id="rId2"/>
    <p:sldLayoutId id="2147483677" r:id="rId3"/>
    <p:sldLayoutId id="2147483678" r:id="rId4"/>
    <p:sldLayoutId id="2147483681" r:id="rId5"/>
    <p:sldLayoutId id="2147483680" r:id="rId6"/>
    <p:sldLayoutId id="2147483679" r:id="rId7"/>
    <p:sldLayoutId id="2147483664" r:id="rId8"/>
    <p:sldLayoutId id="2147483665" r:id="rId9"/>
    <p:sldLayoutId id="2147483667" r:id="rId10"/>
    <p:sldLayoutId id="2147483668" r:id="rId11"/>
    <p:sldLayoutId id="2147483669" r:id="rId12"/>
    <p:sldLayoutId id="2147483674" r:id="rId13"/>
  </p:sldLayoutIdLst>
  <p:timing>
    <p:tnLst>
      <p:par>
        <p:cTn id="1" dur="indefinite" restart="never" nodeType="tmRoot"/>
      </p:par>
    </p:tnLst>
  </p:timing>
  <p:hf hdr="0" dt="0"/>
  <p:txStyles>
    <p:titleStyle>
      <a:lvl1pPr algn="l" rtl="0" eaLnBrk="1" latinLnBrk="0" hangingPunct="1">
        <a:spcBef>
          <a:spcPct val="0"/>
        </a:spcBef>
        <a:buNone/>
        <a:defRPr kumimoji="0" sz="4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93776" indent="-457200" algn="l" rtl="0" eaLnBrk="1" latinLnBrk="0" hangingPunct="1">
        <a:spcBef>
          <a:spcPct val="20000"/>
        </a:spcBef>
        <a:buClr>
          <a:schemeClr val="tx1"/>
        </a:buClr>
        <a:buSzPct val="80000"/>
        <a:buFont typeface="Arial"/>
        <a:buChar char="•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905256" indent="-4572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092708" indent="-342900" algn="l" rtl="0" eaLnBrk="1" latinLnBrk="0" hangingPunct="1">
        <a:spcBef>
          <a:spcPct val="20000"/>
        </a:spcBef>
        <a:buClr>
          <a:schemeClr val="tx1"/>
        </a:buClr>
        <a:buSzPct val="85000"/>
        <a:buFont typeface="Arial"/>
        <a:buChar char="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85316" indent="-342900" algn="l" rtl="0" eaLnBrk="1" latinLnBrk="0" hangingPunct="1">
        <a:spcBef>
          <a:spcPct val="20000"/>
        </a:spcBef>
        <a:buClr>
          <a:schemeClr val="tx1"/>
        </a:buClr>
        <a:buSzPct val="9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50492" indent="-342900" algn="l" rtl="0" eaLnBrk="1" latinLnBrk="0" hangingPunct="1">
        <a:spcBef>
          <a:spcPct val="20000"/>
        </a:spcBef>
        <a:buClr>
          <a:schemeClr val="tx1"/>
        </a:buClr>
        <a:buSzPct val="100000"/>
        <a:buFont typeface="Arial"/>
        <a:buChar char="•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0784" indent="-182880" algn="l" rtl="0" eaLnBrk="1" latinLnBrk="0" hangingPunct="1">
        <a:spcBef>
          <a:spcPct val="20000"/>
        </a:spcBef>
        <a:buClr>
          <a:schemeClr val="accent5"/>
        </a:buClr>
        <a:buFont typeface="Arial"/>
        <a:buChar char="-"/>
        <a:defRPr kumimoji="0"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Arial"/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39696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▪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31720" indent="-182880" algn="l" rtl="0" eaLnBrk="1" latinLnBrk="0" hangingPunct="1">
        <a:spcBef>
          <a:spcPct val="20000"/>
        </a:spcBef>
        <a:buClr>
          <a:schemeClr val="accent6"/>
        </a:buClr>
        <a:buFont typeface="Arial"/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hyperlink" Target="mailto:ben.dylan.jones@cern.ch" TargetMode="External"/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5.tiff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4" Type="http://schemas.openxmlformats.org/officeDocument/2006/relationships/image" Target="../media/image8.emf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7263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Token expiry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Standard expiry time is 1 day, renewable to 7 days</a:t>
            </a:r>
          </a:p>
          <a:p>
            <a:r>
              <a:rPr lang="en-US" dirty="0" smtClean="0"/>
              <a:t>Our jobs can last for &gt; 7 days</a:t>
            </a:r>
          </a:p>
          <a:p>
            <a:r>
              <a:rPr lang="en-US" dirty="0" smtClean="0"/>
              <a:t>Mechanism required to keep authentication tokens refreshed (and in our case, beyond standard)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HTCondor Week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0768" y="1723768"/>
            <a:ext cx="4753232" cy="35649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826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Integration with Kerberos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Controlled by </a:t>
            </a:r>
            <a:r>
              <a:rPr lang="en-US" dirty="0" err="1" smtClean="0"/>
              <a:t>config</a:t>
            </a:r>
            <a:r>
              <a:rPr lang="en-US" dirty="0" smtClean="0"/>
              <a:t> </a:t>
            </a:r>
            <a:r>
              <a:rPr lang="en-US" dirty="0" err="1" smtClean="0"/>
              <a:t>vars</a:t>
            </a:r>
            <a:r>
              <a:rPr lang="en-US" dirty="0" smtClean="0"/>
              <a:t>:</a:t>
            </a:r>
          </a:p>
          <a:p>
            <a:pPr lvl="1"/>
            <a:r>
              <a:rPr lang="en-US" dirty="0" smtClean="0"/>
              <a:t>SEC_CREDENTIAL_PRODUCER</a:t>
            </a:r>
          </a:p>
          <a:p>
            <a:pPr lvl="1"/>
            <a:r>
              <a:rPr lang="en-US" dirty="0" smtClean="0"/>
              <a:t>SEC_CREDENTIAL_MONITOR</a:t>
            </a:r>
          </a:p>
          <a:p>
            <a:pPr lvl="1"/>
            <a:r>
              <a:rPr lang="en-US" dirty="0" smtClean="0"/>
              <a:t>SEC_CREDENTIAL_DIRECTORY</a:t>
            </a:r>
          </a:p>
          <a:p>
            <a:r>
              <a:rPr lang="en-US" dirty="0" smtClean="0"/>
              <a:t>Ability to add scripts to generate initial </a:t>
            </a:r>
            <a:r>
              <a:rPr lang="en-US" dirty="0" err="1" smtClean="0"/>
              <a:t>kerberos</a:t>
            </a:r>
            <a:r>
              <a:rPr lang="en-US" dirty="0" smtClean="0"/>
              <a:t> tickets, and to renew as necessary</a:t>
            </a:r>
          </a:p>
          <a:p>
            <a:r>
              <a:rPr lang="en-US" dirty="0" smtClean="0"/>
              <a:t>Condor will monitor, copy to sandbox and refresh as necessary</a:t>
            </a:r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HTCondor Week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004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Submit 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err="1" smtClean="0"/>
              <a:t>condor_submit</a:t>
            </a:r>
            <a:r>
              <a:rPr lang="en-US" dirty="0" smtClean="0"/>
              <a:t> calls SEC_CREDENTIAL_PRODUCER which acquires a </a:t>
            </a:r>
            <a:r>
              <a:rPr lang="en-US" dirty="0" err="1" smtClean="0"/>
              <a:t>kerberos</a:t>
            </a:r>
            <a:r>
              <a:rPr lang="en-US" dirty="0" smtClean="0"/>
              <a:t> AS-REQ</a:t>
            </a:r>
          </a:p>
          <a:p>
            <a:r>
              <a:rPr lang="en-US" dirty="0" smtClean="0"/>
              <a:t>The AP-REQ is handed to the </a:t>
            </a:r>
            <a:r>
              <a:rPr lang="en-US" dirty="0" err="1" smtClean="0"/>
              <a:t>schedd’s</a:t>
            </a:r>
            <a:r>
              <a:rPr lang="en-US" dirty="0" smtClean="0"/>
              <a:t> </a:t>
            </a:r>
            <a:r>
              <a:rPr lang="en-US" dirty="0" err="1" smtClean="0"/>
              <a:t>condor_credd</a:t>
            </a:r>
            <a:r>
              <a:rPr lang="en-US" dirty="0" smtClean="0"/>
              <a:t> by </a:t>
            </a:r>
            <a:r>
              <a:rPr lang="en-US" dirty="0" err="1" smtClean="0"/>
              <a:t>condor_submit</a:t>
            </a:r>
            <a:r>
              <a:rPr lang="en-US" dirty="0" smtClean="0"/>
              <a:t>, and is written to the </a:t>
            </a:r>
            <a:r>
              <a:rPr lang="en-US" dirty="0" err="1" smtClean="0"/>
              <a:t>schedd’s</a:t>
            </a:r>
            <a:r>
              <a:rPr lang="en-US" dirty="0" smtClean="0"/>
              <a:t> SEC_CREDENTIAL_DIRECTORY</a:t>
            </a:r>
          </a:p>
          <a:p>
            <a:r>
              <a:rPr lang="en-US" dirty="0" smtClean="0"/>
              <a:t>The SEC_CREDENTIAL_MONITOR monitors the directory, and acquires/renews TGT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HTCondor Week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633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Execute Side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condor_starter</a:t>
            </a:r>
            <a:r>
              <a:rPr lang="en-US" dirty="0" smtClean="0"/>
              <a:t> copies credentials into the SEC_CREDENTIAL_DIRECTORY when a user has jobs scheduled to execute, and removes when there are no jobs left</a:t>
            </a:r>
          </a:p>
          <a:p>
            <a:r>
              <a:rPr lang="en-US" dirty="0" smtClean="0"/>
              <a:t>The SEC_CREDENTIAL_MONITOR will acquire/renew TGTs with the stored AP-REQ</a:t>
            </a:r>
          </a:p>
          <a:p>
            <a:r>
              <a:rPr lang="en-US" dirty="0" smtClean="0"/>
              <a:t>The TGT will be copied to the job sandbox when the job runs, with KRB5_CCNAME set 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HTCondor Week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97667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Schedds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Number of user jobs means we need multiple </a:t>
            </a:r>
            <a:r>
              <a:rPr lang="en-US" dirty="0" err="1" smtClean="0"/>
              <a:t>schedds</a:t>
            </a:r>
            <a:endParaRPr lang="en-US" dirty="0" smtClean="0"/>
          </a:p>
          <a:p>
            <a:r>
              <a:rPr lang="en-US" dirty="0" smtClean="0"/>
              <a:t>Want to make it easy &amp; cheap to query, so needs to be static assignment</a:t>
            </a:r>
          </a:p>
          <a:p>
            <a:r>
              <a:rPr lang="en-US" dirty="0" smtClean="0"/>
              <a:t>Currently using zookeeper as the k/v store</a:t>
            </a:r>
          </a:p>
          <a:p>
            <a:r>
              <a:rPr lang="en-US" dirty="0" err="1" smtClean="0"/>
              <a:t>znode</a:t>
            </a:r>
            <a:r>
              <a:rPr lang="en-US" dirty="0" smtClean="0"/>
              <a:t> </a:t>
            </a:r>
            <a:r>
              <a:rPr lang="en-US" dirty="0" smtClean="0"/>
              <a:t>contains </a:t>
            </a:r>
            <a:r>
              <a:rPr lang="en-US" dirty="0" err="1" smtClean="0"/>
              <a:t>schedd</a:t>
            </a:r>
            <a:endParaRPr lang="en-US" dirty="0"/>
          </a:p>
          <a:p>
            <a:pPr lvl="1"/>
            <a:r>
              <a:rPr lang="en-US" dirty="0" smtClean="0"/>
              <a:t>/</a:t>
            </a:r>
            <a:r>
              <a:rPr lang="en-US" dirty="0" err="1" smtClean="0"/>
              <a:t>htcondor</a:t>
            </a:r>
            <a:r>
              <a:rPr lang="en-US" dirty="0" smtClean="0"/>
              <a:t>/users/$username/{</a:t>
            </a:r>
            <a:r>
              <a:rPr lang="en-US" dirty="0" err="1" smtClean="0"/>
              <a:t>current,old</a:t>
            </a:r>
            <a:r>
              <a:rPr lang="en-US" dirty="0" smtClean="0"/>
              <a:t>}</a:t>
            </a:r>
          </a:p>
          <a:p>
            <a:r>
              <a:rPr lang="en-US" dirty="0" smtClean="0"/>
              <a:t>LOCAL_CONFIG_FILE piped script to contact </a:t>
            </a:r>
            <a:r>
              <a:rPr lang="en-US" dirty="0" err="1" smtClean="0"/>
              <a:t>zk</a:t>
            </a:r>
            <a:r>
              <a:rPr lang="en-US" dirty="0" smtClean="0"/>
              <a:t> on submit / query for </a:t>
            </a:r>
            <a:r>
              <a:rPr lang="en-US" dirty="0" err="1" smtClean="0"/>
              <a:t>schedd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HTCondor Week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935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Jobflavours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Current LSF service has defined queues for local</a:t>
            </a:r>
          </a:p>
          <a:p>
            <a:pPr lvl="1"/>
            <a:r>
              <a:rPr lang="en-US" dirty="0" smtClean="0"/>
              <a:t>Defined as “</a:t>
            </a:r>
            <a:r>
              <a:rPr lang="en-US" dirty="0" err="1" smtClean="0"/>
              <a:t>normalised</a:t>
            </a:r>
            <a:r>
              <a:rPr lang="en-US" dirty="0" smtClean="0"/>
              <a:t>” minutes/hours/weeks</a:t>
            </a:r>
          </a:p>
          <a:p>
            <a:pPr lvl="1"/>
            <a:r>
              <a:rPr lang="en-US" dirty="0" smtClean="0"/>
              <a:t>Slot limits for individual queues (</a:t>
            </a:r>
            <a:r>
              <a:rPr lang="en-US" dirty="0" err="1" smtClean="0"/>
              <a:t>ie</a:t>
            </a:r>
            <a:r>
              <a:rPr lang="en-US" dirty="0" smtClean="0"/>
              <a:t> limit long queues)</a:t>
            </a:r>
          </a:p>
          <a:p>
            <a:r>
              <a:rPr lang="en-US" dirty="0" smtClean="0"/>
              <a:t>Use mixture of </a:t>
            </a:r>
            <a:r>
              <a:rPr lang="en-US" dirty="0" err="1" smtClean="0"/>
              <a:t>startd</a:t>
            </a:r>
            <a:r>
              <a:rPr lang="en-US" dirty="0" smtClean="0"/>
              <a:t> and </a:t>
            </a:r>
            <a:r>
              <a:rPr lang="en-US" dirty="0" err="1" smtClean="0"/>
              <a:t>schedd</a:t>
            </a:r>
            <a:r>
              <a:rPr lang="en-US" dirty="0" smtClean="0"/>
              <a:t> policy to enforce</a:t>
            </a:r>
          </a:p>
          <a:p>
            <a:r>
              <a:rPr lang="en-US" dirty="0" smtClean="0"/>
              <a:t>Default to short time to ensure users think about it, restrict number of long slots</a:t>
            </a:r>
            <a:endParaRPr lang="en-US" dirty="0" smtClean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HTCondor Week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9547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Accounting groups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Assigning users to accounting groups and delegating control to VO admin</a:t>
            </a:r>
          </a:p>
          <a:p>
            <a:pPr lvl="1"/>
            <a:r>
              <a:rPr lang="en-US" dirty="0" smtClean="0"/>
              <a:t>(hopefully using BNL’s solution)</a:t>
            </a:r>
          </a:p>
          <a:p>
            <a:r>
              <a:rPr lang="en-US" dirty="0" smtClean="0"/>
              <a:t>Use SUBMIT_REQUIREMENTS and PROTECTED attribute to make Account group required and immutable</a:t>
            </a:r>
          </a:p>
          <a:p>
            <a:r>
              <a:rPr lang="en-US" dirty="0" smtClean="0"/>
              <a:t>Also use SUBMIT_REQUIREMENTS to ensure users don’t request &gt; 2gb / core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HTCondor Week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66583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" y="1851026"/>
            <a:ext cx="9144001" cy="3522468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Title 1"/>
          <p:cNvSpPr txBox="1">
            <a:spLocks/>
          </p:cNvSpPr>
          <p:nvPr/>
        </p:nvSpPr>
        <p:spPr>
          <a:xfrm>
            <a:off x="-17287" y="36095"/>
            <a:ext cx="9159495" cy="940443"/>
          </a:xfrm>
          <a:prstGeom prst="rect">
            <a:avLst/>
          </a:prstGeom>
        </p:spPr>
        <p:txBody>
          <a:bodyPr/>
          <a:lstStyle>
            <a:lvl1pPr algn="l" rtl="0" eaLnBrk="1" latinLnBrk="0" hangingPunct="1">
              <a:spcBef>
                <a:spcPct val="0"/>
              </a:spcBef>
              <a:buNone/>
              <a:defRPr kumimoji="0" sz="4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  Compute Growth Outlook</a:t>
            </a:r>
            <a:endParaRPr lang="en-US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3"/>
          <a:srcRect l="13175"/>
          <a:stretch/>
        </p:blipFill>
        <p:spPr>
          <a:xfrm>
            <a:off x="397042" y="2256587"/>
            <a:ext cx="4286261" cy="345566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53" name="TextBox 52"/>
          <p:cNvSpPr txBox="1"/>
          <p:nvPr/>
        </p:nvSpPr>
        <p:spPr>
          <a:xfrm>
            <a:off x="4752406" y="2878425"/>
            <a:ext cx="34435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2400" dirty="0">
                <a:solidFill>
                  <a:srgbClr val="0C377B"/>
                </a:solidFill>
                <a:latin typeface="Arial"/>
              </a:rPr>
              <a:t>Compute: Growth &gt; </a:t>
            </a:r>
            <a:r>
              <a:rPr lang="en-GB" sz="2400" dirty="0" smtClean="0">
                <a:solidFill>
                  <a:srgbClr val="0C377B"/>
                </a:solidFill>
                <a:latin typeface="Arial"/>
              </a:rPr>
              <a:t>x50</a:t>
            </a:r>
          </a:p>
          <a:p>
            <a:r>
              <a:rPr lang="en-GB" sz="2400" dirty="0" smtClean="0">
                <a:solidFill>
                  <a:srgbClr val="0C377B"/>
                </a:solidFill>
                <a:latin typeface="Arial"/>
              </a:rPr>
              <a:t>Moore’s law only x16</a:t>
            </a:r>
          </a:p>
        </p:txBody>
      </p:sp>
      <p:cxnSp>
        <p:nvCxnSpPr>
          <p:cNvPr id="54" name="Straight Arrow Connector 53"/>
          <p:cNvCxnSpPr/>
          <p:nvPr/>
        </p:nvCxnSpPr>
        <p:spPr>
          <a:xfrm>
            <a:off x="4516326" y="4499811"/>
            <a:ext cx="362479" cy="0"/>
          </a:xfrm>
          <a:prstGeom prst="straightConnector1">
            <a:avLst/>
          </a:prstGeom>
          <a:ln>
            <a:solidFill>
              <a:srgbClr val="FF0000"/>
            </a:solidFill>
            <a:headEnd type="stealth" w="lg" len="lg"/>
            <a:tailEnd type="non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5" name="TextBox 54"/>
          <p:cNvSpPr txBox="1"/>
          <p:nvPr/>
        </p:nvSpPr>
        <p:spPr>
          <a:xfrm>
            <a:off x="4878805" y="4270815"/>
            <a:ext cx="3237348" cy="43367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smtClean="0">
                <a:solidFill>
                  <a:srgbClr val="0C377B"/>
                </a:solidFill>
                <a:latin typeface="Arial"/>
              </a:rPr>
              <a:t>What we can afford</a:t>
            </a:r>
            <a:endParaRPr lang="en-GB" sz="2400" dirty="0">
              <a:solidFill>
                <a:srgbClr val="0C377B"/>
              </a:solidFill>
              <a:latin typeface="Arial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36512" y="5554584"/>
            <a:ext cx="910748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s-IS" sz="3200" dirty="0" smtClean="0"/>
              <a:t>… and 400PB/year in Run 4</a:t>
            </a:r>
            <a:endParaRPr lang="en-US" sz="3200" dirty="0"/>
          </a:p>
        </p:txBody>
      </p:sp>
      <p:pic>
        <p:nvPicPr>
          <p:cNvPr id="57" name="Picture 56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877" y="838044"/>
            <a:ext cx="6356614" cy="1400065"/>
          </a:xfrm>
          <a:prstGeom prst="rect">
            <a:avLst/>
          </a:prstGeom>
        </p:spPr>
      </p:pic>
      <p:sp>
        <p:nvSpPr>
          <p:cNvPr id="58" name="Footer Placeholder 5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HTCondor Week</a:t>
            </a:r>
            <a:endParaRPr lang="en-US" dirty="0"/>
          </a:p>
        </p:txBody>
      </p:sp>
      <p:sp>
        <p:nvSpPr>
          <p:cNvPr id="59" name="Slide Number Placeholder 5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2238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Cloudy with a chance of jobs</a:t>
            </a:r>
            <a:r>
              <a:rPr lang="is-IS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“There is no cloud: it’s just someone </a:t>
            </a:r>
            <a:r>
              <a:rPr lang="en-US" dirty="0" err="1" smtClean="0"/>
              <a:t>elses</a:t>
            </a:r>
            <a:r>
              <a:rPr lang="en-US" dirty="0" smtClean="0"/>
              <a:t> computer”</a:t>
            </a:r>
          </a:p>
          <a:p>
            <a:r>
              <a:rPr lang="en-US" dirty="0" smtClean="0"/>
              <a:t>Current public cloud investigations around adding flat capacity (cheaper), not elasticity</a:t>
            </a:r>
          </a:p>
          <a:p>
            <a:r>
              <a:rPr lang="en-US" dirty="0" smtClean="0"/>
              <a:t>Treat additions to </a:t>
            </a:r>
            <a:r>
              <a:rPr lang="en-US" dirty="0" err="1" smtClean="0"/>
              <a:t>htcondor</a:t>
            </a:r>
            <a:r>
              <a:rPr lang="en-US" dirty="0" smtClean="0"/>
              <a:t> pool as just more computers, somewhere else</a:t>
            </a:r>
          </a:p>
          <a:p>
            <a:r>
              <a:rPr lang="en-US" dirty="0" smtClean="0"/>
              <a:t>We maybe trust them slightly less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HTCondor Week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7873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HTCondor</a:t>
            </a:r>
            <a:r>
              <a:rPr lang="en-US" dirty="0" smtClean="0"/>
              <a:t> cloud details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Most of plant mapped to worker-node, cloudy nodes mapped to </a:t>
            </a:r>
            <a:r>
              <a:rPr lang="en-US" dirty="0" err="1" smtClean="0"/>
              <a:t>xcloud</a:t>
            </a:r>
            <a:r>
              <a:rPr lang="en-US" dirty="0" smtClean="0"/>
              <a:t>-worker</a:t>
            </a:r>
          </a:p>
          <a:p>
            <a:pPr lvl="1"/>
            <a:r>
              <a:rPr lang="en-US" dirty="0" smtClean="0"/>
              <a:t>Differences in how we add in </a:t>
            </a:r>
            <a:r>
              <a:rPr lang="en-US" dirty="0" err="1" smtClean="0"/>
              <a:t>mapfile</a:t>
            </a:r>
            <a:endParaRPr lang="en-US" dirty="0" smtClean="0"/>
          </a:p>
          <a:p>
            <a:r>
              <a:rPr lang="en-US" dirty="0" smtClean="0"/>
              <a:t>We use a less trusted CA (no perms beyond joining pool)</a:t>
            </a:r>
          </a:p>
          <a:p>
            <a:r>
              <a:rPr lang="en-US" dirty="0" smtClean="0"/>
              <a:t>For most VOs, common submission point using routes </a:t>
            </a:r>
          </a:p>
          <a:p>
            <a:pPr lvl="1"/>
            <a:r>
              <a:rPr lang="en-US" dirty="0" smtClean="0"/>
              <a:t>Jobs: +</a:t>
            </a:r>
            <a:r>
              <a:rPr lang="en-US" dirty="0" err="1" smtClean="0"/>
              <a:t>remote_queue</a:t>
            </a:r>
            <a:r>
              <a:rPr lang="en-US" dirty="0" smtClean="0"/>
              <a:t>=“</a:t>
            </a:r>
            <a:r>
              <a:rPr lang="en-US" dirty="0" err="1" smtClean="0"/>
              <a:t>externalcloud</a:t>
            </a:r>
            <a:r>
              <a:rPr lang="en-US" dirty="0" smtClean="0"/>
              <a:t>”</a:t>
            </a:r>
          </a:p>
          <a:p>
            <a:pPr lvl="1"/>
            <a:r>
              <a:rPr lang="en-US" dirty="0" smtClean="0"/>
              <a:t>Machines: </a:t>
            </a:r>
            <a:r>
              <a:rPr lang="en-US" dirty="0" err="1" smtClean="0"/>
              <a:t>XBatch</a:t>
            </a:r>
            <a:r>
              <a:rPr lang="en-US" dirty="0" smtClean="0"/>
              <a:t> =?= True</a:t>
            </a:r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HTCondor Week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456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HTCondor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5" name="Picture 4" descr="0807031_01-A4-at-144-dpi.jpg"/>
          <p:cNvPicPr>
            <a:picLocks noChangeAspect="1"/>
          </p:cNvPicPr>
          <p:nvPr/>
        </p:nvPicPr>
        <p:blipFill>
          <a:blip r:embed="rId3">
            <a:lum bright="-2000" contrast="2000"/>
          </a:blip>
          <a:stretch>
            <a:fillRect/>
          </a:stretch>
        </p:blipFill>
        <p:spPr>
          <a:xfrm>
            <a:off x="36512" y="927573"/>
            <a:ext cx="9107488" cy="4588358"/>
          </a:xfrm>
          <a:prstGeom prst="rect">
            <a:avLst/>
          </a:prstGeom>
          <a:effectLst>
            <a:innerShdw blurRad="38100" dist="50800" dir="2700000">
              <a:prstClr val="black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54180" y="27297"/>
            <a:ext cx="88721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/>
              <a:t>Taming Local Users and Remote Clouds with </a:t>
            </a:r>
            <a:r>
              <a:rPr lang="en-US" sz="2800" dirty="0" err="1" smtClean="0"/>
              <a:t>HTCondor</a:t>
            </a:r>
            <a:r>
              <a:rPr lang="en-US" sz="2800" dirty="0" smtClean="0"/>
              <a:t> at CERN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54180" y="5647038"/>
            <a:ext cx="887215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Ben Jones -- </a:t>
            </a:r>
            <a:r>
              <a:rPr lang="en-US" dirty="0" smtClean="0">
                <a:hlinkClick r:id="rId4"/>
              </a:rPr>
              <a:t>ben.dylan.jones@cern.ch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015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Questions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HTCondor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20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4780" y="1312551"/>
            <a:ext cx="5931693" cy="468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605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 descr="WLCG-TiersJun14_v9.pn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255" y="1773715"/>
            <a:ext cx="3802314" cy="356466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231" y="3082535"/>
            <a:ext cx="1709261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400" b="1" dirty="0">
                <a:latin typeface="Helvetica"/>
                <a:ea typeface="ＭＳ Ｐゴシック" charset="-128"/>
                <a:cs typeface="ＭＳ Ｐゴシック" charset="-128"/>
              </a:rPr>
              <a:t>TIER-1: </a:t>
            </a:r>
            <a:r>
              <a:rPr lang="en-US" sz="1200" b="1" dirty="0">
                <a:latin typeface="Helvetica"/>
                <a:ea typeface="ＭＳ Ｐゴシック" charset="-128"/>
                <a:cs typeface="ＭＳ Ｐゴシック" charset="-128"/>
              </a:rPr>
              <a:t/>
            </a:r>
            <a:br>
              <a:rPr lang="en-US" sz="1200" b="1" dirty="0">
                <a:latin typeface="Helvetica"/>
                <a:ea typeface="ＭＳ Ｐゴシック" charset="-128"/>
                <a:cs typeface="ＭＳ Ｐゴシック" charset="-128"/>
              </a:rPr>
            </a:br>
            <a:r>
              <a:rPr lang="en-US" sz="1050" b="1" dirty="0">
                <a:latin typeface="Helvetica"/>
                <a:ea typeface="ＭＳ Ｐゴシック" charset="-128"/>
                <a:cs typeface="ＭＳ Ｐゴシック" charset="-128"/>
              </a:rPr>
              <a:t>permanent storage, </a:t>
            </a:r>
            <a:br>
              <a:rPr lang="en-US" sz="1050" b="1" dirty="0">
                <a:latin typeface="Helvetica"/>
                <a:ea typeface="ＭＳ Ｐゴシック" charset="-128"/>
                <a:cs typeface="ＭＳ Ｐゴシック" charset="-128"/>
              </a:rPr>
            </a:br>
            <a:r>
              <a:rPr lang="en-US" sz="1050" b="1" dirty="0">
                <a:latin typeface="Helvetica"/>
                <a:ea typeface="ＭＳ Ｐゴシック" charset="-128"/>
                <a:cs typeface="ＭＳ Ｐゴシック" charset="-128"/>
              </a:rPr>
              <a:t>re-processing, </a:t>
            </a:r>
          </a:p>
          <a:p>
            <a:pPr algn="ctr" defTabSz="685800"/>
            <a:r>
              <a:rPr lang="en-US" sz="1050" b="1" dirty="0">
                <a:latin typeface="Helvetica"/>
                <a:ea typeface="ＭＳ Ｐゴシック" charset="-128"/>
                <a:cs typeface="ＭＳ Ｐゴシック" charset="-128"/>
              </a:rPr>
              <a:t>analysis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662231" y="2022896"/>
            <a:ext cx="1709261" cy="7925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400" b="1" dirty="0">
                <a:latin typeface="Helvetica"/>
                <a:ea typeface="ＭＳ Ｐゴシック" charset="-128"/>
                <a:cs typeface="ＭＳ Ｐゴシック" charset="-128"/>
              </a:rPr>
              <a:t>TIER-0 (CERN): </a:t>
            </a:r>
            <a:r>
              <a:rPr lang="en-US" sz="1200" b="1" dirty="0">
                <a:latin typeface="Helvetica"/>
                <a:ea typeface="ＭＳ Ｐゴシック" charset="-128"/>
                <a:cs typeface="ＭＳ Ｐゴシック" charset="-128"/>
              </a:rPr>
              <a:t/>
            </a:r>
            <a:br>
              <a:rPr lang="en-US" sz="1200" b="1" dirty="0">
                <a:latin typeface="Helvetica"/>
                <a:ea typeface="ＭＳ Ｐゴシック" charset="-128"/>
                <a:cs typeface="ＭＳ Ｐゴシック" charset="-128"/>
              </a:rPr>
            </a:br>
            <a:r>
              <a:rPr lang="en-US" sz="1050" b="1" dirty="0">
                <a:latin typeface="Helvetica"/>
                <a:ea typeface="ＭＳ Ｐゴシック" charset="-128"/>
                <a:cs typeface="ＭＳ Ｐゴシック" charset="-128"/>
              </a:rPr>
              <a:t>data recording, reconstruction and distribution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62231" y="4196948"/>
            <a:ext cx="1709261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400" b="1" dirty="0">
                <a:latin typeface="Helvetica"/>
                <a:ea typeface="ＭＳ Ｐゴシック" charset="-128"/>
                <a:cs typeface="ＭＳ Ｐゴシック" charset="-128"/>
              </a:rPr>
              <a:t>TIER-2: </a:t>
            </a:r>
            <a:r>
              <a:rPr lang="en-US" sz="1200" b="1" dirty="0">
                <a:latin typeface="Helvetica"/>
                <a:ea typeface="ＭＳ Ｐゴシック" charset="-128"/>
                <a:cs typeface="ＭＳ Ｐゴシック" charset="-128"/>
              </a:rPr>
              <a:t/>
            </a:r>
            <a:br>
              <a:rPr lang="en-US" sz="1200" b="1" dirty="0">
                <a:latin typeface="Helvetica"/>
                <a:ea typeface="ＭＳ Ｐゴシック" charset="-128"/>
                <a:cs typeface="ＭＳ Ｐゴシック" charset="-128"/>
              </a:rPr>
            </a:br>
            <a:r>
              <a:rPr lang="en-US" sz="1050" b="1" dirty="0">
                <a:latin typeface="Helvetica"/>
                <a:ea typeface="ＭＳ Ｐゴシック" charset="-128"/>
                <a:cs typeface="ＭＳ Ｐゴシック" charset="-128"/>
              </a:rPr>
              <a:t>Simulation,</a:t>
            </a:r>
          </a:p>
          <a:p>
            <a:pPr algn="ctr" defTabSz="685800"/>
            <a:r>
              <a:rPr lang="en-US" sz="1050" b="1" dirty="0">
                <a:latin typeface="Helvetica"/>
                <a:ea typeface="ＭＳ Ｐゴシック" charset="-128"/>
                <a:cs typeface="ＭＳ Ｐゴシック" charset="-128"/>
              </a:rPr>
              <a:t>end-user analysis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715835" y="3868869"/>
            <a:ext cx="178421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200" b="1" dirty="0">
                <a:solidFill>
                  <a:srgbClr val="008000"/>
                </a:solidFill>
                <a:latin typeface="Helvetica"/>
                <a:ea typeface="ＭＳ Ｐゴシック" charset="-128"/>
                <a:cs typeface="ＭＳ Ｐゴシック" charset="-128"/>
              </a:rPr>
              <a:t>&gt; 2 million jobs/day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53312" y="2632585"/>
            <a:ext cx="170926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200" b="1" dirty="0">
                <a:solidFill>
                  <a:srgbClr val="008000"/>
                </a:solidFill>
                <a:latin typeface="Helvetica"/>
                <a:ea typeface="ＭＳ Ｐゴシック" charset="-128"/>
                <a:cs typeface="ＭＳ Ｐゴシック" charset="-128"/>
              </a:rPr>
              <a:t>~350’000 cores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755008" y="3194123"/>
            <a:ext cx="170586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200" b="1" dirty="0">
                <a:solidFill>
                  <a:srgbClr val="008000"/>
                </a:solidFill>
                <a:latin typeface="Helvetica"/>
                <a:ea typeface="ＭＳ Ｐゴシック" charset="-128"/>
                <a:cs typeface="ＭＳ Ｐゴシック" charset="-128"/>
              </a:rPr>
              <a:t>500 PB of storage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753312" y="1944883"/>
            <a:ext cx="170926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200" b="1" dirty="0">
                <a:solidFill>
                  <a:srgbClr val="008000"/>
                </a:solidFill>
                <a:latin typeface="Helvetica"/>
                <a:ea typeface="ＭＳ Ｐゴシック" charset="-128"/>
                <a:cs typeface="ＭＳ Ｐゴシック" charset="-128"/>
              </a:rPr>
              <a:t>nearly 170 sites, </a:t>
            </a:r>
            <a:br>
              <a:rPr lang="en-US" sz="1200" b="1" dirty="0">
                <a:solidFill>
                  <a:srgbClr val="008000"/>
                </a:solidFill>
                <a:latin typeface="Helvetica"/>
                <a:ea typeface="ＭＳ Ｐゴシック" charset="-128"/>
                <a:cs typeface="ＭＳ Ｐゴシック" charset="-128"/>
              </a:rPr>
            </a:br>
            <a:r>
              <a:rPr lang="en-US" sz="1200" b="1" dirty="0">
                <a:solidFill>
                  <a:srgbClr val="008000"/>
                </a:solidFill>
                <a:latin typeface="Helvetica"/>
                <a:ea typeface="ＭＳ Ｐゴシック" charset="-128"/>
                <a:cs typeface="ＭＳ Ｐゴシック" charset="-128"/>
              </a:rPr>
              <a:t>40 countries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855756" y="4511746"/>
            <a:ext cx="15043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685800"/>
            <a:r>
              <a:rPr lang="en-US" sz="1200" b="1" dirty="0">
                <a:solidFill>
                  <a:srgbClr val="008000"/>
                </a:solidFill>
                <a:latin typeface="Helvetica"/>
                <a:ea typeface="ＭＳ Ｐゴシック" charset="-128"/>
                <a:cs typeface="ＭＳ Ｐゴシック" charset="-128"/>
              </a:rPr>
              <a:t>10-100 Gb links</a:t>
            </a:r>
          </a:p>
        </p:txBody>
      </p:sp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0" y="233492"/>
            <a:ext cx="8684054" cy="940443"/>
          </a:xfrm>
        </p:spPr>
        <p:txBody>
          <a:bodyPr>
            <a:noAutofit/>
          </a:bodyPr>
          <a:lstStyle/>
          <a:p>
            <a:r>
              <a:rPr lang="en-US" sz="4800" dirty="0" smtClean="0"/>
              <a:t>  </a:t>
            </a:r>
            <a:r>
              <a:rPr lang="en-US" sz="4400" dirty="0" smtClean="0"/>
              <a:t>Worldwide </a:t>
            </a:r>
            <a:r>
              <a:rPr lang="en-US" sz="4400" dirty="0"/>
              <a:t>LHC </a:t>
            </a:r>
            <a:r>
              <a:rPr lang="en-US" sz="4400" dirty="0" smtClean="0"/>
              <a:t>Computing Grid</a:t>
            </a:r>
            <a:endParaRPr lang="en-US" sz="4400" dirty="0"/>
          </a:p>
        </p:txBody>
      </p:sp>
      <p:cxnSp>
        <p:nvCxnSpPr>
          <p:cNvPr id="20" name="Straight Connector 19"/>
          <p:cNvCxnSpPr/>
          <p:nvPr/>
        </p:nvCxnSpPr>
        <p:spPr>
          <a:xfrm>
            <a:off x="751685" y="2940050"/>
            <a:ext cx="153035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>
            <a:off x="751685" y="4057650"/>
            <a:ext cx="153035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>
            <a:off x="6842766" y="2482850"/>
            <a:ext cx="153035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>
            <a:off x="6842766" y="3079750"/>
            <a:ext cx="153035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>
            <a:off x="6842766" y="3676650"/>
            <a:ext cx="153035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>
            <a:off x="6842766" y="4318000"/>
            <a:ext cx="1530350" cy="0"/>
          </a:xfrm>
          <a:prstGeom prst="line">
            <a:avLst/>
          </a:prstGeom>
          <a:ln>
            <a:solidFill>
              <a:schemeClr val="accent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HTCondor Week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92456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Run 2 has only just started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Hint of an excess with </a:t>
            </a:r>
            <a:r>
              <a:rPr lang="en-US" sz="2400" dirty="0" err="1" smtClean="0"/>
              <a:t>diphoton</a:t>
            </a:r>
            <a:r>
              <a:rPr lang="en-US" sz="2400" dirty="0" smtClean="0"/>
              <a:t> mass of 750 </a:t>
            </a:r>
            <a:r>
              <a:rPr lang="en-US" sz="2400" dirty="0" err="1" smtClean="0"/>
              <a:t>GeV</a:t>
            </a:r>
            <a:endParaRPr lang="en-US" sz="2400" dirty="0" smtClean="0"/>
          </a:p>
          <a:p>
            <a:pPr lvl="1"/>
            <a:r>
              <a:rPr lang="en-US" sz="2000" dirty="0" smtClean="0"/>
              <a:t>Seen by ATLAS and CMS – coincidence or a new signal?</a:t>
            </a:r>
            <a:endParaRPr lang="en-US" sz="20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pPr algn="l"/>
            <a:r>
              <a:rPr lang="en-US" smtClean="0">
                <a:solidFill>
                  <a:srgbClr val="0055A0">
                    <a:tint val="75000"/>
                  </a:srgbClr>
                </a:solidFill>
              </a:rPr>
              <a:t>HTCondor Week</a:t>
            </a:r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>
                <a:solidFill>
                  <a:srgbClr val="0055A0">
                    <a:tint val="75000"/>
                  </a:srgbClr>
                </a:solidFill>
              </a:rPr>
              <a:pPr/>
              <a:t>4</a:t>
            </a:fld>
            <a:endParaRPr lang="en-US" dirty="0">
              <a:solidFill>
                <a:srgbClr val="0055A0">
                  <a:tint val="75000"/>
                </a:srgbClr>
              </a:solidFill>
            </a:endParaRPr>
          </a:p>
        </p:txBody>
      </p:sp>
      <p:pic>
        <p:nvPicPr>
          <p:cNvPr id="6" name="Picture 5" descr="run2diphotonATLAS.pdf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952" y="2317642"/>
            <a:ext cx="3960000" cy="3841270"/>
          </a:xfrm>
          <a:prstGeom prst="rect">
            <a:avLst/>
          </a:prstGeom>
        </p:spPr>
      </p:pic>
      <p:pic>
        <p:nvPicPr>
          <p:cNvPr id="7" name="Picture 6" descr="CMS-PAS-EXO-16-018_Figure_004-a.pdf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123" y="2388832"/>
            <a:ext cx="3530759" cy="36988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289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HTCondor Week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89" y="123568"/>
            <a:ext cx="8040130" cy="60300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2753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220" y="324675"/>
            <a:ext cx="8037942" cy="5682405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HTCondor Week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81914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Batch Service at CERN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Service used for both grid and local submissions (roughly equal %)</a:t>
            </a:r>
          </a:p>
          <a:p>
            <a:r>
              <a:rPr lang="en-US" dirty="0" smtClean="0"/>
              <a:t>Local public share open to all CERN users</a:t>
            </a:r>
          </a:p>
          <a:p>
            <a:r>
              <a:rPr lang="en-US" dirty="0" smtClean="0"/>
              <a:t>400-600K job submissions / day</a:t>
            </a:r>
          </a:p>
          <a:p>
            <a:r>
              <a:rPr lang="en-US" dirty="0" smtClean="0"/>
              <a:t>~60K Running jobs</a:t>
            </a:r>
          </a:p>
          <a:p>
            <a:r>
              <a:rPr lang="en-US" dirty="0" smtClean="0"/>
              <a:t>Migration to </a:t>
            </a:r>
            <a:r>
              <a:rPr lang="en-US" dirty="0" err="1" smtClean="0"/>
              <a:t>HTCondor</a:t>
            </a:r>
            <a:r>
              <a:rPr lang="en-US" dirty="0" smtClean="0"/>
              <a:t> from LSF underway</a:t>
            </a:r>
          </a:p>
          <a:p>
            <a:pPr lvl="1"/>
            <a:r>
              <a:rPr lang="en-US" dirty="0" smtClean="0"/>
              <a:t>Some grid already moved, local imminent</a:t>
            </a:r>
          </a:p>
          <a:p>
            <a:pPr lvl="1"/>
            <a:r>
              <a:rPr lang="en-US" dirty="0" smtClean="0"/>
              <a:t>Vanilla, but planning on </a:t>
            </a:r>
            <a:r>
              <a:rPr lang="en-US" dirty="0" err="1" smtClean="0"/>
              <a:t>Docker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HTCondor Week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906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LSF v </a:t>
            </a:r>
            <a:r>
              <a:rPr lang="en-US" dirty="0" err="1" smtClean="0"/>
              <a:t>HTCondor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947402"/>
            <a:ext cx="8226425" cy="3423572"/>
          </a:xfrm>
        </p:spPr>
      </p:pic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HTCondor Week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54734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Requirements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Users need:</a:t>
            </a:r>
          </a:p>
          <a:p>
            <a:pPr lvl="1"/>
            <a:r>
              <a:rPr lang="en-US" dirty="0" err="1" smtClean="0"/>
              <a:t>Auth</a:t>
            </a:r>
            <a:r>
              <a:rPr lang="en-US" dirty="0" smtClean="0"/>
              <a:t> tokens for internal services (yes, including AFS $HOME)</a:t>
            </a:r>
          </a:p>
          <a:p>
            <a:pPr lvl="1"/>
            <a:r>
              <a:rPr lang="en-US" dirty="0" smtClean="0"/>
              <a:t>A </a:t>
            </a:r>
            <a:r>
              <a:rPr lang="en-US" dirty="0" err="1" smtClean="0"/>
              <a:t>schedd</a:t>
            </a:r>
            <a:r>
              <a:rPr lang="en-US" dirty="0" smtClean="0"/>
              <a:t> to use, and to query</a:t>
            </a:r>
          </a:p>
          <a:p>
            <a:pPr lvl="1"/>
            <a:r>
              <a:rPr lang="en-US" dirty="0" smtClean="0"/>
              <a:t>An accounting group to be charged to</a:t>
            </a:r>
          </a:p>
          <a:p>
            <a:pPr lvl="1"/>
            <a:r>
              <a:rPr lang="en-US" dirty="0" smtClean="0"/>
              <a:t>Some nice defaults for things like job timing</a:t>
            </a:r>
          </a:p>
          <a:p>
            <a:r>
              <a:rPr lang="en-US" dirty="0" smtClean="0"/>
              <a:t>We need:</a:t>
            </a:r>
          </a:p>
          <a:p>
            <a:pPr lvl="1"/>
            <a:r>
              <a:rPr lang="en-US" dirty="0" smtClean="0"/>
              <a:t>Defined units of compute: 1 core means 2gb RAM, 20GB scratch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HTCondor Week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7918391-D411-FE40-AAD7-861AE5233E0E}" type="slidenum">
              <a:rPr lang="en-US" smtClean="0"/>
              <a:pPr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336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ERNCorporate4-3">
  <a:themeElements>
    <a:clrScheme name="CERN 1">
      <a:dk1>
        <a:srgbClr val="0055A0"/>
      </a:dk1>
      <a:lt1>
        <a:sysClr val="window" lastClr="FFFFFF"/>
      </a:lt1>
      <a:dk2>
        <a:srgbClr val="0055A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 Classique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chnic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50000"/>
              </a:schemeClr>
            </a:gs>
            <a:gs pos="30000">
              <a:schemeClr val="phClr">
                <a:shade val="60000"/>
                <a:satMod val="150000"/>
              </a:schemeClr>
            </a:gs>
            <a:gs pos="100000">
              <a:schemeClr val="phClr">
                <a:tint val="83000"/>
                <a:satMod val="200000"/>
              </a:schemeClr>
            </a:gs>
          </a:gsLst>
          <a:lin ang="13000000" scaled="0"/>
        </a:gra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60000" t="50000" r="4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CERN_4-3" id="{CBA11114-345D-0A43-81D4-8CCEA925E17D}" vid="{59183B70-47DD-344E-8FB4-6B96F3CE882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CERN_4-3</Template>
  <TotalTime>10440</TotalTime>
  <Words>894</Words>
  <Application>Microsoft Macintosh PowerPoint</Application>
  <PresentationFormat>On-screen Show (4:3)</PresentationFormat>
  <Paragraphs>143</Paragraphs>
  <Slides>20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6" baseType="lpstr">
      <vt:lpstr>Calibri</vt:lpstr>
      <vt:lpstr>Helvetica</vt:lpstr>
      <vt:lpstr>ＭＳ Ｐゴシック</vt:lpstr>
      <vt:lpstr>Optima</vt:lpstr>
      <vt:lpstr>Arial</vt:lpstr>
      <vt:lpstr>CERNCorporate4-3</vt:lpstr>
      <vt:lpstr>PowerPoint Presentation</vt:lpstr>
      <vt:lpstr>PowerPoint Presentation</vt:lpstr>
      <vt:lpstr>  Worldwide LHC Computing Grid</vt:lpstr>
      <vt:lpstr>Run 2 has only just started</vt:lpstr>
      <vt:lpstr>PowerPoint Presentation</vt:lpstr>
      <vt:lpstr>PowerPoint Presentation</vt:lpstr>
      <vt:lpstr>Batch Service at CERN</vt:lpstr>
      <vt:lpstr>LSF v HTCondor</vt:lpstr>
      <vt:lpstr>Requirements</vt:lpstr>
      <vt:lpstr>Token expiry</vt:lpstr>
      <vt:lpstr>Integration with Kerberos</vt:lpstr>
      <vt:lpstr>Submit Side</vt:lpstr>
      <vt:lpstr>Execute Side</vt:lpstr>
      <vt:lpstr>Schedds</vt:lpstr>
      <vt:lpstr>Jobflavours</vt:lpstr>
      <vt:lpstr>Accounting groups</vt:lpstr>
      <vt:lpstr>PowerPoint Presentation</vt:lpstr>
      <vt:lpstr>Cloudy with a chance of jobs…</vt:lpstr>
      <vt:lpstr>HTCondor cloud details</vt:lpstr>
      <vt:lpstr>Questions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52</cp:revision>
  <dcterms:created xsi:type="dcterms:W3CDTF">2016-05-12T07:35:30Z</dcterms:created>
  <dcterms:modified xsi:type="dcterms:W3CDTF">2016-05-19T13:36:08Z</dcterms:modified>
</cp:coreProperties>
</file>