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34"/>
  </p:notesMasterIdLst>
  <p:sldIdLst>
    <p:sldId id="335" r:id="rId3"/>
    <p:sldId id="387" r:id="rId4"/>
    <p:sldId id="377" r:id="rId5"/>
    <p:sldId id="382" r:id="rId6"/>
    <p:sldId id="374" r:id="rId7"/>
    <p:sldId id="416" r:id="rId8"/>
    <p:sldId id="417" r:id="rId9"/>
    <p:sldId id="386" r:id="rId10"/>
    <p:sldId id="415" r:id="rId11"/>
    <p:sldId id="390" r:id="rId12"/>
    <p:sldId id="378" r:id="rId13"/>
    <p:sldId id="444" r:id="rId14"/>
    <p:sldId id="446" r:id="rId15"/>
    <p:sldId id="443" r:id="rId16"/>
    <p:sldId id="410" r:id="rId17"/>
    <p:sldId id="421" r:id="rId18"/>
    <p:sldId id="422" r:id="rId19"/>
    <p:sldId id="423" r:id="rId20"/>
    <p:sldId id="425" r:id="rId21"/>
    <p:sldId id="399" r:id="rId22"/>
    <p:sldId id="401" r:id="rId23"/>
    <p:sldId id="426" r:id="rId24"/>
    <p:sldId id="400" r:id="rId25"/>
    <p:sldId id="427" r:id="rId26"/>
    <p:sldId id="434" r:id="rId27"/>
    <p:sldId id="441" r:id="rId28"/>
    <p:sldId id="398" r:id="rId29"/>
    <p:sldId id="397" r:id="rId30"/>
    <p:sldId id="419" r:id="rId31"/>
    <p:sldId id="447" r:id="rId32"/>
    <p:sldId id="44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97C0D1-2970-0F47-8626-A139BC0A91CA}">
          <p14:sldIdLst>
            <p14:sldId id="335"/>
            <p14:sldId id="387"/>
            <p14:sldId id="377"/>
            <p14:sldId id="382"/>
            <p14:sldId id="374"/>
            <p14:sldId id="416"/>
            <p14:sldId id="417"/>
            <p14:sldId id="386"/>
            <p14:sldId id="415"/>
            <p14:sldId id="390"/>
            <p14:sldId id="378"/>
            <p14:sldId id="444"/>
            <p14:sldId id="446"/>
            <p14:sldId id="443"/>
            <p14:sldId id="410"/>
            <p14:sldId id="421"/>
            <p14:sldId id="422"/>
            <p14:sldId id="423"/>
            <p14:sldId id="425"/>
            <p14:sldId id="399"/>
            <p14:sldId id="401"/>
            <p14:sldId id="426"/>
            <p14:sldId id="400"/>
            <p14:sldId id="427"/>
            <p14:sldId id="434"/>
            <p14:sldId id="441"/>
            <p14:sldId id="398"/>
            <p14:sldId id="397"/>
            <p14:sldId id="419"/>
            <p14:sldId id="447"/>
            <p14:sldId id="44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B2FF"/>
    <a:srgbClr val="5D84FF"/>
    <a:srgbClr val="7E479E"/>
    <a:srgbClr val="78379E"/>
    <a:srgbClr val="FFAE32"/>
    <a:srgbClr val="EB8101"/>
    <a:srgbClr val="2DACE3"/>
    <a:srgbClr val="39AE41"/>
    <a:srgbClr val="A70101"/>
    <a:srgbClr val="203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4" autoAdjust="0"/>
    <p:restoredTop sz="90000" autoAdjust="0"/>
  </p:normalViewPr>
  <p:slideViewPr>
    <p:cSldViewPr snapToGrid="0" snapToObjects="1">
      <p:cViewPr>
        <p:scale>
          <a:sx n="80" d="100"/>
          <a:sy n="80" d="100"/>
        </p:scale>
        <p:origin x="-1608" y="-208"/>
      </p:cViewPr>
      <p:guideLst>
        <p:guide orient="horz" pos="4316"/>
        <p:guide pos="11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84CEC-0CBB-D345-B8F6-90A1C3B2321B}" type="datetimeFigureOut">
              <a:rPr lang="en-US" smtClean="0"/>
              <a:t>5/19/16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9B416-783E-2546-8928-1D25214B2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72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</a:t>
            </a:r>
            <a:r>
              <a:rPr lang="en-US" dirty="0" smtClean="0"/>
              <a:t>lso have an HPC cluster, managed</a:t>
            </a:r>
            <a:r>
              <a:rPr lang="en-US" baseline="0" dirty="0" smtClean="0"/>
              <a:t> with SLURM, but ‘backfilled’ with </a:t>
            </a:r>
            <a:r>
              <a:rPr lang="en-US" baseline="0" dirty="0" err="1" smtClean="0"/>
              <a:t>HTCondor</a:t>
            </a:r>
            <a:r>
              <a:rPr lang="en-US" baseline="0" dirty="0" smtClean="0"/>
              <a:t> jobs as part of the CHTC Pool.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9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</a:t>
            </a:r>
            <a:r>
              <a:rPr lang="en-US" dirty="0" smtClean="0"/>
              <a:t>lso have an HPC cluster, managed</a:t>
            </a:r>
            <a:r>
              <a:rPr lang="en-US" baseline="0" dirty="0" smtClean="0"/>
              <a:t> with SLURM, but ‘backfilled’ with </a:t>
            </a:r>
            <a:r>
              <a:rPr lang="en-US" baseline="0" dirty="0" err="1" smtClean="0"/>
              <a:t>HTCondor</a:t>
            </a:r>
            <a:r>
              <a:rPr lang="en-US" baseline="0" dirty="0" smtClean="0"/>
              <a:t> jobs as part of the CHTC Pool.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9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</a:t>
            </a:r>
            <a:r>
              <a:rPr lang="en-US" dirty="0" smtClean="0"/>
              <a:t>lso have an HPC cluster, managed</a:t>
            </a:r>
            <a:r>
              <a:rPr lang="en-US" baseline="0" dirty="0" smtClean="0"/>
              <a:t> with SLURM, but ‘backfilled’ with </a:t>
            </a:r>
            <a:r>
              <a:rPr lang="en-US" baseline="0" dirty="0" err="1" smtClean="0"/>
              <a:t>HTCondor</a:t>
            </a:r>
            <a:r>
              <a:rPr lang="en-US" baseline="0" dirty="0" smtClean="0"/>
              <a:t> jobs as part of the CHTC Pool.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34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the WRONG angle.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79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79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9B416-783E-2546-8928-1D25214B29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50356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55244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Facilitating Research at UW-Madison with HTC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HTC_logo_color_ve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582613"/>
            <a:ext cx="2211387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C:\Users\vmuser\Desktop\HTCondor_red_blk_nota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992313"/>
            <a:ext cx="270827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110107"/>
            <a:ext cx="7772400" cy="2438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2236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B233A-5A34-40E0-A1A1-99B0B6E85CD8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41425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9DA78-F1AA-45FA-BBDC-EA195CD56571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937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0238"/>
            <a:ext cx="3810000" cy="373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0238"/>
            <a:ext cx="3810000" cy="373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67600" y="62484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654D0-15E6-43C0-8E23-7812BAB9176F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367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FDE22-91E6-41E6-9071-80DF43D51D12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5762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84E8F-6AB7-44F0-B4F4-C12EC6D8C7C0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977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490CD-3240-4B3F-9FE5-32681F45B731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0906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D8FC3-7B73-4494-BD75-577CF8ADD787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755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2165C-11E1-4273-A8B7-B9B0430B83A6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775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3AA7-50BF-4F86-A4B6-8EDB8F3A4F44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75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E9F24-0863-4049-AF6F-1632C31B50B8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7761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A01F40-B2FA-494C-9287-D8042299DFEB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890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51816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940560"/>
            <a:ext cx="6508377" cy="4185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Facilitating Research at UW-Madison with HTC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3" y="1355725"/>
            <a:ext cx="8399462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8" name="Picture 1" descr="CHTC_logo_color_horiz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88"/>
            <a:ext cx="27622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0" y="625475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505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A01F40-B2FA-494C-9287-D8042299DFEB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MS PGothic" pitchFamily="34" charset="-128"/>
            </a:endParaRPr>
          </a:p>
        </p:txBody>
      </p:sp>
      <p:pic>
        <p:nvPicPr>
          <p:cNvPr id="1031" name="Picture 8" descr="C:\Users\vmuser\Desktop\HTCondor_red_blk_nota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6181725"/>
            <a:ext cx="27082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8000"/>
        </a:buClr>
        <a:buSzPct val="120000"/>
        <a:buChar char="›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0000"/>
        <a:buFont typeface="Marlett" pitchFamily="2" charset="2"/>
        <a:buChar char="h"/>
        <a:defRPr sz="2800">
          <a:solidFill>
            <a:schemeClr val="tx1"/>
          </a:solidFill>
          <a:latin typeface="+mn-lt"/>
          <a:ea typeface="MS PGothic" pitchFamily="34" charset="-128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8" y="4232023"/>
            <a:ext cx="8831662" cy="1502914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Facilitating Researchers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with HTC Workloads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9568" y="5517931"/>
            <a:ext cx="5628026" cy="1406917"/>
          </a:xfrm>
        </p:spPr>
        <p:txBody>
          <a:bodyPr>
            <a:noAutofit/>
          </a:bodyPr>
          <a:lstStyle/>
          <a:p>
            <a:pPr algn="r"/>
            <a:endParaRPr lang="en-US" sz="1800" dirty="0" smtClean="0"/>
          </a:p>
          <a:p>
            <a:pPr algn="r"/>
            <a:r>
              <a:rPr lang="en-US" sz="1800" dirty="0" smtClean="0"/>
              <a:t>Lauren Michael, Research Computing Facilitator</a:t>
            </a:r>
          </a:p>
          <a:p>
            <a:pPr algn="r"/>
            <a:r>
              <a:rPr lang="en-US" sz="1800" dirty="0" smtClean="0"/>
              <a:t>Center for High Throughput Computing</a:t>
            </a:r>
          </a:p>
          <a:p>
            <a:pPr algn="r"/>
            <a:r>
              <a:rPr lang="en-US" sz="1800" dirty="0" smtClean="0"/>
              <a:t>22 Mar 2016</a:t>
            </a:r>
          </a:p>
          <a:p>
            <a:pPr algn="r"/>
            <a:endParaRPr lang="en-US" sz="1800" dirty="0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29" y="634047"/>
            <a:ext cx="4761847" cy="317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1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1863" y="2223404"/>
            <a:ext cx="56802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 smtClean="0"/>
              <a:t>Users are </a:t>
            </a:r>
            <a:r>
              <a:rPr lang="en-US" sz="5000" b="1" dirty="0" smtClean="0">
                <a:solidFill>
                  <a:schemeClr val="accent1"/>
                </a:solidFill>
              </a:rPr>
              <a:t>people</a:t>
            </a:r>
            <a:r>
              <a:rPr lang="en-US" sz="5000" b="1" dirty="0" smtClean="0"/>
              <a:t>.</a:t>
            </a:r>
            <a:endParaRPr lang="en-US" sz="5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6931" y="3466497"/>
            <a:ext cx="84470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u="sng" dirty="0" smtClean="0">
                <a:solidFill>
                  <a:srgbClr val="990000"/>
                </a:solidFill>
              </a:rPr>
              <a:t>Researchers</a:t>
            </a:r>
            <a:r>
              <a:rPr lang="en-US" sz="5000" b="1" dirty="0" smtClean="0">
                <a:solidFill>
                  <a:srgbClr val="990000"/>
                </a:solidFill>
              </a:rPr>
              <a:t> </a:t>
            </a:r>
            <a:r>
              <a:rPr lang="en-US" sz="5000" b="1" dirty="0" smtClean="0"/>
              <a:t>are people.</a:t>
            </a:r>
            <a:endParaRPr lang="en-US" sz="50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731863" y="2704353"/>
            <a:ext cx="1987176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69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028" r="173"/>
          <a:stretch/>
        </p:blipFill>
        <p:spPr>
          <a:xfrm>
            <a:off x="4945529" y="3700276"/>
            <a:ext cx="4183529" cy="2896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78" y="868519"/>
            <a:ext cx="89611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 smtClean="0"/>
              <a:t>Make it easy for researchers </a:t>
            </a:r>
          </a:p>
          <a:p>
            <a:pPr algn="ctr"/>
            <a:r>
              <a:rPr lang="en-US" sz="5000" dirty="0" smtClean="0"/>
              <a:t>to find </a:t>
            </a:r>
            <a:r>
              <a:rPr lang="en-US" sz="5000" b="1" dirty="0" smtClean="0">
                <a:solidFill>
                  <a:schemeClr val="accent1"/>
                </a:solidFill>
              </a:rPr>
              <a:t>the right people</a:t>
            </a:r>
            <a:r>
              <a:rPr lang="en-US" sz="5000" b="1" dirty="0" smtClean="0"/>
              <a:t>.</a:t>
            </a:r>
            <a:endParaRPr lang="en-US" sz="5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9367" y="3522266"/>
            <a:ext cx="446741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8640" indent="-457200"/>
            <a:r>
              <a:rPr lang="en-US" sz="5000" b="1" dirty="0" smtClean="0"/>
              <a:t>“Facilitators”</a:t>
            </a:r>
          </a:p>
          <a:p>
            <a:pPr marL="548640" indent="-457200"/>
            <a:r>
              <a:rPr lang="en-US" sz="2400" dirty="0" smtClean="0"/>
              <a:t>-consultants/liaisons for research computing</a:t>
            </a:r>
          </a:p>
          <a:p>
            <a:pPr marL="548640" indent="-457200"/>
            <a:r>
              <a:rPr lang="en-US" sz="2400" dirty="0" smtClean="0"/>
              <a:t>-</a:t>
            </a:r>
            <a:r>
              <a:rPr lang="en-US" sz="2400" dirty="0"/>
              <a:t>identify </a:t>
            </a:r>
            <a:r>
              <a:rPr lang="en-US" sz="2400" dirty="0" smtClean="0"/>
              <a:t>with the </a:t>
            </a:r>
            <a:r>
              <a:rPr lang="en-US" sz="2400" i="1" dirty="0" smtClean="0"/>
              <a:t>user</a:t>
            </a:r>
            <a:r>
              <a:rPr lang="en-US" sz="2400" dirty="0" smtClean="0"/>
              <a:t> perspective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133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20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Research Computing </a:t>
            </a: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i="1" u="sng" dirty="0" smtClean="0">
                <a:solidFill>
                  <a:srgbClr val="000000"/>
                </a:solidFill>
              </a:rPr>
              <a:t>Facilitation</a:t>
            </a:r>
            <a:endParaRPr lang="en-US" b="1" i="1" u="sng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111375"/>
            <a:ext cx="6508377" cy="3840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proactive engagement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personalized guidance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teach-to-fish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relationship building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advocating for researchers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professional </a:t>
            </a:r>
            <a:r>
              <a:rPr lang="en-US" sz="2400" dirty="0" smtClean="0"/>
              <a:t>networking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5951538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03996"/>
                </a:solidFill>
              </a:rPr>
              <a:t>http://</a:t>
            </a:r>
            <a:r>
              <a:rPr lang="en-US" dirty="0" err="1" smtClean="0">
                <a:solidFill>
                  <a:srgbClr val="203996"/>
                </a:solidFill>
              </a:rPr>
              <a:t>aci-ref.github.io</a:t>
            </a:r>
            <a:r>
              <a:rPr lang="en-US" dirty="0" smtClean="0">
                <a:solidFill>
                  <a:srgbClr val="203996"/>
                </a:solidFill>
              </a:rPr>
              <a:t>/</a:t>
            </a:r>
            <a:r>
              <a:rPr lang="en-US" dirty="0" err="1" smtClean="0">
                <a:solidFill>
                  <a:srgbClr val="203996"/>
                </a:solidFill>
              </a:rPr>
              <a:t>facilitation_best_practices</a:t>
            </a:r>
            <a:r>
              <a:rPr lang="en-US" dirty="0" smtClean="0">
                <a:solidFill>
                  <a:srgbClr val="203996"/>
                </a:solidFill>
              </a:rPr>
              <a:t>/</a:t>
            </a:r>
          </a:p>
          <a:p>
            <a:pPr algn="ctr"/>
            <a:r>
              <a:rPr lang="en-US" dirty="0" smtClean="0">
                <a:solidFill>
                  <a:srgbClr val="203996"/>
                </a:solidFill>
              </a:rPr>
              <a:t>Michael, L. and Maas, B. Research Computing Facilitators: The Missing Human Link in Needs-Based Research Cyberinfrastructure. ECAR, May 16, 2016.</a:t>
            </a:r>
            <a:endParaRPr lang="en-US" dirty="0">
              <a:solidFill>
                <a:srgbClr val="2039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61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20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Research Computing </a:t>
            </a: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i="1" u="sng" dirty="0" smtClean="0">
                <a:solidFill>
                  <a:srgbClr val="000000"/>
                </a:solidFill>
              </a:rPr>
              <a:t>Facilitation</a:t>
            </a:r>
            <a:endParaRPr lang="en-US" b="1" i="1" u="sng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111375"/>
            <a:ext cx="6508377" cy="3840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proactive engagement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personalized guidance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teach-to-fish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relationship building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advocating for researchers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professional </a:t>
            </a:r>
            <a:r>
              <a:rPr lang="en-US" sz="2400" dirty="0" smtClean="0"/>
              <a:t>networking</a:t>
            </a:r>
            <a:endParaRPr lang="en-US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338388" y="3635375"/>
            <a:ext cx="36881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>
                <a:solidFill>
                  <a:srgbClr val="990000"/>
                </a:solidFill>
                <a:latin typeface="Avenir Next Regular"/>
                <a:cs typeface="Avenir Next Regular"/>
              </a:rPr>
              <a:t>deliberate</a:t>
            </a:r>
          </a:p>
          <a:p>
            <a:r>
              <a:rPr lang="en-US" sz="2600" b="1" i="1" dirty="0" smtClean="0">
                <a:solidFill>
                  <a:srgbClr val="990000"/>
                </a:solidFill>
                <a:latin typeface="Avenir Next Regular"/>
                <a:cs typeface="Avenir Next Regular"/>
              </a:rPr>
              <a:t>     designated</a:t>
            </a:r>
          </a:p>
          <a:p>
            <a:r>
              <a:rPr lang="en-US" sz="2600" b="1" i="1" dirty="0">
                <a:solidFill>
                  <a:srgbClr val="990000"/>
                </a:solidFill>
                <a:latin typeface="Avenir Next Regular"/>
                <a:cs typeface="Avenir Next Regular"/>
              </a:rPr>
              <a:t> </a:t>
            </a:r>
            <a:r>
              <a:rPr lang="en-US" sz="2600" b="1" i="1" dirty="0" smtClean="0">
                <a:solidFill>
                  <a:srgbClr val="990000"/>
                </a:solidFill>
                <a:latin typeface="Avenir Next Regular"/>
                <a:cs typeface="Avenir Next Regular"/>
              </a:rPr>
              <a:t>          dedicated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8663" y="2486025"/>
            <a:ext cx="36881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>
                <a:solidFill>
                  <a:srgbClr val="990000"/>
                </a:solidFill>
                <a:latin typeface="Avenir Next Regular"/>
                <a:cs typeface="Avenir Next Regular"/>
              </a:rPr>
              <a:t>beyond-the-helpdesk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51538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03996"/>
                </a:solidFill>
              </a:rPr>
              <a:t>http://</a:t>
            </a:r>
            <a:r>
              <a:rPr lang="en-US" dirty="0" err="1" smtClean="0">
                <a:solidFill>
                  <a:srgbClr val="203996"/>
                </a:solidFill>
              </a:rPr>
              <a:t>aci-ref.github.io</a:t>
            </a:r>
            <a:r>
              <a:rPr lang="en-US" dirty="0" smtClean="0">
                <a:solidFill>
                  <a:srgbClr val="203996"/>
                </a:solidFill>
              </a:rPr>
              <a:t>/</a:t>
            </a:r>
            <a:r>
              <a:rPr lang="en-US" dirty="0" err="1" smtClean="0">
                <a:solidFill>
                  <a:srgbClr val="203996"/>
                </a:solidFill>
              </a:rPr>
              <a:t>facilitation_best_practices</a:t>
            </a:r>
            <a:r>
              <a:rPr lang="en-US" dirty="0" smtClean="0">
                <a:solidFill>
                  <a:srgbClr val="203996"/>
                </a:solidFill>
              </a:rPr>
              <a:t>/</a:t>
            </a:r>
          </a:p>
          <a:p>
            <a:pPr algn="ctr"/>
            <a:r>
              <a:rPr lang="en-US" dirty="0" smtClean="0">
                <a:solidFill>
                  <a:srgbClr val="203996"/>
                </a:solidFill>
              </a:rPr>
              <a:t>Michael, L. and Maas, B. Research Computing Facilitators: The Missing Human Link in Needs-Based Research Cyberinfrastructure. ECAR, May 16, 2016.</a:t>
            </a:r>
            <a:endParaRPr lang="en-US" dirty="0">
              <a:solidFill>
                <a:srgbClr val="2039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01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20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Research Computing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i="1" dirty="0" smtClean="0">
                <a:solidFill>
                  <a:schemeClr val="tx1"/>
                </a:solidFill>
              </a:rPr>
              <a:t>Facilitators</a:t>
            </a:r>
            <a:endParaRPr lang="en-US" b="1" i="1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2937" y="1733201"/>
            <a:ext cx="4674813" cy="4710827"/>
            <a:chOff x="3491711" y="1286138"/>
            <a:chExt cx="5280186" cy="5320869"/>
          </a:xfrm>
        </p:grpSpPr>
        <p:sp>
          <p:nvSpPr>
            <p:cNvPr id="7" name="Oval 6"/>
            <p:cNvSpPr/>
            <p:nvPr/>
          </p:nvSpPr>
          <p:spPr>
            <a:xfrm>
              <a:off x="5716831" y="3433788"/>
              <a:ext cx="3008657" cy="300865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538116" y="3220046"/>
              <a:ext cx="3386961" cy="3386961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416299" y="1286138"/>
              <a:ext cx="3674233" cy="3674233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91711" y="4836410"/>
              <a:ext cx="2225119" cy="869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b="1" dirty="0" smtClean="0">
                  <a:solidFill>
                    <a:schemeClr val="accent1">
                      <a:lumMod val="50000"/>
                    </a:schemeClr>
                  </a:solidFill>
                </a:rPr>
                <a:t>Scholarship     Experience</a:t>
              </a:r>
              <a:endParaRPr lang="en-US" sz="2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1425" y="1832095"/>
              <a:ext cx="3368235" cy="1355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Communication, Teaching, Leadership</a:t>
              </a:r>
              <a:endParaRPr lang="en-US" sz="2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34361" y="4898276"/>
              <a:ext cx="1637536" cy="730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</a:rPr>
                <a:t>Technical Skills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pic>
        <p:nvPicPr>
          <p:cNvPr id="12" name="Picture 11" descr="20160420_Morgridge_9259.d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9254"/>
          <a:stretch/>
        </p:blipFill>
        <p:spPr>
          <a:xfrm>
            <a:off x="5389552" y="1542057"/>
            <a:ext cx="3242420" cy="2109586"/>
          </a:xfrm>
          <a:prstGeom prst="rect">
            <a:avLst/>
          </a:prstGeom>
        </p:spPr>
      </p:pic>
      <p:pic>
        <p:nvPicPr>
          <p:cNvPr id="13" name="Picture 12" descr="RCFhelpdes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7468"/>
          <a:stretch/>
        </p:blipFill>
        <p:spPr>
          <a:xfrm>
            <a:off x="5775954" y="4120352"/>
            <a:ext cx="3106337" cy="227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33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926" y="298968"/>
            <a:ext cx="763111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srgbClr val="990000"/>
                </a:solidFill>
              </a:rPr>
              <a:t>Share support practices</a:t>
            </a:r>
          </a:p>
          <a:p>
            <a:r>
              <a:rPr lang="en-US" sz="5000" b="1" dirty="0">
                <a:solidFill>
                  <a:srgbClr val="990000"/>
                </a:solidFill>
              </a:rPr>
              <a:t> </a:t>
            </a:r>
            <a:r>
              <a:rPr lang="en-US" sz="5000" b="1" dirty="0" smtClean="0">
                <a:solidFill>
                  <a:srgbClr val="990000"/>
                </a:solidFill>
              </a:rPr>
              <a:t>with others!</a:t>
            </a:r>
            <a:endParaRPr lang="en-US" sz="5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858"/>
          <a:stretch/>
        </p:blipFill>
        <p:spPr>
          <a:xfrm>
            <a:off x="0" y="1930185"/>
            <a:ext cx="9144000" cy="34673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39750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Advanced Computing Infrastructure</a:t>
            </a:r>
          </a:p>
          <a:p>
            <a:pPr algn="ctr"/>
            <a:r>
              <a:rPr lang="en-US" sz="2000" b="1" dirty="0" smtClean="0"/>
              <a:t>Research and Education Facilitators (ACI-REF)</a:t>
            </a:r>
          </a:p>
          <a:p>
            <a:pPr algn="ctr"/>
            <a:r>
              <a:rPr lang="en-US" sz="2000" dirty="0" smtClean="0"/>
              <a:t>https://</a:t>
            </a:r>
            <a:r>
              <a:rPr lang="en-US" sz="2000" dirty="0" err="1" smtClean="0"/>
              <a:t>aciref.org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755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74" y="3907601"/>
            <a:ext cx="6858000" cy="2000264"/>
          </a:xfrm>
        </p:spPr>
        <p:txBody>
          <a:bodyPr anchor="t"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Reaching Researchers with HTC Needs</a:t>
            </a:r>
            <a:endParaRPr lang="en-US" sz="4400" b="1" dirty="0">
              <a:solidFill>
                <a:srgbClr val="000000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561" r="65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664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0613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How to attract researchers with HTC needs.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04021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0613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How to attract researchers with HTC needs.</a:t>
            </a:r>
            <a:endParaRPr lang="en-US" sz="48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959171" y="1069320"/>
            <a:ext cx="6643193" cy="156966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959171" y="846610"/>
            <a:ext cx="6795593" cy="182918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3629054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/>
                </a:solidFill>
              </a:rPr>
              <a:t>Just help </a:t>
            </a:r>
            <a:r>
              <a:rPr lang="en-US" sz="4000" b="1" dirty="0">
                <a:solidFill>
                  <a:schemeClr val="accent1"/>
                </a:solidFill>
              </a:rPr>
              <a:t>researchers with </a:t>
            </a:r>
            <a:endParaRPr lang="en-US" sz="40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4000" b="1" u="sng" dirty="0" smtClean="0">
                <a:solidFill>
                  <a:schemeClr val="accent1"/>
                </a:solidFill>
              </a:rPr>
              <a:t>COMPUTING</a:t>
            </a:r>
          </a:p>
          <a:p>
            <a:pPr algn="ctr"/>
            <a:r>
              <a:rPr lang="en-US" sz="2000" dirty="0" smtClean="0"/>
              <a:t>(not “HTC” or “HPC”, etc.) </a:t>
            </a:r>
          </a:p>
          <a:p>
            <a:pPr algn="ctr"/>
            <a:endParaRPr lang="en-US" sz="2000" dirty="0" smtClean="0">
              <a:solidFill>
                <a:schemeClr val="accent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accent1"/>
                </a:solidFill>
              </a:rPr>
              <a:t>Promote AWARENESS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3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74" y="3907601"/>
            <a:ext cx="6858000" cy="2000264"/>
          </a:xfrm>
        </p:spPr>
        <p:txBody>
          <a:bodyPr anchor="t"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Identifying HTC-able Research Problems</a:t>
            </a:r>
            <a:endParaRPr lang="en-US" sz="4400" b="1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123469" y="2004287"/>
            <a:ext cx="1" cy="704232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182957" y="1980625"/>
            <a:ext cx="1082494" cy="553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time</a:t>
            </a:r>
            <a:endParaRPr lang="en-US" sz="3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71170" y="1815800"/>
            <a:ext cx="5201080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77031" y="1194854"/>
            <a:ext cx="2550505" cy="553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/>
              <a:t>n </a:t>
            </a:r>
            <a:r>
              <a:rPr lang="en-US" sz="3000" dirty="0" smtClean="0"/>
              <a:t>processors</a:t>
            </a: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45" y="2010152"/>
            <a:ext cx="5325565" cy="75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9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355611"/>
            <a:ext cx="6508377" cy="1143000"/>
          </a:xfrm>
        </p:spPr>
        <p:txBody>
          <a:bodyPr/>
          <a:lstStyle/>
          <a:p>
            <a:r>
              <a:rPr lang="en-US" sz="4400" b="1" dirty="0" smtClean="0"/>
              <a:t>Overview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1976718"/>
            <a:ext cx="6508377" cy="458970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Research Computing at UW-Madison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The right people for </a:t>
            </a:r>
            <a:r>
              <a:rPr lang="en-US" sz="2400" b="1" dirty="0" smtClean="0"/>
              <a:t>support</a:t>
            </a:r>
          </a:p>
          <a:p>
            <a:r>
              <a:rPr lang="en-US" sz="2400" b="1" dirty="0" smtClean="0"/>
              <a:t>The right model of support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Reaching researchers with HTC needs</a:t>
            </a:r>
          </a:p>
          <a:p>
            <a:r>
              <a:rPr lang="en-US" sz="2400" b="1" dirty="0" smtClean="0"/>
              <a:t>Facilitating </a:t>
            </a:r>
            <a:r>
              <a:rPr lang="en-US" sz="2400" b="1" dirty="0" smtClean="0"/>
              <a:t>researchers with HTC needs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455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926" y="298968"/>
            <a:ext cx="661546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srgbClr val="990000"/>
                </a:solidFill>
              </a:rPr>
              <a:t>Observables </a:t>
            </a:r>
            <a:r>
              <a:rPr lang="en-US" sz="5000" b="1" dirty="0" smtClean="0">
                <a:solidFill>
                  <a:srgbClr val="990000"/>
                </a:solidFill>
              </a:rPr>
              <a:t>of </a:t>
            </a:r>
            <a:endParaRPr lang="en-US" sz="5000" b="1" dirty="0" smtClean="0">
              <a:solidFill>
                <a:srgbClr val="990000"/>
              </a:solidFill>
            </a:endParaRPr>
          </a:p>
          <a:p>
            <a:r>
              <a:rPr lang="en-US" sz="5000" b="1" dirty="0" smtClean="0">
                <a:solidFill>
                  <a:srgbClr val="990000"/>
                </a:solidFill>
              </a:rPr>
              <a:t> HTC</a:t>
            </a:r>
            <a:r>
              <a:rPr lang="en-US" sz="5000" b="1" dirty="0" smtClean="0">
                <a:solidFill>
                  <a:srgbClr val="990000"/>
                </a:solidFill>
              </a:rPr>
              <a:t>-</a:t>
            </a:r>
            <a:r>
              <a:rPr lang="en-US" sz="5000" b="1" dirty="0" smtClean="0">
                <a:solidFill>
                  <a:srgbClr val="990000"/>
                </a:solidFill>
              </a:rPr>
              <a:t>able workloads</a:t>
            </a:r>
            <a:endParaRPr lang="en-US" sz="50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91529" y="1655117"/>
            <a:ext cx="8080958" cy="4814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 smtClean="0"/>
          </a:p>
          <a:p>
            <a:pPr marL="0" indent="0">
              <a:buNone/>
            </a:pPr>
            <a:r>
              <a:rPr lang="en-US" sz="3000" b="1" dirty="0" smtClean="0"/>
              <a:t>long for-loops</a:t>
            </a:r>
          </a:p>
          <a:p>
            <a:pPr marL="0" indent="0">
              <a:buNone/>
            </a:pPr>
            <a:r>
              <a:rPr lang="en-US" sz="3000" b="1" dirty="0" smtClean="0"/>
              <a:t>numerous similar files per job</a:t>
            </a:r>
          </a:p>
          <a:p>
            <a:pPr marL="0" indent="0">
              <a:buNone/>
            </a:pPr>
            <a:r>
              <a:rPr lang="en-US" sz="3000" b="1" dirty="0"/>
              <a:t>	</a:t>
            </a:r>
            <a:r>
              <a:rPr lang="en-US" sz="3000" dirty="0" smtClean="0"/>
              <a:t>file system performance issues?</a:t>
            </a:r>
            <a:endParaRPr lang="en-US" sz="3000" b="1" dirty="0" smtClean="0"/>
          </a:p>
          <a:p>
            <a:pPr marL="0" indent="0">
              <a:buNone/>
            </a:pPr>
            <a:r>
              <a:rPr lang="en-US" sz="3000" b="1" dirty="0" smtClean="0"/>
              <a:t>numerous similar jobs in the queue</a:t>
            </a:r>
          </a:p>
          <a:p>
            <a:pPr marL="0" indent="0">
              <a:buNone/>
            </a:pPr>
            <a:r>
              <a:rPr lang="en-US" sz="3000" b="1" dirty="0" smtClean="0"/>
              <a:t>single-server, multi-core software</a:t>
            </a:r>
          </a:p>
          <a:p>
            <a:pPr marL="0" indent="0">
              <a:buNone/>
            </a:pPr>
            <a:r>
              <a:rPr lang="en-US" sz="3000" b="1" dirty="0"/>
              <a:t>	</a:t>
            </a:r>
            <a:r>
              <a:rPr lang="en-US" sz="3000" dirty="0" err="1" smtClean="0"/>
              <a:t>Matlab’s</a:t>
            </a:r>
            <a:r>
              <a:rPr lang="en-US" sz="3000" dirty="0" smtClean="0"/>
              <a:t> “</a:t>
            </a:r>
            <a:r>
              <a:rPr lang="en-US" sz="3000" dirty="0" err="1" smtClean="0"/>
              <a:t>parfor</a:t>
            </a:r>
            <a:r>
              <a:rPr lang="en-US" sz="3000" dirty="0" smtClean="0"/>
              <a:t>”, </a:t>
            </a:r>
            <a:r>
              <a:rPr lang="en-US" sz="3000" dirty="0" err="1" smtClean="0"/>
              <a:t>OpenMP</a:t>
            </a:r>
            <a:r>
              <a:rPr lang="en-US" sz="3000" dirty="0" smtClean="0"/>
              <a:t>, etc.</a:t>
            </a:r>
            <a:endParaRPr lang="en-US" sz="3000" b="1" dirty="0" smtClean="0"/>
          </a:p>
          <a:p>
            <a:pPr marL="0" indent="0">
              <a:buNone/>
            </a:pPr>
            <a:endParaRPr lang="en-US" sz="3000" b="1" dirty="0" smtClean="0"/>
          </a:p>
        </p:txBody>
      </p:sp>
    </p:spTree>
    <p:extLst>
      <p:ext uri="{BB962C8B-B14F-4D97-AF65-F5344CB8AC3E}">
        <p14:creationId xmlns:p14="http://schemas.microsoft.com/office/powerpoint/2010/main" val="75006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926" y="298968"/>
            <a:ext cx="697864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srgbClr val="990000"/>
                </a:solidFill>
              </a:rPr>
              <a:t>Researcher indicators</a:t>
            </a:r>
            <a:endParaRPr lang="en-US" sz="5000" b="1" dirty="0">
              <a:solidFill>
                <a:srgbClr val="990000"/>
              </a:solidFill>
            </a:endParaRPr>
          </a:p>
          <a:p>
            <a:r>
              <a:rPr lang="en-US" sz="5000" b="1" dirty="0" smtClean="0">
                <a:solidFill>
                  <a:srgbClr val="990000"/>
                </a:solidFill>
              </a:rPr>
              <a:t> of potential HTC</a:t>
            </a:r>
            <a:endParaRPr lang="en-US" sz="50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91529" y="1719385"/>
            <a:ext cx="8080958" cy="44645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 smtClean="0"/>
          </a:p>
          <a:p>
            <a:pPr marL="0" indent="0">
              <a:buNone/>
            </a:pPr>
            <a:r>
              <a:rPr lang="en-US" sz="3000" b="1" dirty="0" smtClean="0"/>
              <a:t>“model optimization”</a:t>
            </a:r>
          </a:p>
          <a:p>
            <a:pPr marL="0" indent="0">
              <a:buNone/>
            </a:pPr>
            <a:r>
              <a:rPr lang="en-US" sz="3000" b="1" dirty="0" smtClean="0"/>
              <a:t>“parameter sweep”</a:t>
            </a:r>
          </a:p>
          <a:p>
            <a:pPr marL="0" indent="0">
              <a:buNone/>
            </a:pPr>
            <a:r>
              <a:rPr lang="en-US" sz="3000" b="1" dirty="0" smtClean="0"/>
              <a:t>“text analysis”</a:t>
            </a:r>
          </a:p>
          <a:p>
            <a:pPr marL="0" indent="0">
              <a:buNone/>
            </a:pPr>
            <a:r>
              <a:rPr lang="en-US" sz="3000" b="1" dirty="0" smtClean="0"/>
              <a:t>“image analysis”</a:t>
            </a:r>
          </a:p>
          <a:p>
            <a:pPr marL="0" indent="0">
              <a:buNone/>
            </a:pPr>
            <a:r>
              <a:rPr lang="en-US" sz="3000" b="1" dirty="0" smtClean="0"/>
              <a:t>“library” “database for output”</a:t>
            </a:r>
          </a:p>
          <a:p>
            <a:pPr marL="0" indent="0">
              <a:buNone/>
            </a:pPr>
            <a:endParaRPr lang="en-US" sz="3000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22250" y="6183933"/>
            <a:ext cx="877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More: http://</a:t>
            </a:r>
            <a:r>
              <a:rPr lang="en-US" dirty="0" err="1"/>
              <a:t>research.cs.wisc.edu</a:t>
            </a:r>
            <a:r>
              <a:rPr lang="en-US" dirty="0"/>
              <a:t>/</a:t>
            </a:r>
            <a:r>
              <a:rPr lang="en-US" dirty="0" err="1"/>
              <a:t>htcondor</a:t>
            </a:r>
            <a:r>
              <a:rPr lang="en-US" dirty="0"/>
              <a:t>//HTCondorWeek2016/presentations/</a:t>
            </a:r>
            <a:r>
              <a:rPr lang="en-US" dirty="0" err="1"/>
              <a:t>ThuKoch_Taxonomy.pdf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746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74" y="3907601"/>
            <a:ext cx="6858000" cy="2000264"/>
          </a:xfrm>
        </p:spPr>
        <p:txBody>
          <a:bodyPr anchor="t"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Facilitating Researchers with HTC Needs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28" r="173"/>
          <a:stretch/>
        </p:blipFill>
        <p:spPr>
          <a:xfrm>
            <a:off x="254000" y="268287"/>
            <a:ext cx="5255722" cy="363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4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926" y="298968"/>
            <a:ext cx="746455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srgbClr val="990000"/>
                </a:solidFill>
              </a:rPr>
              <a:t>Teach Key </a:t>
            </a:r>
            <a:r>
              <a:rPr lang="en-US" sz="5000" b="1" dirty="0" smtClean="0">
                <a:solidFill>
                  <a:srgbClr val="990000"/>
                </a:solidFill>
              </a:rPr>
              <a:t>Components</a:t>
            </a:r>
          </a:p>
          <a:p>
            <a:r>
              <a:rPr lang="en-US" sz="5000" b="1" dirty="0">
                <a:solidFill>
                  <a:srgbClr val="990000"/>
                </a:solidFill>
              </a:rPr>
              <a:t> </a:t>
            </a:r>
            <a:r>
              <a:rPr lang="en-US" sz="5000" b="1" dirty="0" smtClean="0">
                <a:solidFill>
                  <a:srgbClr val="990000"/>
                </a:solidFill>
              </a:rPr>
              <a:t>of </a:t>
            </a:r>
            <a:r>
              <a:rPr lang="en-US" sz="5000" b="1" dirty="0" smtClean="0">
                <a:solidFill>
                  <a:srgbClr val="990000"/>
                </a:solidFill>
              </a:rPr>
              <a:t>Executing HTC Work</a:t>
            </a:r>
            <a:endParaRPr lang="en-US" sz="5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767385" y="52558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61292" y="2251593"/>
            <a:ext cx="6009578" cy="4360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4000" b="1" dirty="0" smtClean="0">
                <a:solidFill>
                  <a:srgbClr val="000000"/>
                </a:solidFill>
              </a:rPr>
              <a:t>Breaking Up Workloads</a:t>
            </a:r>
          </a:p>
          <a:p>
            <a:pPr algn="ctr">
              <a:lnSpc>
                <a:spcPct val="140000"/>
              </a:lnSpc>
            </a:pPr>
            <a:r>
              <a:rPr lang="en-US" sz="4000" b="1" dirty="0" smtClean="0">
                <a:solidFill>
                  <a:srgbClr val="000000"/>
                </a:solidFill>
              </a:rPr>
              <a:t>Data Management</a:t>
            </a:r>
          </a:p>
          <a:p>
            <a:pPr algn="ctr">
              <a:lnSpc>
                <a:spcPct val="140000"/>
              </a:lnSpc>
            </a:pPr>
            <a:r>
              <a:rPr lang="en-US" sz="4000" b="1" dirty="0" smtClean="0">
                <a:solidFill>
                  <a:srgbClr val="000000"/>
                </a:solidFill>
              </a:rPr>
              <a:t>Software Portability</a:t>
            </a:r>
          </a:p>
          <a:p>
            <a:pPr algn="ctr">
              <a:lnSpc>
                <a:spcPct val="140000"/>
              </a:lnSpc>
            </a:pPr>
            <a:r>
              <a:rPr lang="en-US" sz="4000" b="1" dirty="0" smtClean="0">
                <a:solidFill>
                  <a:srgbClr val="000000"/>
                </a:solidFill>
              </a:rPr>
              <a:t>Automation</a:t>
            </a:r>
          </a:p>
          <a:p>
            <a:pPr algn="ctr">
              <a:lnSpc>
                <a:spcPct val="140000"/>
              </a:lnSpc>
            </a:pPr>
            <a:r>
              <a:rPr lang="en-US" sz="4000" b="1" dirty="0" smtClean="0">
                <a:solidFill>
                  <a:srgbClr val="000000"/>
                </a:solidFill>
              </a:rPr>
              <a:t>Long-Term Pay-Offs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81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926" y="298968"/>
            <a:ext cx="74658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</a:rPr>
              <a:t>Breaking Up Workloads</a:t>
            </a:r>
            <a:endParaRPr lang="en-US" sz="50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957" y="3435454"/>
            <a:ext cx="4001176" cy="5652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05487" y="2310794"/>
            <a:ext cx="2479649" cy="72159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00"/>
                </a:solidFill>
              </a:rPr>
              <a:t>d</a:t>
            </a:r>
            <a:r>
              <a:rPr lang="en-US" sz="2600" dirty="0" smtClean="0">
                <a:solidFill>
                  <a:srgbClr val="000000"/>
                </a:solidFill>
              </a:rPr>
              <a:t>ata prep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702595" y="3071879"/>
            <a:ext cx="485434" cy="41050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5487" y="4442461"/>
            <a:ext cx="2479649" cy="72159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00"/>
                </a:solidFill>
              </a:rPr>
              <a:t>c</a:t>
            </a:r>
            <a:r>
              <a:rPr lang="en-US" sz="2600" dirty="0" smtClean="0">
                <a:solidFill>
                  <a:srgbClr val="000000"/>
                </a:solidFill>
              </a:rPr>
              <a:t>ombine results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702595" y="4002154"/>
            <a:ext cx="485434" cy="41050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6926" y="1710046"/>
            <a:ext cx="508240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Discuss </a:t>
            </a:r>
            <a:r>
              <a:rPr lang="en-US" sz="2400" i="1" dirty="0" smtClean="0"/>
              <a:t>conceptually</a:t>
            </a:r>
          </a:p>
          <a:p>
            <a:r>
              <a:rPr lang="en-US" sz="2400" i="1" dirty="0"/>
              <a:t> </a:t>
            </a:r>
            <a:r>
              <a:rPr lang="en-US" sz="2400" dirty="0" smtClean="0"/>
              <a:t>for programs </a:t>
            </a:r>
            <a:r>
              <a:rPr lang="en-US" sz="2400" i="1" dirty="0" smtClean="0"/>
              <a:t>AND</a:t>
            </a:r>
            <a:r>
              <a:rPr lang="en-US" sz="2400" dirty="0" smtClean="0"/>
              <a:t> files</a:t>
            </a:r>
          </a:p>
          <a:p>
            <a:endParaRPr lang="en-US" sz="2400" dirty="0"/>
          </a:p>
          <a:p>
            <a:r>
              <a:rPr lang="en-US" sz="2400" dirty="0" smtClean="0"/>
              <a:t>Plan programming and/or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execution modifications</a:t>
            </a:r>
          </a:p>
          <a:p>
            <a:endParaRPr lang="en-US" sz="2400" dirty="0" smtClean="0"/>
          </a:p>
          <a:p>
            <a:r>
              <a:rPr lang="en-US" sz="2400" dirty="0"/>
              <a:t>Batch multiple </a:t>
            </a:r>
            <a:r>
              <a:rPr lang="en-US" sz="2400" i="1" dirty="0"/>
              <a:t>very</a:t>
            </a:r>
            <a:r>
              <a:rPr lang="en-US" sz="2400" dirty="0"/>
              <a:t> short tasks </a:t>
            </a:r>
          </a:p>
          <a:p>
            <a:r>
              <a:rPr lang="en-US" sz="2400" dirty="0"/>
              <a:t> together in each “job”</a:t>
            </a:r>
          </a:p>
          <a:p>
            <a:endParaRPr lang="en-US" sz="2400" dirty="0"/>
          </a:p>
          <a:p>
            <a:r>
              <a:rPr lang="en-US" sz="2400" dirty="0" smtClean="0"/>
              <a:t>Test small, understand resource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requirements, optimize, scale up</a:t>
            </a:r>
          </a:p>
          <a:p>
            <a:endParaRPr lang="en-US" sz="2400" dirty="0"/>
          </a:p>
          <a:p>
            <a:r>
              <a:rPr lang="en-US" sz="2400" dirty="0" err="1" smtClean="0"/>
              <a:t>Checkpointing</a:t>
            </a:r>
            <a:r>
              <a:rPr lang="en-US" sz="2400" dirty="0"/>
              <a:t>!</a:t>
            </a:r>
          </a:p>
          <a:p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6103780" y="3409538"/>
            <a:ext cx="16354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00"/>
                </a:solidFill>
              </a:rPr>
              <a:t>process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29875" y="552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8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926" y="298968"/>
            <a:ext cx="577952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</a:rPr>
              <a:t>Data Management</a:t>
            </a:r>
            <a:endParaRPr lang="en-US" sz="5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199" y="1964046"/>
            <a:ext cx="8172580" cy="4832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(beyond typical management of metadata, paths, etc.)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600" b="1" dirty="0" smtClean="0"/>
              <a:t>scalable file-</a:t>
            </a:r>
            <a:r>
              <a:rPr lang="en-US" sz="2600" b="1" dirty="0" smtClean="0"/>
              <a:t>naming and organization</a:t>
            </a:r>
            <a:endParaRPr lang="en-US" sz="2600" b="1" dirty="0"/>
          </a:p>
          <a:p>
            <a:pPr algn="ctr"/>
            <a:endParaRPr lang="en-US" sz="2600" b="1" dirty="0"/>
          </a:p>
          <a:p>
            <a:pPr algn="ctr"/>
            <a:r>
              <a:rPr lang="en-US" sz="2600" b="1" dirty="0"/>
              <a:t>organize “shared” data and job-specific data</a:t>
            </a:r>
          </a:p>
          <a:p>
            <a:pPr algn="ctr"/>
            <a:r>
              <a:rPr lang="en-US" sz="2600" b="1" dirty="0"/>
              <a:t>separately, avoiding unnecessary duplicates</a:t>
            </a:r>
          </a:p>
          <a:p>
            <a:pPr algn="ctr"/>
            <a:endParaRPr lang="en-US" sz="2600" b="1" dirty="0" smtClean="0"/>
          </a:p>
          <a:p>
            <a:pPr algn="ctr"/>
            <a:r>
              <a:rPr lang="en-US" sz="2600" b="1" dirty="0" smtClean="0"/>
              <a:t>compression for file transfers</a:t>
            </a:r>
          </a:p>
          <a:p>
            <a:pPr algn="ctr"/>
            <a:endParaRPr lang="en-US" sz="2600" b="1" dirty="0"/>
          </a:p>
          <a:p>
            <a:pPr algn="ctr"/>
            <a:r>
              <a:rPr lang="en-US" sz="2600" b="1" dirty="0" smtClean="0"/>
              <a:t>stage large files off of the submit server</a:t>
            </a:r>
          </a:p>
          <a:p>
            <a:pPr algn="ctr"/>
            <a:endParaRPr lang="en-US" sz="2600" b="1" dirty="0"/>
          </a:p>
          <a:p>
            <a:pPr algn="ctr"/>
            <a:r>
              <a:rPr lang="en-US" sz="2600" b="1" dirty="0" smtClean="0"/>
              <a:t>organize software files, too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7281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926" y="298968"/>
            <a:ext cx="78737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solidFill>
                  <a:srgbClr val="000000"/>
                </a:solidFill>
              </a:rPr>
              <a:t>Teach Researchers</a:t>
            </a:r>
          </a:p>
          <a:p>
            <a:r>
              <a:rPr lang="en-US" sz="5000" b="1" dirty="0" smtClean="0">
                <a:solidFill>
                  <a:srgbClr val="000000"/>
                </a:solidFill>
              </a:rPr>
              <a:t>How</a:t>
            </a:r>
            <a:r>
              <a:rPr lang="en-US" sz="5000" dirty="0" smtClean="0">
                <a:solidFill>
                  <a:srgbClr val="000000"/>
                </a:solidFill>
              </a:rPr>
              <a:t> </a:t>
            </a:r>
            <a:r>
              <a:rPr lang="en-US" sz="5000" b="1" dirty="0" smtClean="0">
                <a:solidFill>
                  <a:srgbClr val="000000"/>
                </a:solidFill>
              </a:rPr>
              <a:t>Software Works (!!!) </a:t>
            </a:r>
            <a:endParaRPr lang="en-US" sz="5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0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926" y="298968"/>
            <a:ext cx="78737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solidFill>
                  <a:srgbClr val="000000"/>
                </a:solidFill>
              </a:rPr>
              <a:t>Teach Researchers</a:t>
            </a:r>
          </a:p>
          <a:p>
            <a:r>
              <a:rPr lang="en-US" sz="5000" b="1" dirty="0" smtClean="0">
                <a:solidFill>
                  <a:srgbClr val="000000"/>
                </a:solidFill>
              </a:rPr>
              <a:t>How Software Works (!!!) </a:t>
            </a:r>
            <a:endParaRPr lang="en-US" sz="5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925" y="2440296"/>
            <a:ext cx="845369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90000"/>
                </a:solidFill>
              </a:rPr>
              <a:t>Portability is a must for HTC scalability</a:t>
            </a:r>
          </a:p>
          <a:p>
            <a:endParaRPr lang="en-US" sz="2400" b="1" dirty="0">
              <a:solidFill>
                <a:srgbClr val="990000"/>
              </a:solidFill>
            </a:endParaRPr>
          </a:p>
          <a:p>
            <a:r>
              <a:rPr lang="en-US" sz="2400" b="1" dirty="0" smtClean="0">
                <a:solidFill>
                  <a:srgbClr val="990000"/>
                </a:solidFill>
              </a:rPr>
              <a:t>Empower full control over versions</a:t>
            </a:r>
          </a:p>
          <a:p>
            <a:r>
              <a:rPr lang="en-US" sz="2400" b="1" dirty="0"/>
              <a:t>	</a:t>
            </a:r>
            <a:r>
              <a:rPr lang="en-US" sz="2400" dirty="0" smtClean="0"/>
              <a:t>reproducibility! experimentation!</a:t>
            </a:r>
          </a:p>
          <a:p>
            <a:endParaRPr lang="en-US" sz="2400" b="1" dirty="0" smtClean="0">
              <a:solidFill>
                <a:srgbClr val="990000"/>
              </a:solidFill>
            </a:endParaRPr>
          </a:p>
          <a:p>
            <a:r>
              <a:rPr lang="en-US" sz="2400" b="1" dirty="0" smtClean="0">
                <a:solidFill>
                  <a:srgbClr val="990000"/>
                </a:solidFill>
              </a:rPr>
              <a:t>Reduce researcher dependency on staff and specific, local configurations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extensibility </a:t>
            </a:r>
            <a:r>
              <a:rPr lang="en-US" sz="2400" dirty="0">
                <a:solidFill>
                  <a:srgbClr val="000000"/>
                </a:solidFill>
              </a:rPr>
              <a:t>for future </a:t>
            </a:r>
            <a:r>
              <a:rPr lang="en-US" sz="2400" dirty="0" smtClean="0">
                <a:solidFill>
                  <a:srgbClr val="000000"/>
                </a:solidFill>
              </a:rPr>
              <a:t>work and compute systems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b="1" dirty="0">
              <a:solidFill>
                <a:srgbClr val="990000"/>
              </a:solidFill>
            </a:endParaRPr>
          </a:p>
          <a:p>
            <a:r>
              <a:rPr lang="en-US" sz="2400" b="1" dirty="0" smtClean="0">
                <a:solidFill>
                  <a:srgbClr val="990000"/>
                </a:solidFill>
              </a:rPr>
              <a:t>Acknowledge licensing limitations to inform software selection</a:t>
            </a:r>
            <a:endParaRPr lang="en-US" sz="2400" b="1" i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2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xagon 16"/>
          <p:cNvSpPr/>
          <p:nvPr/>
        </p:nvSpPr>
        <p:spPr>
          <a:xfrm>
            <a:off x="4763272" y="2216005"/>
            <a:ext cx="4066289" cy="3362614"/>
          </a:xfrm>
          <a:prstGeom prst="hexagon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6926" y="298968"/>
            <a:ext cx="71505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solidFill>
                  <a:srgbClr val="000000"/>
                </a:solidFill>
              </a:rPr>
              <a:t>Encourage </a:t>
            </a:r>
            <a:r>
              <a:rPr lang="en-US" sz="5000" b="1" dirty="0" smtClean="0">
                <a:solidFill>
                  <a:srgbClr val="000000"/>
                </a:solidFill>
              </a:rPr>
              <a:t>Automation</a:t>
            </a:r>
            <a:endParaRPr lang="en-US" sz="5000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11" y="3675003"/>
            <a:ext cx="3306757" cy="467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9042" y="2534093"/>
            <a:ext cx="2254226" cy="655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d</a:t>
            </a:r>
            <a:r>
              <a:rPr lang="en-US" sz="2400" dirty="0" smtClean="0">
                <a:solidFill>
                  <a:srgbClr val="000000"/>
                </a:solidFill>
              </a:rPr>
              <a:t>ata prep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(manual)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775504" y="3281039"/>
            <a:ext cx="441304" cy="37318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9042" y="4665760"/>
            <a:ext cx="2254226" cy="655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combine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(manual)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775504" y="4211314"/>
            <a:ext cx="441304" cy="37318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28963" y="3577595"/>
            <a:ext cx="1486769" cy="503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00"/>
                </a:solidFill>
              </a:rPr>
              <a:t>process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6200000">
            <a:off x="3810799" y="4122216"/>
            <a:ext cx="944974" cy="116156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292" y="3675003"/>
            <a:ext cx="3306757" cy="4671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675323" y="2534093"/>
            <a:ext cx="2254226" cy="655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00"/>
                </a:solidFill>
              </a:rPr>
              <a:t>d</a:t>
            </a:r>
            <a:r>
              <a:rPr lang="en-US" sz="2600" dirty="0" smtClean="0">
                <a:solidFill>
                  <a:srgbClr val="000000"/>
                </a:solidFill>
              </a:rPr>
              <a:t>ata prep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6581785" y="3281039"/>
            <a:ext cx="441304" cy="37318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75323" y="4665760"/>
            <a:ext cx="2254226" cy="655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rgbClr val="000000"/>
                </a:solidFill>
              </a:rPr>
              <a:t>combine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6581785" y="4211314"/>
            <a:ext cx="441304" cy="37318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35244" y="3577595"/>
            <a:ext cx="1486769" cy="503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00"/>
                </a:solidFill>
              </a:rPr>
              <a:t>process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7793034">
            <a:off x="4583357" y="2659542"/>
            <a:ext cx="931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90000"/>
                  </a:schemeClr>
                </a:solidFill>
              </a:rPr>
              <a:t>DAG</a:t>
            </a:r>
            <a:endParaRPr lang="en-US" sz="28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1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926" y="298968"/>
            <a:ext cx="74673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solidFill>
                  <a:srgbClr val="000000"/>
                </a:solidFill>
              </a:rPr>
              <a:t>Help Researchers to </a:t>
            </a:r>
          </a:p>
          <a:p>
            <a:r>
              <a:rPr lang="en-US" sz="5000" dirty="0" smtClean="0">
                <a:solidFill>
                  <a:srgbClr val="000000"/>
                </a:solidFill>
              </a:rPr>
              <a:t>See </a:t>
            </a:r>
            <a:r>
              <a:rPr lang="en-US" sz="5000" b="1" dirty="0" smtClean="0">
                <a:solidFill>
                  <a:srgbClr val="000000"/>
                </a:solidFill>
              </a:rPr>
              <a:t>Big Picture Payoffs</a:t>
            </a:r>
            <a:endParaRPr lang="en-US" sz="50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201" y="2125564"/>
            <a:ext cx="5470298" cy="4445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87852" y="6531704"/>
            <a:ext cx="193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xkcd.com</a:t>
            </a:r>
            <a:r>
              <a:rPr lang="en-US" dirty="0" smtClean="0"/>
              <a:t>/1205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36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4950" y="1115471"/>
            <a:ext cx="8821737" cy="4227513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1"/>
                </a:solidFill>
                <a:latin typeface="News Gothic MT"/>
                <a:cs typeface="News Gothic MT"/>
              </a:rPr>
              <a:t>C</a:t>
            </a:r>
            <a:r>
              <a:rPr lang="en-US" sz="2800" dirty="0" smtClean="0">
                <a:latin typeface="News Gothic MT"/>
                <a:cs typeface="News Gothic MT"/>
              </a:rPr>
              <a:t>enter </a:t>
            </a:r>
            <a:r>
              <a:rPr lang="en-US" sz="2800" dirty="0">
                <a:latin typeface="News Gothic MT"/>
                <a:cs typeface="News Gothic MT"/>
              </a:rPr>
              <a:t>for </a:t>
            </a:r>
            <a:r>
              <a:rPr lang="en-US" sz="2800" b="1" dirty="0">
                <a:solidFill>
                  <a:srgbClr val="990000"/>
                </a:solidFill>
                <a:latin typeface="News Gothic MT"/>
                <a:cs typeface="News Gothic MT"/>
              </a:rPr>
              <a:t>H</a:t>
            </a:r>
            <a:r>
              <a:rPr lang="en-US" sz="2800" dirty="0">
                <a:latin typeface="News Gothic MT"/>
                <a:cs typeface="News Gothic MT"/>
              </a:rPr>
              <a:t>igh </a:t>
            </a:r>
            <a:r>
              <a:rPr lang="en-US" sz="2800" b="1" dirty="0">
                <a:solidFill>
                  <a:srgbClr val="990000"/>
                </a:solidFill>
                <a:latin typeface="News Gothic MT"/>
                <a:cs typeface="News Gothic MT"/>
              </a:rPr>
              <a:t>T</a:t>
            </a:r>
            <a:r>
              <a:rPr lang="en-US" sz="2800" dirty="0">
                <a:latin typeface="News Gothic MT"/>
                <a:cs typeface="News Gothic MT"/>
              </a:rPr>
              <a:t>hroughput </a:t>
            </a:r>
            <a:r>
              <a:rPr lang="en-US" sz="2800" b="1" dirty="0" smtClean="0">
                <a:solidFill>
                  <a:srgbClr val="990000"/>
                </a:solidFill>
                <a:latin typeface="News Gothic MT"/>
                <a:cs typeface="News Gothic MT"/>
              </a:rPr>
              <a:t>C</a:t>
            </a:r>
            <a:r>
              <a:rPr lang="en-US" sz="2800" dirty="0" smtClean="0">
                <a:latin typeface="News Gothic MT"/>
                <a:cs typeface="News Gothic MT"/>
              </a:rPr>
              <a:t>omputing, </a:t>
            </a:r>
            <a:r>
              <a:rPr lang="en-US" sz="2800" dirty="0">
                <a:latin typeface="News Gothic MT"/>
                <a:cs typeface="News Gothic MT"/>
              </a:rPr>
              <a:t>est. 2006</a:t>
            </a:r>
          </a:p>
          <a:p>
            <a:endParaRPr lang="en-US" sz="2600" b="1" dirty="0" smtClean="0">
              <a:latin typeface="News Gothic MT"/>
              <a:cs typeface="News Gothic MT"/>
            </a:endParaRPr>
          </a:p>
          <a:p>
            <a:r>
              <a:rPr lang="en-US" sz="2600" b="1" dirty="0" smtClean="0">
                <a:latin typeface="News Gothic MT"/>
                <a:cs typeface="News Gothic MT"/>
              </a:rPr>
              <a:t>Large</a:t>
            </a:r>
            <a:r>
              <a:rPr lang="en-US" sz="2600" b="1" dirty="0">
                <a:latin typeface="News Gothic MT"/>
                <a:cs typeface="News Gothic MT"/>
              </a:rPr>
              <a:t>-</a:t>
            </a:r>
            <a:r>
              <a:rPr lang="en-US" sz="2600" b="1" dirty="0" smtClean="0">
                <a:latin typeface="News Gothic MT"/>
                <a:cs typeface="News Gothic MT"/>
              </a:rPr>
              <a:t>scale, campus-shared computing systems</a:t>
            </a:r>
          </a:p>
          <a:p>
            <a:pPr lvl="1"/>
            <a:r>
              <a:rPr lang="en-US" sz="2200" dirty="0" smtClean="0">
                <a:latin typeface="News Gothic MT"/>
                <a:cs typeface="News Gothic MT"/>
              </a:rPr>
              <a:t>high-throughput computing (HTC) and </a:t>
            </a:r>
          </a:p>
          <a:p>
            <a:pPr marL="457200" lvl="1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    high-performance computing (HPC) systems</a:t>
            </a:r>
          </a:p>
          <a:p>
            <a:pPr lvl="1"/>
            <a:endParaRPr lang="en-US" sz="2000" dirty="0" smtClean="0">
              <a:latin typeface="News Gothic MT"/>
              <a:cs typeface="News Gothic MT"/>
            </a:endParaRPr>
          </a:p>
          <a:p>
            <a:pPr lvl="1"/>
            <a:r>
              <a:rPr lang="en-US" sz="2000" b="1" dirty="0">
                <a:latin typeface="News Gothic MT"/>
                <a:cs typeface="News Gothic MT"/>
              </a:rPr>
              <a:t>a</a:t>
            </a:r>
            <a:r>
              <a:rPr lang="en-US" sz="2000" b="1" dirty="0" smtClean="0">
                <a:latin typeface="News Gothic MT"/>
                <a:cs typeface="News Gothic MT"/>
              </a:rPr>
              <a:t>ll standard services 						provided </a:t>
            </a:r>
            <a:r>
              <a:rPr lang="en-US" sz="2000" b="1" u="sng" dirty="0" smtClean="0">
                <a:latin typeface="News Gothic MT"/>
                <a:cs typeface="News Gothic MT"/>
              </a:rPr>
              <a:t>free-of-charge</a:t>
            </a:r>
            <a:endParaRPr lang="en-US" sz="2000" b="1" u="sng" dirty="0">
              <a:latin typeface="News Gothic MT"/>
              <a:cs typeface="News Gothic MT"/>
            </a:endParaRPr>
          </a:p>
          <a:p>
            <a:pPr lvl="1"/>
            <a:r>
              <a:rPr lang="en-US" sz="2000" dirty="0" smtClean="0">
                <a:latin typeface="News Gothic MT"/>
                <a:cs typeface="News Gothic MT"/>
              </a:rPr>
              <a:t>hardware buy</a:t>
            </a:r>
            <a:r>
              <a:rPr lang="en-US" sz="2000" dirty="0">
                <a:latin typeface="News Gothic MT"/>
                <a:cs typeface="News Gothic MT"/>
              </a:rPr>
              <a:t>-in options </a:t>
            </a:r>
            <a:r>
              <a:rPr lang="en-US" sz="2000" dirty="0" smtClean="0">
                <a:latin typeface="News Gothic MT"/>
                <a:cs typeface="News Gothic MT"/>
              </a:rPr>
              <a:t>					</a:t>
            </a:r>
          </a:p>
          <a:p>
            <a:pPr lvl="1"/>
            <a:r>
              <a:rPr lang="en-US" sz="2000" dirty="0" smtClean="0">
                <a:latin typeface="News Gothic MT"/>
                <a:cs typeface="News Gothic MT"/>
              </a:rPr>
              <a:t>support and training for 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News Gothic MT"/>
                <a:cs typeface="News Gothic MT"/>
              </a:rPr>
              <a:t>	using our systems</a:t>
            </a:r>
          </a:p>
          <a:p>
            <a:pPr lvl="1"/>
            <a:r>
              <a:rPr lang="en-US" sz="2000" dirty="0" smtClean="0">
                <a:latin typeface="News Gothic MT"/>
                <a:cs typeface="News Gothic MT"/>
              </a:rPr>
              <a:t>proposal assistance</a:t>
            </a:r>
          </a:p>
          <a:p>
            <a:pPr lvl="1"/>
            <a:r>
              <a:rPr lang="en-US" sz="2000" b="1" dirty="0" err="1" smtClean="0">
                <a:solidFill>
                  <a:schemeClr val="accent1"/>
                </a:solidFill>
                <a:latin typeface="News Gothic MT"/>
                <a:cs typeface="News Gothic MT"/>
              </a:rPr>
              <a:t>chtc.cs.wisc.edu</a:t>
            </a:r>
            <a:endParaRPr lang="en-US" b="1" dirty="0">
              <a:solidFill>
                <a:schemeClr val="accent1"/>
              </a:solidFill>
              <a:latin typeface="News Gothic MT"/>
              <a:cs typeface="News Gothic MT"/>
            </a:endParaRPr>
          </a:p>
          <a:p>
            <a:endParaRPr lang="en-US" dirty="0">
              <a:latin typeface="News Gothic MT"/>
              <a:cs typeface="News Gothic M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News Gothic MT"/>
                <a:cs typeface="News Gothic MT"/>
              </a:rPr>
              <a:t>CHTC Services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471" t="8987" r="14087" b="24174"/>
          <a:stretch/>
        </p:blipFill>
        <p:spPr>
          <a:xfrm>
            <a:off x="4686069" y="3406327"/>
            <a:ext cx="4234992" cy="26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64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1500" y="406400"/>
            <a:ext cx="6508750" cy="11430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990000"/>
                </a:solidFill>
              </a:rPr>
              <a:t>Infrastructure</a:t>
            </a:r>
            <a:r>
              <a:rPr lang="en-US" sz="4400" dirty="0" smtClean="0">
                <a:solidFill>
                  <a:srgbClr val="990000"/>
                </a:solidFill>
              </a:rPr>
              <a:t/>
            </a:r>
            <a:br>
              <a:rPr lang="en-US" sz="4400" dirty="0" smtClean="0">
                <a:solidFill>
                  <a:srgbClr val="990000"/>
                </a:solidFill>
              </a:rPr>
            </a:br>
            <a:r>
              <a:rPr lang="en-US" sz="4400" dirty="0" smtClean="0">
                <a:solidFill>
                  <a:srgbClr val="990000"/>
                </a:solidFill>
              </a:rPr>
              <a:t>= Technology </a:t>
            </a:r>
            <a:r>
              <a:rPr lang="en-US" sz="4400" dirty="0" smtClean="0">
                <a:solidFill>
                  <a:srgbClr val="990000"/>
                </a:solidFill>
              </a:rPr>
              <a:t>+ People</a:t>
            </a:r>
            <a:endParaRPr lang="en-US" sz="4400" dirty="0">
              <a:solidFill>
                <a:srgbClr val="990000"/>
              </a:solidFill>
            </a:endParaRPr>
          </a:p>
        </p:txBody>
      </p:sp>
      <p:pic>
        <p:nvPicPr>
          <p:cNvPr id="3" name="Picture 2" descr="MultiYearDomai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9" r="3431"/>
          <a:stretch/>
        </p:blipFill>
        <p:spPr>
          <a:xfrm>
            <a:off x="-15119" y="2388671"/>
            <a:ext cx="5110660" cy="3855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191" y="1966964"/>
            <a:ext cx="512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Compute Hours Delivered at UW-Madison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346575" y="1794829"/>
            <a:ext cx="3708252" cy="4633419"/>
            <a:chOff x="5346575" y="1794829"/>
            <a:chExt cx="3708252" cy="4633419"/>
          </a:xfrm>
        </p:grpSpPr>
        <p:sp>
          <p:nvSpPr>
            <p:cNvPr id="5" name="TextBox 4"/>
            <p:cNvSpPr txBox="1"/>
            <p:nvPr/>
          </p:nvSpPr>
          <p:spPr>
            <a:xfrm>
              <a:off x="5346575" y="1794829"/>
              <a:ext cx="370825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“Lauren </a:t>
              </a:r>
              <a:r>
                <a:rPr lang="en-US" sz="1600" dirty="0" smtClean="0"/>
                <a:t>Michael’s value to the overall enterprise is hard to overestimate. Putting someone so capable of explaining procedures in simple but powerful terms greatly enhances the effective power and utility of </a:t>
              </a:r>
              <a:r>
                <a:rPr lang="en-US" sz="1600" dirty="0" smtClean="0"/>
                <a:t>the millions </a:t>
              </a:r>
              <a:r>
                <a:rPr lang="en-US" sz="1600" dirty="0" smtClean="0"/>
                <a:t>invested in the hardware.”</a:t>
              </a:r>
            </a:p>
            <a:p>
              <a:pPr algn="r"/>
              <a:r>
                <a:rPr lang="en-US" sz="1600" dirty="0" smtClean="0"/>
                <a:t>-Tom </a:t>
              </a:r>
              <a:r>
                <a:rPr lang="en-US" sz="1600" dirty="0" err="1" smtClean="0"/>
                <a:t>Givnish</a:t>
              </a:r>
              <a:r>
                <a:rPr lang="en-US" sz="1600" dirty="0" smtClean="0"/>
                <a:t>, Botany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46575" y="4366145"/>
              <a:ext cx="370825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“With extensive help from [RCFs] we adapted our workflow to run </a:t>
              </a:r>
              <a:r>
                <a:rPr lang="en-US" sz="1600" dirty="0" smtClean="0"/>
                <a:t>seamlessly </a:t>
              </a:r>
              <a:r>
                <a:rPr lang="en-US" sz="1600" dirty="0" smtClean="0"/>
                <a:t>on the HTC platform and have now utilized these resources to construct the largest computed diffusion database in the world.” </a:t>
              </a:r>
            </a:p>
            <a:p>
              <a:pPr algn="r"/>
              <a:r>
                <a:rPr lang="en-US" sz="1600" dirty="0" smtClean="0"/>
                <a:t>   -Dane Morgan,</a:t>
              </a:r>
            </a:p>
            <a:p>
              <a:pPr algn="r"/>
              <a:r>
                <a:rPr lang="en-US" sz="1600" dirty="0" smtClean="0"/>
                <a:t>Materials Science and Engineering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7502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8" y="4232023"/>
            <a:ext cx="8831662" cy="1502914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Facilitating Researchers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with HTC Workloads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9568" y="5517931"/>
            <a:ext cx="5628026" cy="1406917"/>
          </a:xfrm>
        </p:spPr>
        <p:txBody>
          <a:bodyPr>
            <a:noAutofit/>
          </a:bodyPr>
          <a:lstStyle/>
          <a:p>
            <a:pPr algn="r"/>
            <a:endParaRPr lang="en-US" sz="1800" dirty="0" smtClean="0"/>
          </a:p>
          <a:p>
            <a:pPr algn="r"/>
            <a:r>
              <a:rPr lang="en-US" sz="1800" dirty="0" smtClean="0"/>
              <a:t>Lauren Michael, Research Computing Facilitator</a:t>
            </a:r>
          </a:p>
          <a:p>
            <a:pPr algn="r"/>
            <a:r>
              <a:rPr lang="en-US" sz="1800" dirty="0" smtClean="0"/>
              <a:t>Center for High Throughput Computing</a:t>
            </a:r>
          </a:p>
          <a:p>
            <a:pPr algn="r"/>
            <a:r>
              <a:rPr lang="en-US" sz="1800" dirty="0" smtClean="0"/>
              <a:t>22 Mar 2016</a:t>
            </a:r>
          </a:p>
          <a:p>
            <a:pPr algn="r"/>
            <a:endParaRPr lang="en-US" sz="1800" dirty="0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29" y="634047"/>
            <a:ext cx="4761847" cy="317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85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900"/>
            <a:ext cx="9144000" cy="58668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2700"/>
            <a:ext cx="9144000" cy="977900"/>
          </a:xfrm>
          <a:prstGeom prst="rect">
            <a:avLst/>
          </a:prstGeom>
          <a:solidFill>
            <a:srgbClr val="8B0000"/>
          </a:solidFill>
          <a:ln>
            <a:solidFill>
              <a:srgbClr val="8B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CHTC_logo_reverse_hori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"/>
            <a:ext cx="4262547" cy="899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rgbClr val="8B0000"/>
          </a:solidFill>
          <a:ln>
            <a:solidFill>
              <a:srgbClr val="8B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Researchers who use the CHTC are located all over campus (red buildings)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300" y="205740"/>
            <a:ext cx="471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http://</a:t>
            </a:r>
            <a:r>
              <a:rPr lang="en-US" sz="2800" dirty="0" err="1" smtClean="0">
                <a:solidFill>
                  <a:schemeClr val="bg1"/>
                </a:solidFill>
              </a:rPr>
              <a:t>chtc.cs.wisc.edu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330200" y="6273800"/>
            <a:ext cx="8813800" cy="12700"/>
          </a:xfrm>
          <a:prstGeom prst="line">
            <a:avLst/>
          </a:prstGeom>
          <a:ln w="57150" cmpd="sng">
            <a:solidFill>
              <a:schemeClr val="bg1"/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620595"/>
              </p:ext>
            </p:extLst>
          </p:nvPr>
        </p:nvGraphicFramePr>
        <p:xfrm>
          <a:off x="3358510" y="965200"/>
          <a:ext cx="5785492" cy="1747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5703"/>
                <a:gridCol w="969122"/>
                <a:gridCol w="1281837"/>
                <a:gridCol w="2598830"/>
              </a:tblGrid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Jul’12-</a:t>
                      </a:r>
                    </a:p>
                    <a:p>
                      <a:pPr algn="ctr"/>
                      <a:r>
                        <a:rPr lang="en-US" b="0" dirty="0" smtClean="0"/>
                        <a:t>Jun’13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Jul’13-</a:t>
                      </a:r>
                    </a:p>
                    <a:p>
                      <a:pPr algn="ctr"/>
                      <a:r>
                        <a:rPr lang="en-US" b="0" dirty="0" smtClean="0"/>
                        <a:t>Jun’14</a:t>
                      </a:r>
                      <a:endParaRPr lang="en-US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Jul’14-</a:t>
                      </a:r>
                    </a:p>
                    <a:p>
                      <a:pPr algn="ctr"/>
                      <a:r>
                        <a:rPr lang="en-US" b="1" dirty="0" smtClean="0"/>
                        <a:t>Jun’15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Quick Facts</a:t>
                      </a:r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97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265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Million Hours</a:t>
                      </a:r>
                      <a:r>
                        <a:rPr lang="en-US" b="0" baseline="0" dirty="0" smtClean="0"/>
                        <a:t> Served</a:t>
                      </a:r>
                      <a:endParaRPr lang="en-US" b="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120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148</a:t>
                      </a:r>
                      <a:endParaRPr lang="en-US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188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Research Projects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52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56</a:t>
                      </a:r>
                      <a:endParaRPr lang="en-US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61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Departments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0" y="965200"/>
            <a:ext cx="8813800" cy="12700"/>
          </a:xfrm>
          <a:prstGeom prst="line">
            <a:avLst/>
          </a:prstGeom>
          <a:ln w="57150" cmpd="sng">
            <a:solidFill>
              <a:schemeClr val="bg1"/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96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251" y="6279887"/>
            <a:ext cx="2427276" cy="57811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9124460">
            <a:off x="2626863" y="4035651"/>
            <a:ext cx="730650" cy="800172"/>
          </a:xfrm>
          <a:prstGeom prst="rightArrow">
            <a:avLst/>
          </a:prstGeom>
          <a:solidFill>
            <a:srgbClr val="B0343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87212" y="4383554"/>
            <a:ext cx="2104974" cy="1461184"/>
          </a:xfrm>
          <a:prstGeom prst="roundRect">
            <a:avLst/>
          </a:prstGeom>
          <a:solidFill>
            <a:srgbClr val="B03433"/>
          </a:solidFill>
          <a:ln>
            <a:noFill/>
          </a:ln>
          <a:effectLst>
            <a:outerShdw blurRad="85725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000000"/>
                </a:solidFill>
              </a:rPr>
              <a:t>CHTC</a:t>
            </a:r>
            <a:endParaRPr lang="en-US" sz="5000" b="1" dirty="0">
              <a:solidFill>
                <a:srgbClr val="000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199" y="187655"/>
            <a:ext cx="6894761" cy="1143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Accessible HTC </a:t>
            </a:r>
            <a:r>
              <a:rPr lang="en-US" b="1" dirty="0" smtClean="0"/>
              <a:t>Computing: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122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251" y="6279887"/>
            <a:ext cx="2427276" cy="57811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19124460">
            <a:off x="3995561" y="2345834"/>
            <a:ext cx="1181873" cy="116453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91680" y="2765815"/>
            <a:ext cx="3953158" cy="32531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85725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5000" b="1" dirty="0" smtClean="0">
                <a:solidFill>
                  <a:srgbClr val="000000"/>
                </a:solidFill>
              </a:rPr>
              <a:t>“UW Grid”</a:t>
            </a:r>
            <a:endParaRPr lang="en-US" sz="5000" b="1" dirty="0">
              <a:solidFill>
                <a:srgbClr val="00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9124460">
            <a:off x="2626863" y="4035651"/>
            <a:ext cx="730650" cy="800172"/>
          </a:xfrm>
          <a:prstGeom prst="rightArrow">
            <a:avLst/>
          </a:prstGeom>
          <a:solidFill>
            <a:srgbClr val="B0343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87212" y="4383554"/>
            <a:ext cx="2104974" cy="1461184"/>
          </a:xfrm>
          <a:prstGeom prst="roundRect">
            <a:avLst/>
          </a:prstGeom>
          <a:solidFill>
            <a:srgbClr val="B03433"/>
          </a:solidFill>
          <a:ln>
            <a:noFill/>
          </a:ln>
          <a:effectLst>
            <a:outerShdw blurRad="85725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000000"/>
                </a:solidFill>
              </a:rPr>
              <a:t>CHTC</a:t>
            </a:r>
            <a:endParaRPr lang="en-US" sz="5000" b="1" dirty="0">
              <a:solidFill>
                <a:srgbClr val="000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199" y="187655"/>
            <a:ext cx="6894761" cy="1143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CHTC-Accessible Computing: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67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251" y="6279887"/>
            <a:ext cx="2427276" cy="57811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8756" y="869753"/>
            <a:ext cx="8202064" cy="5336400"/>
          </a:xfrm>
          <a:prstGeom prst="roundRect">
            <a:avLst/>
          </a:prstGeom>
          <a:solidFill>
            <a:srgbClr val="FF9B32"/>
          </a:solidFill>
          <a:ln>
            <a:noFill/>
          </a:ln>
          <a:effectLst>
            <a:outerShdw blurRad="85725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5000" b="1" dirty="0" smtClean="0">
                <a:solidFill>
                  <a:srgbClr val="000000"/>
                </a:solidFill>
              </a:rPr>
              <a:t>Open Science Grid</a:t>
            </a:r>
          </a:p>
          <a:p>
            <a:pPr algn="ctr"/>
            <a:endParaRPr lang="en-US" sz="2600" b="1" dirty="0">
              <a:solidFill>
                <a:srgbClr val="000000"/>
              </a:solidFill>
            </a:endParaRPr>
          </a:p>
          <a:p>
            <a:pPr algn="ctr"/>
            <a:endParaRPr lang="en-US" sz="2600" b="1" dirty="0" smtClean="0">
              <a:solidFill>
                <a:srgbClr val="000000"/>
              </a:solidFill>
            </a:endParaRPr>
          </a:p>
          <a:p>
            <a:pPr algn="ctr"/>
            <a:endParaRPr lang="en-US" sz="2600" b="1" dirty="0" smtClean="0">
              <a:solidFill>
                <a:srgbClr val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9124460">
            <a:off x="3995561" y="2345834"/>
            <a:ext cx="1181873" cy="116453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91680" y="2765815"/>
            <a:ext cx="3953158" cy="32531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85725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5000" b="1" dirty="0" smtClean="0">
                <a:solidFill>
                  <a:srgbClr val="000000"/>
                </a:solidFill>
              </a:rPr>
              <a:t>“UW Grid”</a:t>
            </a:r>
            <a:endParaRPr lang="en-US" sz="5000" b="1" dirty="0">
              <a:solidFill>
                <a:srgbClr val="00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9124460">
            <a:off x="2626863" y="4035651"/>
            <a:ext cx="730650" cy="800172"/>
          </a:xfrm>
          <a:prstGeom prst="rightArrow">
            <a:avLst/>
          </a:prstGeom>
          <a:solidFill>
            <a:srgbClr val="B0343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87212" y="4383554"/>
            <a:ext cx="2104974" cy="1461184"/>
          </a:xfrm>
          <a:prstGeom prst="roundRect">
            <a:avLst/>
          </a:prstGeom>
          <a:solidFill>
            <a:srgbClr val="B03433"/>
          </a:solidFill>
          <a:ln>
            <a:noFill/>
          </a:ln>
          <a:effectLst>
            <a:outerShdw blurRad="85725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000000"/>
                </a:solidFill>
              </a:rPr>
              <a:t>CHTC</a:t>
            </a:r>
            <a:endParaRPr lang="en-US" sz="50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246" t="5289" r="5803" b="6248"/>
          <a:stretch/>
        </p:blipFill>
        <p:spPr>
          <a:xfrm>
            <a:off x="5137775" y="3894059"/>
            <a:ext cx="3200944" cy="202528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57199" y="187655"/>
            <a:ext cx="6894761" cy="1143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CHTC-Accessible Computing: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67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900"/>
            <a:ext cx="9144000" cy="58668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2700"/>
            <a:ext cx="9144000" cy="977900"/>
          </a:xfrm>
          <a:prstGeom prst="rect">
            <a:avLst/>
          </a:prstGeom>
          <a:solidFill>
            <a:srgbClr val="8B0000"/>
          </a:solidFill>
          <a:ln>
            <a:solidFill>
              <a:srgbClr val="8B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021524"/>
              </p:ext>
            </p:extLst>
          </p:nvPr>
        </p:nvGraphicFramePr>
        <p:xfrm>
          <a:off x="3358510" y="965200"/>
          <a:ext cx="5785492" cy="1747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5703"/>
                <a:gridCol w="969122"/>
                <a:gridCol w="1281837"/>
                <a:gridCol w="2598830"/>
              </a:tblGrid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Jul’12-</a:t>
                      </a:r>
                    </a:p>
                    <a:p>
                      <a:pPr algn="ctr"/>
                      <a:r>
                        <a:rPr lang="en-US" b="0" dirty="0" smtClean="0"/>
                        <a:t>Jun’13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Jul’13-</a:t>
                      </a:r>
                    </a:p>
                    <a:p>
                      <a:pPr algn="ctr"/>
                      <a:r>
                        <a:rPr lang="en-US" b="0" dirty="0" smtClean="0"/>
                        <a:t>Jun’14</a:t>
                      </a:r>
                      <a:endParaRPr lang="en-US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Jul’14-</a:t>
                      </a:r>
                    </a:p>
                    <a:p>
                      <a:pPr algn="ctr"/>
                      <a:r>
                        <a:rPr lang="en-US" b="1" dirty="0" smtClean="0"/>
                        <a:t>Jun’15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Quick Facts</a:t>
                      </a:r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97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265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Million Hours</a:t>
                      </a:r>
                      <a:r>
                        <a:rPr lang="en-US" b="0" baseline="0" dirty="0" smtClean="0"/>
                        <a:t> Served</a:t>
                      </a:r>
                      <a:endParaRPr lang="en-US" b="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120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148</a:t>
                      </a:r>
                      <a:endParaRPr lang="en-US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188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Research Projects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52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56</a:t>
                      </a:r>
                      <a:endParaRPr lang="en-US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61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Departments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 descr="CHTC_logo_reverse_hori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"/>
            <a:ext cx="4262547" cy="899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rgbClr val="8B0000"/>
          </a:solidFill>
          <a:ln>
            <a:solidFill>
              <a:srgbClr val="8B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Researchers who use the CHTC are located all over campus (red buildings)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300" y="205740"/>
            <a:ext cx="471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http://</a:t>
            </a:r>
            <a:r>
              <a:rPr lang="en-US" sz="2800" dirty="0" err="1" smtClean="0">
                <a:solidFill>
                  <a:schemeClr val="bg1"/>
                </a:solidFill>
              </a:rPr>
              <a:t>chtc.cs.wisc.edu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330200" y="6273800"/>
            <a:ext cx="8813800" cy="12700"/>
          </a:xfrm>
          <a:prstGeom prst="line">
            <a:avLst/>
          </a:prstGeom>
          <a:ln w="57150" cmpd="sng">
            <a:solidFill>
              <a:schemeClr val="bg1"/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95860" y="3274905"/>
            <a:ext cx="7793601" cy="25002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Individual researchers:</a:t>
            </a:r>
          </a:p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  <a:r>
              <a:rPr lang="en-US" sz="5000" b="1" dirty="0" smtClean="0">
                <a:solidFill>
                  <a:schemeClr val="tx1"/>
                </a:solidFill>
              </a:rPr>
              <a:t>0 years of computing </a:t>
            </a:r>
          </a:p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per day</a:t>
            </a:r>
            <a:endParaRPr lang="en-US" sz="30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0" y="965200"/>
            <a:ext cx="8813800" cy="12700"/>
          </a:xfrm>
          <a:prstGeom prst="line">
            <a:avLst/>
          </a:prstGeom>
          <a:ln w="57150" cmpd="sng">
            <a:solidFill>
              <a:schemeClr val="bg1"/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58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900"/>
            <a:ext cx="9144000" cy="58668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2700"/>
            <a:ext cx="9144000" cy="977900"/>
          </a:xfrm>
          <a:prstGeom prst="rect">
            <a:avLst/>
          </a:prstGeom>
          <a:solidFill>
            <a:srgbClr val="8B0000"/>
          </a:solidFill>
          <a:ln>
            <a:solidFill>
              <a:srgbClr val="8B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CHTC_logo_reverse_hori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"/>
            <a:ext cx="4262547" cy="899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rgbClr val="8B0000"/>
          </a:solidFill>
          <a:ln>
            <a:solidFill>
              <a:srgbClr val="8B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Researchers who use the CHTC are located all over campus (red buildings)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300" y="205740"/>
            <a:ext cx="471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http://</a:t>
            </a:r>
            <a:r>
              <a:rPr lang="en-US" sz="2800" dirty="0" err="1" smtClean="0">
                <a:solidFill>
                  <a:schemeClr val="bg1"/>
                </a:solidFill>
              </a:rPr>
              <a:t>chtc.cs.wisc.edu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330200" y="6273800"/>
            <a:ext cx="8813800" cy="12700"/>
          </a:xfrm>
          <a:prstGeom prst="line">
            <a:avLst/>
          </a:prstGeom>
          <a:ln w="57150" cmpd="sng">
            <a:solidFill>
              <a:schemeClr val="bg1"/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246348"/>
              </p:ext>
            </p:extLst>
          </p:nvPr>
        </p:nvGraphicFramePr>
        <p:xfrm>
          <a:off x="3358510" y="965200"/>
          <a:ext cx="5785492" cy="1747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5703"/>
                <a:gridCol w="969122"/>
                <a:gridCol w="1281837"/>
                <a:gridCol w="2598830"/>
              </a:tblGrid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Jul’12-</a:t>
                      </a:r>
                    </a:p>
                    <a:p>
                      <a:pPr algn="ctr"/>
                      <a:r>
                        <a:rPr lang="en-US" b="0" dirty="0" smtClean="0"/>
                        <a:t>Jun’13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Jul’13-</a:t>
                      </a:r>
                    </a:p>
                    <a:p>
                      <a:pPr algn="ctr"/>
                      <a:r>
                        <a:rPr lang="en-US" b="0" dirty="0" smtClean="0"/>
                        <a:t>Jun’14</a:t>
                      </a:r>
                      <a:endParaRPr lang="en-US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Jul’14-</a:t>
                      </a:r>
                    </a:p>
                    <a:p>
                      <a:pPr algn="ctr"/>
                      <a:r>
                        <a:rPr lang="en-US" b="1" dirty="0" smtClean="0"/>
                        <a:t>Jun’15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Quick Facts</a:t>
                      </a:r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97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265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Million Hours</a:t>
                      </a:r>
                      <a:r>
                        <a:rPr lang="en-US" b="0" baseline="0" dirty="0" smtClean="0"/>
                        <a:t> Served</a:t>
                      </a:r>
                      <a:endParaRPr lang="en-US" b="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120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148</a:t>
                      </a:r>
                      <a:endParaRPr lang="en-US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188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Research Projects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52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56</a:t>
                      </a:r>
                      <a:endParaRPr lang="en-US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61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Departments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0" y="965200"/>
            <a:ext cx="8813800" cy="12700"/>
          </a:xfrm>
          <a:prstGeom prst="line">
            <a:avLst/>
          </a:prstGeom>
          <a:ln w="57150" cmpd="sng">
            <a:solidFill>
              <a:schemeClr val="bg1"/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3875" y="2877536"/>
            <a:ext cx="8064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% of Compute Hours       	         Absolute Compute Hours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3215118"/>
            <a:ext cx="8064500" cy="30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1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TCondor-Presentation-Template-1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3_Condor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dorN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26730</TotalTime>
  <Words>1005</Words>
  <Application>Microsoft Macintosh PowerPoint</Application>
  <PresentationFormat>On-screen Show (4:3)</PresentationFormat>
  <Paragraphs>266</Paragraphs>
  <Slides>31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Plaza</vt:lpstr>
      <vt:lpstr>HTCondor-Presentation-Template-1</vt:lpstr>
      <vt:lpstr>Facilitating Researchers with HTC Workloads</vt:lpstr>
      <vt:lpstr>Overview</vt:lpstr>
      <vt:lpstr>CHTC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Computing  Facilitation</vt:lpstr>
      <vt:lpstr>Research Computing  Facilitation</vt:lpstr>
      <vt:lpstr>Research Computing  Facilitators</vt:lpstr>
      <vt:lpstr>PowerPoint Presentation</vt:lpstr>
      <vt:lpstr>Reaching Researchers with HTC Needs</vt:lpstr>
      <vt:lpstr>PowerPoint Presentation</vt:lpstr>
      <vt:lpstr>PowerPoint Presentation</vt:lpstr>
      <vt:lpstr>Identifying HTC-able Research Problems</vt:lpstr>
      <vt:lpstr>PowerPoint Presentation</vt:lpstr>
      <vt:lpstr>PowerPoint Presentation</vt:lpstr>
      <vt:lpstr>Facilitating Researchers with HTC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Infrastructure = Technology + People</vt:lpstr>
      <vt:lpstr>Facilitating Researchers with HTC Workloads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Facilitating Research  at UW-Madison with HTC</dc:title>
  <dc:creator>Lauren Michael</dc:creator>
  <cp:lastModifiedBy>Lauren Michael</cp:lastModifiedBy>
  <cp:revision>265</cp:revision>
  <dcterms:created xsi:type="dcterms:W3CDTF">2013-03-04T16:10:30Z</dcterms:created>
  <dcterms:modified xsi:type="dcterms:W3CDTF">2016-05-20T13:27:22Z</dcterms:modified>
</cp:coreProperties>
</file>