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4"/>
    <p:restoredTop sz="94631"/>
  </p:normalViewPr>
  <p:slideViewPr>
    <p:cSldViewPr snapToGrid="0" snapToObjects="1">
      <p:cViewPr>
        <p:scale>
          <a:sx n="100" d="100"/>
          <a:sy n="100" d="100"/>
        </p:scale>
        <p:origin x="496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oto Sans" charset="0"/>
                <a:ea typeface="Noto Sans" charset="0"/>
                <a:cs typeface="Noto Sans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Noto Sans" charset="0"/>
                <a:ea typeface="Noto Sans" charset="0"/>
                <a:cs typeface="Noto Sans" charset="0"/>
              </a:defRPr>
            </a:lvl1pPr>
            <a:lvl2pPr>
              <a:defRPr sz="1800">
                <a:latin typeface="Noto Sans" charset="0"/>
                <a:ea typeface="Noto Sans" charset="0"/>
                <a:cs typeface="Noto Sans" charset="0"/>
              </a:defRPr>
            </a:lvl2pPr>
            <a:lvl3pPr>
              <a:defRPr sz="1600">
                <a:latin typeface="Noto Sans" charset="0"/>
                <a:ea typeface="Noto Sans" charset="0"/>
                <a:cs typeface="Noto Sans" charset="0"/>
              </a:defRPr>
            </a:lvl3pPr>
            <a:lvl4pPr>
              <a:defRPr>
                <a:latin typeface="Noto Sans" charset="0"/>
                <a:ea typeface="Noto Sans" charset="0"/>
                <a:cs typeface="Noto Sans" charset="0"/>
              </a:defRPr>
            </a:lvl4pPr>
            <a:lvl5pPr>
              <a:defRPr>
                <a:latin typeface="Noto Sans" charset="0"/>
                <a:ea typeface="Noto Sans" charset="0"/>
                <a:cs typeface="Noto Sans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5/19/16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Support for Vanilla Universe </a:t>
            </a:r>
            <a:r>
              <a:rPr lang="en-US" sz="3600" dirty="0" err="1" smtClean="0"/>
              <a:t>Checkpointing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Downes</a:t>
            </a:r>
            <a:br>
              <a:rPr lang="en-US" dirty="0" smtClean="0"/>
            </a:br>
            <a:r>
              <a:rPr lang="en-US" dirty="0" smtClean="0"/>
              <a:t>University of Wisconsin-Milwaukee (LIGO)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365760"/>
            <a:ext cx="9692640" cy="840740"/>
          </a:xfrm>
        </p:spPr>
        <p:txBody>
          <a:bodyPr/>
          <a:lstStyle/>
          <a:p>
            <a:r>
              <a:rPr lang="en-US" dirty="0" smtClean="0"/>
              <a:t>Set up CRIU for non-</a:t>
            </a:r>
            <a:r>
              <a:rPr lang="en-US" dirty="0" err="1" smtClean="0"/>
              <a:t>superusers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828800"/>
            <a:ext cx="9692640" cy="4351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Modify CRIU log file permissions</a:t>
            </a:r>
          </a:p>
          <a:p>
            <a:pPr marL="0" indent="0">
              <a:buNone/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--- 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a/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log.c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+++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b/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log.c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6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-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new_logfd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= open(output, O_CREAT|O_TRUNC|O_WRONLY|O_APPEND, 0600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b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+ </a:t>
            </a:r>
            <a:r>
              <a:rPr lang="en-US" sz="1600" dirty="0" err="1" smtClean="0">
                <a:latin typeface="Courier New" charset="0"/>
                <a:ea typeface="Courier New" charset="0"/>
                <a:cs typeface="Courier New" charset="0"/>
              </a:rPr>
              <a:t>new_logfd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= open(output, O_CREAT|O_TRUNC|O_WRONLY|O_APPEND, 0644</a:t>
            </a:r>
            <a:r>
              <a:rPr 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dirty="0" smtClean="0"/>
              <a:t>Compile normally (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make &amp;&amp;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sudo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make install-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Enable dumping w/o </a:t>
            </a:r>
            <a:r>
              <a:rPr lang="en-US" dirty="0" err="1" smtClean="0"/>
              <a:t>sudo</a:t>
            </a:r>
            <a:r>
              <a:rPr lang="en-US" dirty="0" smtClean="0"/>
              <a:t> by installing on each execute node with the </a:t>
            </a:r>
            <a:r>
              <a:rPr lang="en-US" dirty="0" err="1" smtClean="0"/>
              <a:t>setuid</a:t>
            </a:r>
            <a:r>
              <a:rPr lang="en-US" dirty="0" smtClean="0"/>
              <a:t> bit</a:t>
            </a:r>
            <a:endParaRPr lang="en-US" dirty="0"/>
          </a:p>
          <a:p>
            <a:pPr marL="0" indent="0">
              <a:buNone/>
            </a:pP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sudo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chmod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4755 /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usr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/local/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sbin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criu</a:t>
            </a: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 smtClean="0"/>
              <a:t>Enable restore with </a:t>
            </a:r>
            <a:r>
              <a:rPr lang="en-US" dirty="0" err="1" smtClean="0"/>
              <a:t>sudo</a:t>
            </a:r>
            <a:r>
              <a:rPr lang="en-US" dirty="0" smtClean="0"/>
              <a:t>, e.g.</a:t>
            </a:r>
          </a:p>
          <a:p>
            <a:pPr marL="0" indent="0">
              <a:buNone/>
            </a:pP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thomas.downes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ALL=(root) NOPASSWD:EXEC:/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usr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/local/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sbin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criu</a:t>
            </a: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760"/>
            <a:ext cx="10217912" cy="574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job that checkpoints itself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35962"/>
              </p:ext>
            </p:extLst>
          </p:nvPr>
        </p:nvGraphicFramePr>
        <p:xfrm>
          <a:off x="736600" y="1092200"/>
          <a:ext cx="10217912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956"/>
                <a:gridCol w="5108956"/>
              </a:tblGrid>
              <a:tr h="51054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#!/</a:t>
                      </a:r>
                      <a:r>
                        <a:rPr lang="en-US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usr</a:t>
                      </a: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/bin/python</a:t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import socket, </a:t>
                      </a:r>
                      <a:r>
                        <a:rPr lang="en-US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os</a:t>
                      </a: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, sys, time</a:t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import rpc_pb2 as </a:t>
                      </a:r>
                      <a:r>
                        <a:rPr lang="en-US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rpc</a:t>
                      </a: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import </a:t>
                      </a:r>
                      <a:r>
                        <a:rPr lang="en-US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errno</a:t>
                      </a: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en-US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imgdir</a:t>
                      </a: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'images’</a:t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 =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socket.socket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socket.AF_UNIX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,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socket.SOCK_SEQPACKET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)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s.connect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('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criu_pipe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')</a:t>
                      </a:r>
                    </a:p>
                    <a:p>
                      <a:endParaRPr lang="ro-RO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  <a:p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rpc.criu_req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()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req.type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rpc.DUMP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req.opts.leave_running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True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req.opts.shell_job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True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req.opts.evasive_devices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True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req.opts.log_file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'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test.log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’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req.opts.log_level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5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req.opts.images_dir_fd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</a:t>
                      </a:r>
                      <a:r>
                        <a:rPr lang="ro-RO" sz="1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os.open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imgdir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,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os.O_DIRECTORY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s.send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req.SerializeToString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())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resp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=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rpc.criu_resp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()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resp.ParseFromString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s.recv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(1024))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/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if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resp.success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 print '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Checkpointed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!’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else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:</a:t>
                      </a:r>
                      <a:b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</a:b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  print 'Epic </a:t>
                      </a:r>
                      <a:r>
                        <a:rPr lang="ro-RO" sz="1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Fail</a:t>
                      </a:r>
                      <a:r>
                        <a:rPr lang="ro-RO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 charset="0"/>
                          <a:ea typeface="Courier New" charset="0"/>
                          <a:cs typeface="Courier New" charset="0"/>
                        </a:rPr>
                        <a:t>!'</a:t>
                      </a:r>
                      <a:endParaRPr lang="en-US" sz="18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Courier New" charset="0"/>
                        <a:ea typeface="Courier New" charset="0"/>
                        <a:cs typeface="Courier New" charset="0"/>
                      </a:endParaRPr>
                    </a:p>
                    <a:p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65760"/>
            <a:ext cx="10383012" cy="942340"/>
          </a:xfrm>
        </p:spPr>
        <p:txBody>
          <a:bodyPr/>
          <a:lstStyle/>
          <a:p>
            <a:r>
              <a:rPr lang="en-US" dirty="0" smtClean="0"/>
              <a:t>Writing a job that uses CRIU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28800"/>
            <a:ext cx="10007600" cy="4351337"/>
          </a:xfrm>
        </p:spPr>
        <p:txBody>
          <a:bodyPr/>
          <a:lstStyle/>
          <a:p>
            <a:r>
              <a:rPr lang="en-US" dirty="0" smtClean="0"/>
              <a:t>Write a wrapper</a:t>
            </a:r>
          </a:p>
          <a:p>
            <a:pPr lvl="1"/>
            <a:r>
              <a:rPr lang="en-US" dirty="0" smtClean="0"/>
              <a:t>establishes CRIU named pipe for </a:t>
            </a:r>
            <a:r>
              <a:rPr lang="en-US" dirty="0" err="1" smtClean="0"/>
              <a:t>checkpointing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creates output directory for checkpoint images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[condor-test:pytest]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service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-d --address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criu_pipe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condor-test:pytest]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[ -d images ] ||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mkdir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images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[condor-test:pytest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python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pytest.py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Checkpointed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condor-test:pytest]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rm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criu_pipe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condor-test:pytest]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sudo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restore -D images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–j</a:t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Checkpointed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!</a:t>
            </a: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10497312" cy="904240"/>
          </a:xfrm>
        </p:spPr>
        <p:txBody>
          <a:bodyPr/>
          <a:lstStyle/>
          <a:p>
            <a:r>
              <a:rPr lang="en-US" dirty="0" smtClean="0"/>
              <a:t>Condor introduces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10388600" cy="4910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[condor-test:pytest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cat important-parts-of-submit</a:t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executable            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pytest.sh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universe              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vanilla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transfer_input_files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pytest.py,rpc_pb2.py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transfer_output_files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images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[condor-test:pytest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cat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out.log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Checkpointed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[condor-test:pytest] </a:t>
            </a:r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sudo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restore -D images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–j</a:t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1948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: Error (files-reg.c:1524): 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Can't open file </a:t>
            </a:r>
            <a:r>
              <a:rPr lang="en-US" sz="20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/lib/condor/execute/dir_1937/images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on restore: No such file or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directory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1948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: Error (files-reg.c:1466): 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Can't open file </a:t>
            </a:r>
            <a:r>
              <a:rPr lang="en-US" sz="2000" dirty="0" err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/lib/condor/execute/dir_1937/images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: No such file or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directory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Error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(cr-restore.c:2226): Restoring FAILED.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[condor-test:pytest]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sudo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mkdir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-p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/lib/condor/execute/dir_17100/images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condor-test:pytest]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sudo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restore -D images 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–j</a:t>
            </a:r>
            <a:b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### code runs however </a:t>
            </a:r>
            <a:r>
              <a:rPr lang="en-US" sz="2000" dirty="0" err="1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stdout</a:t>
            </a:r>
            <a:r>
              <a:rPr lang="en-US" sz="2000" dirty="0" smtClean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has been redirected from terminal</a:t>
            </a:r>
          </a:p>
        </p:txBody>
      </p:sp>
    </p:spTree>
    <p:extLst>
      <p:ext uri="{BB962C8B-B14F-4D97-AF65-F5344CB8AC3E}">
        <p14:creationId xmlns:p14="http://schemas.microsoft.com/office/powerpoint/2010/main" val="704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00" y="365760"/>
            <a:ext cx="10179812" cy="764540"/>
          </a:xfrm>
        </p:spPr>
        <p:txBody>
          <a:bodyPr>
            <a:normAutofit/>
          </a:bodyPr>
          <a:lstStyle/>
          <a:p>
            <a:r>
              <a:rPr lang="en-US" dirty="0" smtClean="0"/>
              <a:t>Try CRIU within Docker container!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257300"/>
            <a:ext cx="9082532" cy="4922837"/>
          </a:xfrm>
        </p:spPr>
        <p:txBody>
          <a:bodyPr>
            <a:normAutofit/>
          </a:bodyPr>
          <a:lstStyle/>
          <a:p>
            <a:r>
              <a:rPr lang="en-US" dirty="0" smtClean="0"/>
              <a:t>Create a Docker image with CRIU in it</a:t>
            </a:r>
            <a:endParaRPr lang="en-US" dirty="0"/>
          </a:p>
          <a:p>
            <a:pPr marL="0" indent="0"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condor-test:test_image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cat 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Dockerfile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FROM ubuntu:16.04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ADD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pytest.sh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/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usr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/bin/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pytest.sh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RUN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apt-get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update</a:t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RUN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apt-get install --assume-yes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libprotobuf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-dev libprotobuf-c0-dev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protobuf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-c-compiler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protobuf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-compiler python-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protobuf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libnl-3-dev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libaio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-dev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libcap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-dev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git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make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pkg-config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RUN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git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clone https://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github.com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xemul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RUN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cd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&amp;&amp; make &amp;&amp; make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install-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condor-test:test_image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sz="1800" b="1" dirty="0" err="1" smtClean="0">
                <a:latin typeface="Courier New" charset="0"/>
                <a:ea typeface="Courier New" charset="0"/>
                <a:cs typeface="Courier New" charset="0"/>
              </a:rPr>
              <a:t>docker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 build –t testy .</a:t>
            </a:r>
            <a:b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[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condor-test:pytest] 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cat </a:t>
            </a:r>
            <a:r>
              <a:rPr lang="en-US" sz="1800" b="1" dirty="0" smtClean="0">
                <a:latin typeface="Courier New" charset="0"/>
                <a:ea typeface="Courier New" charset="0"/>
                <a:cs typeface="Courier New" charset="0"/>
              </a:rPr>
              <a:t>changes-to-submit-file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de-DE" sz="1800" dirty="0" err="1" smtClean="0">
                <a:latin typeface="Courier New" charset="0"/>
                <a:ea typeface="Courier New" charset="0"/>
                <a:cs typeface="Courier New" charset="0"/>
              </a:rPr>
              <a:t>universe</a:t>
            </a:r>
            <a:r>
              <a:rPr lang="de-DE" sz="1800" dirty="0" smtClean="0">
                <a:latin typeface="Courier New" charset="0"/>
                <a:ea typeface="Courier New" charset="0"/>
                <a:cs typeface="Courier New" charset="0"/>
              </a:rPr>
              <a:t>                </a:t>
            </a:r>
            <a:r>
              <a:rPr lang="de-DE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de-DE" sz="1800" dirty="0" err="1" smtClean="0">
                <a:latin typeface="Courier New" charset="0"/>
                <a:ea typeface="Courier New" charset="0"/>
                <a:cs typeface="Courier New" charset="0"/>
              </a:rPr>
              <a:t>docker</a:t>
            </a:r>
            <a:r>
              <a:rPr lang="de-DE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de-DE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de-DE" sz="1800" dirty="0" err="1" smtClean="0">
                <a:latin typeface="Courier New" charset="0"/>
                <a:ea typeface="Courier New" charset="0"/>
                <a:cs typeface="Courier New" charset="0"/>
              </a:rPr>
              <a:t>docker_image</a:t>
            </a:r>
            <a:r>
              <a:rPr lang="de-DE" sz="1800" dirty="0" smtClean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de-DE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de-DE" sz="1800" dirty="0" err="1">
                <a:latin typeface="Courier New" charset="0"/>
                <a:ea typeface="Courier New" charset="0"/>
                <a:cs typeface="Courier New" charset="0"/>
              </a:rPr>
              <a:t>testy</a:t>
            </a:r>
            <a:endParaRPr lang="en-US" sz="1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65760"/>
            <a:ext cx="10535412" cy="840740"/>
          </a:xfrm>
        </p:spPr>
        <p:txBody>
          <a:bodyPr/>
          <a:lstStyle/>
          <a:p>
            <a:r>
              <a:rPr lang="en-US" dirty="0" smtClean="0"/>
              <a:t>Oh no!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58900"/>
            <a:ext cx="10535412" cy="48212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Condor mounts the job’s unique-</a:t>
            </a:r>
            <a:r>
              <a:rPr lang="en-US" dirty="0" err="1"/>
              <a:t>ish</a:t>
            </a:r>
            <a:r>
              <a:rPr lang="en-US" dirty="0"/>
              <a:t> working directory to same path within </a:t>
            </a:r>
            <a:r>
              <a:rPr lang="en-US" dirty="0" smtClean="0"/>
              <a:t>the Docker </a:t>
            </a:r>
            <a:r>
              <a:rPr lang="en-US" dirty="0"/>
              <a:t>container</a:t>
            </a:r>
            <a:r>
              <a:rPr lang="en-US" dirty="0" smtClean="0"/>
              <a:t>!</a:t>
            </a:r>
          </a:p>
          <a:p>
            <a:r>
              <a:rPr lang="en-US" dirty="0" smtClean="0"/>
              <a:t>Can’t be restored outside of </a:t>
            </a:r>
            <a:r>
              <a:rPr lang="en-US" dirty="0"/>
              <a:t>D</a:t>
            </a:r>
            <a:r>
              <a:rPr lang="en-US" dirty="0" smtClean="0"/>
              <a:t>ocker due to low PID #s (I can’t get USE_PID_NAMESPACES to work at all w/CRIU)</a:t>
            </a:r>
          </a:p>
          <a:p>
            <a:r>
              <a:rPr lang="en-US" dirty="0" smtClean="0"/>
              <a:t>But, </a:t>
            </a:r>
            <a:r>
              <a:rPr lang="is-IS" dirty="0" smtClean="0"/>
              <a:t>we can play the same trick we played outside of Docker...</a:t>
            </a:r>
            <a:endParaRPr lang="en-US" dirty="0" smtClean="0"/>
          </a:p>
          <a:p>
            <a:pPr marL="0" indent="0">
              <a:buNone/>
            </a:pP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>[condor-test:pytest] </a:t>
            </a:r>
            <a:r>
              <a:rPr lang="en-US" sz="1900" b="1" dirty="0" err="1">
                <a:latin typeface="Courier New" charset="0"/>
                <a:ea typeface="Courier New" charset="0"/>
                <a:cs typeface="Courier New" charset="0"/>
              </a:rPr>
              <a:t>sudo</a:t>
            </a:r>
            <a:r>
              <a:rPr lang="en-US" sz="19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900" b="1" dirty="0" err="1">
                <a:latin typeface="Courier New" charset="0"/>
                <a:ea typeface="Courier New" charset="0"/>
                <a:cs typeface="Courier New" charset="0"/>
              </a:rPr>
              <a:t>docker</a:t>
            </a:r>
            <a:r>
              <a:rPr lang="en-US" sz="1900" b="1" dirty="0">
                <a:latin typeface="Courier New" charset="0"/>
                <a:ea typeface="Courier New" charset="0"/>
                <a:cs typeface="Courier New" charset="0"/>
              </a:rPr>
              <a:t> run -</a:t>
            </a:r>
            <a:r>
              <a:rPr lang="en-US" sz="19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900" b="1" dirty="0">
                <a:latin typeface="Courier New" charset="0"/>
                <a:ea typeface="Courier New" charset="0"/>
                <a:cs typeface="Courier New" charset="0"/>
              </a:rPr>
              <a:t> --privileged=true -v /home/</a:t>
            </a:r>
            <a:r>
              <a:rPr lang="en-US" sz="1900" b="1" dirty="0" err="1">
                <a:latin typeface="Courier New" charset="0"/>
                <a:ea typeface="Courier New" charset="0"/>
                <a:cs typeface="Courier New" charset="0"/>
              </a:rPr>
              <a:t>thomas.downes</a:t>
            </a:r>
            <a:r>
              <a:rPr lang="en-US" sz="1900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900" b="1" dirty="0" err="1">
                <a:latin typeface="Courier New" charset="0"/>
                <a:ea typeface="Courier New" charset="0"/>
                <a:cs typeface="Courier New" charset="0"/>
              </a:rPr>
              <a:t>pytest</a:t>
            </a:r>
            <a:r>
              <a:rPr lang="en-US" sz="1900" b="1" dirty="0">
                <a:latin typeface="Courier New" charset="0"/>
                <a:ea typeface="Courier New" charset="0"/>
                <a:cs typeface="Courier New" charset="0"/>
              </a:rPr>
              <a:t>/:/</a:t>
            </a:r>
            <a:r>
              <a:rPr lang="en-US" sz="1900" b="1" dirty="0" err="1" smtClean="0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900" b="1" dirty="0" smtClean="0">
                <a:latin typeface="Courier New" charset="0"/>
                <a:ea typeface="Courier New" charset="0"/>
                <a:cs typeface="Courier New" charset="0"/>
              </a:rPr>
              <a:t>/lib/condor/execute/dir_18595 -t </a:t>
            </a:r>
            <a:r>
              <a:rPr lang="en-US" sz="1900" b="1" dirty="0">
                <a:latin typeface="Courier New" charset="0"/>
                <a:ea typeface="Courier New" charset="0"/>
                <a:cs typeface="Courier New" charset="0"/>
              </a:rPr>
              <a:t>testy /bin/bash</a:t>
            </a: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9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>root@18e4a60da4d7:/</a:t>
            </a:r>
            <a:r>
              <a:rPr lang="en-US" sz="1900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>/lib/condor/execute/dir_18595# </a:t>
            </a:r>
            <a:r>
              <a:rPr lang="en-US" sz="1900" b="1" dirty="0" err="1">
                <a:latin typeface="Courier New" charset="0"/>
                <a:ea typeface="Courier New" charset="0"/>
                <a:cs typeface="Courier New" charset="0"/>
              </a:rPr>
              <a:t>criu</a:t>
            </a:r>
            <a:r>
              <a:rPr lang="en-US" sz="1900" b="1" dirty="0">
                <a:latin typeface="Courier New" charset="0"/>
                <a:ea typeface="Courier New" charset="0"/>
                <a:cs typeface="Courier New" charset="0"/>
              </a:rPr>
              <a:t> restore -D images </a:t>
            </a:r>
            <a:r>
              <a:rPr lang="en-US" sz="1900" b="1" dirty="0" smtClean="0">
                <a:latin typeface="Courier New" charset="0"/>
                <a:ea typeface="Courier New" charset="0"/>
                <a:cs typeface="Courier New" charset="0"/>
              </a:rPr>
              <a:t>–j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Error </a:t>
            </a: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>(util.c:658): exec failed: No such file or 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directory</a:t>
            </a:r>
            <a:b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Error </a:t>
            </a: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>(util.c:672): exited, 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status=1</a:t>
            </a:r>
            <a:b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Error </a:t>
            </a: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>(util.c:658): exec failed: No such file or </a:t>
            </a: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directory</a:t>
            </a:r>
            <a:b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900" dirty="0" smtClean="0">
                <a:latin typeface="Courier New" charset="0"/>
                <a:ea typeface="Courier New" charset="0"/>
                <a:cs typeface="Courier New" charset="0"/>
              </a:rPr>
              <a:t>Error </a:t>
            </a:r>
            <a:r>
              <a:rPr lang="en-US" sz="1900" dirty="0">
                <a:latin typeface="Courier New" charset="0"/>
                <a:ea typeface="Courier New" charset="0"/>
                <a:cs typeface="Courier New" charset="0"/>
              </a:rPr>
              <a:t>(util.c:672): exited, status=1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4700" y="5765800"/>
            <a:ext cx="469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Noto Sans" charset="0"/>
                <a:ea typeface="Noto Sans" charset="0"/>
                <a:cs typeface="Noto Sans" charset="0"/>
              </a:rPr>
              <a:t>These error messages are red herrings. The code executes!</a:t>
            </a:r>
            <a:endParaRPr lang="en-US" b="1" dirty="0">
              <a:latin typeface="Noto Sans" charset="0"/>
              <a:ea typeface="Noto Sans" charset="0"/>
              <a:cs typeface="Noto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Vanilla universe </a:t>
            </a:r>
            <a:r>
              <a:rPr lang="en-US" dirty="0" err="1" smtClean="0"/>
              <a:t>checkpointing</a:t>
            </a:r>
            <a:r>
              <a:rPr lang="en-US" dirty="0" smtClean="0"/>
              <a:t> management is being actively developed. </a:t>
            </a:r>
            <a:r>
              <a:rPr lang="en-US" i="1" dirty="0" smtClean="0"/>
              <a:t>Please contribute by testing 8.5!</a:t>
            </a:r>
          </a:p>
          <a:p>
            <a:r>
              <a:rPr lang="en-US" dirty="0" smtClean="0"/>
              <a:t>Tools like CRIU not quite ready for production, but closer every year. Condor should get ready!</a:t>
            </a:r>
          </a:p>
          <a:p>
            <a:r>
              <a:rPr lang="en-US" dirty="0" smtClean="0"/>
              <a:t>Online evidence that LXC/LXD have pulled ahead of Docker on adoption of </a:t>
            </a:r>
            <a:r>
              <a:rPr lang="en-US" dirty="0" err="1" smtClean="0"/>
              <a:t>checkpointing</a:t>
            </a:r>
            <a:r>
              <a:rPr lang="en-US" dirty="0" smtClean="0"/>
              <a:t>/migration w/CRIU.</a:t>
            </a:r>
          </a:p>
        </p:txBody>
      </p:sp>
    </p:spTree>
    <p:extLst>
      <p:ext uri="{BB962C8B-B14F-4D97-AF65-F5344CB8AC3E}">
        <p14:creationId xmlns:p14="http://schemas.microsoft.com/office/powerpoint/2010/main" val="158733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oto Sans" charset="0"/>
                <a:ea typeface="Noto Sans" charset="0"/>
                <a:cs typeface="Noto Sans" charset="0"/>
              </a:rPr>
              <a:t>Experimental feature!</a:t>
            </a:r>
            <a:endParaRPr lang="en-US" dirty="0">
              <a:latin typeface="Noto Sans" charset="0"/>
              <a:ea typeface="Noto Sans" charset="0"/>
              <a:cs typeface="Noto Sans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2" y="1908313"/>
            <a:ext cx="5694226" cy="4351338"/>
          </a:xfrm>
        </p:spPr>
      </p:pic>
      <p:sp>
        <p:nvSpPr>
          <p:cNvPr id="5" name="TextBox 4"/>
          <p:cNvSpPr txBox="1"/>
          <p:nvPr/>
        </p:nvSpPr>
        <p:spPr>
          <a:xfrm>
            <a:off x="7182678" y="1908313"/>
            <a:ext cx="33925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oto Sans" charset="0"/>
                <a:ea typeface="Noto Sans" charset="0"/>
                <a:cs typeface="Noto Sans" charset="0"/>
              </a:rPr>
              <a:t>All features discussed are present in the official 8.5 releases.</a:t>
            </a:r>
          </a:p>
          <a:p>
            <a:endParaRPr lang="en-US" sz="2400" dirty="0" smtClean="0">
              <a:latin typeface="Noto Sans" charset="0"/>
              <a:ea typeface="Noto Sans" charset="0"/>
              <a:cs typeface="Noto Sans" charset="0"/>
            </a:endParaRPr>
          </a:p>
          <a:p>
            <a:r>
              <a:rPr lang="en-US" sz="2400" dirty="0" smtClean="0">
                <a:latin typeface="Noto Sans" charset="0"/>
                <a:ea typeface="Noto Sans" charset="0"/>
                <a:cs typeface="Noto Sans" charset="0"/>
              </a:rPr>
              <a:t>The </a:t>
            </a:r>
            <a:r>
              <a:rPr lang="en-US" sz="2400" dirty="0" err="1" smtClean="0">
                <a:latin typeface="Noto Sans" charset="0"/>
                <a:ea typeface="Noto Sans" charset="0"/>
                <a:cs typeface="Noto Sans" charset="0"/>
              </a:rPr>
              <a:t>Morgridge</a:t>
            </a:r>
            <a:r>
              <a:rPr lang="en-US" sz="2400" dirty="0" smtClean="0">
                <a:latin typeface="Noto Sans" charset="0"/>
                <a:ea typeface="Noto Sans" charset="0"/>
                <a:cs typeface="Noto Sans" charset="0"/>
              </a:rPr>
              <a:t> Institute’s Board of Ethics has decreed that these features be tested on </a:t>
            </a:r>
            <a:r>
              <a:rPr lang="en-US" sz="2400" i="1" dirty="0" smtClean="0">
                <a:latin typeface="Noto Sans" charset="0"/>
                <a:ea typeface="Noto Sans" charset="0"/>
                <a:cs typeface="Noto Sans" charset="0"/>
              </a:rPr>
              <a:t>willing subjects only!</a:t>
            </a:r>
            <a:endParaRPr lang="en-US" sz="2400" dirty="0">
              <a:latin typeface="Noto Sans" charset="0"/>
              <a:ea typeface="Noto Sans" charset="0"/>
              <a:cs typeface="Noto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2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965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</a:t>
            </a:r>
            <a:r>
              <a:rPr lang="en-US" sz="3600" dirty="0" err="1" smtClean="0"/>
              <a:t>checkpointing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317812"/>
            <a:ext cx="9692640" cy="4862325"/>
          </a:xfrm>
        </p:spPr>
        <p:txBody>
          <a:bodyPr>
            <a:noAutofit/>
          </a:bodyPr>
          <a:lstStyle/>
          <a:p>
            <a:r>
              <a:rPr lang="en-US" dirty="0" smtClean="0"/>
              <a:t>Saving sufficient state information to re-start execution without losing </a:t>
            </a:r>
            <a:r>
              <a:rPr lang="en-US" dirty="0" smtClean="0"/>
              <a:t>much </a:t>
            </a:r>
            <a:r>
              <a:rPr lang="en-US" dirty="0" smtClean="0"/>
              <a:t>previous </a:t>
            </a:r>
            <a:r>
              <a:rPr lang="en-US" dirty="0" smtClean="0"/>
              <a:t>work </a:t>
            </a:r>
            <a:r>
              <a:rPr lang="en-US" dirty="0" smtClean="0"/>
              <a:t>(BADPUT)</a:t>
            </a:r>
          </a:p>
          <a:p>
            <a:r>
              <a:rPr lang="en-US" dirty="0" smtClean="0"/>
              <a:t>Existing support via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condor_compile</a:t>
            </a:r>
            <a:r>
              <a:rPr lang="en-US" dirty="0" smtClean="0"/>
              <a:t> (“standard” universe)</a:t>
            </a:r>
          </a:p>
          <a:p>
            <a:r>
              <a:rPr lang="en-US" dirty="0" smtClean="0"/>
              <a:t>Vanilla universe support: encourage jobs to periodically save sufficient state to disk and manage the migration of files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Construct policies that balance desire to minimize both BADPUT and the time to reach fair-share population of running jobs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7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err="1" smtClean="0"/>
              <a:t>checkpointing</a:t>
            </a:r>
            <a:r>
              <a:rPr lang="en-US" dirty="0" smtClean="0"/>
              <a:t> difficult?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Context!</a:t>
            </a:r>
          </a:p>
          <a:p>
            <a:r>
              <a:rPr lang="en-US" sz="2800" dirty="0" smtClean="0"/>
              <a:t>State of process is a result of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xplicit </a:t>
            </a:r>
            <a:r>
              <a:rPr lang="en-US" sz="2400" dirty="0" smtClean="0"/>
              <a:t>assumptions about its own prior actions</a:t>
            </a:r>
          </a:p>
          <a:p>
            <a:pPr lvl="1"/>
            <a:r>
              <a:rPr lang="en-US" sz="2400" dirty="0"/>
              <a:t>i</a:t>
            </a:r>
            <a:r>
              <a:rPr lang="en-US" sz="2400" dirty="0" smtClean="0"/>
              <a:t>mplicit </a:t>
            </a:r>
            <a:r>
              <a:rPr lang="en-US" sz="2400" dirty="0" smtClean="0"/>
              <a:t>assumptions about its running environment</a:t>
            </a:r>
            <a:endParaRPr lang="en-US" sz="2400" dirty="0"/>
          </a:p>
          <a:p>
            <a:r>
              <a:rPr lang="en-US" sz="2800" dirty="0" smtClean="0"/>
              <a:t>Fundamental problem</a:t>
            </a:r>
          </a:p>
          <a:p>
            <a:pPr lvl="1"/>
            <a:r>
              <a:rPr lang="en-US" sz="2400" dirty="0" smtClean="0"/>
              <a:t>h</a:t>
            </a:r>
            <a:r>
              <a:rPr lang="en-US" sz="2400" dirty="0" smtClean="0"/>
              <a:t>umans </a:t>
            </a:r>
            <a:r>
              <a:rPr lang="en-US" sz="2400" dirty="0" smtClean="0"/>
              <a:t>love context and introduce it everywhere!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omputers</a:t>
            </a:r>
            <a:r>
              <a:rPr lang="is-IS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 smtClean="0"/>
              <a:t>don’t</a:t>
            </a:r>
          </a:p>
        </p:txBody>
      </p:sp>
    </p:spTree>
    <p:extLst>
      <p:ext uri="{BB962C8B-B14F-4D97-AF65-F5344CB8AC3E}">
        <p14:creationId xmlns:p14="http://schemas.microsoft.com/office/powerpoint/2010/main" val="17887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118" y="365760"/>
            <a:ext cx="10349394" cy="642769"/>
          </a:xfrm>
        </p:spPr>
        <p:txBody>
          <a:bodyPr>
            <a:normAutofit/>
          </a:bodyPr>
          <a:lstStyle/>
          <a:p>
            <a:r>
              <a:rPr lang="en-US" sz="3200" dirty="0"/>
              <a:t>How vanilla universe </a:t>
            </a:r>
            <a:r>
              <a:rPr lang="en-US" sz="3200" dirty="0" err="1"/>
              <a:t>checkpointing</a:t>
            </a:r>
            <a:r>
              <a:rPr lang="en-US" sz="3200" dirty="0"/>
              <a:t> </a:t>
            </a:r>
            <a:r>
              <a:rPr lang="en-US" sz="3200" dirty="0" smtClean="0"/>
              <a:t>differs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74661"/>
              </p:ext>
            </p:extLst>
          </p:nvPr>
        </p:nvGraphicFramePr>
        <p:xfrm>
          <a:off x="605118" y="1287930"/>
          <a:ext cx="10349394" cy="4601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4697"/>
                <a:gridCol w="5174697"/>
              </a:tblGrid>
              <a:tr h="47168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Same</a:t>
                      </a:r>
                      <a:r>
                        <a:rPr lang="en-US" sz="2000" baseline="0" dirty="0" smtClean="0"/>
                        <a:t> as Standard Universe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Differs</a:t>
                      </a:r>
                      <a:endParaRPr lang="en-US" sz="2000" dirty="0"/>
                    </a:p>
                  </a:txBody>
                  <a:tcPr/>
                </a:tc>
              </a:tr>
              <a:tr h="413019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Condor daemons send a signal to request </a:t>
                      </a:r>
                      <a:r>
                        <a:rPr lang="en-US" sz="2400" dirty="0" smtClean="0"/>
                        <a:t>checkpoint or job can checkpoint itself</a:t>
                      </a:r>
                      <a:endParaRPr lang="en-US" sz="24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Can measure success of checkpoint, time since last checkpoint,</a:t>
                      </a:r>
                      <a:r>
                        <a:rPr lang="en-US" sz="2400" baseline="0" dirty="0" smtClean="0"/>
                        <a:t>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charset="0"/>
                        <a:buChar char="•"/>
                      </a:pPr>
                      <a:r>
                        <a:rPr lang="en-US" sz="2400" dirty="0" smtClean="0"/>
                        <a:t>Potentially less data </a:t>
                      </a:r>
                      <a:r>
                        <a:rPr lang="en-US" sz="2400" dirty="0" smtClean="0"/>
                        <a:t>transfer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Greater</a:t>
                      </a:r>
                      <a:r>
                        <a:rPr lang="en-US" sz="2400" baseline="0" dirty="0" smtClean="0"/>
                        <a:t> need for </a:t>
                      </a:r>
                      <a:r>
                        <a:rPr lang="en-US" sz="2400" dirty="0" smtClean="0"/>
                        <a:t>users to know what they are doing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Job </a:t>
                      </a:r>
                      <a:r>
                        <a:rPr lang="en-US" sz="2400" baseline="0" dirty="0" smtClean="0"/>
                        <a:t>much more likely to choose to checkpoint itself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Checkpoint </a:t>
                      </a:r>
                      <a:r>
                        <a:rPr lang="en-US" sz="2400" dirty="0" smtClean="0"/>
                        <a:t>may </a:t>
                      </a:r>
                      <a:r>
                        <a:rPr lang="en-US" sz="2400" dirty="0" smtClean="0"/>
                        <a:t>occur well after signal from Condor daemon</a:t>
                      </a:r>
                    </a:p>
                    <a:p>
                      <a:pPr marL="342900" indent="-342900">
                        <a:buFont typeface="Arial" charset="0"/>
                        <a:buChar char="•"/>
                      </a:pPr>
                      <a:r>
                        <a:rPr lang="en-US" sz="2400" baseline="0" dirty="0" smtClean="0"/>
                        <a:t>Code signals checkpoint by exiting (w/code) and restarts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3495" y="6169213"/>
            <a:ext cx="969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Noto Sans" charset="0"/>
                <a:ea typeface="Noto Sans" charset="0"/>
                <a:cs typeface="Noto Sans" charset="0"/>
              </a:rPr>
              <a:t>Condor daemons should make fewer assumptions of success</a:t>
            </a:r>
          </a:p>
        </p:txBody>
      </p:sp>
    </p:spTree>
    <p:extLst>
      <p:ext uri="{BB962C8B-B14F-4D97-AF65-F5344CB8AC3E}">
        <p14:creationId xmlns:p14="http://schemas.microsoft.com/office/powerpoint/2010/main" val="732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77240"/>
          </a:xfrm>
        </p:spPr>
        <p:txBody>
          <a:bodyPr/>
          <a:lstStyle/>
          <a:p>
            <a:r>
              <a:rPr lang="en-US" dirty="0" smtClean="0"/>
              <a:t>Toy model (submit file)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143000"/>
            <a:ext cx="8595360" cy="5037137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output                  =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out.log</a:t>
            </a:r>
            <a:endParaRPr lang="en-US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error              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error.log</a:t>
            </a:r>
            <a:endParaRPr lang="en-US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log                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log.log</a:t>
            </a:r>
            <a:endParaRPr lang="en-US" sz="18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executable         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counting-</a:t>
            </a: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ul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transfer_executable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should_transfer_files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universe           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vanilla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transfer_input_files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input-file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transfer_output_files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saved-state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stream_output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 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stream_error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err="1" smtClean="0">
                <a:latin typeface="Courier New" charset="0"/>
                <a:ea typeface="Courier New" charset="0"/>
                <a:cs typeface="Courier New" charset="0"/>
              </a:rPr>
              <a:t>when_to_transfer_output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ON_EXIT_OR_EVICT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WantCheckpointSignal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CheckpointSig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     = "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SIGUSR2”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CheckpointExitBySignal 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false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CheckpointExitCode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   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17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WantFTOnCheckpoint     = </a:t>
            </a: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queue 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3074911"/>
            <a:ext cx="3388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Noto Sans" charset="0"/>
                <a:ea typeface="Noto Sans" charset="0"/>
                <a:cs typeface="Noto Sans" charset="0"/>
              </a:rPr>
              <a:t>Intend to support checkpoint file transfer separately from job output files!</a:t>
            </a:r>
            <a:endParaRPr lang="en-US" dirty="0">
              <a:latin typeface="Noto Sans" charset="0"/>
              <a:ea typeface="Noto Sans" charset="0"/>
              <a:cs typeface="Noto Sans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167282" y="4235824"/>
            <a:ext cx="726142" cy="15464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93424" y="4685863"/>
            <a:ext cx="2353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Noto Sans" charset="0"/>
                <a:ea typeface="Noto Sans" charset="0"/>
                <a:cs typeface="Noto Sans" charset="0"/>
              </a:rPr>
              <a:t>The vanilla universe checkpoint magic</a:t>
            </a:r>
            <a:endParaRPr lang="en-US" dirty="0">
              <a:latin typeface="Noto Sans" charset="0"/>
              <a:ea typeface="Noto Sans" charset="0"/>
              <a:cs typeface="Noto Sans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62164" y="3402105"/>
            <a:ext cx="295836" cy="2689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17581"/>
          </a:xfrm>
        </p:spPr>
        <p:txBody>
          <a:bodyPr/>
          <a:lstStyle/>
          <a:p>
            <a:r>
              <a:rPr lang="en-US" dirty="0" smtClean="0"/>
              <a:t>Toy model (bash script)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183342"/>
            <a:ext cx="8595360" cy="49967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#!/bin/bash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function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PeriodicCheckpoint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() {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echo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"Saving state on periodic checkpoint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..."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echo $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&gt; saved-state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exit 17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trap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PeriodicCheckpoint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SIGUSR2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=0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if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[ -f saved-state ];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then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=`cat saved-state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`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fi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while [ $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!= 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30 ]; do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echo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sleep 60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=$((</a:t>
            </a: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i+1))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done</a:t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/>
            </a:r>
            <a:b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2000" dirty="0" smtClean="0">
                <a:latin typeface="Courier New" charset="0"/>
                <a:ea typeface="Courier New" charset="0"/>
                <a:cs typeface="Courier New" charset="0"/>
              </a:rPr>
              <a:t>exit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0</a:t>
            </a:r>
            <a:endParaRPr lang="en-US" sz="20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38605"/>
          </a:xfrm>
        </p:spPr>
        <p:txBody>
          <a:bodyPr/>
          <a:lstStyle/>
          <a:p>
            <a:r>
              <a:rPr lang="en-US" dirty="0" err="1" smtClean="0"/>
              <a:t>Checkpointing</a:t>
            </a:r>
            <a:r>
              <a:rPr lang="en-US" dirty="0" smtClean="0"/>
              <a:t> real jobs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7872" y="3185391"/>
            <a:ext cx="42328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oto Sans" charset="0"/>
                <a:ea typeface="Noto Sans" charset="0"/>
                <a:cs typeface="Noto Sans" charset="0"/>
              </a:rPr>
              <a:t>All the plumbing exists in 8.5 for you to do this, too – provide feedback to the Condor team!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86" y="2178825"/>
            <a:ext cx="5662526" cy="302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6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41" y="365760"/>
            <a:ext cx="10228371" cy="736899"/>
          </a:xfrm>
        </p:spPr>
        <p:txBody>
          <a:bodyPr/>
          <a:lstStyle/>
          <a:p>
            <a:r>
              <a:rPr lang="en-US" dirty="0" smtClean="0"/>
              <a:t>Beyond experimental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896493"/>
            <a:ext cx="5357159" cy="3086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Decided to have fun with CRIU</a:t>
            </a:r>
          </a:p>
          <a:p>
            <a:pPr lvl="1"/>
            <a:r>
              <a:rPr lang="en-US" sz="2000" dirty="0" smtClean="0"/>
              <a:t>Still very experimental!</a:t>
            </a:r>
          </a:p>
          <a:p>
            <a:pPr lvl="1"/>
            <a:r>
              <a:rPr lang="en-US" sz="2000" dirty="0" smtClean="0"/>
              <a:t>Key </a:t>
            </a:r>
            <a:r>
              <a:rPr lang="en-US" sz="2000" dirty="0"/>
              <a:t>steps run as root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Handy RPC interface with Python bindings</a:t>
            </a:r>
          </a:p>
          <a:p>
            <a:r>
              <a:rPr lang="en-US" dirty="0" smtClean="0"/>
              <a:t>Containers are a tool for reducing variation of job “context”</a:t>
            </a:r>
          </a:p>
          <a:p>
            <a:pPr lvl="1"/>
            <a:r>
              <a:rPr lang="en-US" sz="2000" dirty="0" smtClean="0"/>
              <a:t>CRIU actively used by LXC/LXD</a:t>
            </a:r>
          </a:p>
          <a:p>
            <a:pPr lvl="1"/>
            <a:r>
              <a:rPr lang="en-US" sz="2000" dirty="0" smtClean="0"/>
              <a:t>Candidate for Docker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1651000"/>
            <a:ext cx="5168621" cy="357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843</TotalTime>
  <Words>545</Words>
  <Application>Microsoft Macintosh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Century Schoolbook</vt:lpstr>
      <vt:lpstr>Courier New</vt:lpstr>
      <vt:lpstr>Noto Sans</vt:lpstr>
      <vt:lpstr>Wingdings 2</vt:lpstr>
      <vt:lpstr>Arial</vt:lpstr>
      <vt:lpstr>View</vt:lpstr>
      <vt:lpstr>Support for Vanilla Universe Checkpointing</vt:lpstr>
      <vt:lpstr>Experimental feature!</vt:lpstr>
      <vt:lpstr>What is checkpointing?</vt:lpstr>
      <vt:lpstr>Why is checkpointing difficult?</vt:lpstr>
      <vt:lpstr>How vanilla universe checkpointing differs</vt:lpstr>
      <vt:lpstr>Toy model (submit file)</vt:lpstr>
      <vt:lpstr>Toy model (bash script)</vt:lpstr>
      <vt:lpstr>Checkpointing real jobs</vt:lpstr>
      <vt:lpstr>Beyond experimental</vt:lpstr>
      <vt:lpstr>Set up CRIU for non-superusers</vt:lpstr>
      <vt:lpstr>Example job that checkpoints itself</vt:lpstr>
      <vt:lpstr>Writing a job that uses CRIU</vt:lpstr>
      <vt:lpstr>Condor introduces context</vt:lpstr>
      <vt:lpstr>Try CRIU within Docker container!</vt:lpstr>
      <vt:lpstr>Oh no! 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Vanilla Universe Checkpointing</dc:title>
  <dc:creator>Thomas Patrick Downes</dc:creator>
  <cp:lastModifiedBy>Thomas Patrick Downes</cp:lastModifiedBy>
  <cp:revision>40</cp:revision>
  <dcterms:created xsi:type="dcterms:W3CDTF">2016-05-19T14:42:30Z</dcterms:created>
  <dcterms:modified xsi:type="dcterms:W3CDTF">2016-05-20T07:00:39Z</dcterms:modified>
</cp:coreProperties>
</file>