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5" r:id="rId1"/>
  </p:sldMasterIdLst>
  <p:notesMasterIdLst>
    <p:notesMasterId r:id="rId57"/>
  </p:notesMasterIdLst>
  <p:handoutMasterIdLst>
    <p:handoutMasterId r:id="rId58"/>
  </p:handoutMasterIdLst>
  <p:sldIdLst>
    <p:sldId id="1057" r:id="rId2"/>
    <p:sldId id="1030" r:id="rId3"/>
    <p:sldId id="1059" r:id="rId4"/>
    <p:sldId id="1060" r:id="rId5"/>
    <p:sldId id="1061" r:id="rId6"/>
    <p:sldId id="1062" r:id="rId7"/>
    <p:sldId id="1064" r:id="rId8"/>
    <p:sldId id="1063" r:id="rId9"/>
    <p:sldId id="814" r:id="rId10"/>
    <p:sldId id="1039" r:id="rId11"/>
    <p:sldId id="1045" r:id="rId12"/>
    <p:sldId id="1058" r:id="rId13"/>
    <p:sldId id="1047" r:id="rId14"/>
    <p:sldId id="1048" r:id="rId15"/>
    <p:sldId id="1065" r:id="rId16"/>
    <p:sldId id="1024" r:id="rId17"/>
    <p:sldId id="1027" r:id="rId18"/>
    <p:sldId id="1026" r:id="rId19"/>
    <p:sldId id="1066" r:id="rId20"/>
    <p:sldId id="1067" r:id="rId21"/>
    <p:sldId id="1053" r:id="rId22"/>
    <p:sldId id="1029" r:id="rId23"/>
    <p:sldId id="1046" r:id="rId24"/>
    <p:sldId id="1031" r:id="rId25"/>
    <p:sldId id="1032" r:id="rId26"/>
    <p:sldId id="1033" r:id="rId27"/>
    <p:sldId id="1034" r:id="rId28"/>
    <p:sldId id="1035" r:id="rId29"/>
    <p:sldId id="1036" r:id="rId30"/>
    <p:sldId id="1037" r:id="rId31"/>
    <p:sldId id="1054" r:id="rId32"/>
    <p:sldId id="1068" r:id="rId33"/>
    <p:sldId id="1049" r:id="rId34"/>
    <p:sldId id="725" r:id="rId35"/>
    <p:sldId id="815" r:id="rId36"/>
    <p:sldId id="816" r:id="rId37"/>
    <p:sldId id="817" r:id="rId38"/>
    <p:sldId id="1040" r:id="rId39"/>
    <p:sldId id="1052" r:id="rId40"/>
    <p:sldId id="1050" r:id="rId41"/>
    <p:sldId id="1069" r:id="rId42"/>
    <p:sldId id="1070" r:id="rId43"/>
    <p:sldId id="810" r:id="rId44"/>
    <p:sldId id="1041" r:id="rId45"/>
    <p:sldId id="745" r:id="rId46"/>
    <p:sldId id="957" r:id="rId47"/>
    <p:sldId id="1028" r:id="rId48"/>
    <p:sldId id="1071" r:id="rId49"/>
    <p:sldId id="793" r:id="rId50"/>
    <p:sldId id="1073" r:id="rId51"/>
    <p:sldId id="1042" r:id="rId52"/>
    <p:sldId id="1051" r:id="rId53"/>
    <p:sldId id="1055" r:id="rId54"/>
    <p:sldId id="1072" r:id="rId55"/>
    <p:sldId id="1044" r:id="rId56"/>
  </p:sldIdLst>
  <p:sldSz cx="9144000" cy="5143500" type="screen16x9"/>
  <p:notesSz cx="6858000" cy="86868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25" charset="0"/>
        <a:ea typeface="ＭＳ Ｐゴシック" pitchFamily="2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00"/>
    <a:srgbClr val="D2D2D2"/>
    <a:srgbClr val="FFFFFF"/>
    <a:srgbClr val="FF6600"/>
    <a:srgbClr val="99FF99"/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980" autoAdjust="0"/>
  </p:normalViewPr>
  <p:slideViewPr>
    <p:cSldViewPr snapToGrid="0">
      <p:cViewPr varScale="1">
        <p:scale>
          <a:sx n="92" d="100"/>
          <a:sy n="92" d="100"/>
        </p:scale>
        <p:origin x="-120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58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2634" y="-72"/>
      </p:cViewPr>
      <p:guideLst>
        <p:guide orient="horz" pos="273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9.xml"/><Relationship Id="rId3" Type="http://schemas.openxmlformats.org/officeDocument/2006/relationships/slide" Target="slides/slide35.xml"/><Relationship Id="rId7" Type="http://schemas.openxmlformats.org/officeDocument/2006/relationships/slide" Target="slides/slide46.xml"/><Relationship Id="rId2" Type="http://schemas.openxmlformats.org/officeDocument/2006/relationships/slide" Target="slides/slide34.xml"/><Relationship Id="rId1" Type="http://schemas.openxmlformats.org/officeDocument/2006/relationships/slide" Target="slides/slide9.xml"/><Relationship Id="rId6" Type="http://schemas.openxmlformats.org/officeDocument/2006/relationships/slide" Target="slides/slide45.xml"/><Relationship Id="rId5" Type="http://schemas.openxmlformats.org/officeDocument/2006/relationships/slide" Target="slides/slide37.xml"/><Relationship Id="rId4" Type="http://schemas.openxmlformats.org/officeDocument/2006/relationships/slide" Target="slides/slide36.xml"/><Relationship Id="rId9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t" anchorCtr="0" compatLnSpc="1">
            <a:prstTxWarp prst="textNoShape">
              <a:avLst/>
            </a:prstTxWarp>
          </a:bodyPr>
          <a:lstStyle>
            <a:lvl1pPr algn="l"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t" anchorCtr="0" compatLnSpc="1">
            <a:prstTxWarp prst="textNoShape">
              <a:avLst/>
            </a:prstTxWarp>
          </a:bodyPr>
          <a:lstStyle>
            <a:lvl1pPr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7405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b" anchorCtr="0" compatLnSpc="1">
            <a:prstTxWarp prst="textNoShape">
              <a:avLst/>
            </a:prstTxWarp>
          </a:bodyPr>
          <a:lstStyle>
            <a:lvl1pPr algn="l" defTabSz="873125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74050"/>
            <a:ext cx="29892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48" tIns="43673" rIns="87348" bIns="43673" numCol="1" anchor="b" anchorCtr="0" compatLnSpc="1">
            <a:prstTxWarp prst="textNoShape">
              <a:avLst/>
            </a:prstTxWarp>
          </a:bodyPr>
          <a:lstStyle>
            <a:lvl1pPr defTabSz="873125">
              <a:defRPr sz="1100"/>
            </a:lvl1pPr>
          </a:lstStyle>
          <a:p>
            <a:pPr>
              <a:defRPr/>
            </a:pPr>
            <a:fld id="{87BE88CF-540D-4394-B08C-967B39BF0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7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>
            <a:lvl1pPr algn="l"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>
            <a:lvl1pPr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650875"/>
            <a:ext cx="57912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125913"/>
            <a:ext cx="50323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b" anchorCtr="0" compatLnSpc="1">
            <a:prstTxWarp prst="textNoShape">
              <a:avLst/>
            </a:prstTxWarp>
          </a:bodyPr>
          <a:lstStyle>
            <a:lvl1pPr algn="l" defTabSz="887413">
              <a:defRPr sz="11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815" tIns="44408" rIns="88815" bIns="44408" numCol="1" anchor="b" anchorCtr="0" compatLnSpc="1">
            <a:prstTxWarp prst="textNoShape">
              <a:avLst/>
            </a:prstTxWarp>
          </a:bodyPr>
          <a:lstStyle>
            <a:lvl1pPr defTabSz="887413">
              <a:defRPr sz="1100"/>
            </a:lvl1pPr>
          </a:lstStyle>
          <a:p>
            <a:pPr>
              <a:defRPr/>
            </a:pPr>
            <a:fld id="{4FA34C88-8DB8-4A2B-9C7B-A20E46ADC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1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4938BBB0-415A-406C-9416-9A66BFB93834}" type="slidenum">
              <a:rPr lang="en-US" altLang="en-US" sz="1100" smtClean="0"/>
              <a:pPr/>
              <a:t>9</a:t>
            </a:fld>
            <a:endParaRPr lang="en-US" altLang="en-US" sz="11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61166B0-F07A-4C0A-82F9-0BDEA2E55A04}" type="slidenum">
              <a:rPr lang="en-US" altLang="en-US" sz="1100" smtClean="0"/>
              <a:pPr/>
              <a:t>49</a:t>
            </a:fld>
            <a:endParaRPr lang="en-US" altLang="en-US" sz="11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E61166B0-F07A-4C0A-82F9-0BDEA2E55A04}" type="slidenum">
              <a:rPr lang="en-US" altLang="en-US" sz="1100" smtClean="0"/>
              <a:pPr/>
              <a:t>50</a:t>
            </a:fld>
            <a:endParaRPr lang="en-US" altLang="en-US" sz="110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25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32ACBF19-A61A-495C-A237-E67FB92BF44B}" type="slidenum">
              <a:rPr lang="en-US" altLang="en-US" sz="1100" smtClean="0"/>
              <a:pPr/>
              <a:t>16</a:t>
            </a:fld>
            <a:endParaRPr lang="en-US" altLang="en-US" sz="11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FCA6C1C2-D4CB-4B6A-97DD-28567AAD9691}" type="slidenum">
              <a:rPr lang="en-US" altLang="en-US" sz="1100" smtClean="0"/>
              <a:pPr/>
              <a:t>34</a:t>
            </a:fld>
            <a:endParaRPr lang="en-US" altLang="en-US" sz="11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D739A1BD-CC8F-4AE2-8D86-A3DD92E066AD}" type="slidenum">
              <a:rPr lang="en-US" altLang="en-US" sz="1100" smtClean="0"/>
              <a:pPr/>
              <a:t>35</a:t>
            </a:fld>
            <a:endParaRPr lang="en-US" altLang="en-US" sz="11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706ED455-5966-465B-8B3B-881BC34E6B8E}" type="slidenum">
              <a:rPr lang="en-US" altLang="en-US" sz="1100" smtClean="0"/>
              <a:pPr/>
              <a:t>36</a:t>
            </a:fld>
            <a:endParaRPr lang="en-US" altLang="en-US" sz="1100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2995BA8A-5B65-4F6D-9663-B5A9343849DE}" type="slidenum">
              <a:rPr lang="en-US" altLang="en-US" sz="1100" smtClean="0"/>
              <a:pPr/>
              <a:t>37</a:t>
            </a:fld>
            <a:endParaRPr lang="en-US" altLang="en-US" sz="1100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DECC7F25-55C7-4132-AB60-A9D8B6C906C1}" type="slidenum">
              <a:rPr lang="en-US" altLang="en-US" sz="1100" smtClean="0"/>
              <a:pPr/>
              <a:t>43</a:t>
            </a:fld>
            <a:endParaRPr lang="en-US" altLang="en-US" sz="1100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AAFAD905-FAC5-46F8-9AD6-A353C442B6A8}" type="slidenum">
              <a:rPr lang="en-US" altLang="en-US" sz="1100" smtClean="0"/>
              <a:pPr/>
              <a:t>45</a:t>
            </a:fld>
            <a:endParaRPr lang="en-US" altLang="en-US" sz="1100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 defTabSz="887413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defTabSz="8874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fld id="{51237FB5-FD01-4BED-A04D-C722C42BF471}" type="slidenum">
              <a:rPr lang="en-US" altLang="en-US" sz="1100" smtClean="0"/>
              <a:pPr/>
              <a:t>46</a:t>
            </a:fld>
            <a:endParaRPr lang="en-US" altLang="en-US" sz="1100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650875"/>
            <a:ext cx="5791200" cy="325755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2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420" y="436960"/>
            <a:ext cx="1811483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7" y="1494235"/>
            <a:ext cx="2291774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5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1681-63F5-49E1-9C71-8AC943BEB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FB0E-9A9A-45CC-83E3-7D5A2CDA2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8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6" y="155972"/>
            <a:ext cx="84978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113235"/>
            <a:ext cx="7772400" cy="346829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04850" y="4832747"/>
            <a:ext cx="41148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85150" y="4908947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BB9EE-DD54-4929-9C25-B5A7E5DFE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5FC8-1FEF-46F2-B72D-B3E0D441E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9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6F15-AC22-46F7-ADB3-696546252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5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28DA-1F02-4870-9E4A-2B47658CF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A2E6-CB5B-4F11-BE7B-F8017ECAA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5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A6D2-2ECF-4794-9C9F-3674D4F36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0E10-0768-46D3-8889-315950EF7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56D6-D314-4617-8718-B4E51E41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F8EC-0C8C-4454-A009-C98BFB13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5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052" name="Picture 1" descr="CHTC_logo_color_horiz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2"/>
            <a:ext cx="240030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78809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fld id="{F9631A7B-9072-4D3C-91F4-6E1B41B80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27" y="4636294"/>
            <a:ext cx="2317174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6"/>
          <p:cNvSpPr txBox="1">
            <a:spLocks noChangeArrowheads="1"/>
          </p:cNvSpPr>
          <p:nvPr userDrawn="1"/>
        </p:nvSpPr>
        <p:spPr bwMode="auto">
          <a:xfrm>
            <a:off x="238991" y="4037194"/>
            <a:ext cx="5581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41" r:id="rId2"/>
    <p:sldLayoutId id="2147483942" r:id="rId3"/>
    <p:sldLayoutId id="2147483951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ＭＳ Ｐゴシック" pitchFamily="2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ＭＳ Ｐゴシック" pitchFamily="25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ＭＳ Ｐゴシック" pitchFamily="25" charset="-128"/>
          <a:cs typeface="ＭＳ Ｐゴシック" pitchFamily="2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5" charset="0"/>
        <a:buChar char="h"/>
        <a:defRPr sz="2800">
          <a:solidFill>
            <a:schemeClr val="tx1"/>
          </a:solidFill>
          <a:latin typeface="+mn-lt"/>
          <a:ea typeface="ＭＳ Ｐゴシック" pitchFamily="25" charset="-128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Priority and Provisioning</a:t>
            </a:r>
            <a:br>
              <a:rPr lang="en-US" dirty="0" smtClean="0"/>
            </a:br>
            <a:r>
              <a:rPr lang="en-US" dirty="0" smtClean="0"/>
              <a:t>Greg Thain</a:t>
            </a:r>
            <a:br>
              <a:rPr lang="en-US" dirty="0" smtClean="0"/>
            </a:br>
            <a:r>
              <a:rPr lang="en-US" dirty="0" err="1" smtClean="0"/>
              <a:t>HTCondorWeek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912885"/>
            <a:ext cx="8399462" cy="3357778"/>
          </a:xfrm>
        </p:spPr>
        <p:txBody>
          <a:bodyPr/>
          <a:lstStyle/>
          <a:p>
            <a:r>
              <a:rPr lang="en-US" dirty="0" smtClean="0"/>
              <a:t>Set with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RANK = Memory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In </a:t>
            </a:r>
            <a:r>
              <a:rPr lang="en-US" dirty="0" err="1" smtClean="0">
                <a:cs typeface="Courier New" panose="02070309020205020404" pitchFamily="49" charset="0"/>
              </a:rPr>
              <a:t>condor_submit</a:t>
            </a:r>
            <a:r>
              <a:rPr lang="en-US" dirty="0" smtClean="0">
                <a:cs typeface="Courier New" panose="02070309020205020404" pitchFamily="49" charset="0"/>
              </a:rPr>
              <a:t> file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Not as powerful as you may think: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Negotiator gets first cut at sorting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Remember steady state condition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Schedd Policy:  Job 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700" y="1016795"/>
            <a:ext cx="8399462" cy="3170635"/>
          </a:xfrm>
        </p:spPr>
        <p:txBody>
          <a:bodyPr/>
          <a:lstStyle/>
          <a:p>
            <a:r>
              <a:rPr lang="en-US" dirty="0" smtClean="0"/>
              <a:t>Useful for globally (pool-wide):</a:t>
            </a:r>
          </a:p>
          <a:p>
            <a:pPr lvl="1"/>
            <a:r>
              <a:rPr lang="en-US" dirty="0" smtClean="0"/>
              <a:t>License limits, </a:t>
            </a:r>
          </a:p>
          <a:p>
            <a:pPr lvl="1"/>
            <a:r>
              <a:rPr lang="en-US" dirty="0" smtClean="0"/>
              <a:t>NFS server overload prevention</a:t>
            </a:r>
          </a:p>
          <a:p>
            <a:pPr lvl="1"/>
            <a:r>
              <a:rPr lang="en-US" dirty="0" smtClean="0"/>
              <a:t>Limiting database access</a:t>
            </a:r>
            <a:endParaRPr lang="en-US" dirty="0"/>
          </a:p>
          <a:p>
            <a:r>
              <a:rPr lang="en-US" dirty="0" smtClean="0"/>
              <a:t>Limits total number jobs across all </a:t>
            </a:r>
            <a:r>
              <a:rPr lang="en-US" dirty="0" err="1" smtClean="0"/>
              <a:t>schedds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Limits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700" y="1016795"/>
            <a:ext cx="8399462" cy="3170635"/>
          </a:xfrm>
        </p:spPr>
        <p:txBody>
          <a:bodyPr/>
          <a:lstStyle/>
          <a:p>
            <a:r>
              <a:rPr lang="en-US" dirty="0"/>
              <a:t>In central manager </a:t>
            </a:r>
            <a:r>
              <a:rPr lang="en-US" dirty="0" err="1"/>
              <a:t>config</a:t>
            </a:r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MATLAB_LICENSE_LIMIT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endParaRPr lang="en-US" dirty="0"/>
          </a:p>
          <a:p>
            <a:r>
              <a:rPr lang="en-US" dirty="0"/>
              <a:t>In submit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concurrency_limits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matlab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Limits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0699" y="1276567"/>
            <a:ext cx="8399462" cy="3170635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chedd sends idle users to the negotiator</a:t>
            </a:r>
          </a:p>
          <a:p>
            <a:endParaRPr lang="en-US" dirty="0"/>
          </a:p>
          <a:p>
            <a:r>
              <a:rPr lang="en-US" dirty="0" smtClean="0"/>
              <a:t>Negotiator picks machines (idle or busy) to send to the schedd for those users</a:t>
            </a:r>
          </a:p>
          <a:p>
            <a:endParaRPr lang="en-US" dirty="0"/>
          </a:p>
          <a:p>
            <a:r>
              <a:rPr lang="en-US" dirty="0" smtClean="0"/>
              <a:t>How does it pick?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6446"/>
            <a:ext cx="9144000" cy="685800"/>
          </a:xfrm>
        </p:spPr>
        <p:txBody>
          <a:bodyPr/>
          <a:lstStyle/>
          <a:p>
            <a:r>
              <a:rPr lang="en-US" dirty="0" smtClean="0"/>
              <a:t>Rest of this talk:</a:t>
            </a:r>
            <a:br>
              <a:rPr lang="en-US" dirty="0" smtClean="0"/>
            </a:br>
            <a:r>
              <a:rPr lang="en-US" dirty="0" smtClean="0"/>
              <a:t>Provisioning, not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Bob in schedd1 same as Bob in schedd2?</a:t>
            </a:r>
          </a:p>
          <a:p>
            <a:r>
              <a:rPr lang="en-US" dirty="0" smtClean="0"/>
              <a:t>If have same UID_DOMAIN, they 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Default UID_DOMAIN is FULL_HOSTNAME</a:t>
            </a:r>
            <a:endParaRPr lang="en-US" dirty="0" smtClean="0"/>
          </a:p>
          <a:p>
            <a:r>
              <a:rPr lang="en-US" dirty="0" smtClean="0"/>
              <a:t>Prevents cheating by adding </a:t>
            </a:r>
            <a:r>
              <a:rPr lang="en-US" dirty="0" err="1" smtClean="0"/>
              <a:t>schedds</a:t>
            </a:r>
            <a:endParaRPr lang="en-US" dirty="0"/>
          </a:p>
          <a:p>
            <a:r>
              <a:rPr lang="en-US" dirty="0" smtClean="0"/>
              <a:t>Map </a:t>
            </a:r>
            <a:r>
              <a:rPr lang="en-US" dirty="0" smtClean="0"/>
              <a:t>files can </a:t>
            </a:r>
            <a:r>
              <a:rPr lang="en-US" dirty="0" smtClean="0"/>
              <a:t>redefine </a:t>
            </a:r>
            <a:r>
              <a:rPr lang="en-US" dirty="0" smtClean="0"/>
              <a:t>the local user name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user?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Or, a User could be a “group”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Manage priorities across groups of users </a:t>
            </a:r>
            <a:r>
              <a:rPr lang="en-US" dirty="0" smtClean="0"/>
              <a:t>Can </a:t>
            </a:r>
            <a:r>
              <a:rPr lang="en-US" dirty="0" smtClean="0"/>
              <a:t>guarantee maximum numbers of computers for groups (quotas)</a:t>
            </a:r>
          </a:p>
          <a:p>
            <a:pPr eaLnBrk="1" hangingPunct="1">
              <a:defRPr/>
            </a:pPr>
            <a:r>
              <a:rPr lang="en-US" dirty="0" smtClean="0"/>
              <a:t>Supports hierarchies</a:t>
            </a:r>
          </a:p>
          <a:p>
            <a:pPr eaLnBrk="1" hangingPunct="1">
              <a:defRPr/>
            </a:pPr>
            <a:r>
              <a:rPr lang="en-US" dirty="0" smtClean="0"/>
              <a:t>Anyone can join any group</a:t>
            </a:r>
          </a:p>
        </p:txBody>
      </p:sp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Accounting Groups (2 kinds)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A65BB64-A233-4A6F-B37B-41025E1EA834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16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5"/>
            <a:ext cx="8399462" cy="3565596"/>
          </a:xfrm>
        </p:spPr>
        <p:txBody>
          <a:bodyPr/>
          <a:lstStyle/>
          <a:p>
            <a:r>
              <a:rPr lang="en-US" dirty="0" smtClean="0"/>
              <a:t>In submit file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Accounting_Group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group1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Treats all users as the same for priority</a:t>
            </a:r>
          </a:p>
          <a:p>
            <a:r>
              <a:rPr lang="en-US" dirty="0" smtClean="0"/>
              <a:t>Accounting groups not pre-defined</a:t>
            </a:r>
          </a:p>
          <a:p>
            <a:r>
              <a:rPr lang="en-US" dirty="0" smtClean="0"/>
              <a:t>No verification – condor trusts the job</a:t>
            </a:r>
          </a:p>
          <a:p>
            <a:r>
              <a:rPr lang="en-US" dirty="0" err="1" smtClean="0"/>
              <a:t>condor_userprio</a:t>
            </a:r>
            <a:r>
              <a:rPr lang="en-US" dirty="0" smtClean="0"/>
              <a:t> replaces user with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Groups as Alias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0998" y="1410200"/>
            <a:ext cx="8399462" cy="3170635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855" y="287077"/>
            <a:ext cx="9144000" cy="685800"/>
          </a:xfrm>
        </p:spPr>
        <p:txBody>
          <a:bodyPr/>
          <a:lstStyle/>
          <a:p>
            <a:r>
              <a:rPr lang="en-US" dirty="0" smtClean="0"/>
              <a:t>Accounting Groups</a:t>
            </a:r>
            <a:r>
              <a:rPr lang="en-US" dirty="0"/>
              <a:t> </a:t>
            </a:r>
            <a:r>
              <a:rPr lang="en-US" dirty="0" smtClean="0"/>
              <a:t>w/ </a:t>
            </a:r>
            <a:r>
              <a:rPr lang="en-US" dirty="0" smtClean="0"/>
              <a:t>Quota</a:t>
            </a:r>
            <a:br>
              <a:rPr lang="en-US" dirty="0" smtClean="0"/>
            </a:br>
            <a:r>
              <a:rPr lang="en-US" dirty="0" smtClean="0"/>
              <a:t>aka: “Hierarchical Group Quota”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0" r="25748"/>
          <a:stretch/>
        </p:blipFill>
        <p:spPr bwMode="auto">
          <a:xfrm>
            <a:off x="877306" y="166254"/>
            <a:ext cx="6500239" cy="418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2234045" y="2130136"/>
            <a:ext cx="3595255" cy="175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5829300" y="1340427"/>
            <a:ext cx="2524991" cy="1415761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Maximum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0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Important HTCondor architecture bits</a:t>
            </a:r>
          </a:p>
          <a:p>
            <a:pPr marL="0" indent="0">
              <a:buNone/>
            </a:pPr>
            <a:r>
              <a:rPr lang="en-US" dirty="0" smtClean="0"/>
              <a:t>Detour to items that doesn’t fit elsewhere</a:t>
            </a:r>
          </a:p>
          <a:p>
            <a:pPr marL="0" indent="0">
              <a:buNone/>
            </a:pPr>
            <a:r>
              <a:rPr lang="en-US" dirty="0" smtClean="0"/>
              <a:t>Groups and why you should care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User </a:t>
            </a:r>
            <a:r>
              <a:rPr lang="en-US" dirty="0" smtClean="0"/>
              <a:t>priorities and preemption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7" r="31388"/>
          <a:stretch/>
        </p:blipFill>
        <p:spPr bwMode="auto">
          <a:xfrm>
            <a:off x="1040247" y="172278"/>
            <a:ext cx="5996657" cy="441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 flipH="1">
            <a:off x="2234045" y="2130136"/>
            <a:ext cx="3595255" cy="175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5829300" y="1340427"/>
            <a:ext cx="2524991" cy="1415761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Minimum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43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5"/>
            <a:ext cx="8399462" cy="3492860"/>
          </a:xfrm>
        </p:spPr>
        <p:txBody>
          <a:bodyPr/>
          <a:lstStyle/>
          <a:p>
            <a:r>
              <a:rPr lang="en-US" dirty="0" smtClean="0"/>
              <a:t>“a” limited to 10</a:t>
            </a:r>
          </a:p>
          <a:p>
            <a:r>
              <a:rPr lang="en-US" dirty="0" smtClean="0"/>
              <a:t>“b” to 20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smtClean="0"/>
              <a:t>Even if idle machines</a:t>
            </a:r>
          </a:p>
          <a:p>
            <a:r>
              <a:rPr lang="en-US" dirty="0" smtClean="0"/>
              <a:t>What is the unit?</a:t>
            </a:r>
          </a:p>
          <a:p>
            <a:pPr lvl="1"/>
            <a:r>
              <a:rPr lang="en-US" dirty="0" smtClean="0"/>
              <a:t>Slot weight.</a:t>
            </a:r>
          </a:p>
          <a:p>
            <a:r>
              <a:rPr lang="en-US" dirty="0" smtClean="0"/>
              <a:t>With fair share of </a:t>
            </a:r>
            <a:r>
              <a:rPr lang="en-US" dirty="0" smtClean="0"/>
              <a:t>users </a:t>
            </a:r>
            <a:r>
              <a:rPr lang="en-US" dirty="0" smtClean="0"/>
              <a:t>within group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HGQ: Strict quotas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531" y="1018032"/>
            <a:ext cx="4336093" cy="18783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2548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Group_accept_surplus</a:t>
            </a:r>
            <a:r>
              <a:rPr lang="en-US" dirty="0" smtClean="0"/>
              <a:t> = true</a:t>
            </a:r>
          </a:p>
          <a:p>
            <a:endParaRPr lang="en-US" dirty="0"/>
          </a:p>
          <a:p>
            <a:r>
              <a:rPr lang="en-US" dirty="0" err="1" smtClean="0"/>
              <a:t>Group_accept_surplus_a</a:t>
            </a:r>
            <a:r>
              <a:rPr lang="en-US" dirty="0" smtClean="0"/>
              <a:t> = true</a:t>
            </a:r>
          </a:p>
          <a:p>
            <a:endParaRPr lang="en-US" dirty="0"/>
          </a:p>
          <a:p>
            <a:r>
              <a:rPr lang="en-US" dirty="0" smtClean="0"/>
              <a:t>This is what creates hierarchy</a:t>
            </a:r>
          </a:p>
          <a:p>
            <a:pPr lvl="1"/>
            <a:r>
              <a:rPr lang="en-US" dirty="0" smtClean="0"/>
              <a:t>But only for quotas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Group_accept_surplus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groups to go over quota if idle machines</a:t>
            </a:r>
          </a:p>
          <a:p>
            <a:endParaRPr lang="en-US" dirty="0"/>
          </a:p>
          <a:p>
            <a:r>
              <a:rPr lang="en-US" dirty="0" smtClean="0"/>
              <a:t>“Last chance” </a:t>
            </a:r>
            <a:r>
              <a:rPr lang="en-US" dirty="0" smtClean="0"/>
              <a:t>wild-west round</a:t>
            </a:r>
            <a:r>
              <a:rPr lang="en-US" dirty="0" smtClean="0"/>
              <a:t>, with every submitter for themselves.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GROUP_AUTOREGROUP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194949BC-CF6B-4EB9-8F27-F0DECFB043B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10306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00638" y="1444230"/>
            <a:ext cx="1681162" cy="3786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CompSci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419600" y="2503886"/>
            <a:ext cx="1809750" cy="3774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architecture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424613" y="2503886"/>
            <a:ext cx="1314450" cy="3774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    DB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48051"/>
            <a:ext cx="1008063" cy="5417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0315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6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7" name="Straight Arrow Connector 17"/>
          <p:cNvCxnSpPr>
            <a:cxnSpLocks noChangeShapeType="1"/>
            <a:stCxn id="6" idx="2"/>
            <a:endCxn id="9" idx="0"/>
          </p:cNvCxnSpPr>
          <p:nvPr/>
        </p:nvCxnSpPr>
        <p:spPr bwMode="auto">
          <a:xfrm flipH="1">
            <a:off x="5324475" y="1822848"/>
            <a:ext cx="617538" cy="681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8" name="Straight Arrow Connector 19"/>
          <p:cNvCxnSpPr>
            <a:cxnSpLocks noChangeShapeType="1"/>
            <a:stCxn id="6" idx="2"/>
            <a:endCxn id="10" idx="0"/>
          </p:cNvCxnSpPr>
          <p:nvPr/>
        </p:nvCxnSpPr>
        <p:spPr bwMode="auto">
          <a:xfrm>
            <a:off x="5942016" y="1822848"/>
            <a:ext cx="1139825" cy="681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19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32249" y="2541786"/>
            <a:ext cx="401240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0320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21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0322" name="TextBox 25"/>
          <p:cNvSpPr txBox="1">
            <a:spLocks noChangeArrowheads="1"/>
          </p:cNvSpPr>
          <p:nvPr/>
        </p:nvSpPr>
        <p:spPr bwMode="auto">
          <a:xfrm>
            <a:off x="5965138" y="118943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0323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4" name="TextBox 28"/>
          <p:cNvSpPr txBox="1">
            <a:spLocks noChangeArrowheads="1"/>
          </p:cNvSpPr>
          <p:nvPr/>
        </p:nvSpPr>
        <p:spPr bwMode="auto">
          <a:xfrm>
            <a:off x="3594999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600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0325" name="TextBox 29"/>
          <p:cNvSpPr txBox="1">
            <a:spLocks noChangeArrowheads="1"/>
          </p:cNvSpPr>
          <p:nvPr/>
        </p:nvSpPr>
        <p:spPr bwMode="auto">
          <a:xfrm>
            <a:off x="135662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0326" name="TextBox 30"/>
          <p:cNvSpPr txBox="1">
            <a:spLocks noChangeArrowheads="1"/>
          </p:cNvSpPr>
          <p:nvPr/>
        </p:nvSpPr>
        <p:spPr bwMode="auto">
          <a:xfrm>
            <a:off x="441097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7" name="TextBox 31"/>
          <p:cNvSpPr txBox="1">
            <a:spLocks noChangeArrowheads="1"/>
          </p:cNvSpPr>
          <p:nvPr/>
        </p:nvSpPr>
        <p:spPr bwMode="auto">
          <a:xfrm>
            <a:off x="4630049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0328" name="TextBox 32"/>
          <p:cNvSpPr txBox="1">
            <a:spLocks noChangeArrowheads="1"/>
          </p:cNvSpPr>
          <p:nvPr/>
        </p:nvSpPr>
        <p:spPr bwMode="auto">
          <a:xfrm>
            <a:off x="7246251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14600" y="3429001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0330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198813" y="3046810"/>
            <a:ext cx="139700" cy="382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0331" name="TextBox 40"/>
          <p:cNvSpPr txBox="1">
            <a:spLocks noChangeArrowheads="1"/>
          </p:cNvSpPr>
          <p:nvPr/>
        </p:nvSpPr>
        <p:spPr bwMode="auto">
          <a:xfrm>
            <a:off x="3380688" y="3233738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440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DDA5DF5B-A085-4D9E-97F5-8279FC73E95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113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48051"/>
            <a:ext cx="1008063" cy="5417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1336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7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8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32249" y="2541786"/>
            <a:ext cx="401240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1339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0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1341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1342" name="TextBox 28"/>
          <p:cNvSpPr txBox="1">
            <a:spLocks noChangeArrowheads="1"/>
          </p:cNvSpPr>
          <p:nvPr/>
        </p:nvSpPr>
        <p:spPr bwMode="auto">
          <a:xfrm>
            <a:off x="3594999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600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1343" name="TextBox 29"/>
          <p:cNvSpPr txBox="1">
            <a:spLocks noChangeArrowheads="1"/>
          </p:cNvSpPr>
          <p:nvPr/>
        </p:nvSpPr>
        <p:spPr bwMode="auto">
          <a:xfrm>
            <a:off x="135662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4" name="TextBox 30"/>
          <p:cNvSpPr txBox="1">
            <a:spLocks noChangeArrowheads="1"/>
          </p:cNvSpPr>
          <p:nvPr/>
        </p:nvSpPr>
        <p:spPr bwMode="auto">
          <a:xfrm>
            <a:off x="441097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1346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9" y="3046811"/>
            <a:ext cx="603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1347" name="TextBox 40"/>
          <p:cNvSpPr txBox="1">
            <a:spLocks noChangeArrowheads="1"/>
          </p:cNvSpPr>
          <p:nvPr/>
        </p:nvSpPr>
        <p:spPr bwMode="auto">
          <a:xfrm>
            <a:off x="3380688" y="3233738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1348" name="TextBox 27"/>
          <p:cNvSpPr txBox="1">
            <a:spLocks noChangeArrowheads="1"/>
          </p:cNvSpPr>
          <p:nvPr/>
        </p:nvSpPr>
        <p:spPr bwMode="auto">
          <a:xfrm>
            <a:off x="4138613" y="1281113"/>
            <a:ext cx="49149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GROUP_QUOTA_physics = 700</a:t>
            </a:r>
          </a:p>
          <a:p>
            <a:r>
              <a:rPr lang="en-US" altLang="en-US" sz="1800">
                <a:cs typeface="Arial" charset="0"/>
              </a:rPr>
              <a:t>GROUP_QUOTA_physics.string_theory = 100</a:t>
            </a:r>
          </a:p>
          <a:p>
            <a:r>
              <a:rPr lang="en-US" altLang="en-US" sz="1800">
                <a:cs typeface="Arial" charset="0"/>
              </a:rPr>
              <a:t>GROUP_QUOTA_physics.particle_physics = 600</a:t>
            </a:r>
          </a:p>
          <a:p>
            <a:r>
              <a:rPr lang="en-US" altLang="en-US" sz="1400">
                <a:cs typeface="Arial" charset="0"/>
              </a:rPr>
              <a:t>GROUP_QUOTA_physics.particle_physics.CMS = 200</a:t>
            </a:r>
          </a:p>
          <a:p>
            <a:r>
              <a:rPr lang="en-US" altLang="en-US" sz="1400">
                <a:cs typeface="Arial" charset="0"/>
              </a:rPr>
              <a:t>GROUP_QUOTA_physics.particle_physics.ATLAS = 200</a:t>
            </a:r>
          </a:p>
          <a:p>
            <a:r>
              <a:rPr lang="en-US" altLang="en-US" sz="1400">
                <a:cs typeface="Arial" charset="0"/>
              </a:rPr>
              <a:t>GROUP_QUOTA_physics.particle_physics.CDF = 100</a:t>
            </a:r>
          </a:p>
        </p:txBody>
      </p:sp>
      <p:sp>
        <p:nvSpPr>
          <p:cNvPr id="611349" name="Rounded Rectangular Callout 33"/>
          <p:cNvSpPr>
            <a:spLocks noChangeArrowheads="1"/>
          </p:cNvSpPr>
          <p:nvPr/>
        </p:nvSpPr>
        <p:spPr bwMode="auto">
          <a:xfrm>
            <a:off x="5484816" y="3218260"/>
            <a:ext cx="2890837" cy="1347788"/>
          </a:xfrm>
          <a:prstGeom prst="wedgeRoundRectCallout">
            <a:avLst>
              <a:gd name="adj1" fmla="val -25380"/>
              <a:gd name="adj2" fmla="val -7286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group.sub-group.sub-sub-group…</a:t>
            </a:r>
          </a:p>
        </p:txBody>
      </p:sp>
    </p:spTree>
    <p:extLst>
      <p:ext uri="{BB962C8B-B14F-4D97-AF65-F5344CB8AC3E}">
        <p14:creationId xmlns:p14="http://schemas.microsoft.com/office/powerpoint/2010/main" val="33481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A898DC64-D1CA-4CCD-ACDA-F862F9727F1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12354" name="Rounded Rectangular Callout 38"/>
          <p:cNvSpPr>
            <a:spLocks noChangeArrowheads="1"/>
          </p:cNvSpPr>
          <p:nvPr/>
        </p:nvSpPr>
        <p:spPr bwMode="auto">
          <a:xfrm>
            <a:off x="5465693" y="3069432"/>
            <a:ext cx="2933700" cy="1314450"/>
          </a:xfrm>
          <a:prstGeom prst="wedgeRoundRectCallout">
            <a:avLst>
              <a:gd name="adj1" fmla="val -62995"/>
              <a:gd name="adj2" fmla="val -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Here, unused particle physics surplus is shared by ATLAS and CDF.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48051"/>
            <a:ext cx="1008063" cy="5417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2361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2362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2363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32249" y="2541786"/>
            <a:ext cx="401240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2364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2365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2366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2367" name="TextBox 28"/>
          <p:cNvSpPr txBox="1">
            <a:spLocks noChangeArrowheads="1"/>
          </p:cNvSpPr>
          <p:nvPr/>
        </p:nvSpPr>
        <p:spPr bwMode="auto">
          <a:xfrm>
            <a:off x="3594999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600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2368" name="TextBox 29"/>
          <p:cNvSpPr txBox="1">
            <a:spLocks noChangeArrowheads="1"/>
          </p:cNvSpPr>
          <p:nvPr/>
        </p:nvSpPr>
        <p:spPr bwMode="auto">
          <a:xfrm>
            <a:off x="135662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2369" name="TextBox 30"/>
          <p:cNvSpPr txBox="1">
            <a:spLocks noChangeArrowheads="1"/>
          </p:cNvSpPr>
          <p:nvPr/>
        </p:nvSpPr>
        <p:spPr bwMode="auto">
          <a:xfrm>
            <a:off x="441097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2371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9" y="3046811"/>
            <a:ext cx="603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2372" name="TextBox 40"/>
          <p:cNvSpPr txBox="1">
            <a:spLocks noChangeArrowheads="1"/>
          </p:cNvSpPr>
          <p:nvPr/>
        </p:nvSpPr>
        <p:spPr bwMode="auto">
          <a:xfrm>
            <a:off x="3380688" y="3233738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2373" name="TextBox 27"/>
          <p:cNvSpPr txBox="1">
            <a:spLocks noChangeArrowheads="1"/>
          </p:cNvSpPr>
          <p:nvPr/>
        </p:nvSpPr>
        <p:spPr bwMode="auto">
          <a:xfrm>
            <a:off x="5200653" y="1281113"/>
            <a:ext cx="32559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cs typeface="Arial" charset="0"/>
              </a:rPr>
              <a:t>Groups configured to accept surplus will share it in proportion to their quota.</a:t>
            </a:r>
          </a:p>
        </p:txBody>
      </p:sp>
      <p:sp>
        <p:nvSpPr>
          <p:cNvPr id="612374" name="TextBox 34"/>
          <p:cNvSpPr txBox="1">
            <a:spLocks noChangeArrowheads="1"/>
          </p:cNvSpPr>
          <p:nvPr/>
        </p:nvSpPr>
        <p:spPr bwMode="auto">
          <a:xfrm>
            <a:off x="2624874" y="3980260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2/3 surplus</a:t>
            </a:r>
          </a:p>
        </p:txBody>
      </p:sp>
      <p:sp>
        <p:nvSpPr>
          <p:cNvPr id="612375" name="TextBox 35"/>
          <p:cNvSpPr txBox="1">
            <a:spLocks noChangeArrowheads="1"/>
          </p:cNvSpPr>
          <p:nvPr/>
        </p:nvSpPr>
        <p:spPr bwMode="auto">
          <a:xfrm>
            <a:off x="3971074" y="3988594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1/3 surplus</a:t>
            </a:r>
          </a:p>
        </p:txBody>
      </p:sp>
      <p:sp>
        <p:nvSpPr>
          <p:cNvPr id="612376" name="TextBox 41"/>
          <p:cNvSpPr txBox="1">
            <a:spLocks noChangeArrowheads="1"/>
          </p:cNvSpPr>
          <p:nvPr/>
        </p:nvSpPr>
        <p:spPr bwMode="auto">
          <a:xfrm>
            <a:off x="1076201" y="4360361"/>
            <a:ext cx="60994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dirty="0" err="1">
                <a:cs typeface="Arial" charset="0"/>
              </a:rPr>
              <a:t>GROUP_ACCEPT_SURPLUS_physics.particle_physics.ATLAS</a:t>
            </a:r>
            <a:r>
              <a:rPr lang="en-US" altLang="en-US" sz="1600" dirty="0">
                <a:cs typeface="Arial" charset="0"/>
              </a:rPr>
              <a:t> = true</a:t>
            </a:r>
          </a:p>
          <a:p>
            <a:r>
              <a:rPr lang="en-US" altLang="en-US" sz="1600" dirty="0" err="1">
                <a:cs typeface="Arial" charset="0"/>
              </a:rPr>
              <a:t>GROUP_ACCEPT_SURPLUS_physics.particle_physics.CDF</a:t>
            </a:r>
            <a:r>
              <a:rPr lang="en-US" altLang="en-US" sz="1600" dirty="0">
                <a:cs typeface="Arial" charset="0"/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40994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47F6E7EB-4E25-4B0C-AAFA-79E306E83B10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13378" name="Rounded Rectangular Callout 38"/>
          <p:cNvSpPr>
            <a:spLocks noChangeArrowheads="1"/>
          </p:cNvSpPr>
          <p:nvPr/>
        </p:nvSpPr>
        <p:spPr bwMode="auto">
          <a:xfrm>
            <a:off x="5495925" y="2644380"/>
            <a:ext cx="2933700" cy="1510903"/>
          </a:xfrm>
          <a:prstGeom prst="wedgeRoundRectCallout">
            <a:avLst>
              <a:gd name="adj1" fmla="val -74565"/>
              <a:gd name="adj2" fmla="val -3130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Here, general particle physics submitters share surplus with ATLAS and CDF.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48051"/>
            <a:ext cx="1008063" cy="54173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3385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3386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3387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32249" y="2541786"/>
            <a:ext cx="401240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3388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3389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3390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3391" name="TextBox 28"/>
          <p:cNvSpPr txBox="1">
            <a:spLocks noChangeArrowheads="1"/>
          </p:cNvSpPr>
          <p:nvPr/>
        </p:nvSpPr>
        <p:spPr bwMode="auto">
          <a:xfrm>
            <a:off x="3594999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cs typeface="Arial" charset="0"/>
              </a:rPr>
              <a:t>60</a:t>
            </a:r>
            <a:r>
              <a:rPr lang="en-US" altLang="en-US" sz="1800" dirty="0" smtClean="0">
                <a:cs typeface="Arial" charset="0"/>
              </a:rPr>
              <a:t>0</a:t>
            </a:r>
            <a:endParaRPr lang="en-US" altLang="en-US" sz="1800" dirty="0">
              <a:cs typeface="Arial" charset="0"/>
            </a:endParaRPr>
          </a:p>
        </p:txBody>
      </p:sp>
      <p:sp>
        <p:nvSpPr>
          <p:cNvPr id="613392" name="TextBox 29"/>
          <p:cNvSpPr txBox="1">
            <a:spLocks noChangeArrowheads="1"/>
          </p:cNvSpPr>
          <p:nvPr/>
        </p:nvSpPr>
        <p:spPr bwMode="auto">
          <a:xfrm>
            <a:off x="135662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3393" name="TextBox 30"/>
          <p:cNvSpPr txBox="1">
            <a:spLocks noChangeArrowheads="1"/>
          </p:cNvSpPr>
          <p:nvPr/>
        </p:nvSpPr>
        <p:spPr bwMode="auto">
          <a:xfrm>
            <a:off x="4410976" y="3218260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3395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9" y="3046811"/>
            <a:ext cx="603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3396" name="TextBox 40"/>
          <p:cNvSpPr txBox="1">
            <a:spLocks noChangeArrowheads="1"/>
          </p:cNvSpPr>
          <p:nvPr/>
        </p:nvSpPr>
        <p:spPr bwMode="auto">
          <a:xfrm>
            <a:off x="3380688" y="3233738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3397" name="TextBox 27"/>
          <p:cNvSpPr txBox="1">
            <a:spLocks noChangeArrowheads="1"/>
          </p:cNvSpPr>
          <p:nvPr/>
        </p:nvSpPr>
        <p:spPr bwMode="auto">
          <a:xfrm>
            <a:off x="5200653" y="1281113"/>
            <a:ext cx="32559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cs typeface="Arial" charset="0"/>
              </a:rPr>
              <a:t>Job submitters may belong to a parent group in the hierarchy.</a:t>
            </a:r>
          </a:p>
        </p:txBody>
      </p:sp>
      <p:sp>
        <p:nvSpPr>
          <p:cNvPr id="613398" name="TextBox 34"/>
          <p:cNvSpPr txBox="1">
            <a:spLocks noChangeArrowheads="1"/>
          </p:cNvSpPr>
          <p:nvPr/>
        </p:nvSpPr>
        <p:spPr bwMode="auto">
          <a:xfrm>
            <a:off x="2624874" y="3980260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2/4 surplus</a:t>
            </a:r>
          </a:p>
        </p:txBody>
      </p:sp>
      <p:sp>
        <p:nvSpPr>
          <p:cNvPr id="613399" name="TextBox 35"/>
          <p:cNvSpPr txBox="1">
            <a:spLocks noChangeArrowheads="1"/>
          </p:cNvSpPr>
          <p:nvPr/>
        </p:nvSpPr>
        <p:spPr bwMode="auto">
          <a:xfrm>
            <a:off x="3971074" y="3988594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1/4 surplus</a:t>
            </a:r>
          </a:p>
        </p:txBody>
      </p:sp>
      <p:sp>
        <p:nvSpPr>
          <p:cNvPr id="613400" name="TextBox 25"/>
          <p:cNvSpPr txBox="1">
            <a:spLocks noChangeArrowheads="1"/>
          </p:cNvSpPr>
          <p:nvPr/>
        </p:nvSpPr>
        <p:spPr bwMode="auto">
          <a:xfrm>
            <a:off x="3980599" y="2632473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  <a:cs typeface="Arial" charset="0"/>
              </a:rPr>
              <a:t>1/4 surplus</a:t>
            </a:r>
          </a:p>
        </p:txBody>
      </p:sp>
    </p:spTree>
    <p:extLst>
      <p:ext uri="{BB962C8B-B14F-4D97-AF65-F5344CB8AC3E}">
        <p14:creationId xmlns:p14="http://schemas.microsoft.com/office/powerpoint/2010/main" val="343030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6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D5CBC87C-CC35-4830-AF08-8DB5F215605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14402" name="Rounded Rectangular Callout 38"/>
          <p:cNvSpPr>
            <a:spLocks noChangeArrowheads="1"/>
          </p:cNvSpPr>
          <p:nvPr/>
        </p:nvSpPr>
        <p:spPr bwMode="auto">
          <a:xfrm>
            <a:off x="5495925" y="2644380"/>
            <a:ext cx="2933700" cy="1510903"/>
          </a:xfrm>
          <a:prstGeom prst="wedgeRoundRectCallout">
            <a:avLst>
              <a:gd name="adj1" fmla="val -89116"/>
              <a:gd name="adj2" fmla="val -1445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Here, sub-groups sum to 1.0, so general particle physics submitters get nothing.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63529"/>
            <a:ext cx="1008063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4409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4410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4411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24509" y="2549526"/>
            <a:ext cx="416719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4412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4413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4414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4415" name="TextBox 28"/>
          <p:cNvSpPr txBox="1">
            <a:spLocks noChangeArrowheads="1"/>
          </p:cNvSpPr>
          <p:nvPr/>
        </p:nvSpPr>
        <p:spPr bwMode="auto">
          <a:xfrm>
            <a:off x="3107638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600</a:t>
            </a:r>
          </a:p>
        </p:txBody>
      </p:sp>
      <p:sp>
        <p:nvSpPr>
          <p:cNvPr id="614416" name="TextBox 29"/>
          <p:cNvSpPr txBox="1">
            <a:spLocks noChangeArrowheads="1"/>
          </p:cNvSpPr>
          <p:nvPr/>
        </p:nvSpPr>
        <p:spPr bwMode="auto">
          <a:xfrm>
            <a:off x="1356066" y="3234929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0.40</a:t>
            </a:r>
          </a:p>
        </p:txBody>
      </p:sp>
      <p:sp>
        <p:nvSpPr>
          <p:cNvPr id="614417" name="TextBox 30"/>
          <p:cNvSpPr txBox="1">
            <a:spLocks noChangeArrowheads="1"/>
          </p:cNvSpPr>
          <p:nvPr/>
        </p:nvSpPr>
        <p:spPr bwMode="auto">
          <a:xfrm>
            <a:off x="4410418" y="3218260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0.20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2922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4419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40090" y="3046811"/>
            <a:ext cx="984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4420" name="TextBox 40"/>
          <p:cNvSpPr txBox="1">
            <a:spLocks noChangeArrowheads="1"/>
          </p:cNvSpPr>
          <p:nvPr/>
        </p:nvSpPr>
        <p:spPr bwMode="auto">
          <a:xfrm>
            <a:off x="3381718" y="3233738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0.40</a:t>
            </a:r>
          </a:p>
        </p:txBody>
      </p:sp>
      <p:sp>
        <p:nvSpPr>
          <p:cNvPr id="614421" name="TextBox 27"/>
          <p:cNvSpPr txBox="1">
            <a:spLocks noChangeArrowheads="1"/>
          </p:cNvSpPr>
          <p:nvPr/>
        </p:nvSpPr>
        <p:spPr bwMode="auto">
          <a:xfrm>
            <a:off x="5200653" y="1281113"/>
            <a:ext cx="32559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Quotas may be specified as decimal fractions.</a:t>
            </a:r>
          </a:p>
        </p:txBody>
      </p:sp>
      <p:sp>
        <p:nvSpPr>
          <p:cNvPr id="614422" name="TextBox 31"/>
          <p:cNvSpPr txBox="1">
            <a:spLocks noChangeArrowheads="1"/>
          </p:cNvSpPr>
          <p:nvPr/>
        </p:nvSpPr>
        <p:spPr bwMode="auto">
          <a:xfrm>
            <a:off x="1356231" y="3981452"/>
            <a:ext cx="12282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0.40*600=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240</a:t>
            </a:r>
          </a:p>
        </p:txBody>
      </p:sp>
      <p:sp>
        <p:nvSpPr>
          <p:cNvPr id="614423" name="TextBox 32"/>
          <p:cNvSpPr txBox="1">
            <a:spLocks noChangeArrowheads="1"/>
          </p:cNvSpPr>
          <p:nvPr/>
        </p:nvSpPr>
        <p:spPr bwMode="auto">
          <a:xfrm>
            <a:off x="2602418" y="3980261"/>
            <a:ext cx="12282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0.40*600=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240</a:t>
            </a:r>
          </a:p>
        </p:txBody>
      </p:sp>
      <p:sp>
        <p:nvSpPr>
          <p:cNvPr id="614424" name="TextBox 33"/>
          <p:cNvSpPr txBox="1">
            <a:spLocks noChangeArrowheads="1"/>
          </p:cNvSpPr>
          <p:nvPr/>
        </p:nvSpPr>
        <p:spPr bwMode="auto">
          <a:xfrm>
            <a:off x="4004181" y="3980261"/>
            <a:ext cx="12282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0.20*600=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120</a:t>
            </a:r>
          </a:p>
        </p:txBody>
      </p:sp>
      <p:sp>
        <p:nvSpPr>
          <p:cNvPr id="614425" name="TextBox 25"/>
          <p:cNvSpPr txBox="1">
            <a:spLocks noChangeArrowheads="1"/>
          </p:cNvSpPr>
          <p:nvPr/>
        </p:nvSpPr>
        <p:spPr bwMode="auto">
          <a:xfrm>
            <a:off x="1408381" y="4324350"/>
            <a:ext cx="572425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>
                <a:cs typeface="Arial" charset="0"/>
              </a:rPr>
              <a:t>GROUP_QUOTA_DYNAMIC_physics.particle_physics.CMS=0.4</a:t>
            </a:r>
          </a:p>
        </p:txBody>
      </p:sp>
    </p:spTree>
    <p:extLst>
      <p:ext uri="{BB962C8B-B14F-4D97-AF65-F5344CB8AC3E}">
        <p14:creationId xmlns:p14="http://schemas.microsoft.com/office/powerpoint/2010/main" val="104993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6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D4ACAFD8-1737-47F4-95D3-E990BE4C388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15426" name="Rounded Rectangular Callout 38"/>
          <p:cNvSpPr>
            <a:spLocks noChangeArrowheads="1"/>
          </p:cNvSpPr>
          <p:nvPr/>
        </p:nvSpPr>
        <p:spPr bwMode="auto">
          <a:xfrm>
            <a:off x="5495925" y="2644380"/>
            <a:ext cx="2933700" cy="1510903"/>
          </a:xfrm>
          <a:prstGeom prst="wedgeRoundRectCallout">
            <a:avLst>
              <a:gd name="adj1" fmla="val -89116"/>
              <a:gd name="adj2" fmla="val -14458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Here, sub-groups sum to 0.75, so general particle physics submitters get 0.25 of 600.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63529"/>
            <a:ext cx="1008063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5433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34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35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24509" y="2549526"/>
            <a:ext cx="416719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436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437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5438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5439" name="TextBox 28"/>
          <p:cNvSpPr txBox="1">
            <a:spLocks noChangeArrowheads="1"/>
          </p:cNvSpPr>
          <p:nvPr/>
        </p:nvSpPr>
        <p:spPr bwMode="auto">
          <a:xfrm>
            <a:off x="3107638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600</a:t>
            </a:r>
          </a:p>
        </p:txBody>
      </p:sp>
      <p:sp>
        <p:nvSpPr>
          <p:cNvPr id="615440" name="TextBox 29"/>
          <p:cNvSpPr txBox="1">
            <a:spLocks noChangeArrowheads="1"/>
          </p:cNvSpPr>
          <p:nvPr/>
        </p:nvSpPr>
        <p:spPr bwMode="auto">
          <a:xfrm>
            <a:off x="1356066" y="3234929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0.30</a:t>
            </a:r>
          </a:p>
        </p:txBody>
      </p:sp>
      <p:sp>
        <p:nvSpPr>
          <p:cNvPr id="615441" name="TextBox 30"/>
          <p:cNvSpPr txBox="1">
            <a:spLocks noChangeArrowheads="1"/>
          </p:cNvSpPr>
          <p:nvPr/>
        </p:nvSpPr>
        <p:spPr bwMode="auto">
          <a:xfrm>
            <a:off x="4410418" y="3218260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0.15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5443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9" y="3046811"/>
            <a:ext cx="603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444" name="TextBox 40"/>
          <p:cNvSpPr txBox="1">
            <a:spLocks noChangeArrowheads="1"/>
          </p:cNvSpPr>
          <p:nvPr/>
        </p:nvSpPr>
        <p:spPr bwMode="auto">
          <a:xfrm>
            <a:off x="3381718" y="3233738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0.30</a:t>
            </a:r>
          </a:p>
        </p:txBody>
      </p:sp>
      <p:sp>
        <p:nvSpPr>
          <p:cNvPr id="615445" name="TextBox 27"/>
          <p:cNvSpPr txBox="1">
            <a:spLocks noChangeArrowheads="1"/>
          </p:cNvSpPr>
          <p:nvPr/>
        </p:nvSpPr>
        <p:spPr bwMode="auto">
          <a:xfrm>
            <a:off x="5200653" y="1281113"/>
            <a:ext cx="32559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Quotas may be specified as decimal fractions.</a:t>
            </a:r>
          </a:p>
        </p:txBody>
      </p:sp>
      <p:sp>
        <p:nvSpPr>
          <p:cNvPr id="615446" name="TextBox 31"/>
          <p:cNvSpPr txBox="1">
            <a:spLocks noChangeArrowheads="1"/>
          </p:cNvSpPr>
          <p:nvPr/>
        </p:nvSpPr>
        <p:spPr bwMode="auto">
          <a:xfrm>
            <a:off x="1356231" y="3981452"/>
            <a:ext cx="12282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0.30*600=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180</a:t>
            </a:r>
          </a:p>
        </p:txBody>
      </p:sp>
      <p:sp>
        <p:nvSpPr>
          <p:cNvPr id="615447" name="TextBox 32"/>
          <p:cNvSpPr txBox="1">
            <a:spLocks noChangeArrowheads="1"/>
          </p:cNvSpPr>
          <p:nvPr/>
        </p:nvSpPr>
        <p:spPr bwMode="auto">
          <a:xfrm>
            <a:off x="2602418" y="3980261"/>
            <a:ext cx="12282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0.30*600=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180</a:t>
            </a:r>
          </a:p>
        </p:txBody>
      </p:sp>
      <p:sp>
        <p:nvSpPr>
          <p:cNvPr id="615448" name="TextBox 33"/>
          <p:cNvSpPr txBox="1">
            <a:spLocks noChangeArrowheads="1"/>
          </p:cNvSpPr>
          <p:nvPr/>
        </p:nvSpPr>
        <p:spPr bwMode="auto">
          <a:xfrm>
            <a:off x="4005049" y="3980261"/>
            <a:ext cx="1138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0.15*600=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90</a:t>
            </a:r>
          </a:p>
        </p:txBody>
      </p:sp>
      <p:sp>
        <p:nvSpPr>
          <p:cNvPr id="615449" name="TextBox 25"/>
          <p:cNvSpPr txBox="1">
            <a:spLocks noChangeArrowheads="1"/>
          </p:cNvSpPr>
          <p:nvPr/>
        </p:nvSpPr>
        <p:spPr bwMode="auto">
          <a:xfrm>
            <a:off x="3927985" y="2387205"/>
            <a:ext cx="17203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600-180-180-90=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130496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HTCondor separates the two</a:t>
            </a:r>
          </a:p>
          <a:p>
            <a:pPr lvl="1"/>
            <a:r>
              <a:rPr lang="en-US" dirty="0" smtClean="0"/>
              <a:t>Very important</a:t>
            </a:r>
          </a:p>
          <a:p>
            <a:r>
              <a:rPr lang="en-US" dirty="0" smtClean="0"/>
              <a:t>Central Manager (negotiator) provisions</a:t>
            </a:r>
          </a:p>
          <a:p>
            <a:r>
              <a:rPr lang="en-US" dirty="0" smtClean="0"/>
              <a:t>Schedd schedules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Provisioning vs.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4294967295"/>
          </p:nvPr>
        </p:nvSpPr>
        <p:spPr>
          <a:xfrm>
            <a:off x="6934200" y="4686300"/>
            <a:ext cx="990600" cy="342900"/>
          </a:xfrm>
          <a:prstGeom prst="rect">
            <a:avLst/>
          </a:prstGeom>
        </p:spPr>
        <p:txBody>
          <a:bodyPr/>
          <a:lstStyle/>
          <a:p>
            <a:fld id="{8B7051C1-0D2E-4281-A865-0235B280AB2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16450" name="Rounded Rectangular Callout 38"/>
          <p:cNvSpPr>
            <a:spLocks noChangeArrowheads="1"/>
          </p:cNvSpPr>
          <p:nvPr/>
        </p:nvSpPr>
        <p:spPr bwMode="auto">
          <a:xfrm>
            <a:off x="5495925" y="2644379"/>
            <a:ext cx="2933700" cy="1854994"/>
          </a:xfrm>
          <a:prstGeom prst="wedgeRoundRectCallout">
            <a:avLst>
              <a:gd name="adj1" fmla="val -77921"/>
              <a:gd name="adj2" fmla="val -2197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cs typeface="Arial" charset="0"/>
              </a:rPr>
              <a:t>Here, ATLAS and CDF have dynamic quotas that apply to what is left over after the CMS static quota is subtracted.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Hierarchical Group Quotas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49538" y="1445420"/>
            <a:ext cx="1312862" cy="3774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imes New Roman" charset="0"/>
              </a:rPr>
              <a:t>physics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962025" y="2503885"/>
            <a:ext cx="1314450" cy="5095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string theory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681288" y="2503885"/>
            <a:ext cx="131445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particle physics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22403" y="3463529"/>
            <a:ext cx="1008063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CMS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992563" y="3455195"/>
            <a:ext cx="889000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CDF</a:t>
            </a:r>
          </a:p>
        </p:txBody>
      </p:sp>
      <p:cxnSp>
        <p:nvCxnSpPr>
          <p:cNvPr id="616457" name="Straight Arrow Connector 13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22489" y="1319611"/>
            <a:ext cx="681038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6458" name="Straight Arrow Connector 15"/>
          <p:cNvCxnSpPr>
            <a:cxnSpLocks noChangeShapeType="1"/>
            <a:stCxn id="5" idx="2"/>
          </p:cNvCxnSpPr>
          <p:nvPr/>
        </p:nvCxnSpPr>
        <p:spPr bwMode="auto">
          <a:xfrm rot="5400000">
            <a:off x="2805313" y="2027437"/>
            <a:ext cx="706040" cy="2968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6459" name="Straight Arrow Connector 21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5400000">
            <a:off x="2424509" y="2549526"/>
            <a:ext cx="416719" cy="1411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6460" name="Straight Arrow Connector 23"/>
          <p:cNvCxnSpPr>
            <a:cxnSpLocks noChangeShapeType="1"/>
            <a:stCxn id="8" idx="2"/>
            <a:endCxn id="12" idx="0"/>
          </p:cNvCxnSpPr>
          <p:nvPr/>
        </p:nvCxnSpPr>
        <p:spPr bwMode="auto">
          <a:xfrm rot="16200000" flipH="1">
            <a:off x="3683596" y="2701727"/>
            <a:ext cx="408384" cy="10985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6461" name="TextBox 24"/>
          <p:cNvSpPr txBox="1">
            <a:spLocks noChangeArrowheads="1"/>
          </p:cNvSpPr>
          <p:nvPr/>
        </p:nvSpPr>
        <p:spPr bwMode="auto">
          <a:xfrm>
            <a:off x="3460062" y="11906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700</a:t>
            </a:r>
          </a:p>
        </p:txBody>
      </p:sp>
      <p:sp>
        <p:nvSpPr>
          <p:cNvPr id="616462" name="TextBox 26"/>
          <p:cNvSpPr txBox="1">
            <a:spLocks noChangeArrowheads="1"/>
          </p:cNvSpPr>
          <p:nvPr/>
        </p:nvSpPr>
        <p:spPr bwMode="auto">
          <a:xfrm>
            <a:off x="951812" y="227409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100</a:t>
            </a:r>
          </a:p>
        </p:txBody>
      </p:sp>
      <p:sp>
        <p:nvSpPr>
          <p:cNvPr id="616463" name="TextBox 28"/>
          <p:cNvSpPr txBox="1">
            <a:spLocks noChangeArrowheads="1"/>
          </p:cNvSpPr>
          <p:nvPr/>
        </p:nvSpPr>
        <p:spPr bwMode="auto">
          <a:xfrm>
            <a:off x="3107638" y="225742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600</a:t>
            </a:r>
          </a:p>
        </p:txBody>
      </p:sp>
      <p:sp>
        <p:nvSpPr>
          <p:cNvPr id="616464" name="TextBox 29"/>
          <p:cNvSpPr txBox="1">
            <a:spLocks noChangeArrowheads="1"/>
          </p:cNvSpPr>
          <p:nvPr/>
        </p:nvSpPr>
        <p:spPr bwMode="auto">
          <a:xfrm>
            <a:off x="1356626" y="3234929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200</a:t>
            </a:r>
          </a:p>
        </p:txBody>
      </p:sp>
      <p:sp>
        <p:nvSpPr>
          <p:cNvPr id="616465" name="TextBox 30"/>
          <p:cNvSpPr txBox="1">
            <a:spLocks noChangeArrowheads="1"/>
          </p:cNvSpPr>
          <p:nvPr/>
        </p:nvSpPr>
        <p:spPr bwMode="auto">
          <a:xfrm>
            <a:off x="4410418" y="3218260"/>
            <a:ext cx="5886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0.25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593978" y="3454004"/>
            <a:ext cx="1368425" cy="5429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ATLAS</a:t>
            </a:r>
          </a:p>
        </p:txBody>
      </p:sp>
      <p:cxnSp>
        <p:nvCxnSpPr>
          <p:cNvPr id="616467" name="Straight Arrow Connector 39"/>
          <p:cNvCxnSpPr>
            <a:cxnSpLocks noChangeShapeType="1"/>
            <a:stCxn id="8" idx="2"/>
            <a:endCxn id="37" idx="0"/>
          </p:cNvCxnSpPr>
          <p:nvPr/>
        </p:nvCxnSpPr>
        <p:spPr bwMode="auto">
          <a:xfrm flipH="1">
            <a:off x="3278189" y="3046811"/>
            <a:ext cx="60325" cy="4071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6468" name="TextBox 40"/>
          <p:cNvSpPr txBox="1">
            <a:spLocks noChangeArrowheads="1"/>
          </p:cNvSpPr>
          <p:nvPr/>
        </p:nvSpPr>
        <p:spPr bwMode="auto">
          <a:xfrm>
            <a:off x="3381245" y="3233738"/>
            <a:ext cx="473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>
                <a:cs typeface="Arial" charset="0"/>
              </a:rPr>
              <a:t>0.5</a:t>
            </a:r>
          </a:p>
        </p:txBody>
      </p:sp>
      <p:sp>
        <p:nvSpPr>
          <p:cNvPr id="616469" name="TextBox 27"/>
          <p:cNvSpPr txBox="1">
            <a:spLocks noChangeArrowheads="1"/>
          </p:cNvSpPr>
          <p:nvPr/>
        </p:nvSpPr>
        <p:spPr bwMode="auto">
          <a:xfrm>
            <a:off x="5200653" y="1281113"/>
            <a:ext cx="32559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cs typeface="Arial" charset="0"/>
              </a:rPr>
              <a:t>Static quotas may be combined with dynamic quotas.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10023" y="4021933"/>
            <a:ext cx="1585690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Times New Roman" charset="0"/>
              </a:rPr>
              <a:t>0.5*(600-200)=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</a:rPr>
              <a:t>200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18894" y="4013599"/>
            <a:ext cx="1675459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Times New Roman" charset="0"/>
              </a:rPr>
              <a:t>0.25*(600-200)=</a:t>
            </a:r>
            <a:r>
              <a:rPr lang="en-US" sz="1400" dirty="0">
                <a:solidFill>
                  <a:srgbClr val="FF0000"/>
                </a:solidFill>
                <a:latin typeface="Times New Roman" charset="0"/>
              </a:rPr>
              <a:t>100</a:t>
            </a:r>
          </a:p>
        </p:txBody>
      </p:sp>
      <p:sp>
        <p:nvSpPr>
          <p:cNvPr id="616472" name="TextBox 34"/>
          <p:cNvSpPr txBox="1">
            <a:spLocks noChangeArrowheads="1"/>
          </p:cNvSpPr>
          <p:nvPr/>
        </p:nvSpPr>
        <p:spPr bwMode="auto">
          <a:xfrm>
            <a:off x="3928704" y="2387205"/>
            <a:ext cx="18101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cs typeface="Arial" charset="0"/>
              </a:rPr>
              <a:t>600-200-200-100=</a:t>
            </a:r>
            <a:r>
              <a:rPr lang="en-US" altLang="en-US" sz="1400">
                <a:solidFill>
                  <a:srgbClr val="FF0000"/>
                </a:solidFill>
                <a:cs typeface="Arial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612108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Quotas don’t know about matching</a:t>
            </a:r>
          </a:p>
          <a:p>
            <a:r>
              <a:rPr lang="en-US" dirty="0" smtClean="0"/>
              <a:t>Assuming everything matches everything</a:t>
            </a:r>
          </a:p>
          <a:p>
            <a:r>
              <a:rPr lang="en-US" dirty="0" smtClean="0"/>
              <a:t>Surprises with partitionable slots</a:t>
            </a:r>
          </a:p>
          <a:p>
            <a:r>
              <a:rPr lang="en-US" dirty="0" smtClean="0"/>
              <a:t>Managing groups not easy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want to think about draining instead.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Gotchas with quotas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 group quota comes first!</a:t>
            </a:r>
          </a:p>
          <a:p>
            <a:r>
              <a:rPr lang="en-US" dirty="0" smtClean="0"/>
              <a:t>Groups only way to limit total running jobs per user/group</a:t>
            </a:r>
          </a:p>
          <a:p>
            <a:endParaRPr lang="en-US" dirty="0"/>
          </a:p>
          <a:p>
            <a:r>
              <a:rPr lang="en-US" dirty="0" smtClean="0"/>
              <a:t>Haven’t gotten to matchmaking yet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 about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3044" y="746632"/>
            <a:ext cx="8399462" cy="3773117"/>
          </a:xfrm>
        </p:spPr>
        <p:txBody>
          <a:bodyPr/>
          <a:lstStyle/>
          <a:p>
            <a:r>
              <a:rPr lang="en-US" dirty="0" smtClean="0"/>
              <a:t>Gets all the slot </a:t>
            </a:r>
            <a:r>
              <a:rPr lang="en-US" dirty="0" smtClean="0"/>
              <a:t>ads from collector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 smtClean="0"/>
              <a:t>on </a:t>
            </a:r>
            <a:r>
              <a:rPr lang="en-US" dirty="0" smtClean="0"/>
              <a:t>new user </a:t>
            </a:r>
            <a:r>
              <a:rPr lang="en-US" dirty="0" err="1" smtClean="0"/>
              <a:t>prio</a:t>
            </a:r>
            <a:r>
              <a:rPr lang="en-US" dirty="0" smtClean="0"/>
              <a:t>, computes submitter limit for each user 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user, finds the schedd, gets a job</a:t>
            </a:r>
          </a:p>
          <a:p>
            <a:pPr lvl="1"/>
            <a:r>
              <a:rPr lang="en-US" dirty="0" smtClean="0"/>
              <a:t>Finds all matching machines for job</a:t>
            </a:r>
          </a:p>
          <a:p>
            <a:pPr lvl="1"/>
            <a:r>
              <a:rPr lang="en-US" dirty="0" smtClean="0"/>
              <a:t>Sorts the </a:t>
            </a:r>
            <a:r>
              <a:rPr lang="en-US" dirty="0" smtClean="0"/>
              <a:t>machines</a:t>
            </a:r>
            <a:endParaRPr lang="en-US" dirty="0" smtClean="0"/>
          </a:p>
          <a:p>
            <a:pPr lvl="1"/>
            <a:r>
              <a:rPr lang="en-US" dirty="0" smtClean="0"/>
              <a:t>Gives the job the best </a:t>
            </a:r>
            <a:r>
              <a:rPr lang="en-US" dirty="0" smtClean="0"/>
              <a:t>machine (may preempt)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Negotiator computes, stores the user </a:t>
            </a:r>
            <a:r>
              <a:rPr lang="en-US" dirty="0" err="1" smtClean="0"/>
              <a:t>prio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View </a:t>
            </a:r>
            <a:r>
              <a:rPr lang="en-US" dirty="0" smtClean="0"/>
              <a:t>with </a:t>
            </a:r>
            <a:r>
              <a:rPr lang="en-US" b="1" dirty="0" err="1" smtClean="0">
                <a:latin typeface="Courier New" pitchFamily="25" charset="0"/>
              </a:rPr>
              <a:t>condor_userprio</a:t>
            </a:r>
            <a:r>
              <a:rPr lang="en-US" b="1" dirty="0" smtClean="0">
                <a:latin typeface="Courier New" pitchFamily="25" charset="0"/>
              </a:rPr>
              <a:t> </a:t>
            </a:r>
            <a:r>
              <a:rPr lang="en-US" b="1" dirty="0" smtClean="0"/>
              <a:t>tool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Inversely related to machines allocated (lower number is better priority)</a:t>
            </a:r>
          </a:p>
          <a:p>
            <a:pPr lvl="1" eaLnBrk="1" hangingPunct="1">
              <a:defRPr/>
            </a:pPr>
            <a:r>
              <a:rPr lang="en-US" dirty="0" smtClean="0"/>
              <a:t>A user with priority of 10 will be able to claim twice as many machines as a user with priority 20</a:t>
            </a: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Negotiator metric: User Priority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B6CBF730-12F8-4CF6-BEAB-0F841FF39679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34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(Effective) User Priority is determined by multiplying two components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Real Priority * Priority Factor</a:t>
            </a:r>
          </a:p>
          <a:p>
            <a:pPr marL="457200" lvl="1" indent="0" eaLnBrk="1" hangingPunct="1">
              <a:buNone/>
              <a:defRPr/>
            </a:pPr>
            <a:endParaRPr lang="en-US" dirty="0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User </a:t>
            </a:r>
            <a:r>
              <a:rPr lang="en-US" dirty="0" smtClean="0"/>
              <a:t>Priority</a:t>
            </a:r>
            <a:endParaRPr lang="en-US" dirty="0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F79649C-3713-4DD1-B208-066ECB3F9A6B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35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136481" y="1016795"/>
            <a:ext cx="8939283" cy="3725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Based on actual usage, starts at </a:t>
            </a:r>
            <a:r>
              <a:rPr lang="en-US" dirty="0" smtClean="0"/>
              <a:t>.5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Approaches actual number of machines used over time</a:t>
            </a:r>
          </a:p>
          <a:p>
            <a:pPr lvl="1" eaLnBrk="1" hangingPunct="1">
              <a:defRPr/>
            </a:pPr>
            <a:r>
              <a:rPr lang="en-US" dirty="0" smtClean="0"/>
              <a:t>Configuration setting </a:t>
            </a:r>
            <a:r>
              <a:rPr lang="en-US" b="1" dirty="0" smtClean="0">
                <a:latin typeface="Courier New" pitchFamily="25" charset="0"/>
              </a:rPr>
              <a:t>PRIORITY_HALFLIFE</a:t>
            </a:r>
          </a:p>
          <a:p>
            <a:pPr lvl="1" eaLnBrk="1" hangingPunct="1">
              <a:defRPr/>
            </a:pPr>
            <a:r>
              <a:rPr lang="en-US" dirty="0" smtClean="0"/>
              <a:t>If PRIORITY_HALFLIFE = +</a:t>
            </a:r>
            <a:r>
              <a:rPr lang="en-US" dirty="0" err="1" smtClean="0"/>
              <a:t>Inf</a:t>
            </a:r>
            <a:r>
              <a:rPr lang="en-US" dirty="0" smtClean="0"/>
              <a:t>, no history</a:t>
            </a:r>
          </a:p>
          <a:p>
            <a:pPr lvl="1" eaLnBrk="1" hangingPunct="1">
              <a:defRPr/>
            </a:pPr>
            <a:r>
              <a:rPr lang="en-US" dirty="0" smtClean="0"/>
              <a:t>Default one day (in seconds)</a:t>
            </a:r>
          </a:p>
          <a:p>
            <a:pPr eaLnBrk="1" hangingPunct="1">
              <a:defRPr/>
            </a:pPr>
            <a:r>
              <a:rPr lang="en-US" dirty="0" smtClean="0"/>
              <a:t>Asymptotically grows/shrinks to current usage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Real Priority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E4AA8555-E1C0-4626-850D-8B504BBCA53F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36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Assigned by administrator</a:t>
            </a:r>
          </a:p>
          <a:p>
            <a:pPr lvl="1" eaLnBrk="1" hangingPunct="1">
              <a:defRPr/>
            </a:pPr>
            <a:r>
              <a:rPr lang="en-US" dirty="0" smtClean="0"/>
              <a:t>Set/viewed with </a:t>
            </a:r>
            <a:r>
              <a:rPr lang="en-US" b="1" dirty="0" err="1" smtClean="0">
                <a:latin typeface="Courier New" pitchFamily="25" charset="0"/>
              </a:rPr>
              <a:t>condor_userprio</a:t>
            </a:r>
            <a:endParaRPr lang="en-US" b="1" dirty="0" smtClean="0">
              <a:latin typeface="Courier New" pitchFamily="25" charset="0"/>
            </a:endParaRPr>
          </a:p>
          <a:p>
            <a:pPr lvl="1" eaLnBrk="1" hangingPunct="1">
              <a:defRPr/>
            </a:pPr>
            <a:r>
              <a:rPr lang="en-US" dirty="0" smtClean="0"/>
              <a:t>Persistently stored in CM</a:t>
            </a:r>
          </a:p>
          <a:p>
            <a:pPr eaLnBrk="1" hangingPunct="1">
              <a:defRPr/>
            </a:pPr>
            <a:r>
              <a:rPr lang="en-US" dirty="0" smtClean="0"/>
              <a:t>Defaults to </a:t>
            </a:r>
            <a:r>
              <a:rPr lang="en-US" dirty="0" smtClean="0"/>
              <a:t>1000 </a:t>
            </a:r>
            <a:r>
              <a:rPr lang="en-US" sz="2700" dirty="0" smtClean="0"/>
              <a:t>(</a:t>
            </a:r>
            <a:r>
              <a:rPr lang="en-US" sz="2700" b="1" dirty="0" smtClean="0">
                <a:latin typeface="Courier New" pitchFamily="25" charset="0"/>
              </a:rPr>
              <a:t>DEFAULT_PRIO_FACTOR</a:t>
            </a:r>
            <a:r>
              <a:rPr lang="en-US" sz="2700" dirty="0" smtClean="0"/>
              <a:t>)</a:t>
            </a:r>
          </a:p>
          <a:p>
            <a:pPr eaLnBrk="1" hangingPunct="1">
              <a:defRPr/>
            </a:pPr>
            <a:r>
              <a:rPr lang="en-US" sz="2700" dirty="0" smtClean="0"/>
              <a:t>Allows </a:t>
            </a:r>
            <a:r>
              <a:rPr lang="en-US" sz="2700" dirty="0" smtClean="0"/>
              <a:t>admins to give </a:t>
            </a:r>
            <a:r>
              <a:rPr lang="en-US" sz="2700" dirty="0" err="1" smtClean="0"/>
              <a:t>prio</a:t>
            </a:r>
            <a:r>
              <a:rPr lang="en-US" sz="2700" dirty="0" smtClean="0"/>
              <a:t> to sets of users, while still having fair share within a group</a:t>
            </a:r>
          </a:p>
          <a:p>
            <a:pPr eaLnBrk="1" hangingPunct="1">
              <a:defRPr/>
            </a:pPr>
            <a:r>
              <a:rPr lang="en-US" sz="2700" dirty="0" smtClean="0"/>
              <a:t>“Nice </a:t>
            </a:r>
            <a:r>
              <a:rPr lang="en-US" sz="2700" dirty="0" err="1" smtClean="0"/>
              <a:t>user”s</a:t>
            </a:r>
            <a:r>
              <a:rPr lang="en-US" sz="2700" dirty="0" smtClean="0"/>
              <a:t> have </a:t>
            </a:r>
            <a:r>
              <a:rPr lang="en-US" sz="2700" dirty="0" err="1" smtClean="0"/>
              <a:t>Prio</a:t>
            </a:r>
            <a:r>
              <a:rPr lang="en-US" sz="2700" dirty="0" smtClean="0"/>
              <a:t> Factors of 1,000,000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Priority Factor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91E3DFBC-2177-4E67-BDDA-7688D375364D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37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usage: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condor_userprio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–most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Effective  Priority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Priority    Factor   In Use 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wghted-hrs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Last Usage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 ------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lmichael@submit-3.chtc.wisc.edu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5.00     10.00      0        16.37    0+23:46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blin@osghost.chtc.wisc.edu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7.71     10.00      0      5412.38    0+01:05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osgtest@osghost.chtc.wisc.edu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90.57     10.00     47     45505.99      &lt;now&gt;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cxiong36@submit-3.chtc.wisc.edu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 0.29    0+00:09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ojalvo@hep.wisc.edu         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398148.56    0+05:37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wjiang4@submit-3.chtc.wisc.edu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 0.22    0+21:25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cxiong36@submit.chtc.wisc.edu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500.00   1000.00      0        63.38    0+21:42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ondor_userprio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condor_userprio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setfactor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10 group1.wisc.edu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ondor_userprio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setfactor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 group2.wisc.edu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Note that you must get UID_DOMAIN correct</a:t>
            </a:r>
          </a:p>
          <a:p>
            <a:pPr marL="0" indent="0"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Gives group1 members 2x resources as group2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Prio</a:t>
            </a:r>
            <a:r>
              <a:rPr lang="en-US" dirty="0" smtClean="0"/>
              <a:t> factors with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Negotiator selects a slot for a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</a:p>
          <a:p>
            <a:r>
              <a:rPr lang="en-US" dirty="0" smtClean="0"/>
              <a:t>Based on USER attributes (and machine)</a:t>
            </a:r>
          </a:p>
          <a:p>
            <a:pPr lvl="3"/>
            <a:r>
              <a:rPr lang="en-US" dirty="0" smtClean="0"/>
              <a:t>With some small thought to the </a:t>
            </a:r>
            <a:r>
              <a:rPr lang="en-US" dirty="0" err="1" smtClean="0"/>
              <a:t>users’s</a:t>
            </a:r>
            <a:r>
              <a:rPr lang="en-US" dirty="0" smtClean="0"/>
              <a:t> job</a:t>
            </a:r>
          </a:p>
          <a:p>
            <a:r>
              <a:rPr lang="en-US" dirty="0" smtClean="0"/>
              <a:t>At slower frequency: the negotiation cycle</a:t>
            </a:r>
          </a:p>
          <a:p>
            <a:pPr lvl="3"/>
            <a:r>
              <a:rPr lang="en-US" dirty="0" smtClean="0"/>
              <a:t>Don’t obsess about negotiation cycle time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16794"/>
            <a:ext cx="8399462" cy="34767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NEGOTIATOR_PRE_JOB_RANK =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RemoteOwner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=?=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JOB_RANK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mips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NEGOTIATOR_POST_JOB_RANK =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RemoteOwner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=?= UNDEFINED) *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KFlops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slots: sort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Used to pack machines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NEGOTIATOR_PRE_JOB_RANK 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isUndefined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RemoteOwner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* (-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SlotId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dirty="0" smtClean="0"/>
              <a:t>Sort multicore vs. serial jobs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83326"/>
            <a:ext cx="9144000" cy="685800"/>
          </a:xfrm>
        </p:spPr>
        <p:txBody>
          <a:bodyPr/>
          <a:lstStyle/>
          <a:p>
            <a:r>
              <a:rPr lang="en-US" dirty="0" smtClean="0"/>
              <a:t>Power of NEGOTIATOR_PRE_JOB_RANK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566" y="1016795"/>
            <a:ext cx="8604159" cy="3170635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Best fit of multicore jobs: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NEGOTIATOR_PRE_JOB_RANK =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(1000000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RemoteOwner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=?= UNDEFINED))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	-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(100000 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-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83326"/>
            <a:ext cx="9144000" cy="685800"/>
          </a:xfrm>
        </p:spPr>
        <p:txBody>
          <a:bodyPr/>
          <a:lstStyle/>
          <a:p>
            <a:r>
              <a:rPr lang="en-US" dirty="0" smtClean="0"/>
              <a:t>More Power of NEGOTIATOR_PRE_JOB_RANK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If Matched machine claimed,</a:t>
            </a:r>
            <a:br>
              <a:rPr lang="en-US" dirty="0" smtClean="0"/>
            </a:br>
            <a:r>
              <a:rPr lang="en-US" dirty="0" smtClean="0"/>
              <a:t>extra checks required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18615" y="1113235"/>
            <a:ext cx="8134066" cy="346829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Courier New" pitchFamily="25" charset="0"/>
              </a:rPr>
              <a:t>PREEMPTION_REQUIREMENTS</a:t>
            </a:r>
            <a:r>
              <a:rPr lang="en-US" dirty="0" smtClean="0">
                <a:latin typeface="Times New Roman" pitchFamily="25" charset="0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25" charset="0"/>
              </a:rPr>
              <a:t>PREEMPTION_RANK</a:t>
            </a:r>
            <a:endParaRPr lang="en-US" dirty="0" smtClean="0">
              <a:latin typeface="Courier New" pitchFamily="25" charset="0"/>
            </a:endParaRPr>
          </a:p>
          <a:p>
            <a:pPr eaLnBrk="1" hangingPunct="1">
              <a:defRPr/>
            </a:pPr>
            <a:r>
              <a:rPr lang="en-US" dirty="0" smtClean="0"/>
              <a:t>Evaluated when </a:t>
            </a:r>
            <a:r>
              <a:rPr lang="en-US" b="1" dirty="0" err="1" smtClean="0">
                <a:latin typeface="Courier New" pitchFamily="25" charset="0"/>
              </a:rPr>
              <a:t>condor_negotiator</a:t>
            </a:r>
            <a:r>
              <a:rPr lang="en-US" dirty="0" smtClean="0"/>
              <a:t> considers replacing a lower priority job with a higher priority job</a:t>
            </a:r>
          </a:p>
          <a:p>
            <a:pPr eaLnBrk="1" hangingPunct="1">
              <a:defRPr/>
            </a:pPr>
            <a:r>
              <a:rPr lang="en-US" dirty="0" smtClean="0"/>
              <a:t>Completely unrelated to the </a:t>
            </a:r>
            <a:r>
              <a:rPr lang="en-US" b="1" dirty="0" smtClean="0">
                <a:latin typeface="Courier New" pitchFamily="25" charset="0"/>
              </a:rPr>
              <a:t>PREEMPT</a:t>
            </a:r>
            <a:r>
              <a:rPr lang="en-US" dirty="0" smtClean="0"/>
              <a:t> expression (which should be called evict)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3505200" y="4869657"/>
            <a:ext cx="2133600" cy="2738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1pPr>
            <a:lvl2pPr marL="742950" indent="-28575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2pPr>
            <a:lvl3pPr marL="11430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3pPr>
            <a:lvl4pPr marL="16002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4pPr>
            <a:lvl5pPr marL="2057400" indent="-228600"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5pPr>
            <a:lvl6pPr marL="25146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6pPr>
            <a:lvl7pPr marL="29718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7pPr>
            <a:lvl8pPr marL="34290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8pPr>
            <a:lvl9pPr marL="3886200" indent="-22860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  <a:cs typeface="+mn-cs"/>
              </a:defRPr>
            </a:lvl9pPr>
          </a:lstStyle>
          <a:p>
            <a:pPr algn="ctr">
              <a:defRPr/>
            </a:pPr>
            <a:fld id="{8A300B1D-DDE0-484F-9F76-6AE19C824EAF}" type="slidenum">
              <a:rPr lang="en-US" sz="1400" smtClean="0">
                <a:solidFill>
                  <a:srgbClr val="969696"/>
                </a:solidFill>
                <a:latin typeface="+mn-lt"/>
              </a:rPr>
              <a:pPr algn="ctr">
                <a:defRPr/>
              </a:pPr>
              <a:t>43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789709"/>
            <a:ext cx="8399462" cy="3938155"/>
          </a:xfrm>
        </p:spPr>
        <p:txBody>
          <a:bodyPr/>
          <a:lstStyle/>
          <a:p>
            <a:r>
              <a:rPr lang="en-US" dirty="0" smtClean="0"/>
              <a:t>Fundamental tension between</a:t>
            </a:r>
          </a:p>
          <a:p>
            <a:pPr lvl="1"/>
            <a:r>
              <a:rPr lang="en-US" dirty="0" smtClean="0"/>
              <a:t>Throughput vs. Fairness</a:t>
            </a:r>
          </a:p>
          <a:p>
            <a:r>
              <a:rPr lang="en-US" dirty="0" smtClean="0"/>
              <a:t>Preemption is required to have fairness</a:t>
            </a:r>
            <a:endParaRPr lang="en-US" dirty="0"/>
          </a:p>
          <a:p>
            <a:r>
              <a:rPr lang="en-US" dirty="0" smtClean="0"/>
              <a:t>Need to think hard about runtimes, fairness and preemption</a:t>
            </a:r>
          </a:p>
          <a:p>
            <a:r>
              <a:rPr lang="en-US" dirty="0" smtClean="0"/>
              <a:t>Negotiator implementation preemption</a:t>
            </a:r>
          </a:p>
          <a:p>
            <a:r>
              <a:rPr lang="en-US" dirty="0" smtClean="0"/>
              <a:t>(Workers implement eviction: different)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Preemption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322263" y="899229"/>
            <a:ext cx="8399462" cy="317063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MY = busy </a:t>
            </a:r>
            <a:r>
              <a:rPr lang="en-US" dirty="0" smtClean="0"/>
              <a:t>machine // TARGET = job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If false will not preempt machine </a:t>
            </a:r>
          </a:p>
          <a:p>
            <a:pPr lvl="1" eaLnBrk="1" hangingPunct="1">
              <a:defRPr/>
            </a:pPr>
            <a:r>
              <a:rPr lang="en-US" dirty="0" smtClean="0"/>
              <a:t>Typically used to avoid pool thrashing</a:t>
            </a:r>
          </a:p>
          <a:p>
            <a:pPr lvl="1" eaLnBrk="1" hangingPunct="1">
              <a:defRPr/>
            </a:pPr>
            <a:r>
              <a:rPr lang="en-US" dirty="0" smtClean="0"/>
              <a:t>Typically use:</a:t>
            </a:r>
          </a:p>
          <a:p>
            <a:pPr lvl="2" eaLnBrk="1" hangingPunct="1">
              <a:defRPr/>
            </a:pPr>
            <a:r>
              <a:rPr lang="en-US" b="1" dirty="0" err="1" smtClean="0">
                <a:latin typeface="Courier New" pitchFamily="25" charset="0"/>
                <a:cs typeface="Courier New" pitchFamily="25" charset="0"/>
              </a:rPr>
              <a:t>RemoteUserPrio</a:t>
            </a:r>
            <a:r>
              <a:rPr lang="en-US" dirty="0" smtClean="0"/>
              <a:t> – Priority of user of currently running job (higher is worse)</a:t>
            </a:r>
          </a:p>
          <a:p>
            <a:pPr lvl="2" eaLnBrk="1" hangingPunct="1">
              <a:defRPr/>
            </a:pPr>
            <a:r>
              <a:rPr lang="en-US" b="1" dirty="0" err="1" smtClean="0">
                <a:latin typeface="Courier New" pitchFamily="25" charset="0"/>
                <a:cs typeface="Courier New" pitchFamily="25" charset="0"/>
              </a:rPr>
              <a:t>SubmittorPrio</a:t>
            </a:r>
            <a:r>
              <a:rPr lang="en-US" dirty="0" smtClean="0"/>
              <a:t> – Priority of user of higher priority idle job (higher is worse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972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25" charset="0"/>
              </a:rPr>
              <a:t>PREEMPTION_REQUIREMENTS</a:t>
            </a:r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8342077D-2BC4-4642-AC90-BFA04BB2A3C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45</a:t>
            </a:fld>
            <a:endParaRPr lang="en-US" sz="1400" dirty="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343045" y="829759"/>
            <a:ext cx="8399462" cy="317063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Replace jobs running </a:t>
            </a:r>
            <a:r>
              <a:rPr lang="en-US" dirty="0" smtClean="0"/>
              <a:t>&gt; 1 </a:t>
            </a:r>
            <a:r>
              <a:rPr lang="en-US" dirty="0" smtClean="0"/>
              <a:t>hour and 20% lower priority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Courier New" pitchFamily="25" charset="0"/>
              </a:rPr>
              <a:t>StateTimer</a:t>
            </a:r>
            <a:r>
              <a:rPr lang="en-US" sz="24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(</a:t>
            </a:r>
            <a:r>
              <a:rPr lang="en-US" sz="2400" b="1" dirty="0" err="1" smtClean="0">
                <a:latin typeface="Courier New" pitchFamily="25" charset="0"/>
              </a:rPr>
              <a:t>CurrentTime</a:t>
            </a:r>
            <a:r>
              <a:rPr lang="en-US" sz="2400" b="1" dirty="0" smtClean="0">
                <a:latin typeface="Courier New" pitchFamily="25" charset="0"/>
              </a:rPr>
              <a:t> – </a:t>
            </a:r>
            <a:r>
              <a:rPr lang="en-US" sz="2400" b="1" dirty="0" err="1" smtClean="0">
                <a:latin typeface="Courier New" pitchFamily="25" charset="0"/>
              </a:rPr>
              <a:t>EnteredCurrentState</a:t>
            </a:r>
            <a:r>
              <a:rPr lang="en-US" sz="2400" b="1" dirty="0" smtClean="0">
                <a:latin typeface="Courier New" pitchFamily="25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25" charset="0"/>
              </a:rPr>
              <a:t>HOUR</a:t>
            </a:r>
            <a:r>
              <a:rPr lang="en-US" sz="2400" b="1" dirty="0" smtClean="0">
                <a:latin typeface="Courier New" pitchFamily="25" charset="0"/>
              </a:rPr>
              <a:t> = (60*60)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25" charset="0"/>
              </a:rPr>
              <a:t>PREEMPTION_REQUIREMENTS</a:t>
            </a:r>
            <a:r>
              <a:rPr lang="en-US" sz="24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$(</a:t>
            </a:r>
            <a:r>
              <a:rPr lang="en-US" sz="2400" b="1" dirty="0" err="1" smtClean="0">
                <a:latin typeface="Courier New" pitchFamily="25" charset="0"/>
              </a:rPr>
              <a:t>StateTimer</a:t>
            </a:r>
            <a:r>
              <a:rPr lang="en-US" sz="2400" b="1" dirty="0" smtClean="0">
                <a:latin typeface="Courier New" pitchFamily="25" charset="0"/>
              </a:rPr>
              <a:t>) &gt; (1 * $(HOUR)) \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Courier New" pitchFamily="25" charset="0"/>
              </a:rPr>
              <a:t> &amp;&amp; </a:t>
            </a:r>
            <a:r>
              <a:rPr lang="en-US" sz="2400" b="1" dirty="0" err="1" smtClean="0">
                <a:latin typeface="Courier New" pitchFamily="25" charset="0"/>
              </a:rPr>
              <a:t>RemoteUserPrio</a:t>
            </a:r>
            <a:r>
              <a:rPr lang="en-US" sz="2400" b="1" dirty="0" smtClean="0">
                <a:latin typeface="Courier New" pitchFamily="25" charset="0"/>
              </a:rPr>
              <a:t> &gt; </a:t>
            </a:r>
            <a:r>
              <a:rPr lang="en-US" sz="2400" b="1" dirty="0" err="1" smtClean="0">
                <a:latin typeface="Courier New" pitchFamily="25" charset="0"/>
              </a:rPr>
              <a:t>SubmittorPrio</a:t>
            </a:r>
            <a:r>
              <a:rPr lang="en-US" sz="2400" b="1" dirty="0" smtClean="0">
                <a:latin typeface="Courier New" pitchFamily="25" charset="0"/>
              </a:rPr>
              <a:t> * 1.2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>
                <a:latin typeface="Courier New" pitchFamily="25" charset="0"/>
              </a:rPr>
              <a:t>	</a:t>
            </a:r>
            <a:endParaRPr lang="en-US" sz="2400" b="1" dirty="0" smtClean="0">
              <a:latin typeface="Courier New" pitchFamily="25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972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25" charset="0"/>
              </a:rPr>
              <a:t>PREEMPTION_REQUIREMENTS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F3086202-EBF4-48AF-8202-70E18195C06A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46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By default, won’t preempt to make quota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But, “there’s a knob for that”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PREEMPTION_REQUIREMENTS =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SubmitterGroupResourcesInUse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SubmitterGroupQuota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RemoteGroupResourcesInUse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RemoteGroupQuota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(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RemoteGroup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=!=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SubmitterGroup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Preemption with HQG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MY.TotalJobRunTime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ifThenElse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isUndefined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(MAX_PREEMPT) ||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MAX_PREEMPT =?=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)),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(72*(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60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60)),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MAX_PREEMPT) )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RemoteUserPrio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SubmittorPrio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 1.2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91885"/>
            <a:ext cx="9144000" cy="685800"/>
          </a:xfrm>
        </p:spPr>
        <p:txBody>
          <a:bodyPr/>
          <a:lstStyle/>
          <a:p>
            <a:r>
              <a:rPr lang="en-US" dirty="0" smtClean="0"/>
              <a:t>PREEMPTION_REQUIREMENTS</a:t>
            </a:r>
            <a:br>
              <a:rPr lang="en-US" dirty="0" smtClean="0"/>
            </a:br>
            <a:r>
              <a:rPr lang="en-US" dirty="0" smtClean="0"/>
              <a:t>is an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Of all claimed machines where PREEMPTION_REQUIREMENTS is true, picks which one machine to reclaim</a:t>
            </a:r>
          </a:p>
          <a:p>
            <a:pPr eaLnBrk="1" hangingPunct="1">
              <a:defRPr/>
            </a:pPr>
            <a:r>
              <a:rPr lang="en-US" dirty="0" smtClean="0"/>
              <a:t>Strongly prefer preempting jobs with a large (bad) priority and a small image size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25" charset="0"/>
              </a:rPr>
              <a:t>PREEMPTION_RANK</a:t>
            </a:r>
            <a:r>
              <a:rPr lang="en-US" sz="2800" b="1" dirty="0" smtClean="0">
                <a:latin typeface="Courier New" pitchFamily="25" charset="0"/>
              </a:rPr>
              <a:t> = \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 smtClean="0">
                <a:latin typeface="Courier New" pitchFamily="25" charset="0"/>
              </a:rPr>
              <a:t> (</a:t>
            </a:r>
            <a:r>
              <a:rPr lang="en-US" sz="2800" b="1" dirty="0" err="1" smtClean="0">
                <a:latin typeface="Courier New" pitchFamily="25" charset="0"/>
              </a:rPr>
              <a:t>RemoteUserPrio</a:t>
            </a:r>
            <a:r>
              <a:rPr lang="en-US" sz="2800" b="1" dirty="0" smtClean="0">
                <a:latin typeface="Courier New" pitchFamily="25" charset="0"/>
              </a:rPr>
              <a:t> * 1000000)- </a:t>
            </a:r>
            <a:r>
              <a:rPr lang="en-US" sz="2800" b="1" dirty="0" err="1" smtClean="0">
                <a:latin typeface="Courier New" pitchFamily="25" charset="0"/>
              </a:rPr>
              <a:t>ImageSize</a:t>
            </a:r>
            <a:endParaRPr lang="en-US" sz="1800" b="1" dirty="0" smtClean="0">
              <a:latin typeface="Courier New" pitchFamily="25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25" charset="0"/>
              </a:rPr>
              <a:t>PREEMPTION_RANK</a:t>
            </a: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17E771AF-F4B6-4DC0-A360-B3CC69DF9D9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49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Schedd takes that slot for the user</a:t>
            </a:r>
          </a:p>
          <a:p>
            <a:pPr lvl="1"/>
            <a:r>
              <a:rPr lang="en-US" dirty="0" smtClean="0"/>
              <a:t>And runs one or more jobs on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For how long?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CLAIM_WORKLIFE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some_seconds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Based on …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Runtime?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Cpus</a:t>
            </a:r>
            <a:r>
              <a:rPr lang="en-US" dirty="0" smtClean="0"/>
              <a:t>?</a:t>
            </a:r>
          </a:p>
          <a:p>
            <a:pPr marL="0" indent="0" eaLnBrk="1" hangingPunct="1"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SlotWeight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urier New" pitchFamily="25" charset="0"/>
              </a:rPr>
              <a:t>Better PREEMPTION_RANK</a:t>
            </a:r>
            <a:endParaRPr lang="en-US" dirty="0" smtClean="0">
              <a:latin typeface="Courier New" pitchFamily="25" charset="0"/>
            </a:endParaRPr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17E771AF-F4B6-4DC0-A360-B3CC69DF9D9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50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9286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guarantee minimum time</a:t>
            </a:r>
          </a:p>
          <a:p>
            <a:r>
              <a:rPr lang="en-US" dirty="0" smtClean="0"/>
              <a:t>E.g. if claimed, give an hour runtime, no matter what:</a:t>
            </a:r>
          </a:p>
          <a:p>
            <a:endParaRPr lang="en-US" dirty="0"/>
          </a:p>
          <a:p>
            <a:r>
              <a:rPr lang="en-US" dirty="0" err="1" smtClean="0"/>
              <a:t>MaxJobRetirementTime</a:t>
            </a:r>
            <a:r>
              <a:rPr lang="en-US" dirty="0" smtClean="0"/>
              <a:t> = 3600</a:t>
            </a:r>
          </a:p>
          <a:p>
            <a:r>
              <a:rPr lang="en-US" dirty="0" smtClean="0"/>
              <a:t>Can also be an expression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MaxJobRetirementTime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725850"/>
            <a:ext cx="8399462" cy="3170635"/>
          </a:xfrm>
        </p:spPr>
        <p:txBody>
          <a:bodyPr/>
          <a:lstStyle/>
          <a:p>
            <a:r>
              <a:rPr lang="en-US" dirty="0" smtClean="0"/>
              <a:t>What is the “cost” of a match?</a:t>
            </a:r>
          </a:p>
          <a:p>
            <a:pPr lvl="1"/>
            <a:r>
              <a:rPr lang="en-US" dirty="0" smtClean="0"/>
              <a:t>SLOT_WEIGHT  (</a:t>
            </a:r>
            <a:r>
              <a:rPr lang="en-US" dirty="0" err="1" smtClean="0"/>
              <a:t>cpus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is the cost of an unclaimed </a:t>
            </a:r>
            <a:r>
              <a:rPr lang="en-US" dirty="0" err="1" smtClean="0"/>
              <a:t>pslot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whole rest of the machine</a:t>
            </a:r>
          </a:p>
          <a:p>
            <a:pPr lvl="1"/>
            <a:r>
              <a:rPr lang="en-US" dirty="0" smtClean="0"/>
              <a:t>Leads to quantization problems</a:t>
            </a:r>
          </a:p>
          <a:p>
            <a:r>
              <a:rPr lang="en-US" dirty="0" smtClean="0"/>
              <a:t>By default, schedd splits slots</a:t>
            </a:r>
          </a:p>
          <a:p>
            <a:r>
              <a:rPr lang="en-US" dirty="0" smtClean="0"/>
              <a:t>“Consumption Policies”: some rough edges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Partitionable slots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</a:t>
            </a:r>
            <a:r>
              <a:rPr lang="en-US" dirty="0" err="1" smtClean="0"/>
              <a:t>preemping</a:t>
            </a:r>
            <a:r>
              <a:rPr lang="en-US" dirty="0" smtClean="0"/>
              <a:t>, we can drain</a:t>
            </a:r>
          </a:p>
          <a:p>
            <a:r>
              <a:rPr lang="en-US" dirty="0" err="1" smtClean="0"/>
              <a:t>Condor_drain</a:t>
            </a:r>
            <a:r>
              <a:rPr lang="en-US" dirty="0" smtClean="0"/>
              <a:t> command initiates draining</a:t>
            </a:r>
          </a:p>
          <a:p>
            <a:endParaRPr lang="en-US" dirty="0"/>
          </a:p>
          <a:p>
            <a:r>
              <a:rPr lang="en-US" dirty="0" smtClean="0"/>
              <a:t>Defrag daemon periodically calls drain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Draining and defrag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016795"/>
            <a:ext cx="8665874" cy="31706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DEFRAG_MAX_WHOLE_MACHINES = </a:t>
            </a:r>
            <a:r>
              <a:rPr lang="en-US" sz="2800" dirty="0" smtClean="0"/>
              <a:t>12</a:t>
            </a:r>
          </a:p>
          <a:p>
            <a:pPr marL="0" indent="0">
              <a:buNone/>
            </a:pPr>
            <a:r>
              <a:rPr lang="en-US" sz="2800" dirty="0" smtClean="0"/>
              <a:t>DEFRAG_DRAINING_MACHINES_PER_HOUR = 1</a:t>
            </a:r>
          </a:p>
          <a:p>
            <a:pPr marL="0" indent="0">
              <a:buNone/>
            </a:pPr>
            <a:r>
              <a:rPr lang="en-US" sz="2800" dirty="0" smtClean="0"/>
              <a:t>DEFRAG_REQUIREMENTS = </a:t>
            </a:r>
            <a:r>
              <a:rPr lang="en-US" sz="2800" dirty="0" err="1"/>
              <a:t>P</a:t>
            </a:r>
            <a:r>
              <a:rPr lang="en-US" sz="2800" dirty="0" err="1" smtClean="0"/>
              <a:t>artitionableSlot</a:t>
            </a:r>
            <a:r>
              <a:rPr lang="en-US" sz="2800" dirty="0" smtClean="0"/>
              <a:t> &amp;&amp;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TotalCpus</a:t>
            </a:r>
            <a:r>
              <a:rPr lang="en-US" sz="2800" dirty="0" smtClean="0"/>
              <a:t> &gt; 4 &amp;&amp; …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DEFRAG_WHOLE_MACHINE_EXPR=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PartitionableSlot</a:t>
            </a:r>
            <a:r>
              <a:rPr lang="en-US" sz="2800" dirty="0" smtClean="0"/>
              <a:t> &amp;&amp; </a:t>
            </a:r>
            <a:r>
              <a:rPr lang="en-US" sz="2800" dirty="0" err="1" smtClean="0"/>
              <a:t>cpus</a:t>
            </a:r>
            <a:r>
              <a:rPr lang="en-US" sz="2800" dirty="0" smtClean="0"/>
              <a:t> &gt;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Defrag 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ways to </a:t>
            </a:r>
            <a:r>
              <a:rPr lang="en-US" dirty="0" smtClean="0"/>
              <a:t>schedule</a:t>
            </a:r>
          </a:p>
          <a:p>
            <a:endParaRPr lang="en-US" dirty="0"/>
          </a:p>
          <a:p>
            <a:r>
              <a:rPr lang="en-US" dirty="0" smtClean="0"/>
              <a:t>Knobs:  We got ‘em!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take much longer to start 1</a:t>
            </a:r>
            <a:r>
              <a:rPr lang="en-US" baseline="30000" dirty="0" smtClean="0"/>
              <a:t>st</a:t>
            </a:r>
            <a:r>
              <a:rPr lang="en-US" dirty="0" smtClean="0"/>
              <a:t> job</a:t>
            </a:r>
          </a:p>
          <a:p>
            <a:r>
              <a:rPr lang="en-US" dirty="0" smtClean="0"/>
              <a:t>The central manager responsible for users</a:t>
            </a:r>
          </a:p>
          <a:p>
            <a:r>
              <a:rPr lang="en-US" dirty="0" smtClean="0"/>
              <a:t>The central manager responsible for groups</a:t>
            </a:r>
          </a:p>
          <a:p>
            <a:r>
              <a:rPr lang="en-US" dirty="0" smtClean="0"/>
              <a:t>Accounting happens in the CM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36" y="0"/>
            <a:ext cx="4942609" cy="494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1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for the detour…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2D5FC8-1FEF-46F2-B72D-B3E0D441ED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671" y="1514994"/>
            <a:ext cx="3031664" cy="242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0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322263" y="1016794"/>
            <a:ext cx="8399462" cy="34616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Set in submit file with: </a:t>
            </a:r>
            <a:r>
              <a:rPr lang="en-US" b="1" dirty="0" err="1" smtClean="0">
                <a:latin typeface="Courier New" pitchFamily="25" charset="0"/>
              </a:rPr>
              <a:t>JobPriority</a:t>
            </a:r>
            <a:r>
              <a:rPr lang="en-US" b="1" dirty="0" smtClean="0">
                <a:latin typeface="Courier New" pitchFamily="25" charset="0"/>
              </a:rPr>
              <a:t> = 7</a:t>
            </a:r>
          </a:p>
          <a:p>
            <a:pPr eaLnBrk="1" hangingPunct="1">
              <a:defRPr/>
            </a:pPr>
            <a:r>
              <a:rPr lang="en-US" dirty="0" smtClean="0"/>
              <a:t>… or dynamically with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condor_prio</a:t>
            </a:r>
            <a:r>
              <a:rPr lang="en-US" dirty="0" smtClean="0"/>
              <a:t> </a:t>
            </a:r>
            <a:r>
              <a:rPr lang="en-US" dirty="0" err="1" smtClean="0"/>
              <a:t>cmd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Integers, larger numbers are better priority</a:t>
            </a:r>
          </a:p>
          <a:p>
            <a:pPr eaLnBrk="1" hangingPunct="1">
              <a:defRPr/>
            </a:pPr>
            <a:r>
              <a:rPr lang="en-US" dirty="0" smtClean="0"/>
              <a:t>Only impacts order between jobs for a single user on a single schedd</a:t>
            </a:r>
          </a:p>
          <a:p>
            <a:pPr eaLnBrk="1" hangingPunct="1">
              <a:defRPr/>
            </a:pPr>
            <a:r>
              <a:rPr lang="en-US" dirty="0" smtClean="0"/>
              <a:t>A tool for users to sort their own jobs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Schedd Policy: Job Priority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25" charset="0"/>
                <a:ea typeface="ＭＳ Ｐゴシック" pitchFamily="25" charset="-128"/>
              </a:defRPr>
            </a:lvl9pPr>
          </a:lstStyle>
          <a:p>
            <a:pPr>
              <a:defRPr/>
            </a:pPr>
            <a:fld id="{252D156E-E465-453B-83D1-348C4602BE42}" type="slidenum">
              <a:rPr lang="en-US" sz="1400" smtClean="0">
                <a:solidFill>
                  <a:srgbClr val="969696"/>
                </a:solidFill>
                <a:latin typeface="+mn-lt"/>
              </a:rPr>
              <a:pPr>
                <a:defRPr/>
              </a:pPr>
              <a:t>9</a:t>
            </a:fld>
            <a:endParaRPr lang="en-US" sz="1400" smtClean="0">
              <a:solidFill>
                <a:srgbClr val="969696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65889</TotalTime>
  <Words>1651</Words>
  <Application>Microsoft Office PowerPoint</Application>
  <PresentationFormat>On-screen Show (16:9)</PresentationFormat>
  <Paragraphs>451</Paragraphs>
  <Slides>55</Slides>
  <Notes>11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CHTC-Presentation-Template-4</vt:lpstr>
      <vt:lpstr>Priority and Provisioning Greg Thain HTCondorWeek 2015</vt:lpstr>
      <vt:lpstr>Overview</vt:lpstr>
      <vt:lpstr>Provisioning vs. Scheduling</vt:lpstr>
      <vt:lpstr>Provisioning</vt:lpstr>
      <vt:lpstr>Scheduling</vt:lpstr>
      <vt:lpstr>Consequences</vt:lpstr>
      <vt:lpstr>PowerPoint Presentation</vt:lpstr>
      <vt:lpstr>Now, for the detour…</vt:lpstr>
      <vt:lpstr>Schedd Policy: Job Priority</vt:lpstr>
      <vt:lpstr>Schedd Policy:  Job Rank</vt:lpstr>
      <vt:lpstr>Concurrency Limits</vt:lpstr>
      <vt:lpstr>Concurrency Limits (2)</vt:lpstr>
      <vt:lpstr>Rest of this talk: Provisioning, not Scheduling</vt:lpstr>
      <vt:lpstr>What’s a user?</vt:lpstr>
      <vt:lpstr>Or, a User could be a “group”</vt:lpstr>
      <vt:lpstr>Accounting Groups (2 kinds)</vt:lpstr>
      <vt:lpstr>Accounting Groups as Alias</vt:lpstr>
      <vt:lpstr>Accounting Groups w/ Quota aka: “Hierarchical Group Quota”</vt:lpstr>
      <vt:lpstr>PowerPoint Presentation</vt:lpstr>
      <vt:lpstr>PowerPoint Presentation</vt:lpstr>
      <vt:lpstr>HGQ: Strict quotas</vt:lpstr>
      <vt:lpstr>Group_accept_surplus</vt:lpstr>
      <vt:lpstr>GROUP_AUTOREGROUP</vt:lpstr>
      <vt:lpstr>Hierarchical Group Quotas</vt:lpstr>
      <vt:lpstr>Hierarchical Group Quotas</vt:lpstr>
      <vt:lpstr>Hierarchical Group Quotas</vt:lpstr>
      <vt:lpstr>Hierarchical Group Quotas</vt:lpstr>
      <vt:lpstr>Hierarchical Group Quotas</vt:lpstr>
      <vt:lpstr>Hierarchical Group Quotas</vt:lpstr>
      <vt:lpstr>Hierarchical Group Quotas</vt:lpstr>
      <vt:lpstr>Gotchas with quotas</vt:lpstr>
      <vt:lpstr>Enough about Groups</vt:lpstr>
      <vt:lpstr>Negotiation Cycle</vt:lpstr>
      <vt:lpstr>Negotiator metric: User Priority</vt:lpstr>
      <vt:lpstr>User Priority</vt:lpstr>
      <vt:lpstr>Real Priority</vt:lpstr>
      <vt:lpstr>Priority Factor</vt:lpstr>
      <vt:lpstr>condor_userprio</vt:lpstr>
      <vt:lpstr>Prio factors with groups</vt:lpstr>
      <vt:lpstr>Sorting slots: sort levels</vt:lpstr>
      <vt:lpstr>Power of NEGOTIATOR_PRE_JOB_RANK</vt:lpstr>
      <vt:lpstr>More Power of NEGOTIATOR_PRE_JOB_RANK</vt:lpstr>
      <vt:lpstr>If Matched machine claimed, extra checks required</vt:lpstr>
      <vt:lpstr>A note about Preemption</vt:lpstr>
      <vt:lpstr>PREEMPTION_REQUIREMENTS</vt:lpstr>
      <vt:lpstr>PREEMPTION_REQUIREMENTS</vt:lpstr>
      <vt:lpstr>Preemption with HQG</vt:lpstr>
      <vt:lpstr>PREEMPTION_REQUIREMENTS is an expression</vt:lpstr>
      <vt:lpstr>PREEMPTION_RANK</vt:lpstr>
      <vt:lpstr>Better PREEMPTION_RANK</vt:lpstr>
      <vt:lpstr>MaxJobRetirementTime</vt:lpstr>
      <vt:lpstr>Partitionable slots </vt:lpstr>
      <vt:lpstr>Draining and defrag</vt:lpstr>
      <vt:lpstr>Defrag knobs</vt:lpstr>
      <vt:lpstr>Summary</vt:lpstr>
    </vt:vector>
  </TitlesOfParts>
  <Company>UW Madison - Condor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Administration</dc:title>
  <dc:creator>Condor Project</dc:creator>
  <cp:lastModifiedBy>gthain</cp:lastModifiedBy>
  <cp:revision>998</cp:revision>
  <cp:lastPrinted>2003-04-29T23:07:22Z</cp:lastPrinted>
  <dcterms:created xsi:type="dcterms:W3CDTF">2011-05-01T19:34:24Z</dcterms:created>
  <dcterms:modified xsi:type="dcterms:W3CDTF">2015-05-22T14:48:24Z</dcterms:modified>
</cp:coreProperties>
</file>