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9" r:id="rId5"/>
    <p:sldId id="261" r:id="rId6"/>
    <p:sldId id="262" r:id="rId7"/>
    <p:sldId id="258" r:id="rId8"/>
    <p:sldId id="265" r:id="rId9"/>
    <p:sldId id="266" r:id="rId10"/>
    <p:sldId id="267" r:id="rId11"/>
    <p:sldId id="268" r:id="rId12"/>
    <p:sldId id="263" r:id="rId13"/>
    <p:sldId id="269" r:id="rId14"/>
    <p:sldId id="270" r:id="rId15"/>
    <p:sldId id="271" r:id="rId16"/>
    <p:sldId id="281" r:id="rId17"/>
    <p:sldId id="276" r:id="rId18"/>
    <p:sldId id="274" r:id="rId19"/>
    <p:sldId id="272" r:id="rId20"/>
    <p:sldId id="275" r:id="rId21"/>
    <p:sldId id="273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1B72C2D-D641-46C2-95B6-11053D657867}">
          <p14:sldIdLst>
            <p14:sldId id="256"/>
            <p14:sldId id="257"/>
            <p14:sldId id="259"/>
          </p14:sldIdLst>
        </p14:section>
        <p14:section name="Recap" id="{4991D902-D340-4058-9CD1-B5BB9AB9E2C6}">
          <p14:sldIdLst>
            <p14:sldId id="279"/>
            <p14:sldId id="261"/>
            <p14:sldId id="262"/>
            <p14:sldId id="258"/>
            <p14:sldId id="265"/>
            <p14:sldId id="266"/>
          </p14:sldIdLst>
        </p14:section>
        <p14:section name="Balancing" id="{280A99D4-C131-4EFA-8FAD-E94085AFFE28}">
          <p14:sldIdLst>
            <p14:sldId id="267"/>
            <p14:sldId id="268"/>
            <p14:sldId id="263"/>
            <p14:sldId id="269"/>
            <p14:sldId id="270"/>
            <p14:sldId id="271"/>
            <p14:sldId id="281"/>
            <p14:sldId id="276"/>
            <p14:sldId id="274"/>
            <p14:sldId id="272"/>
            <p14:sldId id="275"/>
          </p14:sldIdLst>
        </p14:section>
        <p14:section name="Results &amp; Conclusion" id="{D30940AD-43DD-4132-AD67-65951F9CCA7F}">
          <p14:sldIdLst>
            <p14:sldId id="273"/>
            <p14:sldId id="277"/>
            <p14:sldId id="278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0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B1ADB-E278-4AFD-AF88-674AC7600BB1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B9DC1-3137-4BC5-993D-6BDCAAF6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B9DC1-3137-4BC5-993D-6BDCAAF61F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B9DC1-3137-4BC5-993D-6BDCAAF61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91F8-0B1B-49E7-9178-2F4F9E0B6636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B1A-0D26-4754-B98F-CC3ED5E8DA19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BE1-01B1-4974-A6AD-EF2DE048FC73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ED7D-CA41-4B2A-82C3-D9B0632542E6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D13-34CE-4952-858A-86DD40DC8621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DD39-5B4E-414E-B508-9FA1293BED04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7FB1-35CE-4DF2-B23F-415FF969BECC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68E-8175-4B05-9E6B-650A0DC45E3C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6735-DD93-49D4-BED4-94EFBF5E3564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DF74-1AFB-4734-91B6-4597FD3349E5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132D-835A-47A4-B74C-6868C5451158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25E4-4501-4F02-8A9A-C50E15DC6DCC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4E2B-76BE-4375-A7C2-58C2A7CD17CC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033-61A2-4CDA-993C-F860F8AC81F3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35A7-79EC-4238-80D2-C9398247A2C3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4322-9B67-4482-B856-ACC5B4D9315B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E794-E5D8-4031-B7A9-B1CAC9244B32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FEFE46-F9B6-49E1-9C80-E3AEFFA05095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cs.wisc.edu/htcondor/HTCondorWeek2014/presentations/StreckerKelloggW-Multicore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 Idle Cores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Dynamic Load Balancing in ATLAS &amp; Other News</a:t>
            </a:r>
          </a:p>
          <a:p>
            <a:r>
              <a:rPr lang="en-US" sz="1400" dirty="0" smtClean="0"/>
              <a:t>William </a:t>
            </a:r>
            <a:r>
              <a:rPr lang="en-US" sz="1400" dirty="0" err="1" smtClean="0"/>
              <a:t>Strecker</a:t>
            </a:r>
            <a:r>
              <a:rPr lang="en-US" sz="1400" dirty="0" smtClean="0"/>
              <a:t>-Kellogg &lt;willsk@bnl.gov&gt;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27" y="5764254"/>
            <a:ext cx="2965373" cy="10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problem?   </a:t>
            </a:r>
            <a:r>
              <a:rPr lang="en-US" sz="1800" dirty="0" smtClean="0"/>
              <a:t>(it’s starvation</a:t>
            </a:r>
            <a:r>
              <a:rPr lang="en-US" sz="1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works perfectly with all single-core, just set </a:t>
            </a:r>
            <a:r>
              <a:rPr lang="en-US" dirty="0" err="1" smtClean="0"/>
              <a:t>accpet_surplus</a:t>
            </a:r>
            <a:r>
              <a:rPr lang="en-US" dirty="0" smtClean="0"/>
              <a:t> everywhere!</a:t>
            </a:r>
          </a:p>
          <a:p>
            <a:r>
              <a:rPr lang="en-US" dirty="0" smtClean="0"/>
              <a:t>However… Multicore jobs will not be able to compete for surplus resources fairly</a:t>
            </a:r>
          </a:p>
          <a:p>
            <a:pPr lvl="1"/>
            <a:r>
              <a:rPr lang="en-US" dirty="0" smtClean="0"/>
              <a:t>Negotiation is greedy, if 7 slots are free, they won’t match an 8-core job but will match 7 single-core jobs in the same cycle</a:t>
            </a:r>
          </a:p>
          <a:p>
            <a:pPr lvl="2"/>
            <a:r>
              <a:rPr lang="en-US" dirty="0"/>
              <a:t>If any </a:t>
            </a:r>
            <a:r>
              <a:rPr lang="en-US" dirty="0" smtClean="0"/>
              <a:t>multicore </a:t>
            </a:r>
            <a:r>
              <a:rPr lang="en-US" dirty="0"/>
              <a:t>queues </a:t>
            </a:r>
            <a:r>
              <a:rPr lang="en-US" dirty="0" smtClean="0"/>
              <a:t>compete for surplus with single core queues, the multicore will always lose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 solution outside Condor is needed</a:t>
            </a:r>
          </a:p>
          <a:p>
            <a:pPr lvl="1"/>
            <a:r>
              <a:rPr lang="en-US" dirty="0" smtClean="0"/>
              <a:t>Ultimate goal is to maximize farm utilization—No Idle Cores!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program to look at the current state of the demand in various queues and set the surplus-flags appropriately</a:t>
            </a:r>
            <a:endParaRPr lang="en-US" i="1" dirty="0"/>
          </a:p>
          <a:p>
            <a:pPr lvl="1"/>
            <a:r>
              <a:rPr lang="en-US" dirty="0" smtClean="0"/>
              <a:t>Based on comparing “weight” of queues</a:t>
            </a:r>
          </a:p>
          <a:p>
            <a:pPr lvl="2"/>
            <a:r>
              <a:rPr lang="en-US" dirty="0" smtClean="0"/>
              <a:t>Weight defined as size of jobs in queue (# cores)</a:t>
            </a:r>
          </a:p>
          <a:p>
            <a:pPr lvl="1"/>
            <a:r>
              <a:rPr lang="en-US" dirty="0" smtClean="0"/>
              <a:t>Able to cope with any combination of demands</a:t>
            </a:r>
          </a:p>
          <a:p>
            <a:pPr lvl="1"/>
            <a:r>
              <a:rPr lang="en-US" dirty="0" smtClean="0"/>
              <a:t>Prevents starvation by allowing surplus into “heaviest” queues first</a:t>
            </a:r>
          </a:p>
          <a:p>
            <a:pPr lvl="2"/>
            <a:r>
              <a:rPr lang="en-US" dirty="0" smtClean="0"/>
              <a:t>Avoids both single-core and multicore queues competing for the same resources</a:t>
            </a:r>
          </a:p>
          <a:p>
            <a:pPr lvl="1"/>
            <a:r>
              <a:rPr lang="en-US" dirty="0" smtClean="0"/>
              <a:t>Same algorithm is extensible up the tree to allow sharing between entire subtrees</a:t>
            </a:r>
          </a:p>
          <a:p>
            <a:pPr lvl="1"/>
            <a:r>
              <a:rPr lang="en-US" dirty="0" smtClean="0"/>
              <a:t>Much credit to Mark Jensen (summer student in ‘14)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967246"/>
          </a:xfrm>
        </p:spPr>
        <p:txBody>
          <a:bodyPr/>
          <a:lstStyle/>
          <a:p>
            <a:r>
              <a:rPr lang="en-US" dirty="0" smtClean="0"/>
              <a:t>Groups have the following properties pertinent to the algorithm</a:t>
            </a:r>
          </a:p>
          <a:p>
            <a:pPr lvl="1"/>
            <a:r>
              <a:rPr lang="en-US" dirty="0" smtClean="0"/>
              <a:t>Surplus flag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Demand</a:t>
            </a:r>
          </a:p>
          <a:p>
            <a:endParaRPr lang="en-US" dirty="0" smtClean="0"/>
          </a:p>
          <a:p>
            <a:r>
              <a:rPr lang="en-US" dirty="0" smtClean="0"/>
              <a:t>If Demand &gt; Threshold a queue is considered for sharing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2060575"/>
            <a:ext cx="5004933" cy="220464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Balancing: Demand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PANDA Queues are monitored for “activated” jobs</a:t>
            </a:r>
          </a:p>
          <a:p>
            <a:pPr lvl="1"/>
            <a:r>
              <a:rPr lang="en-US" dirty="0" smtClean="0"/>
              <a:t>Polling every 2 minutes</a:t>
            </a:r>
          </a:p>
          <a:p>
            <a:r>
              <a:rPr lang="en-US" dirty="0" smtClean="0"/>
              <a:t>Last hour is analyzed</a:t>
            </a:r>
          </a:p>
          <a:p>
            <a:pPr lvl="1"/>
            <a:r>
              <a:rPr lang="en-US" dirty="0" smtClean="0"/>
              <a:t>Midpoint sampling</a:t>
            </a:r>
          </a:p>
          <a:p>
            <a:pPr lvl="1"/>
            <a:r>
              <a:rPr lang="en-US" dirty="0" smtClean="0"/>
              <a:t>Moving average</a:t>
            </a:r>
          </a:p>
          <a:p>
            <a:pPr lvl="1"/>
            <a:r>
              <a:rPr lang="en-US" dirty="0" smtClean="0"/>
              <a:t>Spikes smoothed out</a:t>
            </a:r>
          </a:p>
          <a:p>
            <a:pPr lvl="1"/>
            <a:r>
              <a:rPr lang="en-US" dirty="0" smtClean="0"/>
              <a:t>Queue considered “loaded” if calculated demand &gt; threshold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Weight &amp;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Leaf groups’ weights are the cores they need (8, 2, 1)</a:t>
            </a:r>
          </a:p>
          <a:p>
            <a:r>
              <a:rPr lang="en-US" dirty="0" smtClean="0"/>
              <a:t>How to extend beyond leaf-groups?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Define in custom priority order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Define as sum() or </a:t>
            </a:r>
            <a:r>
              <a:rPr lang="en-US" dirty="0" err="1" smtClean="0"/>
              <a:t>avg</a:t>
            </a:r>
            <a:r>
              <a:rPr lang="en-US" dirty="0" smtClean="0"/>
              <a:t>() of child </a:t>
            </a:r>
            <a:r>
              <a:rPr lang="en-US" dirty="0" err="1" smtClean="0"/>
              <a:t>groups’s</a:t>
            </a:r>
            <a:r>
              <a:rPr lang="en-US" dirty="0" smtClean="0"/>
              <a:t> weights</a:t>
            </a:r>
          </a:p>
          <a:p>
            <a:pPr lvl="2"/>
            <a:r>
              <a:rPr lang="en-US" dirty="0" smtClean="0"/>
              <a:t>Problem with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</a:t>
            </a:r>
            <a:r>
              <a:rPr lang="en-US" dirty="0" smtClean="0"/>
              <a:t> is you can’t guarantee starvation-free</a:t>
            </a:r>
          </a:p>
          <a:p>
            <a:pPr lvl="2"/>
            <a:r>
              <a:rPr lang="en-US" dirty="0" smtClean="0"/>
              <a:t>For now, manually set weights to match what would be the case for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</a:t>
            </a:r>
          </a:p>
          <a:p>
            <a:r>
              <a:rPr lang="en-US" dirty="0" smtClean="0"/>
              <a:t>For demand and threshold: easy—sum of child-groups values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8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Balancing: Weight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20415" y="2169575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01364" y="4140037"/>
            <a:ext cx="17087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1822" y="352270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29567" y="4824582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himem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11901" y="5483356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74778" y="4866998"/>
            <a:ext cx="1676400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mcore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73802" y="5358107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014890" y="5358107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5651178" y="2580208"/>
            <a:ext cx="3104549" cy="15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3312585" y="2580208"/>
            <a:ext cx="2338593" cy="94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1864724" y="3933342"/>
            <a:ext cx="1447861" cy="89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3247058" y="3933342"/>
            <a:ext cx="65527" cy="155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0" idx="0"/>
          </p:cNvCxnSpPr>
          <p:nvPr/>
        </p:nvCxnSpPr>
        <p:spPr>
          <a:xfrm>
            <a:off x="3312585" y="3933342"/>
            <a:ext cx="1500393" cy="93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1" idx="0"/>
          </p:cNvCxnSpPr>
          <p:nvPr/>
        </p:nvCxnSpPr>
        <p:spPr>
          <a:xfrm flipH="1">
            <a:off x="7904564" y="4550670"/>
            <a:ext cx="851162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8755726" y="4550670"/>
            <a:ext cx="989926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148564" y="2589054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07285" y="94641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&lt;root&gt;</a:t>
            </a:r>
          </a:p>
        </p:txBody>
      </p:sp>
      <p:cxnSp>
        <p:nvCxnSpPr>
          <p:cNvPr id="38" name="Straight Arrow Connector 37"/>
          <p:cNvCxnSpPr>
            <a:stCxn id="37" idx="2"/>
            <a:endCxn id="4" idx="0"/>
          </p:cNvCxnSpPr>
          <p:nvPr/>
        </p:nvCxnSpPr>
        <p:spPr>
          <a:xfrm flipH="1">
            <a:off x="5651178" y="1357052"/>
            <a:ext cx="1586870" cy="81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7238048" y="1357052"/>
            <a:ext cx="1641279" cy="123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6699" y="3680873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sw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8" idx="0"/>
          </p:cNvCxnSpPr>
          <p:nvPr/>
        </p:nvCxnSpPr>
        <p:spPr>
          <a:xfrm>
            <a:off x="5651178" y="2580208"/>
            <a:ext cx="226284" cy="110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64907" y="524542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2438" y="325098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9374" y="521631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31528" y="58681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8552" y="585888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4152" y="592147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150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68636" y="221087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12099" y="366423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2929" y="31754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72891" y="169384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1105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03452" y="37103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&lt;weight&gt;/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&lt;threshold&gt;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Balancing: Weight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20415" y="2169575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01364" y="4140037"/>
            <a:ext cx="17087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1822" y="352270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29567" y="4824582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himem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11901" y="5483356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74778" y="4866998"/>
            <a:ext cx="1676400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mcore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73802" y="5358107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014890" y="5358107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5651178" y="2580208"/>
            <a:ext cx="3104549" cy="15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3312585" y="2580208"/>
            <a:ext cx="2338593" cy="94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1864724" y="3933342"/>
            <a:ext cx="1447861" cy="89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3247058" y="3933342"/>
            <a:ext cx="65527" cy="155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0" idx="0"/>
          </p:cNvCxnSpPr>
          <p:nvPr/>
        </p:nvCxnSpPr>
        <p:spPr>
          <a:xfrm>
            <a:off x="3312585" y="3933342"/>
            <a:ext cx="1500393" cy="93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1" idx="0"/>
          </p:cNvCxnSpPr>
          <p:nvPr/>
        </p:nvCxnSpPr>
        <p:spPr>
          <a:xfrm flipH="1">
            <a:off x="7904564" y="4550670"/>
            <a:ext cx="851162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8755726" y="4550670"/>
            <a:ext cx="989926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148564" y="2589054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07285" y="94641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&lt;root&gt;</a:t>
            </a:r>
          </a:p>
        </p:txBody>
      </p:sp>
      <p:cxnSp>
        <p:nvCxnSpPr>
          <p:cNvPr id="38" name="Straight Arrow Connector 37"/>
          <p:cNvCxnSpPr>
            <a:stCxn id="37" idx="2"/>
            <a:endCxn id="4" idx="0"/>
          </p:cNvCxnSpPr>
          <p:nvPr/>
        </p:nvCxnSpPr>
        <p:spPr>
          <a:xfrm flipH="1">
            <a:off x="5651178" y="1357052"/>
            <a:ext cx="1586870" cy="81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7238048" y="1357052"/>
            <a:ext cx="1641279" cy="123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6699" y="3680873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sw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8" idx="0"/>
          </p:cNvCxnSpPr>
          <p:nvPr/>
        </p:nvCxnSpPr>
        <p:spPr>
          <a:xfrm>
            <a:off x="5651178" y="2580208"/>
            <a:ext cx="226284" cy="110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64907" y="524542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2438" y="325098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9374" y="521631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31528" y="58681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8552" y="585888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4152" y="592147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150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68636" y="221087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12099" y="366423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2929" y="31754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300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72891" y="169384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1105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246529">
            <a:off x="1783863" y="2963594"/>
            <a:ext cx="8797149" cy="1528891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62346">
            <a:off x="4305332" y="1686578"/>
            <a:ext cx="6480265" cy="1528891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5" idx="3"/>
            <a:endCxn id="40" idx="2"/>
          </p:cNvCxnSpPr>
          <p:nvPr/>
        </p:nvCxnSpPr>
        <p:spPr>
          <a:xfrm>
            <a:off x="2581822" y="2079090"/>
            <a:ext cx="1741492" cy="3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5" idx="2"/>
            <a:endCxn id="21" idx="2"/>
          </p:cNvCxnSpPr>
          <p:nvPr/>
        </p:nvCxnSpPr>
        <p:spPr>
          <a:xfrm>
            <a:off x="1579899" y="2402255"/>
            <a:ext cx="215269" cy="101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7975" y="1755924"/>
            <a:ext cx="200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Priority order == desired order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203452" y="37103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&lt;weight&gt;/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&lt;threshold&gt;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/>
          <a:lstStyle/>
          <a:p>
            <a:r>
              <a:rPr lang="en-US" dirty="0" smtClean="0"/>
              <a:t>The following algorithm is implemented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For each sibling-group in DFS order: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dirty="0" smtClean="0"/>
              <a:t>For each member in descending weight order</a:t>
            </a:r>
          </a:p>
          <a:p>
            <a:pPr marL="1657350" lvl="3" indent="-342900">
              <a:buFont typeface="+mj-lt"/>
              <a:buAutoNum type="arabicPeriod"/>
            </a:pPr>
            <a:r>
              <a:rPr lang="en-US" dirty="0" smtClean="0"/>
              <a:t>Set to TRUE unless it does </a:t>
            </a:r>
            <a:r>
              <a:rPr lang="en-US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have demand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 smtClean="0"/>
              <a:t>lower-weight groups </a:t>
            </a:r>
            <a:r>
              <a:rPr lang="en-US" dirty="0" smtClean="0">
                <a:solidFill>
                  <a:schemeClr val="accent2"/>
                </a:solidFill>
              </a:rPr>
              <a:t>do</a:t>
            </a:r>
            <a:endParaRPr lang="en-US" dirty="0" smtClean="0"/>
          </a:p>
          <a:p>
            <a:pPr marL="1657350" lvl="3" indent="-342900">
              <a:buFont typeface="+mj-lt"/>
              <a:buAutoNum type="arabicPeriod"/>
            </a:pPr>
            <a:r>
              <a:rPr lang="en-US" dirty="0" smtClean="0"/>
              <a:t>Break if set to TRUE</a:t>
            </a:r>
          </a:p>
          <a:p>
            <a:pPr marL="1200150" lvl="2" indent="-342900">
              <a:buFont typeface="+mj-lt"/>
              <a:buAutoNum type="arabicPeriod"/>
            </a:pPr>
            <a:endParaRPr lang="en-US" dirty="0" smtClean="0"/>
          </a:p>
          <a:p>
            <a:pPr marL="1657350" lvl="3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other words…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each group of siblings, set </a:t>
            </a:r>
            <a:r>
              <a:rPr lang="en-US" i="1" dirty="0" err="1" smtClean="0"/>
              <a:t>accept_surplus</a:t>
            </a:r>
            <a:r>
              <a:rPr lang="en-US" dirty="0" smtClean="0"/>
              <a:t> to TRUE for all the highest-weighted groups that have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2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Balancing: All Full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20415" y="2169575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atlas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01364" y="4140037"/>
            <a:ext cx="17087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1822" y="3522709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prod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9567" y="4824582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/>
              <a:t>himem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11901" y="5483356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74778" y="4866998"/>
            <a:ext cx="1676400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/>
              <a:t>mcore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73802" y="5358107"/>
            <a:ext cx="1461525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short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14890" y="5358107"/>
            <a:ext cx="1461525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long</a:t>
            </a:r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5651178" y="2580208"/>
            <a:ext cx="3104549" cy="15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3312585" y="2580208"/>
            <a:ext cx="2338593" cy="94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1864724" y="3933342"/>
            <a:ext cx="1447861" cy="89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3247058" y="3933342"/>
            <a:ext cx="65527" cy="155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0" idx="0"/>
          </p:cNvCxnSpPr>
          <p:nvPr/>
        </p:nvCxnSpPr>
        <p:spPr>
          <a:xfrm>
            <a:off x="3312585" y="3933342"/>
            <a:ext cx="1500393" cy="93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1" idx="0"/>
          </p:cNvCxnSpPr>
          <p:nvPr/>
        </p:nvCxnSpPr>
        <p:spPr>
          <a:xfrm flipH="1">
            <a:off x="7904564" y="4550670"/>
            <a:ext cx="851162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8755726" y="4550670"/>
            <a:ext cx="989926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148564" y="2589054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07285" y="94641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&lt;root&gt;</a:t>
            </a:r>
          </a:p>
        </p:txBody>
      </p:sp>
      <p:cxnSp>
        <p:nvCxnSpPr>
          <p:cNvPr id="38" name="Straight Arrow Connector 37"/>
          <p:cNvCxnSpPr>
            <a:stCxn id="37" idx="2"/>
            <a:endCxn id="4" idx="0"/>
          </p:cNvCxnSpPr>
          <p:nvPr/>
        </p:nvCxnSpPr>
        <p:spPr>
          <a:xfrm flipH="1">
            <a:off x="5651178" y="1357052"/>
            <a:ext cx="1586870" cy="81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7238048" y="1357052"/>
            <a:ext cx="1641279" cy="123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6699" y="3680873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sw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8" idx="0"/>
          </p:cNvCxnSpPr>
          <p:nvPr/>
        </p:nvCxnSpPr>
        <p:spPr>
          <a:xfrm>
            <a:off x="5651178" y="2580208"/>
            <a:ext cx="226284" cy="110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18718" y="451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82438" y="32509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30313" y="44552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30145" y="4978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163509" y="50056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37456" y="5156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268636" y="2210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212099" y="3664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2929" y="3175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72891" y="1693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32549" y="1600778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/>
              <a:t>Surplus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00000">
            <a:off x="246435" y="2705196"/>
            <a:ext cx="436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same as having </a:t>
            </a:r>
            <a:r>
              <a:rPr lang="en-US" i="1" dirty="0" smtClean="0"/>
              <a:t>no</a:t>
            </a:r>
            <a:r>
              <a:rPr lang="en-US" dirty="0" smtClean="0"/>
              <a:t> surplus anywhere!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Balancing: No mc/hi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20415" y="2169575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atlas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01364" y="4140037"/>
            <a:ext cx="17087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1822" y="3522709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prod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9567" y="4824582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/>
              <a:t>himem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11901" y="5483356"/>
            <a:ext cx="1670314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single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4778" y="4866998"/>
            <a:ext cx="1676400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/>
              <a:t>mcore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73802" y="5358107"/>
            <a:ext cx="1461525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short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14890" y="5358107"/>
            <a:ext cx="1461525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long</a:t>
            </a:r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5651178" y="2580208"/>
            <a:ext cx="3104549" cy="15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3312585" y="2580208"/>
            <a:ext cx="2338593" cy="94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1864724" y="3933342"/>
            <a:ext cx="1447861" cy="89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3247058" y="3933342"/>
            <a:ext cx="65527" cy="155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0" idx="0"/>
          </p:cNvCxnSpPr>
          <p:nvPr/>
        </p:nvCxnSpPr>
        <p:spPr>
          <a:xfrm>
            <a:off x="3312585" y="3933342"/>
            <a:ext cx="1500393" cy="93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1" idx="0"/>
          </p:cNvCxnSpPr>
          <p:nvPr/>
        </p:nvCxnSpPr>
        <p:spPr>
          <a:xfrm flipH="1">
            <a:off x="7904564" y="4550670"/>
            <a:ext cx="851162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8755726" y="4550670"/>
            <a:ext cx="989926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148564" y="2589054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07285" y="94641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&lt;root&gt;</a:t>
            </a:r>
          </a:p>
        </p:txBody>
      </p:sp>
      <p:cxnSp>
        <p:nvCxnSpPr>
          <p:cNvPr id="38" name="Straight Arrow Connector 37"/>
          <p:cNvCxnSpPr>
            <a:stCxn id="37" idx="2"/>
            <a:endCxn id="4" idx="0"/>
          </p:cNvCxnSpPr>
          <p:nvPr/>
        </p:nvCxnSpPr>
        <p:spPr>
          <a:xfrm flipH="1">
            <a:off x="5651178" y="1357052"/>
            <a:ext cx="1586870" cy="81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7238048" y="1357052"/>
            <a:ext cx="1641279" cy="123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6699" y="3680873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sw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8" idx="0"/>
          </p:cNvCxnSpPr>
          <p:nvPr/>
        </p:nvCxnSpPr>
        <p:spPr>
          <a:xfrm>
            <a:off x="5651178" y="2580208"/>
            <a:ext cx="226284" cy="110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18718" y="451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82438" y="32509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30313" y="44552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30145" y="4978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163509" y="50056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37456" y="5156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268636" y="2210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212099" y="3664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2929" y="3175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72891" y="1693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32549" y="1600778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/>
              <a:t>Surplus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RHIC/ATLAS Computing Facility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HTCondor Pools</a:t>
            </a:r>
          </a:p>
          <a:p>
            <a:pPr lvl="1"/>
            <a:r>
              <a:rPr lang="en-US" dirty="0" smtClean="0"/>
              <a:t>STAR, PHENIX, ATLAS</a:t>
            </a:r>
          </a:p>
          <a:p>
            <a:pPr lvl="2"/>
            <a:r>
              <a:rPr lang="en-US" dirty="0" smtClean="0"/>
              <a:t>Each just over 15kCPU</a:t>
            </a:r>
          </a:p>
          <a:p>
            <a:r>
              <a:rPr lang="en-US" dirty="0" smtClean="0"/>
              <a:t>Running stable 8.2.7</a:t>
            </a:r>
          </a:p>
          <a:p>
            <a:r>
              <a:rPr lang="en-US" dirty="0" smtClean="0"/>
              <a:t>RHIC Pools</a:t>
            </a:r>
          </a:p>
          <a:p>
            <a:pPr lvl="1"/>
            <a:r>
              <a:rPr lang="en-US" dirty="0" err="1" smtClean="0"/>
              <a:t>Individual+Special</a:t>
            </a:r>
            <a:r>
              <a:rPr lang="en-US" dirty="0" smtClean="0"/>
              <a:t> Users</a:t>
            </a:r>
          </a:p>
          <a:p>
            <a:pPr lvl="2"/>
            <a:r>
              <a:rPr lang="en-US" dirty="0" smtClean="0"/>
              <a:t>Workload management done by experiments</a:t>
            </a:r>
          </a:p>
          <a:p>
            <a:r>
              <a:rPr lang="en-US" dirty="0" smtClean="0"/>
              <a:t>ATLAS: Focus of this talk</a:t>
            </a:r>
          </a:p>
          <a:p>
            <a:pPr lvl="1"/>
            <a:r>
              <a:rPr lang="en-US" dirty="0" smtClean="0"/>
              <a:t>Local batch systems driven by external workload manager (PANDA)</a:t>
            </a:r>
          </a:p>
          <a:p>
            <a:pPr lvl="1"/>
            <a:r>
              <a:rPr lang="en-US" dirty="0" smtClean="0"/>
              <a:t>Jobs are pilots</a:t>
            </a:r>
          </a:p>
          <a:p>
            <a:pPr lvl="2"/>
            <a:r>
              <a:rPr lang="en-US" dirty="0" err="1" smtClean="0"/>
              <a:t>Scheduling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provisioning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292487" y="2060575"/>
            <a:ext cx="4879960" cy="3353768"/>
            <a:chOff x="6436178" y="1977978"/>
            <a:chExt cx="4879960" cy="3353768"/>
          </a:xfrm>
        </p:grpSpPr>
        <p:pic>
          <p:nvPicPr>
            <p:cNvPr id="6" name="Shape 91"/>
            <p:cNvPicPr preferRelativeResize="0"/>
            <p:nvPr/>
          </p:nvPicPr>
          <p:blipFill rotWithShape="1">
            <a:blip r:embed="rId2">
              <a:alphaModFix amt="49552"/>
            </a:blip>
            <a:srcRect/>
            <a:stretch/>
          </p:blipFill>
          <p:spPr>
            <a:xfrm>
              <a:off x="6436178" y="2052918"/>
              <a:ext cx="4879960" cy="3278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 rot="1188583">
              <a:off x="8384635" y="3244804"/>
              <a:ext cx="525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BCF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115845">
              <a:off x="9553570" y="3766595"/>
              <a:ext cx="1484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CDCE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8007586">
              <a:off x="7782963" y="2409749"/>
              <a:ext cx="1140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Sigma-7</a:t>
              </a:r>
              <a:endParaRPr lang="en-US" sz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Balancing: No prod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20415" y="2169575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atlas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01364" y="4140037"/>
            <a:ext cx="17087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analysis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81822" y="352270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prod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9567" y="4824582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/>
              <a:t>himem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11901" y="5483356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74778" y="4866998"/>
            <a:ext cx="1676400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/>
              <a:t>mcore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73802" y="5358107"/>
            <a:ext cx="1461525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short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14890" y="5358107"/>
            <a:ext cx="1461525" cy="410633"/>
          </a:xfrm>
          <a:prstGeom prst="roundRect">
            <a:avLst/>
          </a:prstGeom>
          <a:solidFill>
            <a:schemeClr val="accent2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/>
              <a:t>long</a:t>
            </a:r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5651178" y="2580208"/>
            <a:ext cx="3104549" cy="15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3312585" y="2580208"/>
            <a:ext cx="2338593" cy="94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1864724" y="3933342"/>
            <a:ext cx="1447861" cy="89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3247058" y="3933342"/>
            <a:ext cx="65527" cy="155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0" idx="0"/>
          </p:cNvCxnSpPr>
          <p:nvPr/>
        </p:nvCxnSpPr>
        <p:spPr>
          <a:xfrm>
            <a:off x="3312585" y="3933342"/>
            <a:ext cx="1500393" cy="93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1" idx="0"/>
          </p:cNvCxnSpPr>
          <p:nvPr/>
        </p:nvCxnSpPr>
        <p:spPr>
          <a:xfrm flipH="1">
            <a:off x="7904564" y="4550670"/>
            <a:ext cx="851162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8755726" y="4550670"/>
            <a:ext cx="989926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148564" y="2589054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07285" y="94641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&lt;root&gt;</a:t>
            </a:r>
          </a:p>
        </p:txBody>
      </p:sp>
      <p:cxnSp>
        <p:nvCxnSpPr>
          <p:cNvPr id="38" name="Straight Arrow Connector 37"/>
          <p:cNvCxnSpPr>
            <a:stCxn id="37" idx="2"/>
            <a:endCxn id="4" idx="0"/>
          </p:cNvCxnSpPr>
          <p:nvPr/>
        </p:nvCxnSpPr>
        <p:spPr>
          <a:xfrm flipH="1">
            <a:off x="5651178" y="1357052"/>
            <a:ext cx="1586870" cy="81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7238048" y="1357052"/>
            <a:ext cx="1641279" cy="123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6699" y="3680873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sw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8" idx="0"/>
          </p:cNvCxnSpPr>
          <p:nvPr/>
        </p:nvCxnSpPr>
        <p:spPr>
          <a:xfrm>
            <a:off x="5651178" y="2580208"/>
            <a:ext cx="226284" cy="110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18718" y="451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82438" y="32509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30313" y="44552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30145" y="49789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163509" y="50056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37456" y="5156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268636" y="2210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212099" y="3664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2929" y="3175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72891" y="1693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32549" y="1600778"/>
            <a:ext cx="1461525" cy="410633"/>
          </a:xfrm>
          <a:prstGeom prst="roundRect">
            <a:avLst/>
          </a:prstGeom>
          <a:solidFill>
            <a:schemeClr val="accent1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/>
              <a:t>Surplus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8" y="2020541"/>
            <a:ext cx="5323336" cy="3287054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63" y="2020541"/>
            <a:ext cx="5323337" cy="3287054"/>
          </a:xfrm>
        </p:spPr>
      </p:pic>
      <p:sp>
        <p:nvSpPr>
          <p:cNvPr id="16" name="Rounded Rectangle 15"/>
          <p:cNvSpPr/>
          <p:nvPr/>
        </p:nvSpPr>
        <p:spPr>
          <a:xfrm>
            <a:off x="1383632" y="2803358"/>
            <a:ext cx="4126831" cy="336884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38600" y="1853248"/>
            <a:ext cx="929641" cy="93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23653" y="1631135"/>
            <a:ext cx="1965960" cy="3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Wasted Slots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6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Multicore is ready to take slack from other production queues</a:t>
            </a:r>
          </a:p>
          <a:p>
            <a:r>
              <a:rPr lang="en-US" dirty="0" smtClean="0"/>
              <a:t>Spotty analysis-demand the past few months has allowed many millions of CPU-hours to go </a:t>
            </a:r>
            <a:r>
              <a:rPr lang="en-US" dirty="0" err="1" smtClean="0"/>
              <a:t>unwasted</a:t>
            </a:r>
            <a:endParaRPr lang="en-US" dirty="0"/>
          </a:p>
          <a:p>
            <a:r>
              <a:rPr lang="en-US" dirty="0" smtClean="0"/>
              <a:t>If all ATLAS has a lull in demand, OSG jobs can fill the farm</a:t>
            </a:r>
          </a:p>
          <a:p>
            <a:pPr lvl="1"/>
            <a:r>
              <a:rPr lang="en-US" dirty="0" smtClean="0"/>
              <a:t>Caveat: Preemption!</a:t>
            </a:r>
          </a:p>
          <a:p>
            <a:r>
              <a:rPr lang="en-US" dirty="0" smtClean="0"/>
              <a:t>Fast Negotiation</a:t>
            </a:r>
          </a:p>
          <a:p>
            <a:pPr lvl="1"/>
            <a:r>
              <a:rPr lang="en-US" dirty="0" smtClean="0"/>
              <a:t>Averages for last 3 days: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is this useful for?</a:t>
            </a:r>
          </a:p>
          <a:p>
            <a:pPr lvl="1"/>
            <a:r>
              <a:rPr lang="en-US" dirty="0" smtClean="0"/>
              <a:t>Algorithm works for any tree</a:t>
            </a:r>
          </a:p>
          <a:p>
            <a:pPr lvl="2"/>
            <a:r>
              <a:rPr lang="en-US" dirty="0" smtClean="0"/>
              <a:t>Extensible beyond ATLAS where work is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structured</a:t>
            </a:r>
            <a:r>
              <a:rPr lang="en-US" dirty="0" smtClean="0"/>
              <a:t> outside of batch system</a:t>
            </a:r>
          </a:p>
          <a:p>
            <a:pPr lvl="1"/>
            <a:r>
              <a:rPr lang="en-US" dirty="0" smtClean="0"/>
              <a:t>A multi-tenant service provide with a hierarchy of priorities</a:t>
            </a:r>
          </a:p>
          <a:p>
            <a:pPr lvl="2"/>
            <a:r>
              <a:rPr lang="en-US" dirty="0" smtClean="0"/>
              <a:t>Really a problem of efficient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provisioning</a:t>
            </a:r>
            <a:r>
              <a:rPr lang="en-US" dirty="0" smtClean="0"/>
              <a:t>, not scheduling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Workflow defined outside of </a:t>
            </a:r>
            <a:r>
              <a:rPr lang="en-US" dirty="0" err="1" smtClean="0"/>
              <a:t>HTCondor</a:t>
            </a:r>
            <a:endParaRPr lang="en-US" dirty="0" smtClean="0"/>
          </a:p>
          <a:p>
            <a:pPr lvl="1"/>
            <a:r>
              <a:rPr lang="en-US" dirty="0" smtClean="0"/>
              <a:t>Segregation of multicore in separate queues for scheduling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82185"/>
              </p:ext>
            </p:extLst>
          </p:nvPr>
        </p:nvGraphicFramePr>
        <p:xfrm>
          <a:off x="2093203" y="5640636"/>
          <a:ext cx="1586430" cy="462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215"/>
                <a:gridCol w="793215"/>
              </a:tblGrid>
              <a:tr h="240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Matches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14.99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Duration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7.05s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252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Features &amp; Future Work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Preemption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Wish to maintain reasonably minimum-runtime to grid jobs</a:t>
            </a:r>
          </a:p>
          <a:p>
            <a:r>
              <a:rPr lang="en-US" dirty="0" smtClean="0"/>
              <a:t>When ATLAS demand comes back, need OSG jobs to be evicted</a:t>
            </a:r>
          </a:p>
          <a:p>
            <a:r>
              <a:rPr lang="en-US" dirty="0" smtClean="0"/>
              <a:t>Require preempting the </a:t>
            </a:r>
            <a:r>
              <a:rPr lang="en-US" i="1" dirty="0" smtClean="0"/>
              <a:t>dynamic</a:t>
            </a:r>
            <a:r>
              <a:rPr lang="en-US" dirty="0" smtClean="0"/>
              <a:t> slots that are created under the </a:t>
            </a:r>
            <a:r>
              <a:rPr lang="en-US" i="1" dirty="0" smtClean="0"/>
              <a:t>partitionable</a:t>
            </a:r>
            <a:r>
              <a:rPr lang="en-US" dirty="0" smtClean="0"/>
              <a:t> one</a:t>
            </a:r>
          </a:p>
          <a:p>
            <a:pPr lvl="1"/>
            <a:r>
              <a:rPr lang="en-US" dirty="0" smtClean="0"/>
              <a:t>Work is progressing along these lines, although final state is not clear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SlotWeight</a:t>
            </a:r>
            <a:r>
              <a:rPr lang="en-US" dirty="0" smtClean="0"/>
              <a:t> != CPUs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Would like to “value” RAM less than CPUs for jobs</a:t>
            </a:r>
          </a:p>
          <a:p>
            <a:pPr lvl="1"/>
            <a:r>
              <a:rPr lang="en-US" dirty="0" smtClean="0"/>
              <a:t>High-memory kludge is inelegant</a:t>
            </a:r>
          </a:p>
          <a:p>
            <a:pPr lvl="1"/>
            <a:r>
              <a:rPr lang="en-US" dirty="0" smtClean="0"/>
              <a:t>Not extensible to different shaped jobs (high-RAM/low-CPU, vice versa)</a:t>
            </a:r>
          </a:p>
          <a:p>
            <a:r>
              <a:rPr lang="en-US" dirty="0" smtClean="0"/>
              <a:t>Tricky because total slot-weight of the farm needs to be constant to give meaning </a:t>
            </a:r>
            <a:r>
              <a:rPr lang="en-US" smtClean="0"/>
              <a:t>to quota allocation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1028508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Comments?</a:t>
            </a:r>
          </a:p>
          <a:p>
            <a:r>
              <a:rPr lang="en-US" dirty="0" smtClean="0"/>
              <a:t>Thanks to Mark Jensen, and The </a:t>
            </a:r>
            <a:r>
              <a:rPr lang="en-US" dirty="0" err="1" smtClean="0"/>
              <a:t>HTCondor</a:t>
            </a:r>
            <a:r>
              <a:rPr lang="en-US" dirty="0" smtClean="0"/>
              <a:t> Team!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Hierarchical Group Quotas + Partitionable Slots</a:t>
            </a:r>
          </a:p>
          <a:p>
            <a:pPr lvl="1"/>
            <a:r>
              <a:rPr lang="en-US" dirty="0" smtClean="0"/>
              <a:t>My </a:t>
            </a:r>
            <a:r>
              <a:rPr lang="en-US" dirty="0" smtClean="0">
                <a:hlinkClick r:id="rId2"/>
              </a:rPr>
              <a:t>HTCondor Week talk</a:t>
            </a:r>
            <a:r>
              <a:rPr lang="en-US" dirty="0" smtClean="0"/>
              <a:t> last year was all about this</a:t>
            </a:r>
          </a:p>
          <a:p>
            <a:r>
              <a:rPr lang="en-US" dirty="0" smtClean="0"/>
              <a:t>A short recap:</a:t>
            </a:r>
          </a:p>
          <a:p>
            <a:pPr lvl="1"/>
            <a:r>
              <a:rPr lang="en-US" dirty="0" smtClean="0"/>
              <a:t>PANDA Queues map to groups in a hierarchical tree</a:t>
            </a:r>
          </a:p>
          <a:p>
            <a:pPr lvl="2"/>
            <a:r>
              <a:rPr lang="en-US" dirty="0" smtClean="0"/>
              <a:t>Leaf-nodes have jobs</a:t>
            </a:r>
          </a:p>
          <a:p>
            <a:pPr lvl="2"/>
            <a:r>
              <a:rPr lang="en-US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Surplus-sharing is selectively allowed</a:t>
            </a:r>
          </a:p>
          <a:p>
            <a:r>
              <a:rPr lang="en-US" dirty="0"/>
              <a:t>Group allocation controlled via web-interface to DB</a:t>
            </a:r>
          </a:p>
          <a:p>
            <a:pPr lvl="1"/>
            <a:r>
              <a:rPr lang="en-US" dirty="0" err="1"/>
              <a:t>Config</a:t>
            </a:r>
            <a:r>
              <a:rPr lang="en-US" dirty="0"/>
              <a:t> file written when DB changes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farm has one STARTD </a:t>
            </a:r>
            <a:r>
              <a:rPr lang="en-US" dirty="0" err="1" smtClean="0"/>
              <a:t>config</a:t>
            </a:r>
            <a:endParaRPr lang="en-US" dirty="0"/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SLOT_TYPE_1=100%</a:t>
            </a:r>
          </a:p>
          <a:p>
            <a:pPr marL="40005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NUM_SLOTS=1</a:t>
            </a:r>
          </a:p>
          <a:p>
            <a:pPr marL="40005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NUM_SLOTS_TYPE_1=1</a:t>
            </a:r>
          </a:p>
          <a:p>
            <a:pPr marL="400050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SLOT_TYPE_1_PARTITIONABLE=True</a:t>
            </a:r>
          </a:p>
          <a:p>
            <a:pPr marL="400050" lvl="1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SlotWeight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Partitionable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batch node is configured to be partitioned into arbitrary slices of CPUs</a:t>
            </a:r>
          </a:p>
          <a:p>
            <a:pPr lvl="1"/>
            <a:r>
              <a:rPr lang="en-US" dirty="0" smtClean="0"/>
              <a:t>Condor terminology: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Partitionable slots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are automatically sliced into </a:t>
            </a:r>
            <a:r>
              <a:rPr lang="en-US" dirty="0" smtClean="0">
                <a:solidFill>
                  <a:schemeClr val="accent3"/>
                </a:solidFill>
              </a:rPr>
              <a:t>dynamic slots</a:t>
            </a:r>
          </a:p>
          <a:p>
            <a:r>
              <a:rPr lang="en-US" dirty="0" smtClean="0"/>
              <a:t>Multicore jobs are thus accommodated with no administrative effort</a:t>
            </a:r>
          </a:p>
          <a:p>
            <a:pPr lvl="1"/>
            <a:r>
              <a:rPr lang="en-US" dirty="0" smtClean="0"/>
              <a:t>Only minimal (~1-2%) defragmentation necessary</a:t>
            </a:r>
          </a:p>
          <a:p>
            <a:pPr lvl="2"/>
            <a:r>
              <a:rPr lang="en-US" dirty="0" smtClean="0"/>
              <a:t>Empirically based on our farm—factors include cores/node, job sizes &amp; proportions, and runtimes. Something like</a:t>
            </a:r>
          </a:p>
          <a:p>
            <a:pPr lvl="2"/>
            <a:endParaRPr lang="en-US" dirty="0" smtClean="0"/>
          </a:p>
          <a:p>
            <a:pPr marL="1371600" lvl="3" indent="0">
              <a:buNone/>
            </a:pPr>
            <a:r>
              <a:rPr lang="en-US" dirty="0" smtClean="0"/>
              <a:t>draining=(job-length*job-size^2)/(machine-size*%</a:t>
            </a:r>
            <a:r>
              <a:rPr lang="en-US" dirty="0" err="1" smtClean="0"/>
              <a:t>mcore</a:t>
            </a:r>
            <a:r>
              <a:rPr lang="en-US" dirty="0" smtClean="0"/>
              <a:t>*occupancy)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3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Defragmentation Policy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Defragmentation Daemon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Defragmentation</a:t>
            </a:r>
          </a:p>
          <a:p>
            <a:pPr lvl="1"/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US" dirty="0" err="1" smtClean="0">
                <a:latin typeface="Miriam Fixed" panose="020B0509050101010101" pitchFamily="49" charset="-79"/>
                <a:cs typeface="Miriam Fixed" panose="020B0509050101010101" pitchFamily="49" charset="-79"/>
              </a:rPr>
              <a:t>PartitionableSlot</a:t>
            </a:r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 &amp;&amp; !Offline &amp;&amp; </a:t>
            </a:r>
            <a:r>
              <a:rPr lang="en-US" dirty="0" err="1" smtClean="0">
                <a:latin typeface="Miriam Fixed" panose="020B0509050101010101" pitchFamily="49" charset="-79"/>
                <a:cs typeface="Miriam Fixed" panose="020B0509050101010101" pitchFamily="49" charset="-79"/>
              </a:rPr>
              <a:t>TotalCpus</a:t>
            </a:r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 &gt; 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End Defragmentation</a:t>
            </a:r>
          </a:p>
          <a:p>
            <a:pPr lvl="1"/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US" dirty="0" err="1" smtClean="0">
                <a:latin typeface="Miriam Fixed" panose="020B0509050101010101" pitchFamily="49" charset="-79"/>
                <a:cs typeface="Miriam Fixed" panose="020B0509050101010101" pitchFamily="49" charset="-79"/>
              </a:rPr>
              <a:t>Cpus</a:t>
            </a:r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 &gt;= 10)</a:t>
            </a:r>
            <a:endParaRPr lang="en-US" dirty="0"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-US" dirty="0" smtClean="0"/>
              <a:t>Rate: max 4/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Key change: Negotiator Policy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NEGOTIATOR_POST_JOB_RANK</a:t>
            </a:r>
          </a:p>
          <a:p>
            <a:r>
              <a:rPr lang="en-US" dirty="0" smtClean="0"/>
              <a:t>Default policy is breadth-first filling of </a:t>
            </a:r>
            <a:r>
              <a:rPr lang="en-US" dirty="0" smtClean="0">
                <a:solidFill>
                  <a:schemeClr val="accent3"/>
                </a:solidFill>
              </a:rPr>
              <a:t>equivalent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(</a:t>
            </a:r>
            <a:r>
              <a:rPr lang="en-US" dirty="0" err="1" smtClean="0">
                <a:latin typeface="Miriam Fixed" panose="020B0509050101010101" pitchFamily="49" charset="-79"/>
                <a:cs typeface="Miriam Fixed" panose="020B0509050101010101" pitchFamily="49" charset="-79"/>
              </a:rPr>
              <a:t>Kflops</a:t>
            </a:r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 – </a:t>
            </a:r>
            <a:r>
              <a:rPr lang="en-US" dirty="0" err="1" smtClean="0">
                <a:latin typeface="Miriam Fixed" panose="020B0509050101010101" pitchFamily="49" charset="-79"/>
                <a:cs typeface="Miriam Fixed" panose="020B0509050101010101" pitchFamily="49" charset="-79"/>
              </a:rPr>
              <a:t>SlotId</a:t>
            </a:r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</a:p>
          <a:p>
            <a:r>
              <a:rPr lang="en-US" dirty="0" smtClean="0"/>
              <a:t>Depth-first filling preserves continuous blocks longer</a:t>
            </a:r>
          </a:p>
          <a:p>
            <a:pPr lvl="1"/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(-</a:t>
            </a:r>
            <a:r>
              <a:rPr lang="en-US" dirty="0" err="1" smtClean="0">
                <a:latin typeface="Miriam Fixed" panose="020B0509050101010101" pitchFamily="49" charset="-79"/>
                <a:cs typeface="Miriam Fixed" panose="020B0509050101010101" pitchFamily="49" charset="-79"/>
              </a:rPr>
              <a:t>Cpus</a:t>
            </a:r>
            <a:r>
              <a:rPr lang="en-US" dirty="0" smtClean="0">
                <a:latin typeface="Miriam Fixed" panose="020B0509050101010101" pitchFamily="49" charset="-79"/>
                <a:cs typeface="Miriam Fixed" panose="020B0509050101010101" pitchFamily="49" charset="-79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Queues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PANDA Queues</a:t>
            </a:r>
          </a:p>
          <a:p>
            <a:pPr lvl="1"/>
            <a:r>
              <a:rPr lang="en-US" dirty="0" smtClean="0"/>
              <a:t>One species of job per-queue</a:t>
            </a:r>
          </a:p>
          <a:p>
            <a:pPr lvl="1"/>
            <a:r>
              <a:rPr lang="en-US" dirty="0" smtClean="0"/>
              <a:t>Map to groups in our tree</a:t>
            </a:r>
          </a:p>
          <a:p>
            <a:r>
              <a:rPr lang="en-US" dirty="0" smtClean="0"/>
              <a:t>Currently two non-single-core queues</a:t>
            </a:r>
          </a:p>
          <a:p>
            <a:pPr lvl="1"/>
            <a:r>
              <a:rPr lang="en-US" dirty="0" smtClean="0"/>
              <a:t>8-core ATHENA-MP</a:t>
            </a:r>
          </a:p>
          <a:p>
            <a:pPr lvl="1"/>
            <a:r>
              <a:rPr lang="en-US" dirty="0" smtClean="0"/>
              <a:t>2-core (Actually high-memory)</a:t>
            </a:r>
          </a:p>
          <a:p>
            <a:pPr lvl="2"/>
            <a:r>
              <a:rPr lang="en-US" dirty="0" smtClean="0"/>
              <a:t>No support yet for </a:t>
            </a:r>
            <a:r>
              <a:rPr lang="en-US" dirty="0" err="1" smtClean="0"/>
              <a:t>SlotWeight</a:t>
            </a:r>
            <a:r>
              <a:rPr lang="en-US" dirty="0" smtClean="0"/>
              <a:t>!=</a:t>
            </a:r>
            <a:r>
              <a:rPr lang="en-US" dirty="0" err="1" smtClean="0"/>
              <a:t>cpus</a:t>
            </a:r>
            <a:endParaRPr lang="en-US" dirty="0" smtClean="0"/>
          </a:p>
          <a:p>
            <a:pPr lvl="2"/>
            <a:r>
              <a:rPr lang="en-US" dirty="0" smtClean="0"/>
              <a:t>Have 2Gb/core, so 4Gb jobs get 2 cores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68" y="1395910"/>
            <a:ext cx="4215472" cy="23173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-543"/>
          <a:stretch/>
        </p:blipFill>
        <p:spPr>
          <a:xfrm>
            <a:off x="6137068" y="3852958"/>
            <a:ext cx="4215472" cy="25236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895474" y="3852958"/>
            <a:ext cx="4632158" cy="25236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7505" y="3852958"/>
            <a:ext cx="4445035" cy="26200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5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Tree Structure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20415" y="2169575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01364" y="4140037"/>
            <a:ext cx="17087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1822" y="352270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29567" y="4824582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himem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11901" y="5483356"/>
            <a:ext cx="1670314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74778" y="4866998"/>
            <a:ext cx="1676400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mcore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73802" y="5358107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014890" y="5358107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long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5651178" y="2580208"/>
            <a:ext cx="3104549" cy="15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3312585" y="2580208"/>
            <a:ext cx="2338593" cy="942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1864724" y="3933342"/>
            <a:ext cx="1447861" cy="891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3247058" y="3933342"/>
            <a:ext cx="65527" cy="1550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10" idx="0"/>
          </p:cNvCxnSpPr>
          <p:nvPr/>
        </p:nvCxnSpPr>
        <p:spPr>
          <a:xfrm>
            <a:off x="3312585" y="3933342"/>
            <a:ext cx="1500393" cy="933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1" idx="0"/>
          </p:cNvCxnSpPr>
          <p:nvPr/>
        </p:nvCxnSpPr>
        <p:spPr>
          <a:xfrm flipH="1">
            <a:off x="7904564" y="4550670"/>
            <a:ext cx="851162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>
            <a:off x="8755726" y="4550670"/>
            <a:ext cx="989926" cy="80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8148564" y="2589054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07285" y="946419"/>
            <a:ext cx="1461525" cy="41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&lt;root&gt;</a:t>
            </a:r>
          </a:p>
        </p:txBody>
      </p:sp>
      <p:cxnSp>
        <p:nvCxnSpPr>
          <p:cNvPr id="38" name="Straight Arrow Connector 37"/>
          <p:cNvCxnSpPr>
            <a:stCxn id="37" idx="2"/>
            <a:endCxn id="4" idx="0"/>
          </p:cNvCxnSpPr>
          <p:nvPr/>
        </p:nvCxnSpPr>
        <p:spPr>
          <a:xfrm flipH="1">
            <a:off x="5651178" y="1357052"/>
            <a:ext cx="1586870" cy="81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7238048" y="1357052"/>
            <a:ext cx="1641279" cy="123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146699" y="3680873"/>
            <a:ext cx="1461525" cy="410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sw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8" idx="0"/>
          </p:cNvCxnSpPr>
          <p:nvPr/>
        </p:nvCxnSpPr>
        <p:spPr>
          <a:xfrm>
            <a:off x="5651178" y="2580208"/>
            <a:ext cx="226284" cy="110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Surplus sharing is controlled by boolean </a:t>
            </a:r>
            <a:r>
              <a:rPr lang="en-US" i="1" dirty="0" err="1" smtClean="0">
                <a:solidFill>
                  <a:schemeClr val="accent3"/>
                </a:solidFill>
              </a:rPr>
              <a:t>accept_surplus</a:t>
            </a:r>
            <a:r>
              <a:rPr lang="en-US" dirty="0" smtClean="0"/>
              <a:t> flag on each queue</a:t>
            </a:r>
          </a:p>
          <a:p>
            <a:pPr lvl="1"/>
            <a:r>
              <a:rPr lang="en-US" dirty="0"/>
              <a:t>Quotas </a:t>
            </a:r>
            <a:r>
              <a:rPr lang="en-US" dirty="0" smtClean="0"/>
              <a:t>are normalized </a:t>
            </a:r>
            <a:r>
              <a:rPr lang="en-US" dirty="0"/>
              <a:t>in </a:t>
            </a:r>
            <a:r>
              <a:rPr lang="en-US" dirty="0">
                <a:solidFill>
                  <a:schemeClr val="accent3"/>
                </a:solidFill>
              </a:rPr>
              <a:t>units of </a:t>
            </a:r>
            <a:r>
              <a:rPr lang="en-US" dirty="0" err="1" smtClean="0">
                <a:solidFill>
                  <a:schemeClr val="accent3"/>
                </a:solidFill>
              </a:rPr>
              <a:t>SlotWeight</a:t>
            </a:r>
            <a:r>
              <a:rPr lang="en-US" dirty="0" smtClean="0">
                <a:solidFill>
                  <a:schemeClr val="accent3"/>
                </a:solidFill>
              </a:rPr>
              <a:t> (CPUs)</a:t>
            </a:r>
          </a:p>
          <a:p>
            <a:r>
              <a:rPr lang="en-US" dirty="0" smtClean="0"/>
              <a:t>Groups with flag set to True can take unused slots from their siblings</a:t>
            </a:r>
          </a:p>
          <a:p>
            <a:pPr lvl="1"/>
            <a:r>
              <a:rPr lang="en-US" dirty="0" smtClean="0"/>
              <a:t>Parent groups with flag allow surplus to “flow down” the tree from their siblings to their children</a:t>
            </a:r>
          </a:p>
          <a:p>
            <a:pPr lvl="1"/>
            <a:r>
              <a:rPr lang="en-US" dirty="0"/>
              <a:t>Parent groups without </a:t>
            </a:r>
            <a:r>
              <a:rPr lang="en-US" i="1" dirty="0" err="1"/>
              <a:t>accept_surplus</a:t>
            </a:r>
            <a:r>
              <a:rPr lang="en-US" dirty="0"/>
              <a:t> flag constrain surplus-sharing to among their </a:t>
            </a:r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6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 </a:t>
            </a:r>
            <a:r>
              <a:rPr lang="en-US" b="1" dirty="0"/>
              <a:t>analysis</a:t>
            </a:r>
            <a:r>
              <a:rPr lang="en-US" dirty="0"/>
              <a:t> has quota of </a:t>
            </a:r>
            <a:r>
              <a:rPr lang="en-US" i="1" dirty="0"/>
              <a:t>2000</a:t>
            </a:r>
            <a:r>
              <a:rPr lang="en-US" dirty="0"/>
              <a:t> and no </a:t>
            </a:r>
            <a:r>
              <a:rPr lang="en-US" i="1" dirty="0" err="1">
                <a:solidFill>
                  <a:schemeClr val="accent3"/>
                </a:solidFill>
              </a:rPr>
              <a:t>accept_surplus</a:t>
            </a:r>
            <a:r>
              <a:rPr lang="en-US" dirty="0"/>
              <a:t>; </a:t>
            </a:r>
            <a:r>
              <a:rPr lang="en-US" b="1" dirty="0"/>
              <a:t>short</a:t>
            </a:r>
            <a:r>
              <a:rPr lang="en-US" dirty="0"/>
              <a:t> and </a:t>
            </a:r>
            <a:r>
              <a:rPr lang="en-US" b="1" dirty="0"/>
              <a:t>long </a:t>
            </a:r>
            <a:r>
              <a:rPr lang="en-US" dirty="0"/>
              <a:t>have a quota of </a:t>
            </a:r>
            <a:r>
              <a:rPr lang="en-US" i="1" dirty="0"/>
              <a:t>1000</a:t>
            </a:r>
            <a:r>
              <a:rPr lang="en-US" dirty="0"/>
              <a:t> each and </a:t>
            </a:r>
            <a:r>
              <a:rPr lang="en-US" i="1" dirty="0" err="1">
                <a:solidFill>
                  <a:schemeClr val="accent3"/>
                </a:solidFill>
              </a:rPr>
              <a:t>accept_surplus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on</a:t>
            </a:r>
          </a:p>
          <a:p>
            <a:pPr lvl="1"/>
            <a:r>
              <a:rPr lang="en-US" dirty="0"/>
              <a:t>short=1600, long=400…possible</a:t>
            </a:r>
          </a:p>
          <a:p>
            <a:pPr lvl="1"/>
            <a:r>
              <a:rPr lang="en-US" dirty="0"/>
              <a:t>short=1500, long=700…impossible (violates analysis quota)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60" y="2514601"/>
            <a:ext cx="4738641" cy="26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 Week 2015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0504" y="3104941"/>
            <a:ext cx="547635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48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787</TotalTime>
  <Words>1295</Words>
  <Application>Microsoft Office PowerPoint</Application>
  <PresentationFormat>Custom</PresentationFormat>
  <Paragraphs>338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No Idle Cores</vt:lpstr>
      <vt:lpstr>RHIC/ATLAS Computing Facility Overview</vt:lpstr>
      <vt:lpstr>ATLAS Configuration</vt:lpstr>
      <vt:lpstr>Partitionable Slots</vt:lpstr>
      <vt:lpstr>Defragmentation Policy</vt:lpstr>
      <vt:lpstr>PANDA Queues</vt:lpstr>
      <vt:lpstr>ATLAS Tree Structure</vt:lpstr>
      <vt:lpstr>Surplus Sharing</vt:lpstr>
      <vt:lpstr>Surplus Sharing</vt:lpstr>
      <vt:lpstr>Where’s the problem?   (it’s starvation)</vt:lpstr>
      <vt:lpstr>Dynamic Allocation</vt:lpstr>
      <vt:lpstr>Balancing Algorithm</vt:lpstr>
      <vt:lpstr>Balancing: Demand</vt:lpstr>
      <vt:lpstr>Extending Weight &amp; Demand</vt:lpstr>
      <vt:lpstr>Balancing: Weight</vt:lpstr>
      <vt:lpstr>Balancing: Weight</vt:lpstr>
      <vt:lpstr>Algorithm</vt:lpstr>
      <vt:lpstr>Balancing: All Full</vt:lpstr>
      <vt:lpstr>Balancing: No mc/hi</vt:lpstr>
      <vt:lpstr>Balancing: No prod</vt:lpstr>
      <vt:lpstr>Results</vt:lpstr>
      <vt:lpstr>Results &amp; Context</vt:lpstr>
      <vt:lpstr>Desired Features &amp; Future Work</vt:lpstr>
      <vt:lpstr>The End</vt:lpstr>
    </vt:vector>
  </TitlesOfParts>
  <Company>Brookhaven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Idle Cores</dc:title>
  <dc:creator>willsk@bnl.gov</dc:creator>
  <cp:keywords>HTCondor</cp:keywords>
  <cp:lastModifiedBy>William Strecker-Kellogg</cp:lastModifiedBy>
  <cp:revision>52</cp:revision>
  <dcterms:created xsi:type="dcterms:W3CDTF">2015-05-15T15:45:36Z</dcterms:created>
  <dcterms:modified xsi:type="dcterms:W3CDTF">2015-05-20T16:13:01Z</dcterms:modified>
</cp:coreProperties>
</file>