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3" r:id="rId3"/>
    <p:sldId id="275" r:id="rId4"/>
    <p:sldId id="274" r:id="rId5"/>
    <p:sldId id="276" r:id="rId6"/>
    <p:sldId id="278" r:id="rId7"/>
    <p:sldId id="257" r:id="rId8"/>
    <p:sldId id="259" r:id="rId9"/>
    <p:sldId id="260" r:id="rId10"/>
    <p:sldId id="258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37" autoAdjust="0"/>
  </p:normalViewPr>
  <p:slideViewPr>
    <p:cSldViewPr snapToGrid="0">
      <p:cViewPr varScale="1">
        <p:scale>
          <a:sx n="83" d="100"/>
          <a:sy n="83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3996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00AD5-FC52-4326-ADF7-1A6F1FD54975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34A40-4ABA-44B9-9433-F9A262D12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4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6DCAC-E9FF-43FC-9CE3-CC787BD2E861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F1BAB-6DC5-4179-AEA4-A60569909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F1BAB-6DC5-4179-AEA4-A605699096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4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DC2D0-3DB5-499B-AF5F-F66CEF1D6B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11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FC93C-9DB3-8F4E-AA34-AF3CE5B6042D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6201" y="868680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68E2002-60AE-2145-B876-134F9FFAC958}" type="slidenum">
              <a:rPr lang="en-GB" sz="1200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2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57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DC2D0-3DB5-499B-AF5F-F66CEF1D6B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4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F1BAB-6DC5-4179-AEA4-A605699096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0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F1BAB-6DC5-4179-AEA4-A605699096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6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1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2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9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269779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F0E3-1AD9-497D-84FF-F24C0F9A4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26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414533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20-May-2015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88423" y="6356352"/>
            <a:ext cx="4496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CERN batch status and evolution - Helge Meinhard at CERN.ch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F0E3-1AD9-497D-84FF-F24C0F9A4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5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F0E3-1AD9-497D-84FF-F24C0F9A4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6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8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F0E3-1AD9-497D-84FF-F24C0F9A4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5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6765" y="6367782"/>
            <a:ext cx="4531592" cy="365125"/>
          </a:xfrm>
        </p:spPr>
        <p:txBody>
          <a:bodyPr/>
          <a:lstStyle/>
          <a:p>
            <a:r>
              <a:rPr lang="en-US" dirty="0" smtClean="0"/>
              <a:t>CERN batch status and evolution - Helge Meinhard at CERN.ch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3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8" y="2703285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2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-60-shad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61" y="1053046"/>
            <a:ext cx="5492679" cy="47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9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09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1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444816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20-May-2015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F0E3-1AD9-497D-84FF-F24C0F9A407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800" dirty="0" smtClean="0"/>
              <a:t>Click to edit Master title style</a:t>
            </a:r>
            <a:endParaRPr lang="en-US" sz="1800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6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91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444816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800" dirty="0" smtClean="0"/>
              <a:t>Click to edit Master title style</a:t>
            </a:r>
            <a:endParaRPr lang="en-US" sz="1800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6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563570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20-May-2015</a:t>
            </a:r>
            <a:endParaRPr lang="en-GB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7620" y="6362067"/>
            <a:ext cx="4260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CERN batch status and evolution - Helge Meinhard at CERN.ch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F0E3-1AD9-497D-84FF-F24C0F9A40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28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332336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75407" y="6356352"/>
            <a:ext cx="4502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CERN batch status and evolution - Helge Meinhard at CERN.ch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F0E3-1AD9-497D-84FF-F24C0F9A4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9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1" y="233494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1" y="1325608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437840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20-May-2015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74473" y="6367782"/>
            <a:ext cx="4503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CERN batch status and evolution - Helge Meinhard at CERN.ch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F0E3-1AD9-497D-84FF-F24C0F9A40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 7" descr="LOGO-60-CERN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0" y="5986682"/>
            <a:ext cx="2016681" cy="8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2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07031_01-A4-at-144-dpi.jpg"/>
          <p:cNvPicPr>
            <a:picLocks noChangeAspect="1"/>
          </p:cNvPicPr>
          <p:nvPr/>
        </p:nvPicPr>
        <p:blipFill>
          <a:blip r:embed="rId3" cstate="screen">
            <a:lum bright="-2000"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8654"/>
            <a:ext cx="9157192" cy="6867894"/>
          </a:xfrm>
          <a:prstGeom prst="rect">
            <a:avLst/>
          </a:prstGeom>
          <a:effectLst>
            <a:innerShdw blurRad="38100" dist="50800" dir="27000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89526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Batch Services at CERN: Status and Future Evolution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Helge Meinhard, CERN-IT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Platform and Engineering Services Group Leader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HTCondor</a:t>
            </a:r>
            <a:r>
              <a:rPr lang="en-GB" dirty="0" smtClean="0">
                <a:solidFill>
                  <a:schemeClr val="bg1"/>
                </a:solidFill>
              </a:rPr>
              <a:t> Week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20 May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0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Pain Points with LSF (1)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277860"/>
              </p:ext>
            </p:extLst>
          </p:nvPr>
        </p:nvGraphicFramePr>
        <p:xfrm>
          <a:off x="457200" y="1325563"/>
          <a:ext cx="8226426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3213"/>
                <a:gridCol w="411321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Goal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LSF</a:t>
                      </a:r>
                      <a:r>
                        <a:rPr lang="en-GB" baseline="0" dirty="0" smtClean="0"/>
                        <a:t> constraint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30’000…50’000 worker</a:t>
                      </a:r>
                      <a:r>
                        <a:rPr lang="en-GB" baseline="0" dirty="0" smtClean="0"/>
                        <a:t> nodes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Max. ~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6’500</a:t>
                      </a:r>
                      <a:r>
                        <a:rPr lang="en-GB" baseline="0" dirty="0" smtClean="0"/>
                        <a:t> worker nodes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Dynamic</a:t>
                      </a:r>
                      <a:r>
                        <a:rPr lang="en-GB" baseline="0" dirty="0" smtClean="0"/>
                        <a:t> cluster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Adding/removing worker nodes requires cluster reconfiguration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10…100 Hz dispatch 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Transient dispatch problems – sometimes</a:t>
                      </a:r>
                      <a:r>
                        <a:rPr lang="en-GB" baseline="0" dirty="0" smtClean="0"/>
                        <a:t> difficult to ensure 1 Hz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100 Hz query scaling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Slow query / submission response times, queries affect submissions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Licence-free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Licensed</a:t>
                      </a:r>
                      <a:r>
                        <a:rPr lang="en-GB" baseline="0" dirty="0" smtClean="0"/>
                        <a:t> product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Pain Points with LSF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Worker node scaling:</a:t>
            </a:r>
          </a:p>
          <a:p>
            <a:pPr lvl="1"/>
            <a:r>
              <a:rPr lang="en-GB" dirty="0" smtClean="0"/>
              <a:t>Needed as resources grow by more than 100% from 2014 to 2016; unclear what future distribution of batch vs. cloud resources will be</a:t>
            </a:r>
          </a:p>
          <a:p>
            <a:pPr lvl="1"/>
            <a:r>
              <a:rPr lang="en-GB" dirty="0" smtClean="0"/>
              <a:t>Limit appears architecture-related (some central processes single-threaded</a:t>
            </a:r>
            <a:r>
              <a:rPr lang="en-GB" dirty="0"/>
              <a:t>)</a:t>
            </a:r>
            <a:endParaRPr lang="en-GB" dirty="0" smtClean="0"/>
          </a:p>
          <a:p>
            <a:pPr lvl="1"/>
            <a:r>
              <a:rPr lang="en-GB" dirty="0"/>
              <a:t>L</a:t>
            </a:r>
            <a:r>
              <a:rPr lang="en-GB" dirty="0" smtClean="0"/>
              <a:t>imit already constrains us to use unnaturally large VMs (whole hypervisor)</a:t>
            </a:r>
          </a:p>
          <a:p>
            <a:pPr lvl="1"/>
            <a:r>
              <a:rPr lang="en-GB" dirty="0" smtClean="0"/>
              <a:t>Limit not changed significantly with LSF 8/9</a:t>
            </a:r>
          </a:p>
          <a:p>
            <a:pPr lvl="2"/>
            <a:r>
              <a:rPr lang="en-GB" dirty="0" smtClean="0"/>
              <a:t>Can set up multiple instances that can submit to each other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Pain Points with LSF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Cluster dynamism:</a:t>
            </a:r>
          </a:p>
          <a:p>
            <a:pPr lvl="1"/>
            <a:r>
              <a:rPr lang="en-GB" dirty="0" smtClean="0"/>
              <a:t>LSF reconfigurations are expensive – at least some 10 minutes of unresponsiveness</a:t>
            </a:r>
          </a:p>
          <a:p>
            <a:pPr lvl="1"/>
            <a:r>
              <a:rPr lang="en-GB" dirty="0" smtClean="0"/>
              <a:t>We are running it once per day</a:t>
            </a:r>
          </a:p>
          <a:p>
            <a:pPr lvl="2"/>
            <a:r>
              <a:rPr lang="en-GB" dirty="0" smtClean="0"/>
              <a:t>Sometimes reconfiguration fails, leading to loss of queues etc.</a:t>
            </a:r>
          </a:p>
          <a:p>
            <a:pPr lvl="1"/>
            <a:r>
              <a:rPr lang="en-GB" dirty="0" smtClean="0"/>
              <a:t>Some operations require two reconfigurations, hence up to 48 hours of delay to become effective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Pain Points with LSF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Query rate:</a:t>
            </a:r>
          </a:p>
          <a:p>
            <a:pPr lvl="1"/>
            <a:r>
              <a:rPr lang="en-GB" dirty="0" smtClean="0"/>
              <a:t>LSF is not (cannot be) protected against users hammering the system with expensive queries</a:t>
            </a:r>
          </a:p>
          <a:p>
            <a:pPr lvl="1"/>
            <a:r>
              <a:rPr lang="en-GB" dirty="0" smtClean="0"/>
              <a:t>Number of cases in the past where submissions and job dispatch were seriously affected by query activity</a:t>
            </a:r>
          </a:p>
          <a:p>
            <a:pPr lvl="1"/>
            <a:r>
              <a:rPr lang="en-GB" dirty="0" smtClean="0"/>
              <a:t>For ATLAS Tier-0 processing for Run 2, separate LSF instance established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5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Alternatives to LSF 7</a:t>
            </a:r>
            <a:r>
              <a:rPr lang="en-GB" dirty="0"/>
              <a:t> </a:t>
            </a:r>
            <a:r>
              <a:rPr lang="en-GB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LSF 8 or 9</a:t>
            </a:r>
          </a:p>
          <a:p>
            <a:pPr lvl="1"/>
            <a:r>
              <a:rPr lang="en-GB" dirty="0" smtClean="0"/>
              <a:t>Not really addressing any one of our pain points</a:t>
            </a:r>
          </a:p>
          <a:p>
            <a:r>
              <a:rPr lang="en-GB" dirty="0" smtClean="0"/>
              <a:t>PBS </a:t>
            </a:r>
            <a:r>
              <a:rPr lang="en-GB" dirty="0" err="1" smtClean="0"/>
              <a:t>offsprings</a:t>
            </a:r>
            <a:endParaRPr lang="en-GB" dirty="0" smtClean="0"/>
          </a:p>
          <a:p>
            <a:pPr lvl="1"/>
            <a:r>
              <a:rPr lang="en-GB" dirty="0" smtClean="0"/>
              <a:t>Way too much trouble reported by other LCG sites</a:t>
            </a:r>
          </a:p>
          <a:p>
            <a:r>
              <a:rPr lang="en-GB" dirty="0" smtClean="0"/>
              <a:t>SLURM</a:t>
            </a:r>
          </a:p>
          <a:p>
            <a:pPr lvl="1"/>
            <a:r>
              <a:rPr lang="en-GB" dirty="0" smtClean="0"/>
              <a:t>Considered because of claimed scalability</a:t>
            </a:r>
          </a:p>
          <a:p>
            <a:pPr lvl="1"/>
            <a:r>
              <a:rPr lang="en-GB" dirty="0" smtClean="0"/>
              <a:t>Good for many cores for massively parallel computing, serious scaling limits on worker nodes and job slots</a:t>
            </a:r>
          </a:p>
          <a:p>
            <a:r>
              <a:rPr lang="en-GB" dirty="0" smtClean="0"/>
              <a:t>Grid Engine</a:t>
            </a:r>
          </a:p>
          <a:p>
            <a:pPr lvl="1"/>
            <a:r>
              <a:rPr lang="en-GB" dirty="0" err="1" smtClean="0"/>
              <a:t>Univa</a:t>
            </a:r>
            <a:r>
              <a:rPr lang="en-GB" dirty="0" smtClean="0"/>
              <a:t> Grid Engine is the only serious contender left</a:t>
            </a:r>
          </a:p>
          <a:p>
            <a:pPr lvl="1"/>
            <a:r>
              <a:rPr lang="en-GB" dirty="0" smtClean="0"/>
              <a:t>Commercial, similar architecture to LSF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Alternatives to LSF 7: </a:t>
            </a:r>
            <a:r>
              <a:rPr lang="en-GB" dirty="0" err="1" smtClean="0"/>
              <a:t>HTCondor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Open-source, academic environment</a:t>
            </a:r>
          </a:p>
          <a:p>
            <a:r>
              <a:rPr lang="en-GB" dirty="0" smtClean="0"/>
              <a:t>Already in widespread use in WLCG, e.g. FNAL, BNL, RAL – good experience</a:t>
            </a:r>
          </a:p>
          <a:p>
            <a:pPr lvl="1"/>
            <a:r>
              <a:rPr lang="en-GB" dirty="0" smtClean="0"/>
              <a:t>CERN’s requirements are different: CERN cluster already largest and growing; CERN needs to also support local job submission with AFS token passing/extension</a:t>
            </a:r>
          </a:p>
          <a:p>
            <a:r>
              <a:rPr lang="en-GB" dirty="0" err="1"/>
              <a:t>HTCondor</a:t>
            </a:r>
            <a:r>
              <a:rPr lang="en-GB" dirty="0"/>
              <a:t> also used in experiment frameworks (and even as a CE…), can be used as cloud scheduler</a:t>
            </a:r>
          </a:p>
          <a:p>
            <a:pPr lvl="1"/>
            <a:r>
              <a:rPr lang="en-GB" dirty="0"/>
              <a:t>Potential for future further </a:t>
            </a:r>
            <a:r>
              <a:rPr lang="en-GB" dirty="0" smtClean="0"/>
              <a:t>integration</a:t>
            </a:r>
          </a:p>
          <a:p>
            <a:r>
              <a:rPr lang="en-GB" dirty="0"/>
              <a:t>Tests so far very successful</a:t>
            </a:r>
          </a:p>
          <a:p>
            <a:pPr lvl="1"/>
            <a:r>
              <a:rPr lang="en-GB" dirty="0"/>
              <a:t>Adding/removing worker nodes</a:t>
            </a:r>
          </a:p>
          <a:p>
            <a:pPr lvl="1"/>
            <a:r>
              <a:rPr lang="en-GB" dirty="0"/>
              <a:t>Failing central manager/submission nodes unproblematic</a:t>
            </a:r>
          </a:p>
          <a:p>
            <a:pPr lvl="1"/>
            <a:r>
              <a:rPr lang="en-GB" dirty="0"/>
              <a:t>Query scaling revealed an issue, </a:t>
            </a:r>
            <a:r>
              <a:rPr lang="en-GB" dirty="0" smtClean="0"/>
              <a:t>fixed by developers very soon after</a:t>
            </a:r>
            <a:endParaRPr lang="en-GB" dirty="0"/>
          </a:p>
          <a:p>
            <a:r>
              <a:rPr lang="en-GB" dirty="0" smtClean="0"/>
              <a:t>Scaling test (shadows on LSF worker nodes) looked promising</a:t>
            </a:r>
          </a:p>
          <a:p>
            <a:pPr lvl="1"/>
            <a:r>
              <a:rPr lang="en-GB" dirty="0" smtClean="0"/>
              <a:t>2 central managers, 20 schedulers/submission nodes, 1’300 worker nodes with 62’500 job slots</a:t>
            </a:r>
          </a:p>
          <a:p>
            <a:pPr lvl="1"/>
            <a:r>
              <a:rPr lang="en-GB" dirty="0" smtClean="0"/>
              <a:t>Architecture promises to support further scale-out (unlike LSF, GE, SLURM etc.)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HTCondor</a:t>
            </a:r>
            <a:r>
              <a:rPr lang="en-GB" dirty="0" smtClean="0"/>
              <a:t> Scaling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Job submission time as function of number of worker nodes and total number of jobs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47" y="2311383"/>
            <a:ext cx="3109120" cy="3212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997" y="2317888"/>
            <a:ext cx="3069151" cy="3199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8657" y="5584166"/>
            <a:ext cx="125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LSF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85137" y="5587040"/>
            <a:ext cx="125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HTCondor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HTCondor</a:t>
            </a:r>
            <a:r>
              <a:rPr lang="en-GB" dirty="0" smtClean="0"/>
              <a:t> Deployment Steps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Start with a (small) service offering Grid submission only</a:t>
            </a:r>
          </a:p>
          <a:p>
            <a:pPr lvl="1"/>
            <a:r>
              <a:rPr lang="en-GB" dirty="0" smtClean="0"/>
              <a:t>Mostly transparent to users</a:t>
            </a:r>
          </a:p>
          <a:p>
            <a:pPr lvl="1"/>
            <a:r>
              <a:rPr lang="en-GB" dirty="0" smtClean="0"/>
              <a:t>Doesn’t require AFS token passing and extension</a:t>
            </a:r>
          </a:p>
          <a:p>
            <a:r>
              <a:rPr lang="en-GB" dirty="0" smtClean="0"/>
              <a:t>Grow that service (up to taking all Grid submissions)</a:t>
            </a:r>
          </a:p>
          <a:p>
            <a:pPr lvl="1"/>
            <a:r>
              <a:rPr lang="en-GB" dirty="0" smtClean="0"/>
              <a:t>Overflowing into LSF part via </a:t>
            </a:r>
            <a:r>
              <a:rPr lang="en-GB" dirty="0" err="1" smtClean="0"/>
              <a:t>condor_glidein</a:t>
            </a:r>
            <a:r>
              <a:rPr lang="en-GB" dirty="0" smtClean="0"/>
              <a:t> possible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907131" y="2115134"/>
            <a:ext cx="232627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i="1" dirty="0" smtClean="0"/>
              <a:t>Done – see following</a:t>
            </a:r>
            <a:br>
              <a:rPr lang="en-GB" i="1" dirty="0" smtClean="0"/>
            </a:br>
            <a:r>
              <a:rPr lang="en-GB" i="1" dirty="0" smtClean="0"/>
              <a:t>talk by Iain Steers</a:t>
            </a:r>
          </a:p>
        </p:txBody>
      </p:sp>
    </p:spTree>
    <p:extLst>
      <p:ext uri="{BB962C8B-B14F-4D97-AF65-F5344CB8AC3E}">
        <p14:creationId xmlns:p14="http://schemas.microsoft.com/office/powerpoint/2010/main" val="336100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HTCondor</a:t>
            </a:r>
            <a:r>
              <a:rPr lang="en-GB" dirty="0" smtClean="0"/>
              <a:t> Deployment Steps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Once necessary developments done, open small service for local job submissions</a:t>
            </a:r>
          </a:p>
          <a:p>
            <a:pPr lvl="1"/>
            <a:r>
              <a:rPr lang="en-GB" dirty="0" smtClean="0"/>
              <a:t>Still to be seen to what extent we can (and wish!) to make condor submission look like LSF submission, idem for queries</a:t>
            </a:r>
          </a:p>
          <a:p>
            <a:pPr lvl="1"/>
            <a:r>
              <a:rPr lang="en-GB" dirty="0" smtClean="0"/>
              <a:t>User support (documentation, handholding, tutorials etc.) will be integral part of deployment (and take significant resources!)</a:t>
            </a:r>
          </a:p>
          <a:p>
            <a:r>
              <a:rPr lang="en-GB" dirty="0" smtClean="0"/>
              <a:t>Grow to full size, reducing LSF capacity</a:t>
            </a:r>
          </a:p>
          <a:p>
            <a:pPr lvl="1"/>
            <a:r>
              <a:rPr lang="en-GB" dirty="0" smtClean="0"/>
              <a:t>Close interaction with user community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HTCondor</a:t>
            </a:r>
            <a:r>
              <a:rPr lang="en-GB" dirty="0" smtClean="0"/>
              <a:t> Deployment Timescale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Grid submissions: see Iain’s talk</a:t>
            </a:r>
          </a:p>
          <a:p>
            <a:r>
              <a:rPr lang="en-GB" dirty="0" smtClean="0"/>
              <a:t>Timescale for local submission developments and service to be defined</a:t>
            </a:r>
          </a:p>
          <a:p>
            <a:pPr lvl="1"/>
            <a:r>
              <a:rPr lang="en-GB" dirty="0" smtClean="0"/>
              <a:t>Hoping for pilot by end 2015, but…</a:t>
            </a:r>
          </a:p>
          <a:p>
            <a:pPr lvl="1"/>
            <a:r>
              <a:rPr lang="en-GB" dirty="0" smtClean="0"/>
              <a:t>Priority is on full scale and production quality service for Grid submissions</a:t>
            </a:r>
          </a:p>
          <a:p>
            <a:r>
              <a:rPr lang="en-GB" dirty="0" smtClean="0"/>
              <a:t>Target: Terminate LSF service by end of</a:t>
            </a:r>
            <a:br>
              <a:rPr lang="en-GB" dirty="0" smtClean="0"/>
            </a:br>
            <a:r>
              <a:rPr lang="en-GB" dirty="0" smtClean="0"/>
              <a:t>Run 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17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HC-PHO-1999-63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913" y="1466703"/>
            <a:ext cx="3369535" cy="52026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92488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International organisation close to Geneva, straddling Swiss-French border, founded 1954</a:t>
            </a:r>
          </a:p>
          <a:p>
            <a:r>
              <a:rPr lang="en-GB" dirty="0" smtClean="0"/>
              <a:t>Facilities for fundamental research in particle physics</a:t>
            </a:r>
          </a:p>
          <a:p>
            <a:r>
              <a:rPr lang="en-GB" dirty="0" smtClean="0"/>
              <a:t>21 member states,</a:t>
            </a:r>
            <a:br>
              <a:rPr lang="en-GB" dirty="0" smtClean="0"/>
            </a:br>
            <a:r>
              <a:rPr lang="en-GB" dirty="0" smtClean="0"/>
              <a:t>1 B CHF budget</a:t>
            </a:r>
          </a:p>
          <a:p>
            <a:r>
              <a:rPr lang="en-GB" dirty="0" smtClean="0"/>
              <a:t>3’581 </a:t>
            </a:r>
            <a:r>
              <a:rPr lang="en-GB" dirty="0" smtClean="0"/>
              <a:t>staff, fellows, students, apprentices, …</a:t>
            </a:r>
          </a:p>
          <a:p>
            <a:r>
              <a:rPr lang="en-GB" dirty="0" smtClean="0"/>
              <a:t>11’000 users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753" y="-99392"/>
            <a:ext cx="3437867" cy="237626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CERN batch status and evolution - Helge Meinhard at CERN.ch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F5D0DA-B3B1-4F88-A2DB-BDEAE443456C}" type="slidenum">
              <a:rPr lang="en-GB" smtClean="0"/>
              <a:t>2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987824" y="591071"/>
            <a:ext cx="3000381" cy="461665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/>
                </a:solidFill>
              </a:rPr>
              <a:t>“Science for peace”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1556792"/>
            <a:ext cx="2433680" cy="338554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2"/>
                </a:solidFill>
              </a:rPr>
              <a:t>1954: 12 </a:t>
            </a:r>
            <a:r>
              <a:rPr lang="en-GB" sz="1600" dirty="0">
                <a:solidFill>
                  <a:schemeClr val="bg2"/>
                </a:solidFill>
              </a:rPr>
              <a:t>M</a:t>
            </a:r>
            <a:r>
              <a:rPr lang="en-GB" sz="1600" dirty="0" smtClean="0">
                <a:solidFill>
                  <a:schemeClr val="bg2"/>
                </a:solidFill>
              </a:rPr>
              <a:t>ember </a:t>
            </a:r>
            <a:r>
              <a:rPr lang="en-GB" sz="1600" dirty="0">
                <a:solidFill>
                  <a:schemeClr val="bg2"/>
                </a:solidFill>
              </a:rPr>
              <a:t>S</a:t>
            </a:r>
            <a:r>
              <a:rPr lang="en-GB" sz="1600" dirty="0" smtClean="0">
                <a:solidFill>
                  <a:schemeClr val="bg2"/>
                </a:solidFill>
              </a:rPr>
              <a:t>tates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8586" y="2132856"/>
            <a:ext cx="4605942" cy="30469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2"/>
                </a:solidFill>
              </a:rPr>
              <a:t>Members</a:t>
            </a:r>
            <a:r>
              <a:rPr lang="en-GB" sz="1600" dirty="0" smtClean="0">
                <a:solidFill>
                  <a:schemeClr val="bg2"/>
                </a:solidFill>
              </a:rPr>
              <a:t>: Austria, Belgium, Bulgaria, Czech republic, Denmark, Finland, France, Germany, Greece, Hungary, Israel, Italy, Netherlands, Norway, Poland, Portugal, Slovak </a:t>
            </a:r>
            <a:r>
              <a:rPr lang="en-GB" sz="1600" dirty="0" smtClean="0">
                <a:solidFill>
                  <a:schemeClr val="bg2"/>
                </a:solidFill>
              </a:rPr>
              <a:t>Republic</a:t>
            </a:r>
            <a:r>
              <a:rPr lang="en-GB" sz="1600" dirty="0" smtClean="0">
                <a:solidFill>
                  <a:schemeClr val="bg2"/>
                </a:solidFill>
              </a:rPr>
              <a:t>, Spain, Sweden, Switzerland, United Kingdom</a:t>
            </a:r>
            <a:br>
              <a:rPr lang="en-GB" sz="1600" dirty="0" smtClean="0">
                <a:solidFill>
                  <a:schemeClr val="bg2"/>
                </a:solidFill>
              </a:rPr>
            </a:br>
            <a:r>
              <a:rPr lang="en-GB" sz="1600" b="1" dirty="0" smtClean="0">
                <a:solidFill>
                  <a:schemeClr val="bg2"/>
                </a:solidFill>
              </a:rPr>
              <a:t>Candidate for membership</a:t>
            </a:r>
            <a:r>
              <a:rPr lang="en-GB" sz="1600" dirty="0" smtClean="0">
                <a:solidFill>
                  <a:schemeClr val="bg2"/>
                </a:solidFill>
              </a:rPr>
              <a:t>: Romania</a:t>
            </a:r>
          </a:p>
          <a:p>
            <a:r>
              <a:rPr lang="en-GB" sz="1600" b="1" dirty="0" smtClean="0">
                <a:solidFill>
                  <a:schemeClr val="bg2"/>
                </a:solidFill>
              </a:rPr>
              <a:t>Associate member: </a:t>
            </a:r>
            <a:r>
              <a:rPr lang="en-GB" sz="1600" dirty="0" smtClean="0">
                <a:solidFill>
                  <a:schemeClr val="bg2"/>
                </a:solidFill>
              </a:rPr>
              <a:t>Serbia</a:t>
            </a:r>
          </a:p>
          <a:p>
            <a:r>
              <a:rPr lang="en-GB" sz="1600" b="1" dirty="0" smtClean="0">
                <a:solidFill>
                  <a:schemeClr val="bg2"/>
                </a:solidFill>
              </a:rPr>
              <a:t>Observers</a:t>
            </a:r>
            <a:r>
              <a:rPr lang="en-GB" sz="1600" dirty="0" smtClean="0">
                <a:solidFill>
                  <a:schemeClr val="bg2"/>
                </a:solidFill>
              </a:rPr>
              <a:t>: European Commission, India, Japan, Russia, Turkey, UNESCO, United States of America</a:t>
            </a:r>
          </a:p>
          <a:p>
            <a:r>
              <a:rPr lang="en-GB" sz="1600" dirty="0" smtClean="0">
                <a:solidFill>
                  <a:schemeClr val="bg2"/>
                </a:solidFill>
              </a:rPr>
              <a:t>Numerous </a:t>
            </a:r>
            <a:r>
              <a:rPr lang="en-GB" sz="1600" b="1" dirty="0" smtClean="0">
                <a:solidFill>
                  <a:schemeClr val="bg2"/>
                </a:solidFill>
              </a:rPr>
              <a:t>non-member states with collaboration agreements</a:t>
            </a:r>
            <a:endParaRPr lang="en-GB" sz="16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5123" y="5301208"/>
            <a:ext cx="3431333" cy="584775"/>
          </a:xfrm>
          <a:prstGeom prst="rect">
            <a:avLst/>
          </a:prstGeom>
          <a:solidFill>
            <a:schemeClr val="accent5">
              <a:lumMod val="60000"/>
              <a:lumOff val="40000"/>
              <a:alpha val="69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2"/>
                </a:solidFill>
              </a:rPr>
              <a:t>2’513 </a:t>
            </a:r>
            <a:r>
              <a:rPr lang="en-GB" sz="1600" dirty="0" smtClean="0">
                <a:solidFill>
                  <a:schemeClr val="bg2"/>
                </a:solidFill>
              </a:rPr>
              <a:t>staff members, </a:t>
            </a:r>
            <a:r>
              <a:rPr lang="en-GB" sz="1600" dirty="0" smtClean="0">
                <a:solidFill>
                  <a:schemeClr val="bg2"/>
                </a:solidFill>
              </a:rPr>
              <a:t>566 </a:t>
            </a:r>
            <a:r>
              <a:rPr lang="en-GB" sz="1600" dirty="0" smtClean="0">
                <a:solidFill>
                  <a:schemeClr val="bg2"/>
                </a:solidFill>
              </a:rPr>
              <a:t>fellows, </a:t>
            </a:r>
            <a:r>
              <a:rPr lang="en-GB" sz="1600" dirty="0" smtClean="0">
                <a:solidFill>
                  <a:schemeClr val="bg2"/>
                </a:solidFill>
              </a:rPr>
              <a:t>481 </a:t>
            </a:r>
            <a:r>
              <a:rPr lang="en-GB" sz="1600" dirty="0" smtClean="0">
                <a:solidFill>
                  <a:schemeClr val="bg2"/>
                </a:solidFill>
              </a:rPr>
              <a:t>students</a:t>
            </a:r>
            <a:r>
              <a:rPr lang="en-GB" sz="1600" dirty="0" smtClean="0">
                <a:solidFill>
                  <a:schemeClr val="bg2"/>
                </a:solidFill>
              </a:rPr>
              <a:t>, </a:t>
            </a:r>
            <a:r>
              <a:rPr lang="en-GB" sz="1600" dirty="0" smtClean="0">
                <a:solidFill>
                  <a:schemeClr val="bg2"/>
                </a:solidFill>
              </a:rPr>
              <a:t>21 </a:t>
            </a:r>
            <a:r>
              <a:rPr lang="en-GB" sz="1600" dirty="0" smtClean="0">
                <a:solidFill>
                  <a:schemeClr val="bg2"/>
                </a:solidFill>
              </a:rPr>
              <a:t>apprentices 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6021288"/>
            <a:ext cx="3416492" cy="584775"/>
          </a:xfrm>
          <a:prstGeom prst="rect">
            <a:avLst/>
          </a:prstGeom>
          <a:solidFill>
            <a:schemeClr val="accent5">
              <a:lumMod val="60000"/>
              <a:lumOff val="40000"/>
              <a:alpha val="69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2"/>
                </a:solidFill>
              </a:rPr>
              <a:t>6’700 member states, 1’800 USA, 900 Russia, </a:t>
            </a:r>
            <a:r>
              <a:rPr lang="en-GB" sz="1600" dirty="0" smtClean="0">
                <a:solidFill>
                  <a:schemeClr val="bg2"/>
                </a:solidFill>
              </a:rPr>
              <a:t>230 </a:t>
            </a:r>
            <a:r>
              <a:rPr lang="en-GB" sz="1600" dirty="0" smtClean="0">
                <a:solidFill>
                  <a:schemeClr val="bg2"/>
                </a:solidFill>
              </a:rPr>
              <a:t>Japan, …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807031_01-A4-at-144-dpi.jpg"/>
          <p:cNvPicPr>
            <a:picLocks noChangeAspect="1"/>
          </p:cNvPicPr>
          <p:nvPr/>
        </p:nvPicPr>
        <p:blipFill>
          <a:blip r:embed="rId3">
            <a:lum bright="-2000"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958"/>
            <a:ext cx="9161277" cy="6870958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kern="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Helvetica"/>
                <a:ea typeface="ＭＳ Ｐゴシック" pitchFamily="-111" charset="-128"/>
                <a:cs typeface="ＭＳ Ｐゴシック" pitchFamily="-111" charset="-128"/>
              </a:rPr>
              <a:t>Tools: LHC and Detectors</a:t>
            </a:r>
            <a:endParaRPr lang="en-GB" sz="4000" kern="0" dirty="0">
              <a:solidFill>
                <a:srgbClr val="FFFFFF"/>
              </a:solidFill>
              <a:effectLst>
                <a:outerShdw blurRad="38100" dist="38100" dir="2700000" algn="tl" rotWithShape="0">
                  <a:prstClr val="black"/>
                </a:outerShdw>
              </a:effectLst>
              <a:latin typeface="Helvetic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0" y="3581400"/>
            <a:ext cx="9144000" cy="90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900" dirty="0">
                <a:solidFill>
                  <a:srgbClr val="FCF933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Exploration of a new energy frontier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900" dirty="0">
                <a:solidFill>
                  <a:srgbClr val="FCF933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in p-p and Pb-Pb collisions </a:t>
            </a:r>
          </a:p>
        </p:txBody>
      </p:sp>
      <p:pic>
        <p:nvPicPr>
          <p:cNvPr id="9" name="Picture 42" descr="0510028_03-A4-at-144-dpi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4648200"/>
            <a:ext cx="29479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100" dir="2700000" algn="tl" rotWithShape="0">
              <a:prstClr val="black"/>
            </a:outerShdw>
          </a:effec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181137" y="4648200"/>
            <a:ext cx="2326967" cy="5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Arial" charset="0"/>
                <a:ea typeface="ＭＳ Ｐゴシック" charset="-128"/>
              </a:rPr>
              <a:t>LHC ring: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Arial" charset="0"/>
                <a:ea typeface="ＭＳ Ｐゴシック" charset="-128"/>
              </a:rPr>
              <a:t>27 km circumference</a:t>
            </a:r>
            <a:endParaRPr lang="en-GB" dirty="0">
              <a:solidFill>
                <a:srgbClr val="000000"/>
              </a:solidFill>
              <a:effectLst>
                <a:outerShdw blurRad="38100" dist="38100" dir="2700000" algn="tl" rotWithShape="0">
                  <a:prstClr val="black"/>
                </a:outerShdw>
              </a:effectLst>
              <a:latin typeface="Arial" charset="0"/>
              <a:ea typeface="ＭＳ Ｐゴシック" charset="-128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0" y="1676400"/>
            <a:ext cx="2667000" cy="2438400"/>
            <a:chOff x="288" y="1072"/>
            <a:chExt cx="1680" cy="1536"/>
          </a:xfrm>
        </p:grpSpPr>
        <p:sp>
          <p:nvSpPr>
            <p:cNvPr id="15" name="Line 70"/>
            <p:cNvSpPr>
              <a:spLocks noChangeShapeType="1"/>
            </p:cNvSpPr>
            <p:nvPr/>
          </p:nvSpPr>
          <p:spPr bwMode="auto">
            <a:xfrm flipH="1">
              <a:off x="816" y="2176"/>
              <a:ext cx="1152" cy="4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Line 71"/>
            <p:cNvSpPr>
              <a:spLocks noChangeShapeType="1"/>
            </p:cNvSpPr>
            <p:nvPr/>
          </p:nvSpPr>
          <p:spPr bwMode="auto">
            <a:xfrm>
              <a:off x="288" y="2176"/>
              <a:ext cx="528" cy="40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7" name="Oval 72"/>
            <p:cNvSpPr>
              <a:spLocks noChangeArrowheads="1"/>
            </p:cNvSpPr>
            <p:nvPr/>
          </p:nvSpPr>
          <p:spPr bwMode="auto">
            <a:xfrm>
              <a:off x="768" y="2537"/>
              <a:ext cx="9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18" name="Picture 73" descr="bul-pho-2007-07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72"/>
              <a:ext cx="1632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8100" dist="38100" dir="2700000" algn="tl" rotWithShape="0">
                <a:prstClr val="black"/>
              </a:outerShdw>
            </a:effectLst>
          </p:spPr>
        </p:pic>
        <p:sp>
          <p:nvSpPr>
            <p:cNvPr id="19" name="Text Box 74"/>
            <p:cNvSpPr txBox="1">
              <a:spLocks noChangeArrowheads="1"/>
            </p:cNvSpPr>
            <p:nvPr/>
          </p:nvSpPr>
          <p:spPr bwMode="auto">
            <a:xfrm>
              <a:off x="1488" y="1168"/>
              <a:ext cx="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600" dirty="0">
                  <a:solidFill>
                    <a:srgbClr val="EAEAEA"/>
                  </a:solidFill>
                  <a:effectLst>
                    <a:outerShdw blurRad="38100" dist="38100" dir="2700000" algn="tl" rotWithShape="0">
                      <a:prstClr val="black"/>
                    </a:outerShdw>
                  </a:effectLst>
                  <a:latin typeface="Helvetica"/>
                  <a:ea typeface="ＭＳ Ｐゴシック" pitchFamily="-111" charset="-128"/>
                  <a:cs typeface="ＭＳ Ｐゴシック" pitchFamily="-111" charset="-128"/>
                </a:rPr>
                <a:t>CMS</a:t>
              </a:r>
              <a:endParaRPr lang="de-CH" sz="2000" dirty="0">
                <a:solidFill>
                  <a:srgbClr val="EAEAEA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Helvetica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7035800" y="3733799"/>
            <a:ext cx="1955800" cy="1830388"/>
            <a:chOff x="304" y="2344"/>
            <a:chExt cx="1232" cy="1153"/>
          </a:xfrm>
        </p:grpSpPr>
        <p:sp>
          <p:nvSpPr>
            <p:cNvPr id="21" name="Oval 76"/>
            <p:cNvSpPr>
              <a:spLocks noChangeArrowheads="1"/>
            </p:cNvSpPr>
            <p:nvPr/>
          </p:nvSpPr>
          <p:spPr bwMode="auto">
            <a:xfrm>
              <a:off x="1089" y="2344"/>
              <a:ext cx="84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" name="Line 77"/>
            <p:cNvSpPr>
              <a:spLocks noChangeShapeType="1"/>
            </p:cNvSpPr>
            <p:nvPr/>
          </p:nvSpPr>
          <p:spPr bwMode="auto">
            <a:xfrm flipV="1">
              <a:off x="336" y="2392"/>
              <a:ext cx="792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Line 78"/>
            <p:cNvSpPr>
              <a:spLocks noChangeShapeType="1"/>
            </p:cNvSpPr>
            <p:nvPr/>
          </p:nvSpPr>
          <p:spPr bwMode="auto">
            <a:xfrm flipH="1" flipV="1">
              <a:off x="1152" y="2392"/>
              <a:ext cx="384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24" name="Picture 79" descr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2584"/>
              <a:ext cx="123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8100" dist="38100" dir="2700000" algn="tl" rotWithShape="0">
                <a:prstClr val="black"/>
              </a:outerShdw>
            </a:effectLst>
          </p:spPr>
        </p:pic>
        <p:sp>
          <p:nvSpPr>
            <p:cNvPr id="25" name="Text Box 80"/>
            <p:cNvSpPr txBox="1">
              <a:spLocks noChangeArrowheads="1"/>
            </p:cNvSpPr>
            <p:nvPr/>
          </p:nvSpPr>
          <p:spPr bwMode="auto">
            <a:xfrm>
              <a:off x="960" y="2611"/>
              <a:ext cx="49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1600" dirty="0">
                  <a:solidFill>
                    <a:srgbClr val="EAEAEA"/>
                  </a:solidFill>
                  <a:effectLst>
                    <a:outerShdw blurRad="38100" dist="38100" dir="2700000" algn="tl" rotWithShape="0">
                      <a:prstClr val="black"/>
                    </a:outerShdw>
                  </a:effectLst>
                  <a:latin typeface="Helvetica"/>
                  <a:ea typeface="ＭＳ Ｐゴシック" charset="-128"/>
                </a:rPr>
                <a:t>ALICE</a:t>
              </a:r>
              <a:endParaRPr lang="de-CH" sz="2000" dirty="0">
                <a:solidFill>
                  <a:srgbClr val="EAEAEA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Helvetica"/>
                <a:ea typeface="ＭＳ Ｐゴシック" charset="-128"/>
              </a:endParaRPr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886200" y="762000"/>
            <a:ext cx="2244725" cy="1978025"/>
            <a:chOff x="4224" y="1084"/>
            <a:chExt cx="1414" cy="1246"/>
          </a:xfrm>
        </p:grpSpPr>
        <p:grpSp>
          <p:nvGrpSpPr>
            <p:cNvPr id="5" name="Group 82"/>
            <p:cNvGrpSpPr>
              <a:grpSpLocks/>
            </p:cNvGrpSpPr>
            <p:nvPr/>
          </p:nvGrpSpPr>
          <p:grpSpPr bwMode="auto">
            <a:xfrm>
              <a:off x="4224" y="1104"/>
              <a:ext cx="1364" cy="1226"/>
              <a:chOff x="4224" y="1104"/>
              <a:chExt cx="1364" cy="1226"/>
            </a:xfrm>
          </p:grpSpPr>
          <p:sp>
            <p:nvSpPr>
              <p:cNvPr id="30" name="Oval 83"/>
              <p:cNvSpPr>
                <a:spLocks noChangeArrowheads="1"/>
              </p:cNvSpPr>
              <p:nvPr/>
            </p:nvSpPr>
            <p:spPr bwMode="auto">
              <a:xfrm>
                <a:off x="4977" y="2274"/>
                <a:ext cx="7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" name="Line 84"/>
              <p:cNvSpPr>
                <a:spLocks noChangeShapeType="1"/>
              </p:cNvSpPr>
              <p:nvPr/>
            </p:nvSpPr>
            <p:spPr bwMode="auto">
              <a:xfrm>
                <a:off x="4272" y="1968"/>
                <a:ext cx="743" cy="3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" name="Line 85"/>
              <p:cNvSpPr>
                <a:spLocks noChangeShapeType="1"/>
              </p:cNvSpPr>
              <p:nvPr/>
            </p:nvSpPr>
            <p:spPr bwMode="auto">
              <a:xfrm flipH="1">
                <a:off x="5015" y="1968"/>
                <a:ext cx="553" cy="3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pic>
            <p:nvPicPr>
              <p:cNvPr id="33" name="Picture 86" descr="Picture 3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1104"/>
                <a:ext cx="1364" cy="8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/>
                </a:outerShdw>
              </a:effectLst>
            </p:spPr>
          </p:pic>
        </p:grpSp>
        <p:sp>
          <p:nvSpPr>
            <p:cNvPr id="28" name="Rectangle 87"/>
            <p:cNvSpPr>
              <a:spLocks noChangeArrowheads="1"/>
            </p:cNvSpPr>
            <p:nvPr/>
          </p:nvSpPr>
          <p:spPr bwMode="auto">
            <a:xfrm>
              <a:off x="5208" y="1104"/>
              <a:ext cx="384" cy="192"/>
            </a:xfrm>
            <a:prstGeom prst="rect">
              <a:avLst/>
            </a:prstGeom>
            <a:gradFill rotWithShape="0">
              <a:gsLst>
                <a:gs pos="0">
                  <a:srgbClr val="C89A09"/>
                </a:gs>
                <a:gs pos="100000">
                  <a:srgbClr val="D3D90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" name="Text Box 88"/>
            <p:cNvSpPr txBox="1">
              <a:spLocks noChangeArrowheads="1"/>
            </p:cNvSpPr>
            <p:nvPr/>
          </p:nvSpPr>
          <p:spPr bwMode="auto">
            <a:xfrm>
              <a:off x="5184" y="1084"/>
              <a:ext cx="4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600" dirty="0" err="1">
                  <a:solidFill>
                    <a:srgbClr val="EAEAE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ＭＳ Ｐゴシック" pitchFamily="-111" charset="-128"/>
                  <a:cs typeface="ＭＳ Ｐゴシック" pitchFamily="-111" charset="-128"/>
                </a:rPr>
                <a:t>LHCb</a:t>
              </a:r>
              <a:endParaRPr lang="de-CH" sz="20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6477001" y="761999"/>
            <a:ext cx="2667002" cy="2286000"/>
            <a:chOff x="3408" y="2112"/>
            <a:chExt cx="1680" cy="1440"/>
          </a:xfrm>
        </p:grpSpPr>
        <p:grpSp>
          <p:nvGrpSpPr>
            <p:cNvPr id="11" name="Group 90"/>
            <p:cNvGrpSpPr>
              <a:grpSpLocks/>
            </p:cNvGrpSpPr>
            <p:nvPr/>
          </p:nvGrpSpPr>
          <p:grpSpPr bwMode="auto">
            <a:xfrm>
              <a:off x="3408" y="2112"/>
              <a:ext cx="1680" cy="1440"/>
              <a:chOff x="3408" y="2112"/>
              <a:chExt cx="1680" cy="1440"/>
            </a:xfrm>
          </p:grpSpPr>
          <p:sp>
            <p:nvSpPr>
              <p:cNvPr id="38" name="Oval 91"/>
              <p:cNvSpPr>
                <a:spLocks noChangeArrowheads="1"/>
              </p:cNvSpPr>
              <p:nvPr/>
            </p:nvSpPr>
            <p:spPr bwMode="auto">
              <a:xfrm>
                <a:off x="3669" y="3492"/>
                <a:ext cx="75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" name="Line 92"/>
              <p:cNvSpPr>
                <a:spLocks noChangeShapeType="1"/>
              </p:cNvSpPr>
              <p:nvPr/>
            </p:nvSpPr>
            <p:spPr bwMode="auto">
              <a:xfrm flipH="1" flipV="1">
                <a:off x="3456" y="3168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0" name="Line 93"/>
              <p:cNvSpPr>
                <a:spLocks noChangeShapeType="1"/>
              </p:cNvSpPr>
              <p:nvPr/>
            </p:nvSpPr>
            <p:spPr bwMode="auto">
              <a:xfrm flipV="1">
                <a:off x="3696" y="3168"/>
                <a:ext cx="1392" cy="3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pic>
            <p:nvPicPr>
              <p:cNvPr id="41" name="Picture 94" descr="0511013_01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112"/>
                <a:ext cx="1632" cy="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38100" dist="38100" dir="2700000" algn="tl" rotWithShape="0">
                  <a:prstClr val="black"/>
                </a:outerShdw>
              </a:effectLst>
            </p:spPr>
          </p:pic>
        </p:grpSp>
        <p:sp>
          <p:nvSpPr>
            <p:cNvPr id="37" name="Text Box 96"/>
            <p:cNvSpPr txBox="1">
              <a:spLocks noChangeArrowheads="1"/>
            </p:cNvSpPr>
            <p:nvPr/>
          </p:nvSpPr>
          <p:spPr bwMode="auto">
            <a:xfrm>
              <a:off x="4464" y="2928"/>
              <a:ext cx="516" cy="213"/>
            </a:xfrm>
            <a:prstGeom prst="rect">
              <a:avLst/>
            </a:prstGeom>
            <a:solidFill>
              <a:srgbClr val="7AA5BF"/>
            </a:solidFill>
            <a:ln w="9525">
              <a:noFill/>
              <a:miter lim="800000"/>
              <a:headEnd/>
              <a:tailEnd/>
            </a:ln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1600" dirty="0">
                  <a:solidFill>
                    <a:srgbClr val="FFFFFF"/>
                  </a:solidFill>
                  <a:effectLst>
                    <a:outerShdw blurRad="38100" dist="38100" dir="2700000" algn="tl" rotWithShape="0">
                      <a:prstClr val="black"/>
                    </a:outerShdw>
                  </a:effectLst>
                  <a:latin typeface="Helvetica"/>
                  <a:ea typeface="ＭＳ Ｐゴシック" charset="-128"/>
                </a:rPr>
                <a:t>ATLAS</a:t>
              </a:r>
            </a:p>
          </p:txBody>
        </p:sp>
      </p:grpSp>
      <p:pic>
        <p:nvPicPr>
          <p:cNvPr id="35" name="Picture 34" descr="cern_logo_1.png"/>
          <p:cNvPicPr>
            <a:picLocks noChangeAspect="1"/>
          </p:cNvPicPr>
          <p:nvPr/>
        </p:nvPicPr>
        <p:blipFill>
          <a:blip r:embed="rId9" cstate="screen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0" y="6285594"/>
            <a:ext cx="493870" cy="485638"/>
          </a:xfrm>
          <a:prstGeom prst="rect">
            <a:avLst/>
          </a:prstGeom>
        </p:spPr>
      </p:pic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148189" y="2853252"/>
            <a:ext cx="2982735" cy="1200329"/>
          </a:xfrm>
          <a:prstGeom prst="rect">
            <a:avLst/>
          </a:prstGeom>
          <a:solidFill>
            <a:schemeClr val="bg1">
              <a:alpha val="78999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F497D"/>
                </a:solidFill>
                <a:latin typeface="Arial" pitchFamily="34" charset="0"/>
              </a:rPr>
              <a:t>General Purpose,</a:t>
            </a:r>
            <a:br>
              <a:rPr lang="en-US" dirty="0">
                <a:solidFill>
                  <a:srgbClr val="1F497D"/>
                </a:solidFill>
                <a:latin typeface="Arial" pitchFamily="34" charset="0"/>
              </a:rPr>
            </a:br>
            <a:r>
              <a:rPr lang="en-US" dirty="0">
                <a:solidFill>
                  <a:srgbClr val="1F497D"/>
                </a:solidFill>
                <a:latin typeface="Arial" pitchFamily="34" charset="0"/>
              </a:rPr>
              <a:t>proton-proton,  heavy ions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F497D"/>
                </a:solidFill>
                <a:latin typeface="Arial" pitchFamily="34" charset="0"/>
              </a:rPr>
              <a:t>Discovery of new physics: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F497D"/>
                </a:solidFill>
                <a:latin typeface="Arial" pitchFamily="34" charset="0"/>
              </a:rPr>
              <a:t>Higgs, </a:t>
            </a:r>
            <a:r>
              <a:rPr lang="en-US" dirty="0" err="1" smtClean="0">
                <a:solidFill>
                  <a:srgbClr val="1F497D"/>
                </a:solidFill>
                <a:latin typeface="Arial" pitchFamily="34" charset="0"/>
              </a:rPr>
              <a:t>SuperSymmetry</a:t>
            </a:r>
            <a:endParaRPr lang="en-US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1047947" y="741108"/>
            <a:ext cx="2838253" cy="585287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F497D"/>
                </a:solidFill>
                <a:latin typeface="Arial" pitchFamily="34" charset="0"/>
              </a:rPr>
              <a:t>pp, B-Physics, CP Violation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F497D"/>
                </a:solidFill>
                <a:latin typeface="Arial" pitchFamily="34" charset="0"/>
              </a:rPr>
              <a:t>(matter-antimatter symmetry)</a:t>
            </a:r>
            <a:endParaRPr lang="en-US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6014108" y="5659739"/>
            <a:ext cx="3195206" cy="584776"/>
          </a:xfrm>
          <a:prstGeom prst="rect">
            <a:avLst/>
          </a:prstGeom>
          <a:solidFill>
            <a:schemeClr val="bg1">
              <a:alpha val="72156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F497D"/>
                </a:solidFill>
                <a:latin typeface="Arial" pitchFamily="34" charset="0"/>
              </a:rPr>
              <a:t>Heavy ions, </a:t>
            </a:r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</a:rPr>
              <a:t>pp</a:t>
            </a:r>
            <a:endParaRPr lang="en-US" sz="1600" dirty="0" smtClean="0">
              <a:solidFill>
                <a:srgbClr val="1F497D"/>
              </a:solidFill>
              <a:latin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</a:rPr>
              <a:t>(state of matter of early universe)</a:t>
            </a:r>
            <a:endParaRPr lang="en-US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CERN batch status and evolution - Helge Meinhard at CERN.ch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C377B">
                    <a:tint val="75000"/>
                  </a:srgbClr>
                </a:solidFill>
              </a:rPr>
              <a:t>20-May-2015</a:t>
            </a:r>
            <a:endParaRPr lang="en-US" dirty="0">
              <a:solidFill>
                <a:srgbClr val="0C37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s.cern.ch/record/1459545/files/ichep4_0_sig_p0.jpg?subformat=icon-14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5616623" cy="40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3349"/>
            <a:ext cx="4244380" cy="2829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3657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Many… the most </a:t>
            </a:r>
            <a:r>
              <a:rPr lang="en-GB" smtClean="0"/>
              <a:t>spectacular one being</a:t>
            </a:r>
            <a:endParaRPr lang="en-GB" dirty="0" smtClean="0"/>
          </a:p>
          <a:p>
            <a:r>
              <a:rPr lang="en-GB" dirty="0" smtClean="0"/>
              <a:t>04 July 2012: Discovery of a “Higgs-like particle”</a:t>
            </a:r>
          </a:p>
          <a:p>
            <a:r>
              <a:rPr lang="en-GB" dirty="0" smtClean="0"/>
              <a:t>March 2013: The particle is indeed a Higgs boson</a:t>
            </a:r>
          </a:p>
          <a:p>
            <a:r>
              <a:rPr lang="en-GB" dirty="0" smtClean="0"/>
              <a:t>08 Oct 2013 / 10 Dec 2013: Nobel price to Peter Higgs and Fran</a:t>
            </a:r>
            <a:r>
              <a:rPr lang="en-GB" dirty="0" smtClean="0">
                <a:latin typeface="Tahoma"/>
                <a:ea typeface="Tahoma"/>
                <a:cs typeface="Tahoma"/>
              </a:rPr>
              <a:t>çois </a:t>
            </a:r>
            <a:r>
              <a:rPr lang="en-GB" dirty="0" err="1" smtClean="0">
                <a:latin typeface="Tahoma"/>
                <a:ea typeface="Tahoma"/>
                <a:cs typeface="Tahoma"/>
              </a:rPr>
              <a:t>Englert</a:t>
            </a:r>
            <a:endParaRPr lang="en-GB" dirty="0" smtClean="0">
              <a:latin typeface="Tahoma"/>
              <a:ea typeface="Tahoma"/>
              <a:cs typeface="Tahoma"/>
            </a:endParaRPr>
          </a:p>
          <a:p>
            <a:pPr lvl="1"/>
            <a:r>
              <a:rPr lang="en-GB" dirty="0" smtClean="0">
                <a:latin typeface="Tahoma"/>
                <a:ea typeface="Tahoma"/>
                <a:cs typeface="Tahoma"/>
              </a:rPr>
              <a:t>CERN, ATLAS and CMS explicitly mentioned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CERN batch status and evolution - Helge Meinhard at CERN.ch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F5D0DA-B3B1-4F88-A2DB-BDEAE443456C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252869"/>
            <a:ext cx="3456384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365104"/>
            <a:ext cx="4896544" cy="2448272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8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CERN batch status and evolution - Helge Meinhard at CERN.ch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9247" y="233363"/>
            <a:ext cx="7527178" cy="939800"/>
          </a:xfrm>
        </p:spPr>
        <p:txBody>
          <a:bodyPr/>
          <a:lstStyle/>
          <a:p>
            <a:r>
              <a:rPr lang="en-GB" dirty="0" smtClean="0"/>
              <a:t>What is the data?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325563"/>
            <a:ext cx="8226425" cy="4667250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GB" dirty="0" smtClean="0"/>
              <a:t>150 million sensors deliver data …40 million times per second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03" y="2478799"/>
            <a:ext cx="5434587" cy="3514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6238" y="2465567"/>
            <a:ext cx="3379627" cy="3539430"/>
          </a:xfrm>
          <a:prstGeom prst="rect">
            <a:avLst/>
          </a:prstGeom>
          <a:solidFill>
            <a:srgbClr val="E8C0FF"/>
          </a:solidFill>
        </p:spPr>
        <p:txBody>
          <a:bodyPr wrap="square" rtlCol="0">
            <a:spAutoFit/>
          </a:bodyPr>
          <a:lstStyle/>
          <a:p>
            <a:pPr marL="354330" indent="-285750">
              <a:buFont typeface="Arial" panose="020B0604020202020204" pitchFamily="34" charset="0"/>
              <a:buChar char="•"/>
            </a:pPr>
            <a:r>
              <a:rPr lang="en-GB" sz="2800" dirty="0"/>
              <a:t>Up to 6 GB/s to be permanently stored after </a:t>
            </a:r>
            <a:r>
              <a:rPr lang="en-GB" sz="2800" dirty="0" smtClean="0"/>
              <a:t>filtering</a:t>
            </a:r>
            <a:endParaRPr lang="en-GB" sz="2800" dirty="0"/>
          </a:p>
          <a:p>
            <a:pPr marL="35433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Almost 30 PB/y in Run 1</a:t>
            </a:r>
            <a:endParaRPr lang="en-GB" sz="2800" dirty="0"/>
          </a:p>
          <a:p>
            <a:pPr marL="354330" indent="-285750">
              <a:buFont typeface="Arial" panose="020B0604020202020204" pitchFamily="34" charset="0"/>
              <a:buChar char="•"/>
            </a:pPr>
            <a:r>
              <a:rPr lang="en-GB" sz="2800" dirty="0"/>
              <a:t>E</a:t>
            </a:r>
            <a:r>
              <a:rPr lang="en-GB" sz="2800" dirty="0" smtClean="0"/>
              <a:t>xpect ~50 PB/y in Run 2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C377B">
                    <a:tint val="75000"/>
                  </a:srgbClr>
                </a:solidFill>
              </a:rPr>
              <a:t>20-May-2015</a:t>
            </a:r>
            <a:endParaRPr lang="en-US" dirty="0">
              <a:solidFill>
                <a:srgbClr val="0C37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63462" y="1204576"/>
            <a:ext cx="8173191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457200"/>
            <a:r>
              <a:rPr lang="en-GB" sz="1700" b="1" dirty="0" smtClean="0">
                <a:solidFill>
                  <a:srgbClr val="4D4D4D">
                    <a:lumMod val="50000"/>
                  </a:srgbClr>
                </a:solidFill>
                <a:ea typeface="ＭＳ Ｐゴシック" charset="-128"/>
                <a:cs typeface="Arial Black"/>
              </a:rPr>
              <a:t>Integrates </a:t>
            </a:r>
            <a:r>
              <a:rPr lang="en-GB" sz="1700" b="1" dirty="0" smtClean="0">
                <a:solidFill>
                  <a:srgbClr val="4D4D4D">
                    <a:lumMod val="50000"/>
                  </a:srgbClr>
                </a:solidFill>
                <a:ea typeface="ＭＳ Ｐゴシック" charset="-128"/>
                <a:cs typeface="Arial Black"/>
              </a:rPr>
              <a:t>computer centres worldwide that provide computing and storage resource into a single infrastructure accessible by all LHC </a:t>
            </a:r>
            <a:r>
              <a:rPr lang="en-GB" sz="1700" b="1" dirty="0" smtClean="0">
                <a:solidFill>
                  <a:srgbClr val="4D4D4D">
                    <a:lumMod val="50000"/>
                  </a:srgbClr>
                </a:solidFill>
                <a:ea typeface="ＭＳ Ｐゴシック" charset="-128"/>
                <a:cs typeface="Arial Black"/>
              </a:rPr>
              <a:t>physicists</a:t>
            </a:r>
            <a:endParaRPr lang="en-GB" sz="1700" dirty="0">
              <a:solidFill>
                <a:srgbClr val="4D4D4D">
                  <a:lumMod val="50000"/>
                </a:srgbClr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WLCG-TiersJun14_v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50" y="1893046"/>
            <a:ext cx="4737708" cy="444160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94066"/>
            <a:ext cx="8356197" cy="78400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4D4D4D">
                    <a:lumMod val="50000"/>
                  </a:srgbClr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</a:rPr>
              <a:t>The Worldwide LHC Computing Grid</a:t>
            </a:r>
            <a:endParaRPr lang="en-US" sz="3600" dirty="0">
              <a:solidFill>
                <a:srgbClr val="4D4D4D">
                  <a:lumMod val="50000"/>
                </a:srgbClr>
              </a:solidFill>
              <a:effectLst>
                <a:outerShdw blurRad="381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00" y="3597931"/>
            <a:ext cx="20333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27AEB"/>
                </a:solidFill>
                <a:latin typeface="Helvetica"/>
                <a:ea typeface="ＭＳ Ｐゴシック" charset="-128"/>
                <a:cs typeface="ＭＳ Ｐゴシック" charset="-128"/>
              </a:rPr>
              <a:t>Tier-1: </a:t>
            </a:r>
            <a:r>
              <a:rPr lang="en-US" sz="1600" b="1" dirty="0" smtClean="0">
                <a:solidFill>
                  <a:srgbClr val="327AEB"/>
                </a:solidFill>
                <a:latin typeface="Helvetica"/>
                <a:ea typeface="ＭＳ Ｐゴシック" charset="-128"/>
                <a:cs typeface="ＭＳ Ｐゴシック" charset="-128"/>
              </a:rPr>
              <a:t/>
            </a:r>
            <a:br>
              <a:rPr lang="en-US" sz="1600" b="1" dirty="0" smtClean="0">
                <a:solidFill>
                  <a:srgbClr val="327AEB"/>
                </a:solidFill>
                <a:latin typeface="Helvetica"/>
                <a:ea typeface="ＭＳ Ｐゴシック" charset="-128"/>
                <a:cs typeface="ＭＳ Ｐゴシック" charset="-128"/>
              </a:rPr>
            </a:br>
            <a:r>
              <a:rPr lang="en-US" sz="1400" b="1" dirty="0" smtClean="0">
                <a:solidFill>
                  <a:srgbClr val="327AEB"/>
                </a:solidFill>
                <a:latin typeface="Helvetica"/>
                <a:ea typeface="ＭＳ Ｐゴシック" charset="-128"/>
                <a:cs typeface="ＭＳ Ｐゴシック" charset="-128"/>
              </a:rPr>
              <a:t>permanent </a:t>
            </a:r>
            <a:r>
              <a:rPr lang="en-US" sz="1400" b="1" dirty="0">
                <a:solidFill>
                  <a:srgbClr val="327AEB"/>
                </a:solidFill>
                <a:latin typeface="Helvetica"/>
                <a:ea typeface="ＭＳ Ｐゴシック" charset="-128"/>
                <a:cs typeface="ＭＳ Ｐゴシック" charset="-128"/>
              </a:rPr>
              <a:t>storage, re-processing, </a:t>
            </a:r>
          </a:p>
          <a:p>
            <a:r>
              <a:rPr lang="en-US" sz="1400" b="1" dirty="0">
                <a:solidFill>
                  <a:srgbClr val="327AEB"/>
                </a:solidFill>
                <a:latin typeface="Helvetica"/>
                <a:ea typeface="ＭＳ Ｐゴシック" charset="-128"/>
                <a:cs typeface="ＭＳ Ｐゴシック" charset="-128"/>
              </a:rPr>
              <a:t>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820" y="2150130"/>
            <a:ext cx="20333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C377B">
                    <a:lumMod val="60000"/>
                    <a:lumOff val="40000"/>
                  </a:srgbClr>
                </a:solidFill>
                <a:latin typeface="Helvetica"/>
                <a:ea typeface="ＭＳ Ｐゴシック" charset="-128"/>
                <a:cs typeface="ＭＳ Ｐゴシック" charset="-128"/>
              </a:rPr>
              <a:t>Tier-0 (CERN): </a:t>
            </a:r>
            <a:r>
              <a:rPr lang="en-US" sz="1400" b="1" dirty="0">
                <a:solidFill>
                  <a:srgbClr val="0C377B">
                    <a:lumMod val="60000"/>
                    <a:lumOff val="40000"/>
                  </a:srgbClr>
                </a:solidFill>
                <a:latin typeface="Helvetica"/>
                <a:ea typeface="ＭＳ Ｐゴシック" charset="-128"/>
                <a:cs typeface="ＭＳ Ｐゴシック" charset="-128"/>
              </a:rPr>
              <a:t>data recording, reconstruction and distribution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806" y="4907231"/>
            <a:ext cx="2033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27AEB"/>
                </a:solidFill>
                <a:latin typeface="Helvetica"/>
                <a:ea typeface="ＭＳ Ｐゴシック" charset="-128"/>
                <a:cs typeface="ＭＳ Ｐゴシック" charset="-128"/>
              </a:rPr>
              <a:t>Tier-2: </a:t>
            </a:r>
            <a:r>
              <a:rPr lang="en-US" sz="1600" b="1" dirty="0" smtClean="0">
                <a:solidFill>
                  <a:srgbClr val="327AEB"/>
                </a:solidFill>
                <a:latin typeface="Helvetica"/>
                <a:ea typeface="ＭＳ Ｐゴシック" charset="-128"/>
                <a:cs typeface="ＭＳ Ｐゴシック" charset="-128"/>
              </a:rPr>
              <a:t/>
            </a:r>
            <a:br>
              <a:rPr lang="en-US" sz="1600" b="1" dirty="0" smtClean="0">
                <a:solidFill>
                  <a:srgbClr val="327AEB"/>
                </a:solidFill>
                <a:latin typeface="Helvetica"/>
                <a:ea typeface="ＭＳ Ｐゴシック" charset="-128"/>
                <a:cs typeface="ＭＳ Ｐゴシック" charset="-128"/>
              </a:rPr>
            </a:br>
            <a:r>
              <a:rPr lang="en-US" sz="1400" b="1" dirty="0" smtClean="0">
                <a:solidFill>
                  <a:srgbClr val="327AEB"/>
                </a:solidFill>
                <a:latin typeface="Helvetica"/>
                <a:ea typeface="ＭＳ Ｐゴシック" charset="-128"/>
                <a:cs typeface="ＭＳ Ｐゴシック" charset="-128"/>
              </a:rPr>
              <a:t>Simulation</a:t>
            </a:r>
            <a:r>
              <a:rPr lang="en-US" sz="1400" b="1" dirty="0">
                <a:solidFill>
                  <a:srgbClr val="327AEB"/>
                </a:solidFill>
                <a:latin typeface="Helvetica"/>
                <a:ea typeface="ＭＳ Ｐゴシック" charset="-128"/>
                <a:cs typeface="ＭＳ Ｐゴシック" charset="-128"/>
              </a:rPr>
              <a:t>,</a:t>
            </a:r>
          </a:p>
          <a:p>
            <a:r>
              <a:rPr lang="en-US" sz="1400" b="1" dirty="0">
                <a:solidFill>
                  <a:srgbClr val="327AEB"/>
                </a:solidFill>
                <a:latin typeface="Helvetica"/>
                <a:ea typeface="ＭＳ Ｐゴシック" charset="-128"/>
                <a:cs typeface="ＭＳ Ｐゴシック" charset="-128"/>
              </a:rPr>
              <a:t>end-user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9100" y="4428928"/>
            <a:ext cx="2122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&gt; 2 million jobs/day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9100" y="2976447"/>
            <a:ext cx="2033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~350’000 </a:t>
            </a:r>
            <a:r>
              <a:rPr lang="en-US" sz="1600" b="1" dirty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cores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8264" y="3636185"/>
            <a:ext cx="2029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5</a:t>
            </a:r>
            <a:r>
              <a:rPr lang="en-US" sz="1600" b="1" dirty="0" smtClean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00 PB </a:t>
            </a:r>
            <a:r>
              <a:rPr lang="en-US" sz="1600" b="1" dirty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of storage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2280" y="2168480"/>
            <a:ext cx="203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nearly </a:t>
            </a:r>
            <a:r>
              <a:rPr lang="en-US" sz="1600" b="1" dirty="0" smtClean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170 sites, </a:t>
            </a:r>
            <a:br>
              <a:rPr lang="en-US" sz="1600" b="1" dirty="0" smtClean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</a:br>
            <a:r>
              <a:rPr lang="en-US" sz="1600" b="1" dirty="0" smtClean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40 countries</a:t>
            </a:r>
            <a:endParaRPr lang="en-US" sz="1600" b="1" dirty="0">
              <a:solidFill>
                <a:srgbClr val="008000"/>
              </a:solidFill>
              <a:latin typeface="Helvetica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5184230"/>
            <a:ext cx="178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10-100 </a:t>
            </a:r>
            <a:r>
              <a:rPr lang="en-US" sz="1600" b="1" dirty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Gb links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537" y="762801"/>
            <a:ext cx="8173191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457200"/>
            <a:r>
              <a:rPr lang="en-GB" sz="1700" b="1" dirty="0" smtClean="0">
                <a:solidFill>
                  <a:srgbClr val="4D4D4D">
                    <a:lumMod val="50000"/>
                  </a:srgbClr>
                </a:solidFill>
                <a:ea typeface="ＭＳ Ｐゴシック" charset="-128"/>
                <a:cs typeface="Arial Black"/>
              </a:rPr>
              <a:t>An International collaboration to distribute and analyse LHC </a:t>
            </a:r>
            <a:r>
              <a:rPr lang="en-GB" sz="1700" b="1" dirty="0" smtClean="0">
                <a:solidFill>
                  <a:srgbClr val="4D4D4D">
                    <a:lumMod val="50000"/>
                  </a:srgbClr>
                </a:solidFill>
                <a:ea typeface="ＭＳ Ｐゴシック" charset="-128"/>
                <a:cs typeface="Arial Black"/>
              </a:rPr>
              <a:t>data</a:t>
            </a:r>
            <a:endParaRPr lang="en-GB" sz="1700" dirty="0">
              <a:solidFill>
                <a:srgbClr val="4D4D4D">
                  <a:lumMod val="50000"/>
                </a:srgb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377B">
                    <a:tint val="75000"/>
                  </a:srgbClr>
                </a:solidFill>
              </a:rPr>
              <a:t>20-May-2015</a:t>
            </a:r>
            <a:endParaRPr lang="en-US" dirty="0">
              <a:solidFill>
                <a:srgbClr val="0C377B">
                  <a:tint val="75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accent3"/>
                </a:solidFill>
              </a:rPr>
              <a:t>CERN batch status and evolution - Helge Meinhard at CERN.ch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CD80EBE-9844-8249-A766-B820430A377D}" type="slidenum">
              <a:rPr lang="en-US" smtClean="0">
                <a:solidFill>
                  <a:schemeClr val="accent3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1" y="4027055"/>
            <a:ext cx="8226854" cy="196597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One x86 core: 6…15 HS06</a:t>
            </a:r>
          </a:p>
          <a:p>
            <a:r>
              <a:rPr lang="en-GB" dirty="0" smtClean="0"/>
              <a:t>At CERN:</a:t>
            </a:r>
          </a:p>
          <a:p>
            <a:pPr lvl="1"/>
            <a:r>
              <a:rPr lang="en-GB" dirty="0" smtClean="0"/>
              <a:t>Some capacity provided in addition for analysis (Tier-3)</a:t>
            </a:r>
          </a:p>
          <a:p>
            <a:pPr lvl="1"/>
            <a:r>
              <a:rPr lang="en-GB" dirty="0" smtClean="0"/>
              <a:t>Experiments choose to split pledge across batch, cloud, and service nodes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961889"/>
              </p:ext>
            </p:extLst>
          </p:nvPr>
        </p:nvGraphicFramePr>
        <p:xfrm>
          <a:off x="457200" y="1325563"/>
          <a:ext cx="8226428" cy="259588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1175204"/>
                <a:gridCol w="1175204"/>
                <a:gridCol w="1175204"/>
                <a:gridCol w="1175204"/>
                <a:gridCol w="1175204"/>
                <a:gridCol w="1175204"/>
                <a:gridCol w="117520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[kHS06]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2015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Tier</a:t>
                      </a:r>
                      <a:r>
                        <a:rPr lang="en-GB" baseline="0" dirty="0" smtClean="0"/>
                        <a:t>-</a:t>
                      </a:r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Tier-0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Tier-0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All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609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ATLAS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1’175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1’343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271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1’071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1’417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LHCb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315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356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2’178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687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2’981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840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3’684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WLCG </a:t>
            </a:r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Current Situation – Batch at CERN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Currently (08 May) deployed:</a:t>
            </a:r>
          </a:p>
          <a:p>
            <a:pPr lvl="1"/>
            <a:r>
              <a:rPr lang="en-GB" dirty="0" smtClean="0"/>
              <a:t>4’058 worker nodes (of which 3’669 virtual)</a:t>
            </a:r>
          </a:p>
          <a:p>
            <a:pPr lvl="1"/>
            <a:r>
              <a:rPr lang="en-GB" dirty="0" smtClean="0"/>
              <a:t>58’488 cores</a:t>
            </a:r>
          </a:p>
          <a:p>
            <a:pPr lvl="1"/>
            <a:r>
              <a:rPr lang="en-GB" dirty="0" smtClean="0"/>
              <a:t>530 kHS06</a:t>
            </a:r>
          </a:p>
          <a:p>
            <a:r>
              <a:rPr lang="en-GB" dirty="0" smtClean="0"/>
              <a:t>Some 400’000 jobs per day, mostly single-threaded (one core)</a:t>
            </a:r>
          </a:p>
          <a:p>
            <a:r>
              <a:rPr lang="en-GB" dirty="0" smtClean="0"/>
              <a:t>Mix of local and Grid submission</a:t>
            </a:r>
          </a:p>
          <a:p>
            <a:pPr lvl="1"/>
            <a:r>
              <a:rPr lang="en-GB" dirty="0" smtClean="0"/>
              <a:t>Grid: Experiment frameworks submit to Cream CEs</a:t>
            </a:r>
          </a:p>
          <a:p>
            <a:pPr lvl="1"/>
            <a:r>
              <a:rPr lang="en-GB" dirty="0" smtClean="0"/>
              <a:t>Grid amounts to 20…40% of submissions at CERN</a:t>
            </a:r>
          </a:p>
          <a:p>
            <a:r>
              <a:rPr lang="en-GB" dirty="0" smtClean="0"/>
              <a:t>Some 25’000 more cores to come before Run 2 physics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Workload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Since the late 1990s, CERN has been using a commercial product: Platform Inc.’s Load Sharing Facility LSF</a:t>
            </a:r>
          </a:p>
          <a:p>
            <a:r>
              <a:rPr lang="en-GB" dirty="0" smtClean="0"/>
              <a:t>Platform Inc. was acquired by IBM in 2011/2012</a:t>
            </a:r>
          </a:p>
          <a:p>
            <a:r>
              <a:rPr lang="en-GB" dirty="0" smtClean="0"/>
              <a:t>CERN’s licence is perpetual, maintenance is currently covered until November 2017</a:t>
            </a:r>
          </a:p>
          <a:p>
            <a:r>
              <a:rPr lang="en-GB" dirty="0" smtClean="0"/>
              <a:t>We are running release 7.0.6</a:t>
            </a:r>
          </a:p>
          <a:p>
            <a:pPr lvl="1"/>
            <a:r>
              <a:rPr lang="en-GB" dirty="0" smtClean="0"/>
              <a:t>Releases 8 and 9 are out; no significant advantages for CERN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20-May-2015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batch status and evolution -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58F0E3-1AD9-497D-84FF-F24C0F9A40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CERN60ans4-3</Template>
  <TotalTime>932</TotalTime>
  <Words>1432</Words>
  <Application>Microsoft Office PowerPoint</Application>
  <PresentationFormat>On-screen Show (4:3)</PresentationFormat>
  <Paragraphs>265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Arial Black</vt:lpstr>
      <vt:lpstr>Calibri</vt:lpstr>
      <vt:lpstr>Helvetica</vt:lpstr>
      <vt:lpstr>Tahoma</vt:lpstr>
      <vt:lpstr>Wingdings</vt:lpstr>
      <vt:lpstr>CERNCorporate4-3</vt:lpstr>
      <vt:lpstr>Batch Services at CERN: Status and Future Evolution</vt:lpstr>
      <vt:lpstr>CERN</vt:lpstr>
      <vt:lpstr>PowerPoint Presentation</vt:lpstr>
      <vt:lpstr>Results so far</vt:lpstr>
      <vt:lpstr>What is the data?</vt:lpstr>
      <vt:lpstr>PowerPoint Presentation</vt:lpstr>
      <vt:lpstr>WLCG Resources</vt:lpstr>
      <vt:lpstr>Current Situation – Batch at CERN</vt:lpstr>
      <vt:lpstr>Workload Management</vt:lpstr>
      <vt:lpstr>Pain Points with LSF (1)</vt:lpstr>
      <vt:lpstr>Pain Points with LSF (2)</vt:lpstr>
      <vt:lpstr>Pain Points with LSF (3)</vt:lpstr>
      <vt:lpstr>Pain Points with LSF (4)</vt:lpstr>
      <vt:lpstr>Alternatives to LSF 7 (1)</vt:lpstr>
      <vt:lpstr>Alternatives to LSF 7: HTCondor</vt:lpstr>
      <vt:lpstr>HTCondor Scaling Behaviour</vt:lpstr>
      <vt:lpstr>HTCondor Deployment Steps (1)</vt:lpstr>
      <vt:lpstr>HTCondor Deployment Steps (2)</vt:lpstr>
      <vt:lpstr>HTCondor Deployment Timescale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Batch Services at CERN</dc:title>
  <dc:creator>Helge Meinhard</dc:creator>
  <cp:lastModifiedBy>Helge Meinhard</cp:lastModifiedBy>
  <cp:revision>54</cp:revision>
  <cp:lastPrinted>2015-05-15T08:17:47Z</cp:lastPrinted>
  <dcterms:created xsi:type="dcterms:W3CDTF">2014-11-05T12:48:36Z</dcterms:created>
  <dcterms:modified xsi:type="dcterms:W3CDTF">2015-05-18T11:57:23Z</dcterms:modified>
</cp:coreProperties>
</file>