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63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13096321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48" name="Shape 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58" name="Shape 2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00" name="Shape 3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43" name="Shape 3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87" name="Shape 3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Shape 43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433" name="Shape 4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Shape 47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480" name="Shape 4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Shape 52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29" name="Shape 5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Shape 5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38" name="Shape 5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Shape 54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48" name="Shape 5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5"/>
        <p:cNvGrpSpPr/>
        <p:nvPr/>
      </p:nvGrpSpPr>
      <p:grpSpPr>
        <a:xfrm>
          <a:off x="0" y="0"/>
          <a:ext cx="0" cy="0"/>
          <a:chOff x="0" y="0"/>
          <a:chExt cx="0" cy="0"/>
        </a:xfrm>
      </p:grpSpPr>
      <p:sp>
        <p:nvSpPr>
          <p:cNvPr id="556" name="Shape 55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57" name="Shape 5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Shape 5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66" name="Shape 5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3"/>
        <p:cNvGrpSpPr/>
        <p:nvPr/>
      </p:nvGrpSpPr>
      <p:grpSpPr>
        <a:xfrm>
          <a:off x="0" y="0"/>
          <a:ext cx="0" cy="0"/>
          <a:chOff x="0" y="0"/>
          <a:chExt cx="0" cy="0"/>
        </a:xfrm>
      </p:grpSpPr>
      <p:sp>
        <p:nvSpPr>
          <p:cNvPr id="574" name="Shape 57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75" name="Shape 5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Shape 58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582" name="Shape 5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rgbClr val="C00000"/>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7" name="Shape 17"/>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a:lvl1pPr>
            <a:lvl2pPr marL="457200" marR="0" indent="0" algn="ctr" rtl="0">
              <a:spcBef>
                <a:spcPts val="560"/>
              </a:spcBef>
              <a:buClr>
                <a:srgbClr val="888888"/>
              </a:buClr>
              <a:buFont typeface="Calibri"/>
              <a:buNone/>
              <a:defRPr/>
            </a:lvl2pPr>
            <a:lvl3pPr marL="914400" marR="0" indent="0" algn="ctr" rtl="0">
              <a:spcBef>
                <a:spcPts val="480"/>
              </a:spcBef>
              <a:buClr>
                <a:srgbClr val="888888"/>
              </a:buClr>
              <a:buFont typeface="Calibri"/>
              <a:buNone/>
              <a:defRPr/>
            </a:lvl3pPr>
            <a:lvl4pPr marL="1371600" marR="0" indent="0" algn="ctr" rtl="0">
              <a:spcBef>
                <a:spcPts val="400"/>
              </a:spcBef>
              <a:buClr>
                <a:srgbClr val="888888"/>
              </a:buClr>
              <a:buFont typeface="Calibri"/>
              <a:buNone/>
              <a:defRPr/>
            </a:lvl4pPr>
            <a:lvl5pPr marL="1828800" marR="0" indent="0" algn="ctr" rtl="0">
              <a:spcBef>
                <a:spcPts val="400"/>
              </a:spcBef>
              <a:buClr>
                <a:srgbClr val="888888"/>
              </a:buClr>
              <a:buFont typeface="Calibri"/>
              <a:buNone/>
              <a:defRPr/>
            </a:lvl5pPr>
            <a:lvl6pPr marL="2286000" marR="0" indent="0" algn="ctr" rtl="0">
              <a:spcBef>
                <a:spcPts val="400"/>
              </a:spcBef>
              <a:buClr>
                <a:srgbClr val="888888"/>
              </a:buClr>
              <a:buFont typeface="Calibri"/>
              <a:buNone/>
              <a:defRPr/>
            </a:lvl6pPr>
            <a:lvl7pPr marL="2743200" marR="0" indent="0" algn="ctr" rtl="0">
              <a:spcBef>
                <a:spcPts val="400"/>
              </a:spcBef>
              <a:buClr>
                <a:srgbClr val="888888"/>
              </a:buClr>
              <a:buFont typeface="Calibri"/>
              <a:buNone/>
              <a:defRPr/>
            </a:lvl7pPr>
            <a:lvl8pPr marL="3200400" marR="0" indent="0" algn="ctr" rtl="0">
              <a:spcBef>
                <a:spcPts val="400"/>
              </a:spcBef>
              <a:buClr>
                <a:srgbClr val="888888"/>
              </a:buClr>
              <a:buFont typeface="Calibri"/>
              <a:buNone/>
              <a:defRPr/>
            </a:lvl8pPr>
            <a:lvl9pPr marL="3657600" marR="0" indent="0" algn="ctr" rtl="0">
              <a:spcBef>
                <a:spcPts val="400"/>
              </a:spcBef>
              <a:buClr>
                <a:srgbClr val="888888"/>
              </a:buClr>
              <a:buFont typeface="Calibri"/>
              <a:buNone/>
              <a:defRPr/>
            </a:lvl9pPr>
          </a:lstStyle>
          <a:p>
            <a:endParaRPr/>
          </a:p>
        </p:txBody>
      </p:sp>
      <p:sp>
        <p:nvSpPr>
          <p:cNvPr id="18" name="Shape 18"/>
          <p:cNvSpPr txBox="1">
            <a:spLocks noGrp="1"/>
          </p:cNvSpPr>
          <p:nvPr>
            <p:ph type="dt" idx="10"/>
          </p:nvPr>
        </p:nvSpPr>
        <p:spPr>
          <a:xfrm>
            <a:off x="2895600" y="5807075"/>
            <a:ext cx="30480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pic>
        <p:nvPicPr>
          <p:cNvPr id="19" name="Shape 19"/>
          <p:cNvPicPr preferRelativeResize="0"/>
          <p:nvPr/>
        </p:nvPicPr>
        <p:blipFill>
          <a:blip r:embed="rId2"/>
          <a:stretch>
            <a:fillRect/>
          </a:stretch>
        </p:blipFill>
        <p:spPr>
          <a:xfrm>
            <a:off x="2971800" y="381000"/>
            <a:ext cx="2984127" cy="2057143"/>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C00000"/>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 name="Shape 22"/>
          <p:cNvSpPr txBox="1">
            <a:spLocks noGrp="1"/>
          </p:cNvSpPr>
          <p:nvPr>
            <p:ph type="body" idx="1"/>
          </p:nvPr>
        </p:nvSpPr>
        <p:spPr>
          <a:xfrm>
            <a:off x="457200" y="1600200"/>
            <a:ext cx="8229600" cy="46481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23" name="Shape 23"/>
          <p:cNvSpPr txBox="1">
            <a:spLocks noGrp="1"/>
          </p:cNvSpPr>
          <p:nvPr>
            <p:ph type="dt" idx="10"/>
          </p:nvPr>
        </p:nvSpPr>
        <p:spPr>
          <a:xfrm>
            <a:off x="7543800" y="6416675"/>
            <a:ext cx="10667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4" name="Shape 24"/>
          <p:cNvSpPr txBox="1">
            <a:spLocks noGrp="1"/>
          </p:cNvSpPr>
          <p:nvPr>
            <p:ph type="ftr" idx="11"/>
          </p:nvPr>
        </p:nvSpPr>
        <p:spPr>
          <a:xfrm>
            <a:off x="2209800" y="6416675"/>
            <a:ext cx="5105399"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5" name="Shape 25"/>
          <p:cNvSpPr txBox="1">
            <a:spLocks noGrp="1"/>
          </p:cNvSpPr>
          <p:nvPr>
            <p:ph type="sldNum" idx="12"/>
          </p:nvPr>
        </p:nvSpPr>
        <p:spPr>
          <a:xfrm>
            <a:off x="8610600" y="6416675"/>
            <a:ext cx="457200"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C00000"/>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8" name="Shape 28"/>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9" name="Shape 29"/>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0" name="Shape 30"/>
          <p:cNvSpPr txBox="1">
            <a:spLocks noGrp="1"/>
          </p:cNvSpPr>
          <p:nvPr>
            <p:ph type="dt" idx="10"/>
          </p:nvPr>
        </p:nvSpPr>
        <p:spPr>
          <a:xfrm>
            <a:off x="7543800" y="6416675"/>
            <a:ext cx="10667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1" name="Shape 31"/>
          <p:cNvSpPr txBox="1">
            <a:spLocks noGrp="1"/>
          </p:cNvSpPr>
          <p:nvPr>
            <p:ph type="ftr" idx="11"/>
          </p:nvPr>
        </p:nvSpPr>
        <p:spPr>
          <a:xfrm>
            <a:off x="2209800" y="6416675"/>
            <a:ext cx="5105399"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2" name="Shape 32"/>
          <p:cNvSpPr txBox="1">
            <a:spLocks noGrp="1"/>
          </p:cNvSpPr>
          <p:nvPr>
            <p:ph type="sldNum" idx="12"/>
          </p:nvPr>
        </p:nvSpPr>
        <p:spPr>
          <a:xfrm>
            <a:off x="8610600" y="6416675"/>
            <a:ext cx="457200"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C00000"/>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5" name="Shape 35"/>
          <p:cNvSpPr txBox="1">
            <a:spLocks noGrp="1"/>
          </p:cNvSpPr>
          <p:nvPr>
            <p:ph type="dt" idx="10"/>
          </p:nvPr>
        </p:nvSpPr>
        <p:spPr>
          <a:xfrm>
            <a:off x="7543800" y="6416675"/>
            <a:ext cx="10667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6" name="Shape 36"/>
          <p:cNvSpPr txBox="1">
            <a:spLocks noGrp="1"/>
          </p:cNvSpPr>
          <p:nvPr>
            <p:ph type="ftr" idx="11"/>
          </p:nvPr>
        </p:nvSpPr>
        <p:spPr>
          <a:xfrm>
            <a:off x="2209800" y="6416675"/>
            <a:ext cx="5105399"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7" name="Shape 37"/>
          <p:cNvSpPr txBox="1">
            <a:spLocks noGrp="1"/>
          </p:cNvSpPr>
          <p:nvPr>
            <p:ph type="sldNum" idx="12"/>
          </p:nvPr>
        </p:nvSpPr>
        <p:spPr>
          <a:xfrm>
            <a:off x="8610600" y="6416675"/>
            <a:ext cx="457200"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8"/>
        <p:cNvGrpSpPr/>
        <p:nvPr/>
      </p:nvGrpSpPr>
      <p:grpSpPr>
        <a:xfrm>
          <a:off x="0" y="0"/>
          <a:ext cx="0" cy="0"/>
          <a:chOff x="0" y="0"/>
          <a:chExt cx="0" cy="0"/>
        </a:xfrm>
      </p:grpSpPr>
      <p:sp>
        <p:nvSpPr>
          <p:cNvPr id="39" name="Shape 39"/>
          <p:cNvSpPr txBox="1">
            <a:spLocks noGrp="1"/>
          </p:cNvSpPr>
          <p:nvPr>
            <p:ph type="dt" idx="10"/>
          </p:nvPr>
        </p:nvSpPr>
        <p:spPr>
          <a:xfrm>
            <a:off x="7543800" y="6416675"/>
            <a:ext cx="10667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0" name="Shape 40"/>
          <p:cNvSpPr txBox="1">
            <a:spLocks noGrp="1"/>
          </p:cNvSpPr>
          <p:nvPr>
            <p:ph type="ftr" idx="11"/>
          </p:nvPr>
        </p:nvSpPr>
        <p:spPr>
          <a:xfrm>
            <a:off x="2209800" y="6416675"/>
            <a:ext cx="5105399"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1" name="Shape 41"/>
          <p:cNvSpPr txBox="1">
            <a:spLocks noGrp="1"/>
          </p:cNvSpPr>
          <p:nvPr>
            <p:ph type="sldNum" idx="12"/>
          </p:nvPr>
        </p:nvSpPr>
        <p:spPr>
          <a:xfrm>
            <a:off x="8610600" y="6416675"/>
            <a:ext cx="457200"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rgbClr val="C00000"/>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0" name="Shape 10"/>
          <p:cNvSpPr txBox="1">
            <a:spLocks noGrp="1"/>
          </p:cNvSpPr>
          <p:nvPr>
            <p:ph type="body" idx="1"/>
          </p:nvPr>
        </p:nvSpPr>
        <p:spPr>
          <a:xfrm>
            <a:off x="457200" y="1600200"/>
            <a:ext cx="8229600" cy="4648199"/>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a:lvl1pPr>
            <a:lvl2pPr marL="742950" marR="0" indent="-107950" algn="l" rtl="0">
              <a:spcBef>
                <a:spcPts val="560"/>
              </a:spcBef>
              <a:buClr>
                <a:schemeClr val="dk1"/>
              </a:buClr>
              <a:buFont typeface="Calibri"/>
              <a:buChar char="–"/>
              <a:defRPr/>
            </a:lvl2pPr>
            <a:lvl3pPr marL="1143000" marR="0" indent="-76200" algn="l" rtl="0">
              <a:spcBef>
                <a:spcPts val="480"/>
              </a:spcBef>
              <a:buClr>
                <a:schemeClr val="dk1"/>
              </a:buClr>
              <a:buFont typeface="Calibri"/>
              <a:buChar char="•"/>
              <a:defRPr/>
            </a:lvl3pPr>
            <a:lvl4pPr marL="1600200" marR="0" indent="-101600" algn="l" rtl="0">
              <a:spcBef>
                <a:spcPts val="400"/>
              </a:spcBef>
              <a:buClr>
                <a:schemeClr val="dk1"/>
              </a:buClr>
              <a:buFont typeface="Calibri"/>
              <a:buChar char="–"/>
              <a:defRPr/>
            </a:lvl4pPr>
            <a:lvl5pPr marL="2057400" marR="0" indent="-101600" algn="l" rtl="0">
              <a:spcBef>
                <a:spcPts val="400"/>
              </a:spcBef>
              <a:buClr>
                <a:schemeClr val="dk1"/>
              </a:buClr>
              <a:buFont typeface="Calibri"/>
              <a:buChar char="»"/>
              <a:defRPr/>
            </a:lvl5pPr>
            <a:lvl6pPr marL="2514600" marR="0" indent="-101600" algn="l" rtl="0">
              <a:spcBef>
                <a:spcPts val="400"/>
              </a:spcBef>
              <a:buClr>
                <a:schemeClr val="dk1"/>
              </a:buClr>
              <a:buFont typeface="Calibri"/>
              <a:buChar char="•"/>
              <a:defRPr/>
            </a:lvl6pPr>
            <a:lvl7pPr marL="2971800" marR="0" indent="-101600" algn="l" rtl="0">
              <a:spcBef>
                <a:spcPts val="400"/>
              </a:spcBef>
              <a:buClr>
                <a:schemeClr val="dk1"/>
              </a:buClr>
              <a:buFont typeface="Calibri"/>
              <a:buChar char="•"/>
              <a:defRPr/>
            </a:lvl7pPr>
            <a:lvl8pPr marL="3429000" marR="0" indent="-101600" algn="l" rtl="0">
              <a:spcBef>
                <a:spcPts val="400"/>
              </a:spcBef>
              <a:buClr>
                <a:schemeClr val="dk1"/>
              </a:buClr>
              <a:buFont typeface="Calibri"/>
              <a:buChar char="•"/>
              <a:defRPr/>
            </a:lvl8pPr>
            <a:lvl9pPr marL="3886200" marR="0" indent="-101600" algn="l" rtl="0">
              <a:spcBef>
                <a:spcPts val="400"/>
              </a:spcBef>
              <a:buClr>
                <a:schemeClr val="dk1"/>
              </a:buClr>
              <a:buFont typeface="Calibri"/>
              <a:buChar char="•"/>
              <a:defRPr/>
            </a:lvl9pPr>
          </a:lstStyle>
          <a:p>
            <a:endParaRPr/>
          </a:p>
        </p:txBody>
      </p:sp>
      <p:sp>
        <p:nvSpPr>
          <p:cNvPr id="11" name="Shape 11"/>
          <p:cNvSpPr txBox="1">
            <a:spLocks noGrp="1"/>
          </p:cNvSpPr>
          <p:nvPr>
            <p:ph type="dt" idx="10"/>
          </p:nvPr>
        </p:nvSpPr>
        <p:spPr>
          <a:xfrm>
            <a:off x="7543800" y="6416675"/>
            <a:ext cx="10667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2" name="Shape 12"/>
          <p:cNvSpPr txBox="1">
            <a:spLocks noGrp="1"/>
          </p:cNvSpPr>
          <p:nvPr>
            <p:ph type="ftr" idx="11"/>
          </p:nvPr>
        </p:nvSpPr>
        <p:spPr>
          <a:xfrm>
            <a:off x="2209800" y="6416675"/>
            <a:ext cx="5105399"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3" name="Shape 13"/>
          <p:cNvSpPr txBox="1">
            <a:spLocks noGrp="1"/>
          </p:cNvSpPr>
          <p:nvPr>
            <p:ph type="sldNum" idx="12"/>
          </p:nvPr>
        </p:nvSpPr>
        <p:spPr>
          <a:xfrm>
            <a:off x="8610600" y="6416675"/>
            <a:ext cx="457200"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pic>
        <p:nvPicPr>
          <p:cNvPr id="14" name="Shape 14"/>
          <p:cNvPicPr preferRelativeResize="0"/>
          <p:nvPr/>
        </p:nvPicPr>
        <p:blipFill>
          <a:blip r:embed="rId7"/>
          <a:stretch>
            <a:fillRect/>
          </a:stretch>
        </p:blipFill>
        <p:spPr>
          <a:xfrm>
            <a:off x="0" y="6080144"/>
            <a:ext cx="2362199" cy="777854"/>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ctrTitle"/>
          </p:nvPr>
        </p:nvSpPr>
        <p:spPr>
          <a:xfrm>
            <a:off x="685800" y="2514600"/>
            <a:ext cx="7772400" cy="1600199"/>
          </a:xfrm>
          <a:prstGeom prst="rect">
            <a:avLst/>
          </a:prstGeom>
          <a:noFill/>
          <a:ln>
            <a:noFill/>
          </a:ln>
        </p:spPr>
        <p:txBody>
          <a:bodyPr lIns="91425" tIns="45700" rIns="91425" bIns="45700" anchor="ctr" anchorCtr="0">
            <a:noAutofit/>
          </a:bodyPr>
          <a:lstStyle/>
          <a:p>
            <a:pPr marL="0" marR="0" lvl="0" indent="0" algn="ctr" rtl="0">
              <a:lnSpc>
                <a:spcPct val="150000"/>
              </a:lnSpc>
              <a:spcBef>
                <a:spcPts val="0"/>
              </a:spcBef>
              <a:buClr>
                <a:srgbClr val="C00000"/>
              </a:buClr>
              <a:buSzPct val="25000"/>
              <a:buFont typeface="Calibri"/>
              <a:buNone/>
            </a:pPr>
            <a:r>
              <a:rPr lang="en-US" sz="3950" b="0" i="0" u="none" strike="noStrike" cap="none" baseline="0">
                <a:solidFill>
                  <a:srgbClr val="C00000"/>
                </a:solidFill>
                <a:latin typeface="Calibri"/>
                <a:ea typeface="Calibri"/>
                <a:cs typeface="Calibri"/>
                <a:sym typeface="Calibri"/>
              </a:rPr>
              <a:t>Introduction to ACI</a:t>
            </a:r>
            <a:r>
              <a:rPr lang="en-US" sz="3250" b="0" i="0" u="none" strike="noStrike" cap="none" baseline="0">
                <a:solidFill>
                  <a:srgbClr val="C00000"/>
                </a:solidFill>
                <a:latin typeface="Calibri"/>
                <a:ea typeface="Calibri"/>
                <a:cs typeface="Calibri"/>
                <a:sym typeface="Calibri"/>
              </a:rPr>
              <a:t>Shared Solutions for Shared Success</a:t>
            </a:r>
          </a:p>
        </p:txBody>
      </p:sp>
      <p:sp>
        <p:nvSpPr>
          <p:cNvPr id="44" name="Shape 44"/>
          <p:cNvSpPr txBox="1">
            <a:spLocks noGrp="1"/>
          </p:cNvSpPr>
          <p:nvPr>
            <p:ph type="subTitle" idx="1"/>
          </p:nvPr>
        </p:nvSpPr>
        <p:spPr>
          <a:xfrm>
            <a:off x="1371600" y="4343400"/>
            <a:ext cx="6400799" cy="1295400"/>
          </a:xfrm>
          <a:prstGeom prst="rect">
            <a:avLst/>
          </a:prstGeom>
          <a:noFill/>
          <a:ln>
            <a:noFill/>
          </a:ln>
        </p:spPr>
        <p:txBody>
          <a:bodyPr lIns="91425" tIns="45700" rIns="91425" bIns="45700" anchor="t" anchorCtr="0">
            <a:noAutofit/>
          </a:bodyPr>
          <a:lstStyle/>
          <a:p>
            <a:pPr marL="0" marR="0" lvl="0" indent="0" algn="ctr"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Paul Wilson</a:t>
            </a:r>
          </a:p>
          <a:p>
            <a:pPr marL="0" marR="0" lvl="0" indent="0" algn="ctr" rtl="0">
              <a:spcBef>
                <a:spcPts val="64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ACI Faculty Director</a:t>
            </a:r>
          </a:p>
        </p:txBody>
      </p:sp>
      <p:sp>
        <p:nvSpPr>
          <p:cNvPr id="45" name="Shape 45"/>
          <p:cNvSpPr txBox="1">
            <a:spLocks noGrp="1"/>
          </p:cNvSpPr>
          <p:nvPr>
            <p:ph type="dt" idx="10"/>
          </p:nvPr>
        </p:nvSpPr>
        <p:spPr>
          <a:xfrm>
            <a:off x="2895600" y="5807075"/>
            <a:ext cx="3048000" cy="365125"/>
          </a:xfrm>
          <a:prstGeom prst="rect">
            <a:avLst/>
          </a:prstGeom>
          <a:noFill/>
          <a:ln>
            <a:noFill/>
          </a:ln>
        </p:spPr>
        <p:txBody>
          <a:bodyPr lIns="91425" tIns="45700" rIns="91425" bIns="45700" anchor="ctr" anchorCtr="0">
            <a:noAutofit/>
          </a:bodyPr>
          <a:lstStyle/>
          <a:p>
            <a:pPr marL="0" marR="0" lvl="0" indent="0" rtl="0">
              <a:spcBef>
                <a:spcPts val="0"/>
              </a:spcBef>
              <a:buSzPct val="25000"/>
              <a:buNone/>
            </a:pPr>
            <a:r>
              <a:rPr lang="en-US" sz="2000">
                <a:solidFill>
                  <a:srgbClr val="888888"/>
                </a:solidFill>
                <a:latin typeface="Calibri"/>
                <a:ea typeface="Calibri"/>
                <a:cs typeface="Calibri"/>
                <a:sym typeface="Calibri"/>
              </a:rPr>
              <a:t>Spring 2014</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2800" b="0" i="0" u="none" strike="noStrike" cap="none" baseline="0" dirty="0">
                <a:solidFill>
                  <a:srgbClr val="C00000"/>
                </a:solidFill>
                <a:latin typeface="Calibri"/>
                <a:ea typeface="Calibri"/>
                <a:cs typeface="Calibri"/>
                <a:sym typeface="Calibri"/>
              </a:rPr>
              <a:t>Case </a:t>
            </a:r>
            <a:r>
              <a:rPr lang="en-US" sz="2800" b="0" i="0" u="none" strike="noStrike" cap="none" baseline="0" dirty="0" smtClean="0">
                <a:solidFill>
                  <a:srgbClr val="C00000"/>
                </a:solidFill>
                <a:latin typeface="Calibri"/>
                <a:ea typeface="Calibri"/>
                <a:cs typeface="Calibri"/>
                <a:sym typeface="Calibri"/>
              </a:rPr>
              <a:t>Study</a:t>
            </a:r>
            <a:br>
              <a:rPr lang="en-US" sz="2800" b="0" i="0" u="none" strike="noStrike" cap="none" baseline="0" dirty="0" smtClean="0">
                <a:solidFill>
                  <a:srgbClr val="C00000"/>
                </a:solidFill>
                <a:latin typeface="Calibri"/>
                <a:ea typeface="Calibri"/>
                <a:cs typeface="Calibri"/>
                <a:sym typeface="Calibri"/>
              </a:rPr>
            </a:br>
            <a:r>
              <a:rPr lang="en-US" sz="3950" dirty="0" smtClean="0">
                <a:solidFill>
                  <a:srgbClr val="C00000"/>
                </a:solidFill>
                <a:latin typeface="Calibri"/>
                <a:ea typeface="Calibri"/>
                <a:cs typeface="Calibri"/>
                <a:sym typeface="Calibri"/>
              </a:rPr>
              <a:t>Research </a:t>
            </a:r>
            <a:r>
              <a:rPr lang="en-US" sz="3950" dirty="0">
                <a:solidFill>
                  <a:srgbClr val="C00000"/>
                </a:solidFill>
                <a:latin typeface="Calibri"/>
                <a:ea typeface="Calibri"/>
                <a:cs typeface="Calibri"/>
                <a:sym typeface="Calibri"/>
              </a:rPr>
              <a:t>Computing Facilitation</a:t>
            </a:r>
          </a:p>
        </p:txBody>
      </p:sp>
      <p:sp>
        <p:nvSpPr>
          <p:cNvPr id="148" name="Shape 148"/>
          <p:cNvSpPr txBox="1">
            <a:spLocks noGrp="1"/>
          </p:cNvSpPr>
          <p:nvPr>
            <p:ph type="body" idx="1"/>
          </p:nvPr>
        </p:nvSpPr>
        <p:spPr>
          <a:xfrm>
            <a:off x="457200" y="1600200"/>
            <a:ext cx="8229600" cy="4648199"/>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00000"/>
              <a:buFont typeface="Calibri"/>
              <a:buChar char="•"/>
            </a:pPr>
            <a:r>
              <a:rPr lang="en-US" sz="3200">
                <a:solidFill>
                  <a:schemeClr val="dk1"/>
                </a:solidFill>
                <a:latin typeface="Calibri"/>
                <a:ea typeface="Calibri"/>
                <a:cs typeface="Calibri"/>
                <a:sym typeface="Calibri"/>
              </a:rPr>
              <a:t>Status</a:t>
            </a:r>
          </a:p>
          <a:p>
            <a:pPr marL="742950" marR="0" lvl="1" indent="-311150" algn="l" rtl="0">
              <a:spcBef>
                <a:spcPts val="640"/>
              </a:spcBef>
              <a:buClr>
                <a:schemeClr val="dk1"/>
              </a:buClr>
              <a:buSzPct val="100000"/>
              <a:buFont typeface="Calibri"/>
              <a:buChar char="–"/>
            </a:pPr>
            <a:r>
              <a:rPr lang="en-US" sz="3200">
                <a:solidFill>
                  <a:schemeClr val="dk1"/>
                </a:solidFill>
                <a:latin typeface="Calibri"/>
                <a:ea typeface="Calibri"/>
                <a:cs typeface="Calibri"/>
                <a:sym typeface="Calibri"/>
              </a:rPr>
              <a:t>First facilitator hired in January 2013</a:t>
            </a:r>
          </a:p>
          <a:p>
            <a:pPr marL="1143000" marR="0" lvl="2" indent="-279400" algn="l" rtl="0">
              <a:spcBef>
                <a:spcPts val="640"/>
              </a:spcBef>
              <a:buClr>
                <a:schemeClr val="dk1"/>
              </a:buClr>
              <a:buSzPct val="100000"/>
              <a:buFont typeface="Calibri"/>
              <a:buChar char="•"/>
            </a:pPr>
            <a:r>
              <a:rPr lang="en-US" sz="3200">
                <a:solidFill>
                  <a:schemeClr val="dk1"/>
                </a:solidFill>
                <a:latin typeface="Calibri"/>
                <a:ea typeface="Calibri"/>
                <a:cs typeface="Calibri"/>
                <a:sym typeface="Calibri"/>
              </a:rPr>
              <a:t>Lauren Michael</a:t>
            </a:r>
          </a:p>
          <a:p>
            <a:pPr marL="742950" marR="0" lvl="1" indent="-311150" algn="l" rtl="0">
              <a:spcBef>
                <a:spcPts val="640"/>
              </a:spcBef>
              <a:buClr>
                <a:schemeClr val="dk1"/>
              </a:buClr>
              <a:buSzPct val="100000"/>
              <a:buFont typeface="Calibri"/>
              <a:buChar char="–"/>
            </a:pPr>
            <a:r>
              <a:rPr lang="en-US" sz="3200">
                <a:solidFill>
                  <a:schemeClr val="dk1"/>
                </a:solidFill>
                <a:latin typeface="Calibri"/>
                <a:ea typeface="Calibri"/>
                <a:cs typeface="Calibri"/>
                <a:sym typeface="Calibri"/>
              </a:rPr>
              <a:t>Engaged 56 new research groups in year 1</a:t>
            </a:r>
          </a:p>
          <a:p>
            <a:pPr marL="742950" marR="0" lvl="1" indent="-311150" algn="l" rtl="0">
              <a:spcBef>
                <a:spcPts val="640"/>
              </a:spcBef>
              <a:buClr>
                <a:schemeClr val="dk1"/>
              </a:buClr>
              <a:buSzPct val="100000"/>
              <a:buFont typeface="Calibri"/>
              <a:buChar char="–"/>
            </a:pPr>
            <a:r>
              <a:rPr lang="en-US" sz="3200">
                <a:solidFill>
                  <a:schemeClr val="dk1"/>
                </a:solidFill>
                <a:latin typeface="Calibri"/>
                <a:ea typeface="Calibri"/>
                <a:cs typeface="Calibri"/>
                <a:sym typeface="Calibri"/>
              </a:rPr>
              <a:t>Defining role of ACI facilitator</a:t>
            </a:r>
          </a:p>
          <a:p>
            <a:pPr marL="1143000" marR="0" lvl="2" indent="-279400" algn="l" rtl="0">
              <a:spcBef>
                <a:spcPts val="640"/>
              </a:spcBef>
              <a:buClr>
                <a:schemeClr val="dk1"/>
              </a:buClr>
              <a:buSzPct val="100000"/>
              <a:buFont typeface="Calibri"/>
              <a:buChar char="•"/>
            </a:pPr>
            <a:r>
              <a:rPr lang="en-US" sz="3200">
                <a:solidFill>
                  <a:schemeClr val="dk1"/>
                </a:solidFill>
                <a:latin typeface="Calibri"/>
                <a:ea typeface="Calibri"/>
                <a:cs typeface="Calibri"/>
                <a:sym typeface="Calibri"/>
              </a:rPr>
              <a:t>Represent the users interests</a:t>
            </a:r>
          </a:p>
          <a:p>
            <a:pPr marL="1143000" marR="0" lvl="2" indent="-279400" algn="l" rtl="0">
              <a:spcBef>
                <a:spcPts val="640"/>
              </a:spcBef>
              <a:buClr>
                <a:schemeClr val="dk1"/>
              </a:buClr>
              <a:buSzPct val="100000"/>
              <a:buFont typeface="Calibri"/>
              <a:buChar char="•"/>
            </a:pPr>
            <a:r>
              <a:rPr lang="en-US" sz="3200">
                <a:solidFill>
                  <a:schemeClr val="dk1"/>
                </a:solidFill>
                <a:latin typeface="Calibri"/>
                <a:ea typeface="Calibri"/>
                <a:cs typeface="Calibri"/>
                <a:sym typeface="Calibri"/>
              </a:rPr>
              <a:t>Know when to bend, when to break, and when to push back</a:t>
            </a:r>
          </a:p>
          <a:p>
            <a:endParaRPr lang="en-US" sz="3200">
              <a:solidFill>
                <a:schemeClr val="dk1"/>
              </a:solidFill>
              <a:latin typeface="Calibri"/>
              <a:ea typeface="Calibri"/>
              <a:cs typeface="Calibri"/>
              <a:sym typeface="Calibri"/>
            </a:endParaRPr>
          </a:p>
        </p:txBody>
      </p:sp>
      <p:sp>
        <p:nvSpPr>
          <p:cNvPr id="149" name="Shape 149"/>
          <p:cNvSpPr txBox="1">
            <a:spLocks noGrp="1"/>
          </p:cNvSpPr>
          <p:nvPr>
            <p:ph type="sldNum" idx="12"/>
          </p:nvPr>
        </p:nvSpPr>
        <p:spPr>
          <a:xfrm>
            <a:off x="8610600" y="6416675"/>
            <a:ext cx="457200"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150" name="Shape 150"/>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151" name="Shape 151"/>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74649"/>
            <a:ext cx="8229600" cy="14091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3600">
                <a:solidFill>
                  <a:srgbClr val="C00000"/>
                </a:solidFill>
                <a:latin typeface="Calibri"/>
                <a:ea typeface="Calibri"/>
                <a:cs typeface="Calibri"/>
                <a:sym typeface="Calibri"/>
              </a:rPr>
              <a:t>ACI-REF:</a:t>
            </a:r>
            <a:br>
              <a:rPr lang="en-US" sz="3600">
                <a:solidFill>
                  <a:srgbClr val="C00000"/>
                </a:solidFill>
                <a:latin typeface="Calibri"/>
                <a:ea typeface="Calibri"/>
                <a:cs typeface="Calibri"/>
                <a:sym typeface="Calibri"/>
              </a:rPr>
            </a:br>
            <a:r>
              <a:rPr lang="en-US" sz="3600">
                <a:solidFill>
                  <a:srgbClr val="C00000"/>
                </a:solidFill>
                <a:latin typeface="Calibri"/>
                <a:ea typeface="Calibri"/>
                <a:cs typeface="Calibri"/>
                <a:sym typeface="Calibri"/>
              </a:rPr>
              <a:t>Advanced Computing Infrastructure</a:t>
            </a:r>
            <a:br>
              <a:rPr lang="en-US" sz="3600">
                <a:solidFill>
                  <a:srgbClr val="C00000"/>
                </a:solidFill>
                <a:latin typeface="Calibri"/>
                <a:ea typeface="Calibri"/>
                <a:cs typeface="Calibri"/>
                <a:sym typeface="Calibri"/>
              </a:rPr>
            </a:br>
            <a:r>
              <a:rPr lang="en-US" sz="3600">
                <a:solidFill>
                  <a:srgbClr val="C00000"/>
                </a:solidFill>
                <a:latin typeface="Calibri"/>
                <a:ea typeface="Calibri"/>
                <a:cs typeface="Calibri"/>
                <a:sym typeface="Calibri"/>
              </a:rPr>
              <a:t>Research and Education Facilitator</a:t>
            </a:r>
          </a:p>
        </p:txBody>
      </p:sp>
      <p:sp>
        <p:nvSpPr>
          <p:cNvPr id="157" name="Shape 157"/>
          <p:cNvSpPr txBox="1">
            <a:spLocks noGrp="1"/>
          </p:cNvSpPr>
          <p:nvPr>
            <p:ph type="body" idx="1"/>
          </p:nvPr>
        </p:nvSpPr>
        <p:spPr>
          <a:xfrm>
            <a:off x="166625" y="1767675"/>
            <a:ext cx="8822399" cy="4252200"/>
          </a:xfrm>
          <a:prstGeom prst="rect">
            <a:avLst/>
          </a:prstGeom>
          <a:noFill/>
          <a:ln>
            <a:noFill/>
          </a:ln>
        </p:spPr>
        <p:txBody>
          <a:bodyPr lIns="91425" tIns="45700" rIns="91425" bIns="45700" anchor="t" anchorCtr="0">
            <a:noAutofit/>
          </a:bodyPr>
          <a:lstStyle/>
          <a:p>
            <a:pPr marL="457200" marR="0" lvl="0" indent="-406400" algn="l" rtl="0">
              <a:spcBef>
                <a:spcPts val="640"/>
              </a:spcBef>
              <a:buClr>
                <a:schemeClr val="dk1"/>
              </a:buClr>
              <a:buSzPct val="100000"/>
              <a:buFont typeface="Calibri"/>
              <a:buChar char="•"/>
            </a:pPr>
            <a:r>
              <a:rPr lang="en-US" sz="2800">
                <a:solidFill>
                  <a:schemeClr val="dk1"/>
                </a:solidFill>
                <a:latin typeface="Calibri"/>
                <a:ea typeface="Calibri"/>
                <a:cs typeface="Calibri"/>
                <a:sym typeface="Calibri"/>
              </a:rPr>
              <a:t>NSF-funded effort to define a new career path that</a:t>
            </a:r>
          </a:p>
          <a:p>
            <a:pPr marL="914400" marR="0" lvl="1" indent="-406400" algn="l" rtl="0">
              <a:spcBef>
                <a:spcPts val="640"/>
              </a:spcBef>
              <a:buClr>
                <a:schemeClr val="dk1"/>
              </a:buClr>
              <a:buSzPct val="100000"/>
              <a:buFont typeface="Calibri"/>
              <a:buChar char="–"/>
            </a:pPr>
            <a:r>
              <a:rPr lang="en-US" sz="2800">
                <a:solidFill>
                  <a:schemeClr val="dk1"/>
                </a:solidFill>
                <a:latin typeface="Calibri"/>
                <a:ea typeface="Calibri"/>
                <a:cs typeface="Calibri"/>
                <a:sym typeface="Calibri"/>
              </a:rPr>
              <a:t>Accelerates scholarly outcomes using cyberinfrastructure</a:t>
            </a:r>
          </a:p>
          <a:p>
            <a:pPr marL="914400" marR="0" lvl="1" indent="-406400" algn="l" rtl="0">
              <a:spcBef>
                <a:spcPts val="640"/>
              </a:spcBef>
              <a:buClr>
                <a:schemeClr val="dk1"/>
              </a:buClr>
              <a:buSzPct val="100000"/>
              <a:buFont typeface="Calibri"/>
              <a:buChar char="–"/>
            </a:pPr>
            <a:r>
              <a:rPr lang="en-US" sz="2800">
                <a:solidFill>
                  <a:schemeClr val="dk1"/>
                </a:solidFill>
                <a:latin typeface="Calibri"/>
                <a:ea typeface="Calibri"/>
                <a:cs typeface="Calibri"/>
                <a:sym typeface="Calibri"/>
              </a:rPr>
              <a:t>Creates a community of facilitators based on mentorship and shared expertise</a:t>
            </a:r>
          </a:p>
          <a:p>
            <a:pPr marL="914400" marR="0" lvl="1" indent="-406400" algn="l" rtl="0">
              <a:spcBef>
                <a:spcPts val="640"/>
              </a:spcBef>
              <a:buClr>
                <a:schemeClr val="dk1"/>
              </a:buClr>
              <a:buSzPct val="100000"/>
              <a:buFont typeface="Calibri"/>
              <a:buChar char="–"/>
            </a:pPr>
            <a:r>
              <a:rPr lang="en-US" sz="2800">
                <a:solidFill>
                  <a:schemeClr val="dk1"/>
                </a:solidFill>
                <a:latin typeface="Calibri"/>
                <a:ea typeface="Calibri"/>
                <a:cs typeface="Calibri"/>
                <a:sym typeface="Calibri"/>
              </a:rPr>
              <a:t>Develops a framework for sharing experiences </a:t>
            </a:r>
          </a:p>
          <a:p>
            <a:pPr marL="914400" marR="0" lvl="1" indent="-406400" algn="l" rtl="0">
              <a:spcBef>
                <a:spcPts val="640"/>
              </a:spcBef>
              <a:buClr>
                <a:schemeClr val="dk1"/>
              </a:buClr>
              <a:buSzPct val="100000"/>
              <a:buFont typeface="Calibri"/>
              <a:buChar char="–"/>
            </a:pPr>
            <a:r>
              <a:rPr lang="en-US" sz="2800">
                <a:solidFill>
                  <a:schemeClr val="dk1"/>
                </a:solidFill>
                <a:latin typeface="Calibri"/>
                <a:ea typeface="Calibri"/>
                <a:cs typeface="Calibri"/>
                <a:sym typeface="Calibri"/>
              </a:rPr>
              <a:t>Increases breadth and depth of interactions with campus researchers</a:t>
            </a:r>
          </a:p>
          <a:p>
            <a:pPr marL="914400" marR="0" lvl="1" indent="-406400" algn="l" rtl="0">
              <a:spcBef>
                <a:spcPts val="640"/>
              </a:spcBef>
              <a:buClr>
                <a:schemeClr val="dk1"/>
              </a:buClr>
              <a:buSzPct val="100000"/>
              <a:buFont typeface="Calibri"/>
              <a:buChar char="–"/>
            </a:pPr>
            <a:r>
              <a:rPr lang="en-US" sz="2800">
                <a:solidFill>
                  <a:schemeClr val="dk1"/>
                </a:solidFill>
                <a:latin typeface="Calibri"/>
                <a:ea typeface="Calibri"/>
                <a:cs typeface="Calibri"/>
                <a:sym typeface="Calibri"/>
              </a:rPr>
              <a:t>Enables scholars to be more competitive and more collaborative</a:t>
            </a:r>
          </a:p>
        </p:txBody>
      </p:sp>
      <p:sp>
        <p:nvSpPr>
          <p:cNvPr id="158" name="Shape 158"/>
          <p:cNvSpPr txBox="1">
            <a:spLocks noGrp="1"/>
          </p:cNvSpPr>
          <p:nvPr>
            <p:ph type="sldNum" idx="12"/>
          </p:nvPr>
        </p:nvSpPr>
        <p:spPr>
          <a:xfrm>
            <a:off x="8610600" y="6416675"/>
            <a:ext cx="457200"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159" name="Shape 159"/>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160" name="Shape 160"/>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457200" y="1438250"/>
            <a:ext cx="8229600" cy="4810199"/>
          </a:xfrm>
          <a:prstGeom prst="rect">
            <a:avLst/>
          </a:prstGeom>
          <a:noFill/>
          <a:ln>
            <a:noFill/>
          </a:ln>
        </p:spPr>
        <p:txBody>
          <a:bodyPr lIns="91425" tIns="45700" rIns="91425" bIns="45700" anchor="t" anchorCtr="0">
            <a:noAutofit/>
          </a:bodyPr>
          <a:lstStyle/>
          <a:p>
            <a:pPr marL="457200" marR="0" lvl="0"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12+ Facilitators across 6 campuses</a:t>
            </a:r>
          </a:p>
          <a:p>
            <a:pPr marL="914400" marR="0" lvl="1"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Clemson, Wisconsin, Harvard, Hawaii, USC, Utah</a:t>
            </a:r>
          </a:p>
        </p:txBody>
      </p:sp>
      <p:sp>
        <p:nvSpPr>
          <p:cNvPr id="166" name="Shape 166"/>
          <p:cNvSpPr txBox="1">
            <a:spLocks noGrp="1"/>
          </p:cNvSpPr>
          <p:nvPr>
            <p:ph type="title"/>
          </p:nvPr>
        </p:nvSpPr>
        <p:spPr>
          <a:xfrm>
            <a:off x="457200" y="274649"/>
            <a:ext cx="8229600" cy="14091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3600">
                <a:solidFill>
                  <a:srgbClr val="C00000"/>
                </a:solidFill>
                <a:latin typeface="Calibri"/>
                <a:ea typeface="Calibri"/>
                <a:cs typeface="Calibri"/>
                <a:sym typeface="Calibri"/>
              </a:rPr>
              <a:t>ACI-REF Network</a:t>
            </a:r>
          </a:p>
        </p:txBody>
      </p:sp>
      <p:sp>
        <p:nvSpPr>
          <p:cNvPr id="167" name="Shape 167"/>
          <p:cNvSpPr txBox="1">
            <a:spLocks noGrp="1"/>
          </p:cNvSpPr>
          <p:nvPr>
            <p:ph type="sldNum" idx="12"/>
          </p:nvPr>
        </p:nvSpPr>
        <p:spPr>
          <a:xfrm>
            <a:off x="8610600" y="6416675"/>
            <a:ext cx="457200"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168" name="Shape 168"/>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169" name="Shape 169"/>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
        <p:nvSpPr>
          <p:cNvPr id="170" name="Shape 170"/>
          <p:cNvSpPr/>
          <p:nvPr/>
        </p:nvSpPr>
        <p:spPr>
          <a:xfrm>
            <a:off x="1770955" y="2957050"/>
            <a:ext cx="1026000" cy="365099"/>
          </a:xfrm>
          <a:prstGeom prst="ellipse">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171" name="Shape 171"/>
          <p:cNvSpPr/>
          <p:nvPr/>
        </p:nvSpPr>
        <p:spPr>
          <a:xfrm>
            <a:off x="3253600" y="4218275"/>
            <a:ext cx="582899" cy="479100"/>
          </a:xfrm>
          <a:prstGeom prst="pentagon">
            <a:avLst>
              <a:gd name="hf" fmla="val 105146"/>
              <a:gd name="vf" fmla="val 110557"/>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172" name="Shape 172"/>
          <p:cNvSpPr/>
          <p:nvPr/>
        </p:nvSpPr>
        <p:spPr>
          <a:xfrm>
            <a:off x="2494275" y="4999225"/>
            <a:ext cx="674700" cy="593099"/>
          </a:xfrm>
          <a:prstGeom prst="diamond">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173" name="Shape 173"/>
          <p:cNvSpPr/>
          <p:nvPr/>
        </p:nvSpPr>
        <p:spPr>
          <a:xfrm>
            <a:off x="4874314" y="3035975"/>
            <a:ext cx="1026000" cy="365099"/>
          </a:xfrm>
          <a:prstGeom prst="ellipse">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174" name="Shape 174"/>
          <p:cNvSpPr/>
          <p:nvPr/>
        </p:nvSpPr>
        <p:spPr>
          <a:xfrm>
            <a:off x="4471050" y="5215612"/>
            <a:ext cx="582899" cy="479100"/>
          </a:xfrm>
          <a:prstGeom prst="pentagon">
            <a:avLst>
              <a:gd name="hf" fmla="val 105146"/>
              <a:gd name="vf" fmla="val 110557"/>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175" name="Shape 175"/>
          <p:cNvSpPr/>
          <p:nvPr/>
        </p:nvSpPr>
        <p:spPr>
          <a:xfrm>
            <a:off x="5198875" y="3813237"/>
            <a:ext cx="674700" cy="593099"/>
          </a:xfrm>
          <a:prstGeom prst="diamond">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cxnSp>
        <p:nvCxnSpPr>
          <p:cNvPr id="176" name="Shape 176"/>
          <p:cNvCxnSpPr>
            <a:stCxn id="177" idx="5"/>
            <a:endCxn id="171" idx="0"/>
          </p:cNvCxnSpPr>
          <p:nvPr/>
        </p:nvCxnSpPr>
        <p:spPr>
          <a:xfrm>
            <a:off x="2646849" y="3268774"/>
            <a:ext cx="898200" cy="949500"/>
          </a:xfrm>
          <a:prstGeom prst="straightConnector1">
            <a:avLst/>
          </a:prstGeom>
          <a:noFill/>
          <a:ln w="19050" cap="flat">
            <a:solidFill>
              <a:schemeClr val="dk2"/>
            </a:solidFill>
            <a:prstDash val="solid"/>
            <a:round/>
            <a:headEnd type="triangle" w="lg" len="lg"/>
            <a:tailEnd type="triangle" w="lg" len="lg"/>
          </a:ln>
        </p:spPr>
      </p:cxnSp>
      <p:cxnSp>
        <p:nvCxnSpPr>
          <p:cNvPr id="178" name="Shape 178"/>
          <p:cNvCxnSpPr>
            <a:stCxn id="173" idx="3"/>
            <a:endCxn id="174" idx="0"/>
          </p:cNvCxnSpPr>
          <p:nvPr/>
        </p:nvCxnSpPr>
        <p:spPr>
          <a:xfrm flipH="1">
            <a:off x="4762499" y="3347607"/>
            <a:ext cx="262069" cy="1868005"/>
          </a:xfrm>
          <a:prstGeom prst="straightConnector1">
            <a:avLst/>
          </a:prstGeom>
          <a:noFill/>
          <a:ln w="19050" cap="flat">
            <a:solidFill>
              <a:schemeClr val="dk2"/>
            </a:solidFill>
            <a:prstDash val="solid"/>
            <a:round/>
            <a:headEnd type="triangle" w="lg" len="lg"/>
            <a:tailEnd type="triangle" w="lg" len="lg"/>
          </a:ln>
        </p:spPr>
      </p:cxnSp>
      <p:cxnSp>
        <p:nvCxnSpPr>
          <p:cNvPr id="179" name="Shape 179"/>
          <p:cNvCxnSpPr>
            <a:stCxn id="170" idx="4"/>
            <a:endCxn id="172" idx="0"/>
          </p:cNvCxnSpPr>
          <p:nvPr/>
        </p:nvCxnSpPr>
        <p:spPr>
          <a:xfrm>
            <a:off x="2283955" y="3322149"/>
            <a:ext cx="547669" cy="1677075"/>
          </a:xfrm>
          <a:prstGeom prst="straightConnector1">
            <a:avLst/>
          </a:prstGeom>
          <a:noFill/>
          <a:ln w="19050" cap="flat">
            <a:solidFill>
              <a:schemeClr val="dk2"/>
            </a:solidFill>
            <a:prstDash val="solid"/>
            <a:round/>
            <a:headEnd type="triangle" w="lg" len="lg"/>
            <a:tailEnd type="triangle" w="lg" len="lg"/>
          </a:ln>
        </p:spPr>
      </p:cxnSp>
      <p:cxnSp>
        <p:nvCxnSpPr>
          <p:cNvPr id="180" name="Shape 180"/>
          <p:cNvCxnSpPr>
            <a:stCxn id="173" idx="4"/>
            <a:endCxn id="175" idx="0"/>
          </p:cNvCxnSpPr>
          <p:nvPr/>
        </p:nvCxnSpPr>
        <p:spPr>
          <a:xfrm>
            <a:off x="5387314" y="3401074"/>
            <a:ext cx="148910" cy="412162"/>
          </a:xfrm>
          <a:prstGeom prst="straightConnector1">
            <a:avLst/>
          </a:prstGeom>
          <a:noFill/>
          <a:ln w="19050" cap="flat">
            <a:solidFill>
              <a:schemeClr val="dk2"/>
            </a:solidFill>
            <a:prstDash val="solid"/>
            <a:round/>
            <a:headEnd type="triangle" w="lg" len="lg"/>
            <a:tailEnd type="triangle" w="lg" len="lg"/>
          </a:ln>
        </p:spPr>
      </p:cxnSp>
      <p:sp>
        <p:nvSpPr>
          <p:cNvPr id="181" name="Shape 181"/>
          <p:cNvSpPr/>
          <p:nvPr/>
        </p:nvSpPr>
        <p:spPr>
          <a:xfrm>
            <a:off x="6242025" y="3759100"/>
            <a:ext cx="582899" cy="479100"/>
          </a:xfrm>
          <a:prstGeom prst="pentagon">
            <a:avLst>
              <a:gd name="hf" fmla="val 105146"/>
              <a:gd name="vf" fmla="val 110557"/>
            </a:avLst>
          </a:prstGeom>
          <a:solidFill>
            <a:srgbClr val="6D9EEB"/>
          </a:solidFill>
          <a:ln w="19050" cap="flat">
            <a:solidFill>
              <a:srgbClr val="0000FF"/>
            </a:solidFill>
            <a:prstDash val="solid"/>
            <a:round/>
            <a:headEnd type="none" w="med" len="med"/>
            <a:tailEnd type="none" w="med" len="med"/>
          </a:ln>
        </p:spPr>
        <p:txBody>
          <a:bodyPr lIns="91425" tIns="91425" rIns="91425" bIns="91425" anchor="ctr" anchorCtr="0">
            <a:noAutofit/>
          </a:bodyPr>
          <a:lstStyle/>
          <a:p>
            <a:endParaRPr/>
          </a:p>
        </p:txBody>
      </p:sp>
      <p:sp>
        <p:nvSpPr>
          <p:cNvPr id="182" name="Shape 182"/>
          <p:cNvSpPr/>
          <p:nvPr/>
        </p:nvSpPr>
        <p:spPr>
          <a:xfrm>
            <a:off x="7253825" y="3248825"/>
            <a:ext cx="674700" cy="593099"/>
          </a:xfrm>
          <a:prstGeom prst="diamond">
            <a:avLst/>
          </a:prstGeom>
          <a:solidFill>
            <a:srgbClr val="6D9EEB"/>
          </a:solidFill>
          <a:ln w="19050" cap="flat">
            <a:solidFill>
              <a:srgbClr val="0000FF"/>
            </a:solidFill>
            <a:prstDash val="solid"/>
            <a:round/>
            <a:headEnd type="none" w="med" len="med"/>
            <a:tailEnd type="none" w="med" len="med"/>
          </a:ln>
        </p:spPr>
        <p:txBody>
          <a:bodyPr lIns="91425" tIns="91425" rIns="91425" bIns="91425" anchor="ctr" anchorCtr="0">
            <a:noAutofit/>
          </a:bodyPr>
          <a:lstStyle/>
          <a:p>
            <a:endParaRPr/>
          </a:p>
        </p:txBody>
      </p:sp>
      <p:cxnSp>
        <p:nvCxnSpPr>
          <p:cNvPr id="183" name="Shape 183"/>
          <p:cNvCxnSpPr>
            <a:stCxn id="181" idx="5"/>
            <a:endCxn id="182" idx="1"/>
          </p:cNvCxnSpPr>
          <p:nvPr/>
        </p:nvCxnSpPr>
        <p:spPr>
          <a:xfrm rot="10800000" flipH="1">
            <a:off x="6824924" y="3545374"/>
            <a:ext cx="428900" cy="396724"/>
          </a:xfrm>
          <a:prstGeom prst="straightConnector1">
            <a:avLst/>
          </a:prstGeom>
          <a:noFill/>
          <a:ln w="19050" cap="flat">
            <a:solidFill>
              <a:schemeClr val="dk2"/>
            </a:solidFill>
            <a:prstDash val="solid"/>
            <a:round/>
            <a:headEnd type="triangle" w="lg" len="lg"/>
            <a:tailEnd type="triangle" w="lg" len="lg"/>
          </a:ln>
        </p:spPr>
      </p:cxn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457200" y="1438250"/>
            <a:ext cx="8229600" cy="4810199"/>
          </a:xfrm>
          <a:prstGeom prst="rect">
            <a:avLst/>
          </a:prstGeom>
          <a:noFill/>
          <a:ln>
            <a:noFill/>
          </a:ln>
        </p:spPr>
        <p:txBody>
          <a:bodyPr lIns="91425" tIns="45700" rIns="91425" bIns="45700" anchor="t" anchorCtr="0">
            <a:noAutofit/>
          </a:bodyPr>
          <a:lstStyle/>
          <a:p>
            <a:pPr marL="457200" marR="0" lvl="0"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12+ Facilitators across 6 campuses</a:t>
            </a:r>
          </a:p>
          <a:p>
            <a:pPr marL="914400" marR="0" lvl="1"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Clemson, Wisconsin, Harvard, Hawaii, USC, Utah</a:t>
            </a:r>
          </a:p>
        </p:txBody>
      </p:sp>
      <p:cxnSp>
        <p:nvCxnSpPr>
          <p:cNvPr id="189" name="Shape 189"/>
          <p:cNvCxnSpPr>
            <a:stCxn id="190" idx="7"/>
            <a:endCxn id="191" idx="2"/>
          </p:cNvCxnSpPr>
          <p:nvPr/>
        </p:nvCxnSpPr>
        <p:spPr>
          <a:xfrm>
            <a:off x="2646700" y="3010517"/>
            <a:ext cx="5330974" cy="208007"/>
          </a:xfrm>
          <a:prstGeom prst="straightConnector1">
            <a:avLst/>
          </a:prstGeom>
          <a:noFill/>
          <a:ln w="19050" cap="flat">
            <a:solidFill>
              <a:srgbClr val="000000"/>
            </a:solidFill>
            <a:prstDash val="solid"/>
            <a:round/>
            <a:headEnd type="triangle" w="lg" len="lg"/>
            <a:tailEnd type="triangle" w="lg" len="lg"/>
          </a:ln>
        </p:spPr>
      </p:cxnSp>
      <p:sp>
        <p:nvSpPr>
          <p:cNvPr id="192" name="Shape 192"/>
          <p:cNvSpPr txBox="1">
            <a:spLocks noGrp="1"/>
          </p:cNvSpPr>
          <p:nvPr>
            <p:ph type="title"/>
          </p:nvPr>
        </p:nvSpPr>
        <p:spPr>
          <a:xfrm>
            <a:off x="457200" y="274649"/>
            <a:ext cx="8229600" cy="14091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3600">
                <a:solidFill>
                  <a:srgbClr val="C00000"/>
                </a:solidFill>
                <a:latin typeface="Calibri"/>
                <a:ea typeface="Calibri"/>
                <a:cs typeface="Calibri"/>
                <a:sym typeface="Calibri"/>
              </a:rPr>
              <a:t>ACI-REF Network</a:t>
            </a:r>
          </a:p>
        </p:txBody>
      </p:sp>
      <p:sp>
        <p:nvSpPr>
          <p:cNvPr id="193" name="Shape 193"/>
          <p:cNvSpPr txBox="1">
            <a:spLocks noGrp="1"/>
          </p:cNvSpPr>
          <p:nvPr>
            <p:ph type="sldNum" idx="12"/>
          </p:nvPr>
        </p:nvSpPr>
        <p:spPr>
          <a:xfrm>
            <a:off x="8610600" y="6416675"/>
            <a:ext cx="457200"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194" name="Shape 194"/>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195" name="Shape 195"/>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
        <p:nvSpPr>
          <p:cNvPr id="196" name="Shape 196"/>
          <p:cNvSpPr/>
          <p:nvPr/>
        </p:nvSpPr>
        <p:spPr>
          <a:xfrm>
            <a:off x="219275" y="3448150"/>
            <a:ext cx="1026000" cy="365099"/>
          </a:xfrm>
          <a:prstGeom prst="ellipse">
            <a:avLst/>
          </a:prstGeom>
          <a:solidFill>
            <a:srgbClr val="D9D9D9"/>
          </a:solid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190" name="Shape 190"/>
          <p:cNvSpPr/>
          <p:nvPr/>
        </p:nvSpPr>
        <p:spPr>
          <a:xfrm>
            <a:off x="1770955" y="2957050"/>
            <a:ext cx="1026000" cy="365099"/>
          </a:xfrm>
          <a:prstGeom prst="ellipse">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197" name="Shape 197"/>
          <p:cNvSpPr/>
          <p:nvPr/>
        </p:nvSpPr>
        <p:spPr>
          <a:xfrm>
            <a:off x="3253600" y="4218275"/>
            <a:ext cx="582899" cy="479100"/>
          </a:xfrm>
          <a:prstGeom prst="pentagon">
            <a:avLst>
              <a:gd name="hf" fmla="val 105146"/>
              <a:gd name="vf" fmla="val 110557"/>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198" name="Shape 198"/>
          <p:cNvSpPr/>
          <p:nvPr/>
        </p:nvSpPr>
        <p:spPr>
          <a:xfrm>
            <a:off x="2494275" y="4999225"/>
            <a:ext cx="674700" cy="593099"/>
          </a:xfrm>
          <a:prstGeom prst="diamond">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199" name="Shape 199"/>
          <p:cNvSpPr/>
          <p:nvPr/>
        </p:nvSpPr>
        <p:spPr>
          <a:xfrm>
            <a:off x="3322635" y="3448150"/>
            <a:ext cx="1026000" cy="365099"/>
          </a:xfrm>
          <a:prstGeom prst="ellipse">
            <a:avLst/>
          </a:prstGeom>
          <a:solidFill>
            <a:srgbClr val="D9D9D9"/>
          </a:solid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00" name="Shape 200"/>
          <p:cNvSpPr/>
          <p:nvPr/>
        </p:nvSpPr>
        <p:spPr>
          <a:xfrm>
            <a:off x="4874314" y="3035975"/>
            <a:ext cx="1026000" cy="365099"/>
          </a:xfrm>
          <a:prstGeom prst="ellipse">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201" name="Shape 201"/>
          <p:cNvSpPr/>
          <p:nvPr/>
        </p:nvSpPr>
        <p:spPr>
          <a:xfrm>
            <a:off x="6425994" y="3448150"/>
            <a:ext cx="1026000" cy="365099"/>
          </a:xfrm>
          <a:prstGeom prst="ellipse">
            <a:avLst/>
          </a:prstGeom>
          <a:solidFill>
            <a:srgbClr val="D9D9D9"/>
          </a:solid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02" name="Shape 202"/>
          <p:cNvSpPr/>
          <p:nvPr/>
        </p:nvSpPr>
        <p:spPr>
          <a:xfrm>
            <a:off x="4471050" y="5215612"/>
            <a:ext cx="582899" cy="479100"/>
          </a:xfrm>
          <a:prstGeom prst="pentagon">
            <a:avLst>
              <a:gd name="hf" fmla="val 105146"/>
              <a:gd name="vf" fmla="val 110557"/>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203" name="Shape 203"/>
          <p:cNvSpPr/>
          <p:nvPr/>
        </p:nvSpPr>
        <p:spPr>
          <a:xfrm>
            <a:off x="5198875" y="3813237"/>
            <a:ext cx="674700" cy="593099"/>
          </a:xfrm>
          <a:prstGeom prst="diamond">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191" name="Shape 191"/>
          <p:cNvSpPr/>
          <p:nvPr/>
        </p:nvSpPr>
        <p:spPr>
          <a:xfrm>
            <a:off x="7977675" y="3035975"/>
            <a:ext cx="1026000" cy="365099"/>
          </a:xfrm>
          <a:prstGeom prst="ellipse">
            <a:avLst/>
          </a:prstGeom>
          <a:solidFill>
            <a:srgbClr val="D9D9D9"/>
          </a:solid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cxnSp>
        <p:nvCxnSpPr>
          <p:cNvPr id="204" name="Shape 204"/>
          <p:cNvCxnSpPr>
            <a:stCxn id="190" idx="6"/>
            <a:endCxn id="200" idx="2"/>
          </p:cNvCxnSpPr>
          <p:nvPr/>
        </p:nvCxnSpPr>
        <p:spPr>
          <a:xfrm>
            <a:off x="2796955" y="3139599"/>
            <a:ext cx="2077359" cy="78925"/>
          </a:xfrm>
          <a:prstGeom prst="straightConnector1">
            <a:avLst/>
          </a:prstGeom>
          <a:noFill/>
          <a:ln w="19050" cap="flat">
            <a:solidFill>
              <a:srgbClr val="000000"/>
            </a:solidFill>
            <a:prstDash val="solid"/>
            <a:round/>
            <a:headEnd type="triangle" w="lg" len="lg"/>
            <a:tailEnd type="triangle" w="lg" len="lg"/>
          </a:ln>
        </p:spPr>
      </p:cxnSp>
      <p:cxnSp>
        <p:nvCxnSpPr>
          <p:cNvPr id="205" name="Shape 205"/>
          <p:cNvCxnSpPr>
            <a:stCxn id="190" idx="4"/>
            <a:endCxn id="199" idx="2"/>
          </p:cNvCxnSpPr>
          <p:nvPr/>
        </p:nvCxnSpPr>
        <p:spPr>
          <a:xfrm>
            <a:off x="2283955" y="3322149"/>
            <a:ext cx="1038680" cy="308550"/>
          </a:xfrm>
          <a:prstGeom prst="straightConnector1">
            <a:avLst/>
          </a:prstGeom>
          <a:noFill/>
          <a:ln w="19050" cap="flat">
            <a:solidFill>
              <a:srgbClr val="000000"/>
            </a:solidFill>
            <a:prstDash val="solid"/>
            <a:round/>
            <a:headEnd type="triangle" w="lg" len="lg"/>
            <a:tailEnd type="triangle" w="lg" len="lg"/>
          </a:ln>
        </p:spPr>
      </p:cxnSp>
      <p:cxnSp>
        <p:nvCxnSpPr>
          <p:cNvPr id="206" name="Shape 206"/>
          <p:cNvCxnSpPr>
            <a:stCxn id="190" idx="5"/>
            <a:endCxn id="201" idx="2"/>
          </p:cNvCxnSpPr>
          <p:nvPr/>
        </p:nvCxnSpPr>
        <p:spPr>
          <a:xfrm>
            <a:off x="2646700" y="3268682"/>
            <a:ext cx="3779294" cy="362017"/>
          </a:xfrm>
          <a:prstGeom prst="straightConnector1">
            <a:avLst/>
          </a:prstGeom>
          <a:noFill/>
          <a:ln w="19050" cap="flat">
            <a:solidFill>
              <a:srgbClr val="000000"/>
            </a:solidFill>
            <a:prstDash val="solid"/>
            <a:round/>
            <a:headEnd type="triangle" w="lg" len="lg"/>
            <a:tailEnd type="triangle" w="lg" len="lg"/>
          </a:ln>
        </p:spPr>
      </p:cxnSp>
      <p:cxnSp>
        <p:nvCxnSpPr>
          <p:cNvPr id="207" name="Shape 207"/>
          <p:cNvCxnSpPr>
            <a:stCxn id="200" idx="3"/>
            <a:endCxn id="199" idx="6"/>
          </p:cNvCxnSpPr>
          <p:nvPr/>
        </p:nvCxnSpPr>
        <p:spPr>
          <a:xfrm flipH="1">
            <a:off x="4348635" y="3347607"/>
            <a:ext cx="675933" cy="283092"/>
          </a:xfrm>
          <a:prstGeom prst="straightConnector1">
            <a:avLst/>
          </a:prstGeom>
          <a:noFill/>
          <a:ln w="19050" cap="flat">
            <a:solidFill>
              <a:srgbClr val="000000"/>
            </a:solidFill>
            <a:prstDash val="solid"/>
            <a:round/>
            <a:headEnd type="triangle" w="lg" len="lg"/>
            <a:tailEnd type="triangle" w="lg" len="lg"/>
          </a:ln>
        </p:spPr>
      </p:cxnSp>
      <p:cxnSp>
        <p:nvCxnSpPr>
          <p:cNvPr id="208" name="Shape 208"/>
          <p:cNvCxnSpPr>
            <a:stCxn id="200" idx="5"/>
            <a:endCxn id="201" idx="1"/>
          </p:cNvCxnSpPr>
          <p:nvPr/>
        </p:nvCxnSpPr>
        <p:spPr>
          <a:xfrm>
            <a:off x="5750060" y="3347607"/>
            <a:ext cx="826188" cy="154010"/>
          </a:xfrm>
          <a:prstGeom prst="straightConnector1">
            <a:avLst/>
          </a:prstGeom>
          <a:noFill/>
          <a:ln w="19050" cap="flat">
            <a:solidFill>
              <a:srgbClr val="000000"/>
            </a:solidFill>
            <a:prstDash val="solid"/>
            <a:round/>
            <a:headEnd type="triangle" w="lg" len="lg"/>
            <a:tailEnd type="triangle" w="lg" len="lg"/>
          </a:ln>
        </p:spPr>
      </p:cxnSp>
      <p:cxnSp>
        <p:nvCxnSpPr>
          <p:cNvPr id="209" name="Shape 209"/>
          <p:cNvCxnSpPr>
            <a:stCxn id="200" idx="6"/>
            <a:endCxn id="191" idx="2"/>
          </p:cNvCxnSpPr>
          <p:nvPr/>
        </p:nvCxnSpPr>
        <p:spPr>
          <a:xfrm>
            <a:off x="5900314" y="3218524"/>
            <a:ext cx="2077360" cy="0"/>
          </a:xfrm>
          <a:prstGeom prst="straightConnector1">
            <a:avLst/>
          </a:prstGeom>
          <a:noFill/>
          <a:ln w="19050" cap="flat">
            <a:solidFill>
              <a:srgbClr val="000000"/>
            </a:solidFill>
            <a:prstDash val="solid"/>
            <a:round/>
            <a:headEnd type="triangle" w="lg" len="lg"/>
            <a:tailEnd type="triangle" w="lg" len="lg"/>
          </a:ln>
        </p:spPr>
      </p:cxnSp>
      <p:cxnSp>
        <p:nvCxnSpPr>
          <p:cNvPr id="210" name="Shape 210"/>
          <p:cNvCxnSpPr>
            <a:stCxn id="190" idx="2"/>
            <a:endCxn id="196" idx="0"/>
          </p:cNvCxnSpPr>
          <p:nvPr/>
        </p:nvCxnSpPr>
        <p:spPr>
          <a:xfrm flipH="1">
            <a:off x="732275" y="3139599"/>
            <a:ext cx="1038680" cy="308550"/>
          </a:xfrm>
          <a:prstGeom prst="straightConnector1">
            <a:avLst/>
          </a:prstGeom>
          <a:noFill/>
          <a:ln w="19050" cap="flat">
            <a:solidFill>
              <a:srgbClr val="000000"/>
            </a:solidFill>
            <a:prstDash val="solid"/>
            <a:round/>
            <a:headEnd type="triangle" w="lg" len="lg"/>
            <a:tailEnd type="triangle" w="lg" len="lg"/>
          </a:ln>
        </p:spPr>
      </p:cxnSp>
      <p:cxnSp>
        <p:nvCxnSpPr>
          <p:cNvPr id="211" name="Shape 211"/>
          <p:cNvCxnSpPr>
            <a:endCxn id="196" idx="6"/>
          </p:cNvCxnSpPr>
          <p:nvPr/>
        </p:nvCxnSpPr>
        <p:spPr>
          <a:xfrm flipH="1">
            <a:off x="1245275" y="3253600"/>
            <a:ext cx="3665699" cy="377099"/>
          </a:xfrm>
          <a:prstGeom prst="straightConnector1">
            <a:avLst/>
          </a:prstGeom>
          <a:noFill/>
          <a:ln w="19050" cap="flat">
            <a:solidFill>
              <a:srgbClr val="000000"/>
            </a:solidFill>
            <a:prstDash val="solid"/>
            <a:round/>
            <a:headEnd type="triangle" w="lg" len="lg"/>
            <a:tailEnd type="triangle" w="lg" len="lg"/>
          </a:ln>
        </p:spPr>
      </p:cxnSp>
      <p:cxnSp>
        <p:nvCxnSpPr>
          <p:cNvPr id="212" name="Shape 212"/>
          <p:cNvCxnSpPr>
            <a:stCxn id="206" idx="5"/>
            <a:endCxn id="197" idx="0"/>
          </p:cNvCxnSpPr>
          <p:nvPr/>
        </p:nvCxnSpPr>
        <p:spPr>
          <a:xfrm>
            <a:off x="2646849" y="3268774"/>
            <a:ext cx="898200" cy="949500"/>
          </a:xfrm>
          <a:prstGeom prst="straightConnector1">
            <a:avLst/>
          </a:prstGeom>
          <a:noFill/>
          <a:ln w="19050" cap="flat">
            <a:solidFill>
              <a:srgbClr val="D9D9D9"/>
            </a:solidFill>
            <a:prstDash val="solid"/>
            <a:round/>
            <a:headEnd type="triangle" w="lg" len="lg"/>
            <a:tailEnd type="triangle" w="lg" len="lg"/>
          </a:ln>
        </p:spPr>
      </p:cxnSp>
      <p:cxnSp>
        <p:nvCxnSpPr>
          <p:cNvPr id="213" name="Shape 213"/>
          <p:cNvCxnSpPr>
            <a:stCxn id="200" idx="3"/>
            <a:endCxn id="202" idx="0"/>
          </p:cNvCxnSpPr>
          <p:nvPr/>
        </p:nvCxnSpPr>
        <p:spPr>
          <a:xfrm flipH="1">
            <a:off x="4762499" y="3347607"/>
            <a:ext cx="262069" cy="1868005"/>
          </a:xfrm>
          <a:prstGeom prst="straightConnector1">
            <a:avLst/>
          </a:prstGeom>
          <a:noFill/>
          <a:ln w="19050" cap="flat">
            <a:solidFill>
              <a:srgbClr val="D9D9D9"/>
            </a:solidFill>
            <a:prstDash val="solid"/>
            <a:round/>
            <a:headEnd type="triangle" w="lg" len="lg"/>
            <a:tailEnd type="triangle" w="lg" len="lg"/>
          </a:ln>
        </p:spPr>
      </p:cxnSp>
      <p:cxnSp>
        <p:nvCxnSpPr>
          <p:cNvPr id="214" name="Shape 214"/>
          <p:cNvCxnSpPr>
            <a:endCxn id="198" idx="0"/>
          </p:cNvCxnSpPr>
          <p:nvPr/>
        </p:nvCxnSpPr>
        <p:spPr>
          <a:xfrm>
            <a:off x="2385525" y="3350124"/>
            <a:ext cx="446099" cy="1649100"/>
          </a:xfrm>
          <a:prstGeom prst="straightConnector1">
            <a:avLst/>
          </a:prstGeom>
          <a:noFill/>
          <a:ln w="19050" cap="flat">
            <a:solidFill>
              <a:srgbClr val="D9D9D9"/>
            </a:solidFill>
            <a:prstDash val="solid"/>
            <a:round/>
            <a:headEnd type="triangle" w="lg" len="lg"/>
            <a:tailEnd type="triangle" w="lg" len="lg"/>
          </a:ln>
        </p:spPr>
      </p:cxnSp>
      <p:cxnSp>
        <p:nvCxnSpPr>
          <p:cNvPr id="215" name="Shape 215"/>
          <p:cNvCxnSpPr>
            <a:stCxn id="200" idx="4"/>
            <a:endCxn id="203" idx="0"/>
          </p:cNvCxnSpPr>
          <p:nvPr/>
        </p:nvCxnSpPr>
        <p:spPr>
          <a:xfrm>
            <a:off x="5387314" y="3401074"/>
            <a:ext cx="148910" cy="412162"/>
          </a:xfrm>
          <a:prstGeom prst="straightConnector1">
            <a:avLst/>
          </a:prstGeom>
          <a:noFill/>
          <a:ln w="19050" cap="flat">
            <a:solidFill>
              <a:srgbClr val="D9D9D9"/>
            </a:solidFill>
            <a:prstDash val="solid"/>
            <a:round/>
            <a:headEnd type="triangle" w="lg" len="lg"/>
            <a:tailEnd type="triangle" w="lg" len="lg"/>
          </a:ln>
        </p:spPr>
      </p:cxn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body" idx="1"/>
          </p:nvPr>
        </p:nvSpPr>
        <p:spPr>
          <a:xfrm>
            <a:off x="457200" y="1438250"/>
            <a:ext cx="8229600" cy="4810199"/>
          </a:xfrm>
          <a:prstGeom prst="rect">
            <a:avLst/>
          </a:prstGeom>
          <a:noFill/>
          <a:ln>
            <a:noFill/>
          </a:ln>
        </p:spPr>
        <p:txBody>
          <a:bodyPr lIns="91425" tIns="45700" rIns="91425" bIns="45700" anchor="t" anchorCtr="0">
            <a:noAutofit/>
          </a:bodyPr>
          <a:lstStyle/>
          <a:p>
            <a:pPr marL="457200" marR="0" lvl="0"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12+ Facilitators across 6 campuses</a:t>
            </a:r>
          </a:p>
          <a:p>
            <a:pPr marL="914400" marR="0" lvl="1"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Clemson, Wisconsin, Harvard, Hawaii, USC, Utah</a:t>
            </a:r>
          </a:p>
        </p:txBody>
      </p:sp>
      <p:cxnSp>
        <p:nvCxnSpPr>
          <p:cNvPr id="221" name="Shape 221"/>
          <p:cNvCxnSpPr>
            <a:stCxn id="222" idx="7"/>
            <a:endCxn id="223" idx="2"/>
          </p:cNvCxnSpPr>
          <p:nvPr/>
        </p:nvCxnSpPr>
        <p:spPr>
          <a:xfrm>
            <a:off x="2646700" y="3010517"/>
            <a:ext cx="5330974" cy="208007"/>
          </a:xfrm>
          <a:prstGeom prst="straightConnector1">
            <a:avLst/>
          </a:prstGeom>
          <a:noFill/>
          <a:ln w="19050" cap="flat">
            <a:solidFill>
              <a:srgbClr val="D9D9D9"/>
            </a:solidFill>
            <a:prstDash val="solid"/>
            <a:round/>
            <a:headEnd type="triangle" w="lg" len="lg"/>
            <a:tailEnd type="triangle" w="lg" len="lg"/>
          </a:ln>
        </p:spPr>
      </p:cxnSp>
      <p:sp>
        <p:nvSpPr>
          <p:cNvPr id="224" name="Shape 224"/>
          <p:cNvSpPr txBox="1">
            <a:spLocks noGrp="1"/>
          </p:cNvSpPr>
          <p:nvPr>
            <p:ph type="title"/>
          </p:nvPr>
        </p:nvSpPr>
        <p:spPr>
          <a:xfrm>
            <a:off x="457200" y="274649"/>
            <a:ext cx="8229600" cy="14091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3600">
                <a:solidFill>
                  <a:srgbClr val="C00000"/>
                </a:solidFill>
                <a:latin typeface="Calibri"/>
                <a:ea typeface="Calibri"/>
                <a:cs typeface="Calibri"/>
                <a:sym typeface="Calibri"/>
              </a:rPr>
              <a:t>ACI-REF Network</a:t>
            </a:r>
          </a:p>
        </p:txBody>
      </p:sp>
      <p:sp>
        <p:nvSpPr>
          <p:cNvPr id="225" name="Shape 225"/>
          <p:cNvSpPr txBox="1">
            <a:spLocks noGrp="1"/>
          </p:cNvSpPr>
          <p:nvPr>
            <p:ph type="sldNum" idx="12"/>
          </p:nvPr>
        </p:nvSpPr>
        <p:spPr>
          <a:xfrm>
            <a:off x="8610600" y="6416675"/>
            <a:ext cx="457200"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226" name="Shape 226"/>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227" name="Shape 227"/>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
        <p:nvSpPr>
          <p:cNvPr id="228" name="Shape 228"/>
          <p:cNvSpPr/>
          <p:nvPr/>
        </p:nvSpPr>
        <p:spPr>
          <a:xfrm>
            <a:off x="219275"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222" name="Shape 222"/>
          <p:cNvSpPr/>
          <p:nvPr/>
        </p:nvSpPr>
        <p:spPr>
          <a:xfrm>
            <a:off x="1770955" y="2957050"/>
            <a:ext cx="1026000" cy="365099"/>
          </a:xfrm>
          <a:prstGeom prst="ellipse">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229" name="Shape 229"/>
          <p:cNvSpPr/>
          <p:nvPr/>
        </p:nvSpPr>
        <p:spPr>
          <a:xfrm>
            <a:off x="3253600" y="4218275"/>
            <a:ext cx="582899" cy="479100"/>
          </a:xfrm>
          <a:prstGeom prst="pentagon">
            <a:avLst>
              <a:gd name="hf" fmla="val 105146"/>
              <a:gd name="vf" fmla="val 110557"/>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230" name="Shape 230"/>
          <p:cNvSpPr/>
          <p:nvPr/>
        </p:nvSpPr>
        <p:spPr>
          <a:xfrm>
            <a:off x="1408175" y="4319125"/>
            <a:ext cx="674700" cy="593099"/>
          </a:xfrm>
          <a:prstGeom prst="diamond">
            <a:avLst/>
          </a:prstGeom>
          <a:solidFill>
            <a:srgbClr val="CC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231" name="Shape 231"/>
          <p:cNvSpPr/>
          <p:nvPr/>
        </p:nvSpPr>
        <p:spPr>
          <a:xfrm>
            <a:off x="2494275" y="4999225"/>
            <a:ext cx="674700" cy="593099"/>
          </a:xfrm>
          <a:prstGeom prst="diamond">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232" name="Shape 232"/>
          <p:cNvSpPr/>
          <p:nvPr/>
        </p:nvSpPr>
        <p:spPr>
          <a:xfrm>
            <a:off x="3322635"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233" name="Shape 233"/>
          <p:cNvSpPr/>
          <p:nvPr/>
        </p:nvSpPr>
        <p:spPr>
          <a:xfrm>
            <a:off x="4874314" y="3035975"/>
            <a:ext cx="1026000" cy="365099"/>
          </a:xfrm>
          <a:prstGeom prst="ellipse">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234" name="Shape 234"/>
          <p:cNvSpPr/>
          <p:nvPr/>
        </p:nvSpPr>
        <p:spPr>
          <a:xfrm>
            <a:off x="6425994"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235" name="Shape 235"/>
          <p:cNvSpPr/>
          <p:nvPr/>
        </p:nvSpPr>
        <p:spPr>
          <a:xfrm>
            <a:off x="4471050" y="5215612"/>
            <a:ext cx="582899" cy="479100"/>
          </a:xfrm>
          <a:prstGeom prst="pentagon">
            <a:avLst>
              <a:gd name="hf" fmla="val 105146"/>
              <a:gd name="vf" fmla="val 110557"/>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236" name="Shape 236"/>
          <p:cNvSpPr/>
          <p:nvPr/>
        </p:nvSpPr>
        <p:spPr>
          <a:xfrm>
            <a:off x="6125000" y="4818400"/>
            <a:ext cx="674700" cy="593099"/>
          </a:xfrm>
          <a:prstGeom prst="diamond">
            <a:avLst/>
          </a:prstGeom>
          <a:solidFill>
            <a:srgbClr val="E69138"/>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237" name="Shape 237"/>
          <p:cNvSpPr/>
          <p:nvPr/>
        </p:nvSpPr>
        <p:spPr>
          <a:xfrm>
            <a:off x="5198875" y="3813237"/>
            <a:ext cx="674700" cy="593099"/>
          </a:xfrm>
          <a:prstGeom prst="diamond">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223" name="Shape 223"/>
          <p:cNvSpPr/>
          <p:nvPr/>
        </p:nvSpPr>
        <p:spPr>
          <a:xfrm>
            <a:off x="7977675" y="3035975"/>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cxnSp>
        <p:nvCxnSpPr>
          <p:cNvPr id="238" name="Shape 238"/>
          <p:cNvCxnSpPr>
            <a:stCxn id="222" idx="6"/>
            <a:endCxn id="233" idx="2"/>
          </p:cNvCxnSpPr>
          <p:nvPr/>
        </p:nvCxnSpPr>
        <p:spPr>
          <a:xfrm>
            <a:off x="2796955" y="3139599"/>
            <a:ext cx="2077359" cy="78925"/>
          </a:xfrm>
          <a:prstGeom prst="straightConnector1">
            <a:avLst/>
          </a:prstGeom>
          <a:noFill/>
          <a:ln w="19050" cap="flat">
            <a:solidFill>
              <a:srgbClr val="D9D9D9"/>
            </a:solidFill>
            <a:prstDash val="solid"/>
            <a:round/>
            <a:headEnd type="triangle" w="lg" len="lg"/>
            <a:tailEnd type="triangle" w="lg" len="lg"/>
          </a:ln>
        </p:spPr>
      </p:cxnSp>
      <p:cxnSp>
        <p:nvCxnSpPr>
          <p:cNvPr id="239" name="Shape 239"/>
          <p:cNvCxnSpPr>
            <a:stCxn id="222" idx="4"/>
            <a:endCxn id="232" idx="2"/>
          </p:cNvCxnSpPr>
          <p:nvPr/>
        </p:nvCxnSpPr>
        <p:spPr>
          <a:xfrm>
            <a:off x="2283955" y="3322149"/>
            <a:ext cx="1038680" cy="308550"/>
          </a:xfrm>
          <a:prstGeom prst="straightConnector1">
            <a:avLst/>
          </a:prstGeom>
          <a:noFill/>
          <a:ln w="19050" cap="flat">
            <a:solidFill>
              <a:srgbClr val="D9D9D9"/>
            </a:solidFill>
            <a:prstDash val="solid"/>
            <a:round/>
            <a:headEnd type="triangle" w="lg" len="lg"/>
            <a:tailEnd type="triangle" w="lg" len="lg"/>
          </a:ln>
        </p:spPr>
      </p:cxnSp>
      <p:cxnSp>
        <p:nvCxnSpPr>
          <p:cNvPr id="240" name="Shape 240"/>
          <p:cNvCxnSpPr>
            <a:stCxn id="222" idx="5"/>
            <a:endCxn id="234" idx="2"/>
          </p:cNvCxnSpPr>
          <p:nvPr/>
        </p:nvCxnSpPr>
        <p:spPr>
          <a:xfrm>
            <a:off x="2646700" y="3268682"/>
            <a:ext cx="3779294" cy="362017"/>
          </a:xfrm>
          <a:prstGeom prst="straightConnector1">
            <a:avLst/>
          </a:prstGeom>
          <a:noFill/>
          <a:ln w="19050" cap="flat">
            <a:solidFill>
              <a:srgbClr val="D9D9D9"/>
            </a:solidFill>
            <a:prstDash val="solid"/>
            <a:round/>
            <a:headEnd type="triangle" w="lg" len="lg"/>
            <a:tailEnd type="triangle" w="lg" len="lg"/>
          </a:ln>
        </p:spPr>
      </p:cxnSp>
      <p:cxnSp>
        <p:nvCxnSpPr>
          <p:cNvPr id="241" name="Shape 241"/>
          <p:cNvCxnSpPr>
            <a:stCxn id="233" idx="3"/>
            <a:endCxn id="232" idx="6"/>
          </p:cNvCxnSpPr>
          <p:nvPr/>
        </p:nvCxnSpPr>
        <p:spPr>
          <a:xfrm flipH="1">
            <a:off x="4348635" y="3347607"/>
            <a:ext cx="675933" cy="283092"/>
          </a:xfrm>
          <a:prstGeom prst="straightConnector1">
            <a:avLst/>
          </a:prstGeom>
          <a:noFill/>
          <a:ln w="19050" cap="flat">
            <a:solidFill>
              <a:srgbClr val="D9D9D9"/>
            </a:solidFill>
            <a:prstDash val="solid"/>
            <a:round/>
            <a:headEnd type="triangle" w="lg" len="lg"/>
            <a:tailEnd type="triangle" w="lg" len="lg"/>
          </a:ln>
        </p:spPr>
      </p:cxnSp>
      <p:cxnSp>
        <p:nvCxnSpPr>
          <p:cNvPr id="242" name="Shape 242"/>
          <p:cNvCxnSpPr>
            <a:stCxn id="233" idx="5"/>
            <a:endCxn id="234" idx="1"/>
          </p:cNvCxnSpPr>
          <p:nvPr/>
        </p:nvCxnSpPr>
        <p:spPr>
          <a:xfrm>
            <a:off x="5750060" y="3347607"/>
            <a:ext cx="826188" cy="154010"/>
          </a:xfrm>
          <a:prstGeom prst="straightConnector1">
            <a:avLst/>
          </a:prstGeom>
          <a:noFill/>
          <a:ln w="19050" cap="flat">
            <a:solidFill>
              <a:srgbClr val="D9D9D9"/>
            </a:solidFill>
            <a:prstDash val="solid"/>
            <a:round/>
            <a:headEnd type="triangle" w="lg" len="lg"/>
            <a:tailEnd type="triangle" w="lg" len="lg"/>
          </a:ln>
        </p:spPr>
      </p:cxnSp>
      <p:cxnSp>
        <p:nvCxnSpPr>
          <p:cNvPr id="243" name="Shape 243"/>
          <p:cNvCxnSpPr>
            <a:stCxn id="233" idx="6"/>
            <a:endCxn id="223" idx="2"/>
          </p:cNvCxnSpPr>
          <p:nvPr/>
        </p:nvCxnSpPr>
        <p:spPr>
          <a:xfrm>
            <a:off x="5900314" y="3218524"/>
            <a:ext cx="2077360" cy="0"/>
          </a:xfrm>
          <a:prstGeom prst="straightConnector1">
            <a:avLst/>
          </a:prstGeom>
          <a:noFill/>
          <a:ln w="19050" cap="flat">
            <a:solidFill>
              <a:srgbClr val="D9D9D9"/>
            </a:solidFill>
            <a:prstDash val="solid"/>
            <a:round/>
            <a:headEnd type="triangle" w="lg" len="lg"/>
            <a:tailEnd type="triangle" w="lg" len="lg"/>
          </a:ln>
        </p:spPr>
      </p:cxnSp>
      <p:cxnSp>
        <p:nvCxnSpPr>
          <p:cNvPr id="244" name="Shape 244"/>
          <p:cNvCxnSpPr>
            <a:stCxn id="222" idx="2"/>
            <a:endCxn id="228" idx="0"/>
          </p:cNvCxnSpPr>
          <p:nvPr/>
        </p:nvCxnSpPr>
        <p:spPr>
          <a:xfrm flipH="1">
            <a:off x="732275" y="3139599"/>
            <a:ext cx="1038680" cy="308550"/>
          </a:xfrm>
          <a:prstGeom prst="straightConnector1">
            <a:avLst/>
          </a:prstGeom>
          <a:noFill/>
          <a:ln w="19050" cap="flat">
            <a:solidFill>
              <a:srgbClr val="CCCCCC"/>
            </a:solidFill>
            <a:prstDash val="solid"/>
            <a:round/>
            <a:headEnd type="triangle" w="lg" len="lg"/>
            <a:tailEnd type="triangle" w="lg" len="lg"/>
          </a:ln>
        </p:spPr>
      </p:cxnSp>
      <p:cxnSp>
        <p:nvCxnSpPr>
          <p:cNvPr id="245" name="Shape 245"/>
          <p:cNvCxnSpPr>
            <a:endCxn id="228" idx="6"/>
          </p:cNvCxnSpPr>
          <p:nvPr/>
        </p:nvCxnSpPr>
        <p:spPr>
          <a:xfrm flipH="1">
            <a:off x="1245275" y="3253600"/>
            <a:ext cx="3665699" cy="377099"/>
          </a:xfrm>
          <a:prstGeom prst="straightConnector1">
            <a:avLst/>
          </a:prstGeom>
          <a:noFill/>
          <a:ln w="19050" cap="flat">
            <a:solidFill>
              <a:srgbClr val="CCCCCC"/>
            </a:solidFill>
            <a:prstDash val="solid"/>
            <a:round/>
            <a:headEnd type="triangle" w="lg" len="lg"/>
            <a:tailEnd type="triangle" w="lg" len="lg"/>
          </a:ln>
        </p:spPr>
      </p:cxnSp>
      <p:cxnSp>
        <p:nvCxnSpPr>
          <p:cNvPr id="246" name="Shape 246"/>
          <p:cNvCxnSpPr>
            <a:stCxn id="222" idx="3"/>
            <a:endCxn id="230" idx="0"/>
          </p:cNvCxnSpPr>
          <p:nvPr/>
        </p:nvCxnSpPr>
        <p:spPr>
          <a:xfrm flipH="1">
            <a:off x="1745525" y="3268682"/>
            <a:ext cx="175684" cy="1050442"/>
          </a:xfrm>
          <a:prstGeom prst="straightConnector1">
            <a:avLst/>
          </a:prstGeom>
          <a:noFill/>
          <a:ln w="19050" cap="flat">
            <a:solidFill>
              <a:schemeClr val="dk2"/>
            </a:solidFill>
            <a:prstDash val="solid"/>
            <a:round/>
            <a:headEnd type="triangle" w="lg" len="lg"/>
            <a:tailEnd type="triangle" w="lg" len="lg"/>
          </a:ln>
        </p:spPr>
      </p:cxnSp>
      <p:cxnSp>
        <p:nvCxnSpPr>
          <p:cNvPr id="247" name="Shape 247"/>
          <p:cNvCxnSpPr>
            <a:endCxn id="231" idx="0"/>
          </p:cNvCxnSpPr>
          <p:nvPr/>
        </p:nvCxnSpPr>
        <p:spPr>
          <a:xfrm>
            <a:off x="2306325" y="3341424"/>
            <a:ext cx="525299" cy="1657800"/>
          </a:xfrm>
          <a:prstGeom prst="straightConnector1">
            <a:avLst/>
          </a:prstGeom>
          <a:noFill/>
          <a:ln w="19050" cap="flat">
            <a:solidFill>
              <a:schemeClr val="dk2"/>
            </a:solidFill>
            <a:prstDash val="solid"/>
            <a:round/>
            <a:headEnd type="triangle" w="lg" len="lg"/>
            <a:tailEnd type="triangle" w="lg" len="lg"/>
          </a:ln>
        </p:spPr>
      </p:cxnSp>
      <p:cxnSp>
        <p:nvCxnSpPr>
          <p:cNvPr id="248" name="Shape 248"/>
          <p:cNvCxnSpPr>
            <a:stCxn id="240" idx="5"/>
            <a:endCxn id="229" idx="0"/>
          </p:cNvCxnSpPr>
          <p:nvPr/>
        </p:nvCxnSpPr>
        <p:spPr>
          <a:xfrm>
            <a:off x="2646849" y="3268774"/>
            <a:ext cx="898200" cy="949500"/>
          </a:xfrm>
          <a:prstGeom prst="straightConnector1">
            <a:avLst/>
          </a:prstGeom>
          <a:noFill/>
          <a:ln w="19050" cap="flat">
            <a:solidFill>
              <a:schemeClr val="dk2"/>
            </a:solidFill>
            <a:prstDash val="solid"/>
            <a:round/>
            <a:headEnd type="triangle" w="lg" len="lg"/>
            <a:tailEnd type="triangle" w="lg" len="lg"/>
          </a:ln>
        </p:spPr>
      </p:cxnSp>
      <p:cxnSp>
        <p:nvCxnSpPr>
          <p:cNvPr id="249" name="Shape 249"/>
          <p:cNvCxnSpPr>
            <a:stCxn id="233" idx="3"/>
            <a:endCxn id="235" idx="0"/>
          </p:cNvCxnSpPr>
          <p:nvPr/>
        </p:nvCxnSpPr>
        <p:spPr>
          <a:xfrm flipH="1">
            <a:off x="4762499" y="3347607"/>
            <a:ext cx="262069" cy="1868005"/>
          </a:xfrm>
          <a:prstGeom prst="straightConnector1">
            <a:avLst/>
          </a:prstGeom>
          <a:noFill/>
          <a:ln w="19050" cap="flat">
            <a:solidFill>
              <a:schemeClr val="dk2"/>
            </a:solidFill>
            <a:prstDash val="solid"/>
            <a:round/>
            <a:headEnd type="triangle" w="lg" len="lg"/>
            <a:tailEnd type="triangle" w="lg" len="lg"/>
          </a:ln>
        </p:spPr>
      </p:cxnSp>
      <p:cxnSp>
        <p:nvCxnSpPr>
          <p:cNvPr id="250" name="Shape 250"/>
          <p:cNvCxnSpPr>
            <a:stCxn id="233" idx="4"/>
            <a:endCxn id="237" idx="0"/>
          </p:cNvCxnSpPr>
          <p:nvPr/>
        </p:nvCxnSpPr>
        <p:spPr>
          <a:xfrm>
            <a:off x="5387314" y="3401074"/>
            <a:ext cx="148910" cy="412162"/>
          </a:xfrm>
          <a:prstGeom prst="straightConnector1">
            <a:avLst/>
          </a:prstGeom>
          <a:noFill/>
          <a:ln w="19050" cap="flat">
            <a:solidFill>
              <a:schemeClr val="dk2"/>
            </a:solidFill>
            <a:prstDash val="solid"/>
            <a:round/>
            <a:headEnd type="triangle" w="lg" len="lg"/>
            <a:tailEnd type="triangle" w="lg" len="lg"/>
          </a:ln>
        </p:spPr>
      </p:cxnSp>
      <p:cxnSp>
        <p:nvCxnSpPr>
          <p:cNvPr id="251" name="Shape 251"/>
          <p:cNvCxnSpPr>
            <a:stCxn id="233" idx="5"/>
            <a:endCxn id="236" idx="0"/>
          </p:cNvCxnSpPr>
          <p:nvPr/>
        </p:nvCxnSpPr>
        <p:spPr>
          <a:xfrm>
            <a:off x="5750060" y="3347607"/>
            <a:ext cx="712289" cy="1470792"/>
          </a:xfrm>
          <a:prstGeom prst="straightConnector1">
            <a:avLst/>
          </a:prstGeom>
          <a:noFill/>
          <a:ln w="19050" cap="flat">
            <a:solidFill>
              <a:schemeClr val="dk2"/>
            </a:solidFill>
            <a:prstDash val="solid"/>
            <a:round/>
            <a:headEnd type="triangle" w="lg" len="lg"/>
            <a:tailEnd type="triangle" w="lg" len="lg"/>
          </a:ln>
        </p:spPr>
      </p:cxnSp>
      <p:sp>
        <p:nvSpPr>
          <p:cNvPr id="252" name="Shape 252"/>
          <p:cNvSpPr/>
          <p:nvPr/>
        </p:nvSpPr>
        <p:spPr>
          <a:xfrm>
            <a:off x="1070825" y="4406350"/>
            <a:ext cx="674700" cy="593099"/>
          </a:xfrm>
          <a:prstGeom prst="diamond">
            <a:avLst/>
          </a:prstGeom>
          <a:solidFill>
            <a:srgbClr val="CC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253" name="Shape 253"/>
          <p:cNvSpPr/>
          <p:nvPr/>
        </p:nvSpPr>
        <p:spPr>
          <a:xfrm>
            <a:off x="1408175" y="4622525"/>
            <a:ext cx="674700" cy="593099"/>
          </a:xfrm>
          <a:prstGeom prst="diamond">
            <a:avLst/>
          </a:prstGeom>
          <a:solidFill>
            <a:srgbClr val="CC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254" name="Shape 254"/>
          <p:cNvSpPr/>
          <p:nvPr/>
        </p:nvSpPr>
        <p:spPr>
          <a:xfrm>
            <a:off x="6462350" y="4751550"/>
            <a:ext cx="674700" cy="593099"/>
          </a:xfrm>
          <a:prstGeom prst="diamond">
            <a:avLst/>
          </a:prstGeom>
          <a:solidFill>
            <a:srgbClr val="E69138"/>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255" name="Shape 255"/>
          <p:cNvSpPr/>
          <p:nvPr/>
        </p:nvSpPr>
        <p:spPr>
          <a:xfrm>
            <a:off x="6246425" y="5101625"/>
            <a:ext cx="674700" cy="593099"/>
          </a:xfrm>
          <a:prstGeom prst="diamond">
            <a:avLst/>
          </a:prstGeom>
          <a:solidFill>
            <a:srgbClr val="E69138"/>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457200" y="1438250"/>
            <a:ext cx="8229600" cy="4810199"/>
          </a:xfrm>
          <a:prstGeom prst="rect">
            <a:avLst/>
          </a:prstGeom>
          <a:noFill/>
          <a:ln>
            <a:noFill/>
          </a:ln>
        </p:spPr>
        <p:txBody>
          <a:bodyPr lIns="91425" tIns="45700" rIns="91425" bIns="45700" anchor="t" anchorCtr="0">
            <a:noAutofit/>
          </a:bodyPr>
          <a:lstStyle/>
          <a:p>
            <a:pPr marL="457200" marR="0" lvl="0"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12+ Facilitators across 6 campuses</a:t>
            </a:r>
          </a:p>
          <a:p>
            <a:pPr marL="914400" marR="0" lvl="1"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Clemson, Wisconsin, Harvard, Hawaii, USC, Utah</a:t>
            </a:r>
          </a:p>
        </p:txBody>
      </p:sp>
      <p:cxnSp>
        <p:nvCxnSpPr>
          <p:cNvPr id="261" name="Shape 261"/>
          <p:cNvCxnSpPr>
            <a:stCxn id="262" idx="7"/>
            <a:endCxn id="263" idx="2"/>
          </p:cNvCxnSpPr>
          <p:nvPr/>
        </p:nvCxnSpPr>
        <p:spPr>
          <a:xfrm>
            <a:off x="2646700" y="3010517"/>
            <a:ext cx="5330974" cy="208007"/>
          </a:xfrm>
          <a:prstGeom prst="straightConnector1">
            <a:avLst/>
          </a:prstGeom>
          <a:noFill/>
          <a:ln w="19050" cap="flat">
            <a:solidFill>
              <a:srgbClr val="D9D9D9"/>
            </a:solidFill>
            <a:prstDash val="solid"/>
            <a:round/>
            <a:headEnd type="triangle" w="lg" len="lg"/>
            <a:tailEnd type="triangle" w="lg" len="lg"/>
          </a:ln>
        </p:spPr>
      </p:cxnSp>
      <p:sp>
        <p:nvSpPr>
          <p:cNvPr id="264" name="Shape 264"/>
          <p:cNvSpPr txBox="1">
            <a:spLocks noGrp="1"/>
          </p:cNvSpPr>
          <p:nvPr>
            <p:ph type="title"/>
          </p:nvPr>
        </p:nvSpPr>
        <p:spPr>
          <a:xfrm>
            <a:off x="457200" y="274649"/>
            <a:ext cx="8229600" cy="14091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3600">
                <a:solidFill>
                  <a:srgbClr val="C00000"/>
                </a:solidFill>
                <a:latin typeface="Calibri"/>
                <a:ea typeface="Calibri"/>
                <a:cs typeface="Calibri"/>
                <a:sym typeface="Calibri"/>
              </a:rPr>
              <a:t>ACI-REF Network</a:t>
            </a:r>
          </a:p>
        </p:txBody>
      </p:sp>
      <p:sp>
        <p:nvSpPr>
          <p:cNvPr id="265" name="Shape 265"/>
          <p:cNvSpPr txBox="1">
            <a:spLocks noGrp="1"/>
          </p:cNvSpPr>
          <p:nvPr>
            <p:ph type="sldNum" idx="12"/>
          </p:nvPr>
        </p:nvSpPr>
        <p:spPr>
          <a:xfrm>
            <a:off x="8610600" y="6416675"/>
            <a:ext cx="457200"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266" name="Shape 266"/>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267" name="Shape 267"/>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
        <p:nvSpPr>
          <p:cNvPr id="268" name="Shape 268"/>
          <p:cNvSpPr/>
          <p:nvPr/>
        </p:nvSpPr>
        <p:spPr>
          <a:xfrm>
            <a:off x="219275"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262" name="Shape 262"/>
          <p:cNvSpPr/>
          <p:nvPr/>
        </p:nvSpPr>
        <p:spPr>
          <a:xfrm>
            <a:off x="1770955" y="2957050"/>
            <a:ext cx="1026000" cy="365099"/>
          </a:xfrm>
          <a:prstGeom prst="ellipse">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269" name="Shape 269"/>
          <p:cNvSpPr/>
          <p:nvPr/>
        </p:nvSpPr>
        <p:spPr>
          <a:xfrm>
            <a:off x="3253600" y="4218275"/>
            <a:ext cx="582899" cy="479100"/>
          </a:xfrm>
          <a:prstGeom prst="pentagon">
            <a:avLst>
              <a:gd name="hf" fmla="val 105146"/>
              <a:gd name="vf" fmla="val 110557"/>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270" name="Shape 270"/>
          <p:cNvSpPr/>
          <p:nvPr/>
        </p:nvSpPr>
        <p:spPr>
          <a:xfrm>
            <a:off x="1408175" y="4319125"/>
            <a:ext cx="674700" cy="593099"/>
          </a:xfrm>
          <a:prstGeom prst="diamond">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271" name="Shape 271"/>
          <p:cNvSpPr/>
          <p:nvPr/>
        </p:nvSpPr>
        <p:spPr>
          <a:xfrm>
            <a:off x="2494275" y="4999225"/>
            <a:ext cx="674700" cy="593099"/>
          </a:xfrm>
          <a:prstGeom prst="diamond">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272" name="Shape 272"/>
          <p:cNvSpPr/>
          <p:nvPr/>
        </p:nvSpPr>
        <p:spPr>
          <a:xfrm>
            <a:off x="3322635"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273" name="Shape 273"/>
          <p:cNvSpPr/>
          <p:nvPr/>
        </p:nvSpPr>
        <p:spPr>
          <a:xfrm>
            <a:off x="4874314" y="3035975"/>
            <a:ext cx="1026000" cy="365099"/>
          </a:xfrm>
          <a:prstGeom prst="ellipse">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274" name="Shape 274"/>
          <p:cNvSpPr/>
          <p:nvPr/>
        </p:nvSpPr>
        <p:spPr>
          <a:xfrm>
            <a:off x="6425994"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275" name="Shape 275"/>
          <p:cNvSpPr/>
          <p:nvPr/>
        </p:nvSpPr>
        <p:spPr>
          <a:xfrm>
            <a:off x="4471050" y="5215612"/>
            <a:ext cx="582899" cy="479100"/>
          </a:xfrm>
          <a:prstGeom prst="pentagon">
            <a:avLst>
              <a:gd name="hf" fmla="val 105146"/>
              <a:gd name="vf" fmla="val 110557"/>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276" name="Shape 276"/>
          <p:cNvSpPr/>
          <p:nvPr/>
        </p:nvSpPr>
        <p:spPr>
          <a:xfrm>
            <a:off x="6125000" y="4818400"/>
            <a:ext cx="674700" cy="593099"/>
          </a:xfrm>
          <a:prstGeom prst="diamond">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277" name="Shape 277"/>
          <p:cNvSpPr/>
          <p:nvPr/>
        </p:nvSpPr>
        <p:spPr>
          <a:xfrm>
            <a:off x="5198875" y="3813237"/>
            <a:ext cx="674700" cy="593099"/>
          </a:xfrm>
          <a:prstGeom prst="diamond">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263" name="Shape 263"/>
          <p:cNvSpPr/>
          <p:nvPr/>
        </p:nvSpPr>
        <p:spPr>
          <a:xfrm>
            <a:off x="7977675" y="3035975"/>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cxnSp>
        <p:nvCxnSpPr>
          <p:cNvPr id="278" name="Shape 278"/>
          <p:cNvCxnSpPr>
            <a:stCxn id="262" idx="6"/>
            <a:endCxn id="273" idx="2"/>
          </p:cNvCxnSpPr>
          <p:nvPr/>
        </p:nvCxnSpPr>
        <p:spPr>
          <a:xfrm>
            <a:off x="2796955" y="3139599"/>
            <a:ext cx="2077359" cy="78925"/>
          </a:xfrm>
          <a:prstGeom prst="straightConnector1">
            <a:avLst/>
          </a:prstGeom>
          <a:noFill/>
          <a:ln w="19050" cap="flat">
            <a:solidFill>
              <a:srgbClr val="D9D9D9"/>
            </a:solidFill>
            <a:prstDash val="solid"/>
            <a:round/>
            <a:headEnd type="triangle" w="lg" len="lg"/>
            <a:tailEnd type="triangle" w="lg" len="lg"/>
          </a:ln>
        </p:spPr>
      </p:cxnSp>
      <p:cxnSp>
        <p:nvCxnSpPr>
          <p:cNvPr id="279" name="Shape 279"/>
          <p:cNvCxnSpPr>
            <a:stCxn id="262" idx="4"/>
            <a:endCxn id="272" idx="2"/>
          </p:cNvCxnSpPr>
          <p:nvPr/>
        </p:nvCxnSpPr>
        <p:spPr>
          <a:xfrm>
            <a:off x="2283955" y="3322149"/>
            <a:ext cx="1038680" cy="308550"/>
          </a:xfrm>
          <a:prstGeom prst="straightConnector1">
            <a:avLst/>
          </a:prstGeom>
          <a:noFill/>
          <a:ln w="19050" cap="flat">
            <a:solidFill>
              <a:srgbClr val="D9D9D9"/>
            </a:solidFill>
            <a:prstDash val="solid"/>
            <a:round/>
            <a:headEnd type="triangle" w="lg" len="lg"/>
            <a:tailEnd type="triangle" w="lg" len="lg"/>
          </a:ln>
        </p:spPr>
      </p:cxnSp>
      <p:cxnSp>
        <p:nvCxnSpPr>
          <p:cNvPr id="280" name="Shape 280"/>
          <p:cNvCxnSpPr>
            <a:stCxn id="262" idx="5"/>
            <a:endCxn id="274" idx="2"/>
          </p:cNvCxnSpPr>
          <p:nvPr/>
        </p:nvCxnSpPr>
        <p:spPr>
          <a:xfrm>
            <a:off x="2646700" y="3268682"/>
            <a:ext cx="3779294" cy="362017"/>
          </a:xfrm>
          <a:prstGeom prst="straightConnector1">
            <a:avLst/>
          </a:prstGeom>
          <a:noFill/>
          <a:ln w="19050" cap="flat">
            <a:solidFill>
              <a:srgbClr val="D9D9D9"/>
            </a:solidFill>
            <a:prstDash val="solid"/>
            <a:round/>
            <a:headEnd type="triangle" w="lg" len="lg"/>
            <a:tailEnd type="triangle" w="lg" len="lg"/>
          </a:ln>
        </p:spPr>
      </p:cxnSp>
      <p:cxnSp>
        <p:nvCxnSpPr>
          <p:cNvPr id="281" name="Shape 281"/>
          <p:cNvCxnSpPr>
            <a:stCxn id="273" idx="3"/>
            <a:endCxn id="272" idx="6"/>
          </p:cNvCxnSpPr>
          <p:nvPr/>
        </p:nvCxnSpPr>
        <p:spPr>
          <a:xfrm flipH="1">
            <a:off x="4348635" y="3347607"/>
            <a:ext cx="675933" cy="283092"/>
          </a:xfrm>
          <a:prstGeom prst="straightConnector1">
            <a:avLst/>
          </a:prstGeom>
          <a:noFill/>
          <a:ln w="19050" cap="flat">
            <a:solidFill>
              <a:srgbClr val="D9D9D9"/>
            </a:solidFill>
            <a:prstDash val="solid"/>
            <a:round/>
            <a:headEnd type="triangle" w="lg" len="lg"/>
            <a:tailEnd type="triangle" w="lg" len="lg"/>
          </a:ln>
        </p:spPr>
      </p:cxnSp>
      <p:cxnSp>
        <p:nvCxnSpPr>
          <p:cNvPr id="282" name="Shape 282"/>
          <p:cNvCxnSpPr>
            <a:stCxn id="273" idx="5"/>
            <a:endCxn id="274" idx="1"/>
          </p:cNvCxnSpPr>
          <p:nvPr/>
        </p:nvCxnSpPr>
        <p:spPr>
          <a:xfrm>
            <a:off x="5750060" y="3347607"/>
            <a:ext cx="826188" cy="154010"/>
          </a:xfrm>
          <a:prstGeom prst="straightConnector1">
            <a:avLst/>
          </a:prstGeom>
          <a:noFill/>
          <a:ln w="19050" cap="flat">
            <a:solidFill>
              <a:srgbClr val="D9D9D9"/>
            </a:solidFill>
            <a:prstDash val="solid"/>
            <a:round/>
            <a:headEnd type="triangle" w="lg" len="lg"/>
            <a:tailEnd type="triangle" w="lg" len="lg"/>
          </a:ln>
        </p:spPr>
      </p:cxnSp>
      <p:cxnSp>
        <p:nvCxnSpPr>
          <p:cNvPr id="283" name="Shape 283"/>
          <p:cNvCxnSpPr>
            <a:stCxn id="273" idx="6"/>
            <a:endCxn id="263" idx="2"/>
          </p:cNvCxnSpPr>
          <p:nvPr/>
        </p:nvCxnSpPr>
        <p:spPr>
          <a:xfrm>
            <a:off x="5900314" y="3218524"/>
            <a:ext cx="2077360" cy="0"/>
          </a:xfrm>
          <a:prstGeom prst="straightConnector1">
            <a:avLst/>
          </a:prstGeom>
          <a:noFill/>
          <a:ln w="19050" cap="flat">
            <a:solidFill>
              <a:srgbClr val="D9D9D9"/>
            </a:solidFill>
            <a:prstDash val="solid"/>
            <a:round/>
            <a:headEnd type="triangle" w="lg" len="lg"/>
            <a:tailEnd type="triangle" w="lg" len="lg"/>
          </a:ln>
        </p:spPr>
      </p:cxnSp>
      <p:cxnSp>
        <p:nvCxnSpPr>
          <p:cNvPr id="284" name="Shape 284"/>
          <p:cNvCxnSpPr>
            <a:stCxn id="262" idx="2"/>
            <a:endCxn id="268" idx="0"/>
          </p:cNvCxnSpPr>
          <p:nvPr/>
        </p:nvCxnSpPr>
        <p:spPr>
          <a:xfrm flipH="1">
            <a:off x="732275" y="3139599"/>
            <a:ext cx="1038680" cy="308550"/>
          </a:xfrm>
          <a:prstGeom prst="straightConnector1">
            <a:avLst/>
          </a:prstGeom>
          <a:noFill/>
          <a:ln w="19050" cap="flat">
            <a:solidFill>
              <a:srgbClr val="CCCCCC"/>
            </a:solidFill>
            <a:prstDash val="solid"/>
            <a:round/>
            <a:headEnd type="triangle" w="lg" len="lg"/>
            <a:tailEnd type="triangle" w="lg" len="lg"/>
          </a:ln>
        </p:spPr>
      </p:cxnSp>
      <p:cxnSp>
        <p:nvCxnSpPr>
          <p:cNvPr id="285" name="Shape 285"/>
          <p:cNvCxnSpPr>
            <a:endCxn id="268" idx="6"/>
          </p:cNvCxnSpPr>
          <p:nvPr/>
        </p:nvCxnSpPr>
        <p:spPr>
          <a:xfrm flipH="1">
            <a:off x="1245275" y="3253600"/>
            <a:ext cx="3665699" cy="377099"/>
          </a:xfrm>
          <a:prstGeom prst="straightConnector1">
            <a:avLst/>
          </a:prstGeom>
          <a:noFill/>
          <a:ln w="19050" cap="flat">
            <a:solidFill>
              <a:srgbClr val="CCCCCC"/>
            </a:solidFill>
            <a:prstDash val="solid"/>
            <a:round/>
            <a:headEnd type="triangle" w="lg" len="lg"/>
            <a:tailEnd type="triangle" w="lg" len="lg"/>
          </a:ln>
        </p:spPr>
      </p:cxnSp>
      <p:cxnSp>
        <p:nvCxnSpPr>
          <p:cNvPr id="286" name="Shape 286"/>
          <p:cNvCxnSpPr>
            <a:stCxn id="262" idx="3"/>
            <a:endCxn id="270" idx="0"/>
          </p:cNvCxnSpPr>
          <p:nvPr/>
        </p:nvCxnSpPr>
        <p:spPr>
          <a:xfrm flipH="1">
            <a:off x="1745525" y="3268682"/>
            <a:ext cx="175684" cy="1050442"/>
          </a:xfrm>
          <a:prstGeom prst="straightConnector1">
            <a:avLst/>
          </a:prstGeom>
          <a:noFill/>
          <a:ln w="19050" cap="flat">
            <a:solidFill>
              <a:srgbClr val="D9D9D9"/>
            </a:solidFill>
            <a:prstDash val="solid"/>
            <a:round/>
            <a:headEnd type="triangle" w="lg" len="lg"/>
            <a:tailEnd type="triangle" w="lg" len="lg"/>
          </a:ln>
        </p:spPr>
      </p:cxnSp>
      <p:cxnSp>
        <p:nvCxnSpPr>
          <p:cNvPr id="287" name="Shape 287"/>
          <p:cNvCxnSpPr>
            <a:endCxn id="271" idx="0"/>
          </p:cNvCxnSpPr>
          <p:nvPr/>
        </p:nvCxnSpPr>
        <p:spPr>
          <a:xfrm>
            <a:off x="2306325" y="3341424"/>
            <a:ext cx="525299" cy="1657800"/>
          </a:xfrm>
          <a:prstGeom prst="straightConnector1">
            <a:avLst/>
          </a:prstGeom>
          <a:noFill/>
          <a:ln w="19050" cap="flat">
            <a:solidFill>
              <a:srgbClr val="D9D9D9"/>
            </a:solidFill>
            <a:prstDash val="solid"/>
            <a:round/>
            <a:headEnd type="triangle" w="lg" len="lg"/>
            <a:tailEnd type="triangle" w="lg" len="lg"/>
          </a:ln>
        </p:spPr>
      </p:cxnSp>
      <p:cxnSp>
        <p:nvCxnSpPr>
          <p:cNvPr id="288" name="Shape 288"/>
          <p:cNvCxnSpPr>
            <a:stCxn id="280" idx="5"/>
            <a:endCxn id="269" idx="0"/>
          </p:cNvCxnSpPr>
          <p:nvPr/>
        </p:nvCxnSpPr>
        <p:spPr>
          <a:xfrm>
            <a:off x="2646849" y="3268774"/>
            <a:ext cx="898200" cy="949500"/>
          </a:xfrm>
          <a:prstGeom prst="straightConnector1">
            <a:avLst/>
          </a:prstGeom>
          <a:noFill/>
          <a:ln w="19050" cap="flat">
            <a:solidFill>
              <a:srgbClr val="D9D9D9"/>
            </a:solidFill>
            <a:prstDash val="solid"/>
            <a:round/>
            <a:headEnd type="triangle" w="lg" len="lg"/>
            <a:tailEnd type="triangle" w="lg" len="lg"/>
          </a:ln>
        </p:spPr>
      </p:cxnSp>
      <p:cxnSp>
        <p:nvCxnSpPr>
          <p:cNvPr id="289" name="Shape 289"/>
          <p:cNvCxnSpPr>
            <a:stCxn id="273" idx="4"/>
            <a:endCxn id="277" idx="0"/>
          </p:cNvCxnSpPr>
          <p:nvPr/>
        </p:nvCxnSpPr>
        <p:spPr>
          <a:xfrm>
            <a:off x="5387314" y="3401074"/>
            <a:ext cx="148910" cy="412162"/>
          </a:xfrm>
          <a:prstGeom prst="straightConnector1">
            <a:avLst/>
          </a:prstGeom>
          <a:noFill/>
          <a:ln w="19050" cap="flat">
            <a:solidFill>
              <a:srgbClr val="D9D9D9"/>
            </a:solidFill>
            <a:prstDash val="solid"/>
            <a:round/>
            <a:headEnd type="triangle" w="lg" len="lg"/>
            <a:tailEnd type="triangle" w="lg" len="lg"/>
          </a:ln>
        </p:spPr>
      </p:cxnSp>
      <p:cxnSp>
        <p:nvCxnSpPr>
          <p:cNvPr id="290" name="Shape 290"/>
          <p:cNvCxnSpPr>
            <a:stCxn id="273" idx="5"/>
            <a:endCxn id="276" idx="0"/>
          </p:cNvCxnSpPr>
          <p:nvPr/>
        </p:nvCxnSpPr>
        <p:spPr>
          <a:xfrm>
            <a:off x="5750060" y="3347607"/>
            <a:ext cx="712289" cy="1470792"/>
          </a:xfrm>
          <a:prstGeom prst="straightConnector1">
            <a:avLst/>
          </a:prstGeom>
          <a:noFill/>
          <a:ln w="19050" cap="flat">
            <a:solidFill>
              <a:srgbClr val="D9D9D9"/>
            </a:solidFill>
            <a:prstDash val="solid"/>
            <a:round/>
            <a:headEnd type="triangle" w="lg" len="lg"/>
            <a:tailEnd type="triangle" w="lg" len="lg"/>
          </a:ln>
        </p:spPr>
      </p:cxnSp>
      <p:cxnSp>
        <p:nvCxnSpPr>
          <p:cNvPr id="291" name="Shape 291"/>
          <p:cNvCxnSpPr>
            <a:stCxn id="270" idx="3"/>
            <a:endCxn id="269" idx="1"/>
          </p:cNvCxnSpPr>
          <p:nvPr/>
        </p:nvCxnSpPr>
        <p:spPr>
          <a:xfrm rot="10800000" flipH="1">
            <a:off x="2082875" y="4401274"/>
            <a:ext cx="1170725" cy="214400"/>
          </a:xfrm>
          <a:prstGeom prst="straightConnector1">
            <a:avLst/>
          </a:prstGeom>
          <a:noFill/>
          <a:ln w="19050" cap="flat">
            <a:solidFill>
              <a:schemeClr val="dk2"/>
            </a:solidFill>
            <a:prstDash val="solid"/>
            <a:round/>
            <a:headEnd type="stealth" w="lg" len="lg"/>
            <a:tailEnd type="triangle" w="lg" len="lg"/>
          </a:ln>
        </p:spPr>
      </p:cxnSp>
      <p:cxnSp>
        <p:nvCxnSpPr>
          <p:cNvPr id="292" name="Shape 292"/>
          <p:cNvCxnSpPr>
            <a:stCxn id="271" idx="3"/>
            <a:endCxn id="269" idx="3"/>
          </p:cNvCxnSpPr>
          <p:nvPr/>
        </p:nvCxnSpPr>
        <p:spPr>
          <a:xfrm rot="10800000" flipH="1">
            <a:off x="3168975" y="4697375"/>
            <a:ext cx="376074" cy="598399"/>
          </a:xfrm>
          <a:prstGeom prst="straightConnector1">
            <a:avLst/>
          </a:prstGeom>
          <a:noFill/>
          <a:ln w="19050" cap="flat">
            <a:solidFill>
              <a:schemeClr val="dk2"/>
            </a:solidFill>
            <a:prstDash val="solid"/>
            <a:round/>
            <a:headEnd type="triangle" w="lg" len="lg"/>
            <a:tailEnd type="triangle" w="lg" len="lg"/>
          </a:ln>
        </p:spPr>
      </p:cxnSp>
      <p:cxnSp>
        <p:nvCxnSpPr>
          <p:cNvPr id="293" name="Shape 293"/>
          <p:cNvCxnSpPr>
            <a:stCxn id="273" idx="3"/>
            <a:endCxn id="275" idx="0"/>
          </p:cNvCxnSpPr>
          <p:nvPr/>
        </p:nvCxnSpPr>
        <p:spPr>
          <a:xfrm flipH="1">
            <a:off x="4762499" y="3347607"/>
            <a:ext cx="262069" cy="1868005"/>
          </a:xfrm>
          <a:prstGeom prst="straightConnector1">
            <a:avLst/>
          </a:prstGeom>
          <a:noFill/>
          <a:ln w="19050" cap="flat">
            <a:solidFill>
              <a:srgbClr val="D9D9D9"/>
            </a:solidFill>
            <a:prstDash val="solid"/>
            <a:round/>
            <a:headEnd type="triangle" w="lg" len="lg"/>
            <a:tailEnd type="triangle" w="lg" len="lg"/>
          </a:ln>
        </p:spPr>
      </p:cxnSp>
      <p:sp>
        <p:nvSpPr>
          <p:cNvPr id="294" name="Shape 294"/>
          <p:cNvSpPr/>
          <p:nvPr/>
        </p:nvSpPr>
        <p:spPr>
          <a:xfrm>
            <a:off x="1070825" y="4406350"/>
            <a:ext cx="674700" cy="593099"/>
          </a:xfrm>
          <a:prstGeom prst="diamond">
            <a:avLst/>
          </a:prstGeom>
          <a:solidFill>
            <a:srgbClr val="CC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295" name="Shape 295"/>
          <p:cNvSpPr/>
          <p:nvPr/>
        </p:nvSpPr>
        <p:spPr>
          <a:xfrm>
            <a:off x="1408175" y="4622525"/>
            <a:ext cx="674700" cy="593099"/>
          </a:xfrm>
          <a:prstGeom prst="diamond">
            <a:avLst/>
          </a:prstGeom>
          <a:solidFill>
            <a:srgbClr val="CC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296" name="Shape 296"/>
          <p:cNvSpPr/>
          <p:nvPr/>
        </p:nvSpPr>
        <p:spPr>
          <a:xfrm>
            <a:off x="6462350" y="4751550"/>
            <a:ext cx="674700" cy="593099"/>
          </a:xfrm>
          <a:prstGeom prst="diamond">
            <a:avLst/>
          </a:prstGeom>
          <a:solidFill>
            <a:srgbClr val="E69138"/>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297" name="Shape 297"/>
          <p:cNvSpPr/>
          <p:nvPr/>
        </p:nvSpPr>
        <p:spPr>
          <a:xfrm>
            <a:off x="6246425" y="5101625"/>
            <a:ext cx="674700" cy="593099"/>
          </a:xfrm>
          <a:prstGeom prst="diamond">
            <a:avLst/>
          </a:prstGeom>
          <a:solidFill>
            <a:srgbClr val="E69138"/>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457200" y="1438250"/>
            <a:ext cx="8229600" cy="4810199"/>
          </a:xfrm>
          <a:prstGeom prst="rect">
            <a:avLst/>
          </a:prstGeom>
          <a:noFill/>
          <a:ln>
            <a:noFill/>
          </a:ln>
        </p:spPr>
        <p:txBody>
          <a:bodyPr lIns="91425" tIns="45700" rIns="91425" bIns="45700" anchor="t" anchorCtr="0">
            <a:noAutofit/>
          </a:bodyPr>
          <a:lstStyle/>
          <a:p>
            <a:pPr marL="457200" marR="0" lvl="0"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12+ Facilitators across 6 campuses</a:t>
            </a:r>
          </a:p>
          <a:p>
            <a:pPr marL="914400" marR="0" lvl="1"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Clemson, Wisconsin, Harvard, Hawaii, USC, Utah</a:t>
            </a:r>
          </a:p>
        </p:txBody>
      </p:sp>
      <p:cxnSp>
        <p:nvCxnSpPr>
          <p:cNvPr id="303" name="Shape 303"/>
          <p:cNvCxnSpPr>
            <a:stCxn id="304" idx="7"/>
            <a:endCxn id="305" idx="2"/>
          </p:cNvCxnSpPr>
          <p:nvPr/>
        </p:nvCxnSpPr>
        <p:spPr>
          <a:xfrm>
            <a:off x="2646700" y="3010517"/>
            <a:ext cx="5330974" cy="208007"/>
          </a:xfrm>
          <a:prstGeom prst="straightConnector1">
            <a:avLst/>
          </a:prstGeom>
          <a:noFill/>
          <a:ln w="19050" cap="flat">
            <a:solidFill>
              <a:srgbClr val="D9D9D9"/>
            </a:solidFill>
            <a:prstDash val="solid"/>
            <a:round/>
            <a:headEnd type="triangle" w="lg" len="lg"/>
            <a:tailEnd type="triangle" w="lg" len="lg"/>
          </a:ln>
        </p:spPr>
      </p:cxnSp>
      <p:sp>
        <p:nvSpPr>
          <p:cNvPr id="306" name="Shape 306"/>
          <p:cNvSpPr txBox="1">
            <a:spLocks noGrp="1"/>
          </p:cNvSpPr>
          <p:nvPr>
            <p:ph type="title"/>
          </p:nvPr>
        </p:nvSpPr>
        <p:spPr>
          <a:xfrm>
            <a:off x="457200" y="274649"/>
            <a:ext cx="8229600" cy="14091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3600">
                <a:solidFill>
                  <a:srgbClr val="C00000"/>
                </a:solidFill>
                <a:latin typeface="Calibri"/>
                <a:ea typeface="Calibri"/>
                <a:cs typeface="Calibri"/>
                <a:sym typeface="Calibri"/>
              </a:rPr>
              <a:t>ACI-REF Network</a:t>
            </a:r>
          </a:p>
        </p:txBody>
      </p:sp>
      <p:sp>
        <p:nvSpPr>
          <p:cNvPr id="307" name="Shape 307"/>
          <p:cNvSpPr txBox="1">
            <a:spLocks noGrp="1"/>
          </p:cNvSpPr>
          <p:nvPr>
            <p:ph type="sldNum" idx="12"/>
          </p:nvPr>
        </p:nvSpPr>
        <p:spPr>
          <a:xfrm>
            <a:off x="8610600" y="6416675"/>
            <a:ext cx="457200"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308" name="Shape 308"/>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309" name="Shape 309"/>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
        <p:nvSpPr>
          <p:cNvPr id="310" name="Shape 310"/>
          <p:cNvSpPr/>
          <p:nvPr/>
        </p:nvSpPr>
        <p:spPr>
          <a:xfrm>
            <a:off x="219275"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304" name="Shape 304"/>
          <p:cNvSpPr/>
          <p:nvPr/>
        </p:nvSpPr>
        <p:spPr>
          <a:xfrm>
            <a:off x="1770955" y="2957050"/>
            <a:ext cx="1026000" cy="365099"/>
          </a:xfrm>
          <a:prstGeom prst="ellipse">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311" name="Shape 311"/>
          <p:cNvSpPr/>
          <p:nvPr/>
        </p:nvSpPr>
        <p:spPr>
          <a:xfrm>
            <a:off x="3253600" y="4218275"/>
            <a:ext cx="582899" cy="479100"/>
          </a:xfrm>
          <a:prstGeom prst="pentagon">
            <a:avLst>
              <a:gd name="hf" fmla="val 105146"/>
              <a:gd name="vf" fmla="val 110557"/>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312" name="Shape 312"/>
          <p:cNvSpPr/>
          <p:nvPr/>
        </p:nvSpPr>
        <p:spPr>
          <a:xfrm>
            <a:off x="1408175" y="4319125"/>
            <a:ext cx="674700" cy="593099"/>
          </a:xfrm>
          <a:prstGeom prst="diamond">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313" name="Shape 313"/>
          <p:cNvSpPr/>
          <p:nvPr/>
        </p:nvSpPr>
        <p:spPr>
          <a:xfrm>
            <a:off x="2494275" y="4999225"/>
            <a:ext cx="674700" cy="593099"/>
          </a:xfrm>
          <a:prstGeom prst="diamond">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314" name="Shape 314"/>
          <p:cNvSpPr/>
          <p:nvPr/>
        </p:nvSpPr>
        <p:spPr>
          <a:xfrm>
            <a:off x="3322635"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315" name="Shape 315"/>
          <p:cNvSpPr/>
          <p:nvPr/>
        </p:nvSpPr>
        <p:spPr>
          <a:xfrm>
            <a:off x="4874314" y="3035975"/>
            <a:ext cx="1026000" cy="365099"/>
          </a:xfrm>
          <a:prstGeom prst="ellipse">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316" name="Shape 316"/>
          <p:cNvSpPr/>
          <p:nvPr/>
        </p:nvSpPr>
        <p:spPr>
          <a:xfrm>
            <a:off x="6425994"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317" name="Shape 317"/>
          <p:cNvSpPr/>
          <p:nvPr/>
        </p:nvSpPr>
        <p:spPr>
          <a:xfrm>
            <a:off x="4471050" y="5215612"/>
            <a:ext cx="582899" cy="479100"/>
          </a:xfrm>
          <a:prstGeom prst="pentagon">
            <a:avLst>
              <a:gd name="hf" fmla="val 105146"/>
              <a:gd name="vf" fmla="val 110557"/>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318" name="Shape 318"/>
          <p:cNvSpPr/>
          <p:nvPr/>
        </p:nvSpPr>
        <p:spPr>
          <a:xfrm>
            <a:off x="6125000" y="4818400"/>
            <a:ext cx="674700" cy="593099"/>
          </a:xfrm>
          <a:prstGeom prst="diamond">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319" name="Shape 319"/>
          <p:cNvSpPr/>
          <p:nvPr/>
        </p:nvSpPr>
        <p:spPr>
          <a:xfrm>
            <a:off x="5198875" y="3813237"/>
            <a:ext cx="674700" cy="593099"/>
          </a:xfrm>
          <a:prstGeom prst="diamond">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305" name="Shape 305"/>
          <p:cNvSpPr/>
          <p:nvPr/>
        </p:nvSpPr>
        <p:spPr>
          <a:xfrm>
            <a:off x="7977675" y="3035975"/>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cxnSp>
        <p:nvCxnSpPr>
          <p:cNvPr id="320" name="Shape 320"/>
          <p:cNvCxnSpPr>
            <a:stCxn id="304" idx="6"/>
            <a:endCxn id="315" idx="2"/>
          </p:cNvCxnSpPr>
          <p:nvPr/>
        </p:nvCxnSpPr>
        <p:spPr>
          <a:xfrm>
            <a:off x="2796955" y="3139599"/>
            <a:ext cx="2077359" cy="78925"/>
          </a:xfrm>
          <a:prstGeom prst="straightConnector1">
            <a:avLst/>
          </a:prstGeom>
          <a:noFill/>
          <a:ln w="19050" cap="flat">
            <a:solidFill>
              <a:srgbClr val="D9D9D9"/>
            </a:solidFill>
            <a:prstDash val="solid"/>
            <a:round/>
            <a:headEnd type="triangle" w="lg" len="lg"/>
            <a:tailEnd type="triangle" w="lg" len="lg"/>
          </a:ln>
        </p:spPr>
      </p:cxnSp>
      <p:cxnSp>
        <p:nvCxnSpPr>
          <p:cNvPr id="321" name="Shape 321"/>
          <p:cNvCxnSpPr>
            <a:stCxn id="304" idx="4"/>
            <a:endCxn id="314" idx="2"/>
          </p:cNvCxnSpPr>
          <p:nvPr/>
        </p:nvCxnSpPr>
        <p:spPr>
          <a:xfrm>
            <a:off x="2283955" y="3322149"/>
            <a:ext cx="1038680" cy="308550"/>
          </a:xfrm>
          <a:prstGeom prst="straightConnector1">
            <a:avLst/>
          </a:prstGeom>
          <a:noFill/>
          <a:ln w="19050" cap="flat">
            <a:solidFill>
              <a:srgbClr val="D9D9D9"/>
            </a:solidFill>
            <a:prstDash val="solid"/>
            <a:round/>
            <a:headEnd type="triangle" w="lg" len="lg"/>
            <a:tailEnd type="triangle" w="lg" len="lg"/>
          </a:ln>
        </p:spPr>
      </p:cxnSp>
      <p:cxnSp>
        <p:nvCxnSpPr>
          <p:cNvPr id="322" name="Shape 322"/>
          <p:cNvCxnSpPr>
            <a:stCxn id="304" idx="5"/>
            <a:endCxn id="316" idx="2"/>
          </p:cNvCxnSpPr>
          <p:nvPr/>
        </p:nvCxnSpPr>
        <p:spPr>
          <a:xfrm>
            <a:off x="2646700" y="3268682"/>
            <a:ext cx="3779294" cy="362017"/>
          </a:xfrm>
          <a:prstGeom prst="straightConnector1">
            <a:avLst/>
          </a:prstGeom>
          <a:noFill/>
          <a:ln w="19050" cap="flat">
            <a:solidFill>
              <a:srgbClr val="D9D9D9"/>
            </a:solidFill>
            <a:prstDash val="solid"/>
            <a:round/>
            <a:headEnd type="triangle" w="lg" len="lg"/>
            <a:tailEnd type="triangle" w="lg" len="lg"/>
          </a:ln>
        </p:spPr>
      </p:cxnSp>
      <p:cxnSp>
        <p:nvCxnSpPr>
          <p:cNvPr id="323" name="Shape 323"/>
          <p:cNvCxnSpPr>
            <a:stCxn id="315" idx="3"/>
            <a:endCxn id="314" idx="6"/>
          </p:cNvCxnSpPr>
          <p:nvPr/>
        </p:nvCxnSpPr>
        <p:spPr>
          <a:xfrm flipH="1">
            <a:off x="4348635" y="3347607"/>
            <a:ext cx="675933" cy="283092"/>
          </a:xfrm>
          <a:prstGeom prst="straightConnector1">
            <a:avLst/>
          </a:prstGeom>
          <a:noFill/>
          <a:ln w="19050" cap="flat">
            <a:solidFill>
              <a:srgbClr val="D9D9D9"/>
            </a:solidFill>
            <a:prstDash val="solid"/>
            <a:round/>
            <a:headEnd type="triangle" w="lg" len="lg"/>
            <a:tailEnd type="triangle" w="lg" len="lg"/>
          </a:ln>
        </p:spPr>
      </p:cxnSp>
      <p:cxnSp>
        <p:nvCxnSpPr>
          <p:cNvPr id="324" name="Shape 324"/>
          <p:cNvCxnSpPr>
            <a:stCxn id="315" idx="5"/>
            <a:endCxn id="316" idx="1"/>
          </p:cNvCxnSpPr>
          <p:nvPr/>
        </p:nvCxnSpPr>
        <p:spPr>
          <a:xfrm>
            <a:off x="5750060" y="3347607"/>
            <a:ext cx="826188" cy="154010"/>
          </a:xfrm>
          <a:prstGeom prst="straightConnector1">
            <a:avLst/>
          </a:prstGeom>
          <a:noFill/>
          <a:ln w="19050" cap="flat">
            <a:solidFill>
              <a:srgbClr val="D9D9D9"/>
            </a:solidFill>
            <a:prstDash val="solid"/>
            <a:round/>
            <a:headEnd type="triangle" w="lg" len="lg"/>
            <a:tailEnd type="triangle" w="lg" len="lg"/>
          </a:ln>
        </p:spPr>
      </p:cxnSp>
      <p:cxnSp>
        <p:nvCxnSpPr>
          <p:cNvPr id="325" name="Shape 325"/>
          <p:cNvCxnSpPr>
            <a:stCxn id="315" idx="6"/>
            <a:endCxn id="305" idx="2"/>
          </p:cNvCxnSpPr>
          <p:nvPr/>
        </p:nvCxnSpPr>
        <p:spPr>
          <a:xfrm>
            <a:off x="5900314" y="3218524"/>
            <a:ext cx="2077360" cy="0"/>
          </a:xfrm>
          <a:prstGeom prst="straightConnector1">
            <a:avLst/>
          </a:prstGeom>
          <a:noFill/>
          <a:ln w="19050" cap="flat">
            <a:solidFill>
              <a:srgbClr val="D9D9D9"/>
            </a:solidFill>
            <a:prstDash val="solid"/>
            <a:round/>
            <a:headEnd type="triangle" w="lg" len="lg"/>
            <a:tailEnd type="triangle" w="lg" len="lg"/>
          </a:ln>
        </p:spPr>
      </p:cxnSp>
      <p:cxnSp>
        <p:nvCxnSpPr>
          <p:cNvPr id="326" name="Shape 326"/>
          <p:cNvCxnSpPr>
            <a:stCxn id="304" idx="2"/>
            <a:endCxn id="310" idx="0"/>
          </p:cNvCxnSpPr>
          <p:nvPr/>
        </p:nvCxnSpPr>
        <p:spPr>
          <a:xfrm flipH="1">
            <a:off x="732275" y="3139599"/>
            <a:ext cx="1038680" cy="308550"/>
          </a:xfrm>
          <a:prstGeom prst="straightConnector1">
            <a:avLst/>
          </a:prstGeom>
          <a:noFill/>
          <a:ln w="19050" cap="flat">
            <a:solidFill>
              <a:srgbClr val="CCCCCC"/>
            </a:solidFill>
            <a:prstDash val="solid"/>
            <a:round/>
            <a:headEnd type="triangle" w="lg" len="lg"/>
            <a:tailEnd type="triangle" w="lg" len="lg"/>
          </a:ln>
        </p:spPr>
      </p:cxnSp>
      <p:cxnSp>
        <p:nvCxnSpPr>
          <p:cNvPr id="327" name="Shape 327"/>
          <p:cNvCxnSpPr>
            <a:endCxn id="310" idx="6"/>
          </p:cNvCxnSpPr>
          <p:nvPr/>
        </p:nvCxnSpPr>
        <p:spPr>
          <a:xfrm flipH="1">
            <a:off x="1245275" y="3253600"/>
            <a:ext cx="3665699" cy="377099"/>
          </a:xfrm>
          <a:prstGeom prst="straightConnector1">
            <a:avLst/>
          </a:prstGeom>
          <a:noFill/>
          <a:ln w="19050" cap="flat">
            <a:solidFill>
              <a:srgbClr val="CCCCCC"/>
            </a:solidFill>
            <a:prstDash val="solid"/>
            <a:round/>
            <a:headEnd type="triangle" w="lg" len="lg"/>
            <a:tailEnd type="triangle" w="lg" len="lg"/>
          </a:ln>
        </p:spPr>
      </p:cxnSp>
      <p:cxnSp>
        <p:nvCxnSpPr>
          <p:cNvPr id="328" name="Shape 328"/>
          <p:cNvCxnSpPr>
            <a:stCxn id="304" idx="3"/>
            <a:endCxn id="312" idx="0"/>
          </p:cNvCxnSpPr>
          <p:nvPr/>
        </p:nvCxnSpPr>
        <p:spPr>
          <a:xfrm flipH="1">
            <a:off x="1745525" y="3268682"/>
            <a:ext cx="175684" cy="1050442"/>
          </a:xfrm>
          <a:prstGeom prst="straightConnector1">
            <a:avLst/>
          </a:prstGeom>
          <a:noFill/>
          <a:ln w="19050" cap="flat">
            <a:solidFill>
              <a:srgbClr val="D9D9D9"/>
            </a:solidFill>
            <a:prstDash val="solid"/>
            <a:round/>
            <a:headEnd type="triangle" w="lg" len="lg"/>
            <a:tailEnd type="triangle" w="lg" len="lg"/>
          </a:ln>
        </p:spPr>
      </p:cxnSp>
      <p:cxnSp>
        <p:nvCxnSpPr>
          <p:cNvPr id="329" name="Shape 329"/>
          <p:cNvCxnSpPr>
            <a:endCxn id="313" idx="0"/>
          </p:cNvCxnSpPr>
          <p:nvPr/>
        </p:nvCxnSpPr>
        <p:spPr>
          <a:xfrm>
            <a:off x="2306325" y="3341424"/>
            <a:ext cx="525299" cy="1657800"/>
          </a:xfrm>
          <a:prstGeom prst="straightConnector1">
            <a:avLst/>
          </a:prstGeom>
          <a:noFill/>
          <a:ln w="19050" cap="flat">
            <a:solidFill>
              <a:srgbClr val="D9D9D9"/>
            </a:solidFill>
            <a:prstDash val="solid"/>
            <a:round/>
            <a:headEnd type="triangle" w="lg" len="lg"/>
            <a:tailEnd type="triangle" w="lg" len="lg"/>
          </a:ln>
        </p:spPr>
      </p:cxnSp>
      <p:cxnSp>
        <p:nvCxnSpPr>
          <p:cNvPr id="330" name="Shape 330"/>
          <p:cNvCxnSpPr>
            <a:stCxn id="322" idx="5"/>
            <a:endCxn id="311" idx="0"/>
          </p:cNvCxnSpPr>
          <p:nvPr/>
        </p:nvCxnSpPr>
        <p:spPr>
          <a:xfrm>
            <a:off x="2646849" y="3268774"/>
            <a:ext cx="898200" cy="949500"/>
          </a:xfrm>
          <a:prstGeom prst="straightConnector1">
            <a:avLst/>
          </a:prstGeom>
          <a:noFill/>
          <a:ln w="19050" cap="flat">
            <a:solidFill>
              <a:srgbClr val="D9D9D9"/>
            </a:solidFill>
            <a:prstDash val="solid"/>
            <a:round/>
            <a:headEnd type="triangle" w="lg" len="lg"/>
            <a:tailEnd type="triangle" w="lg" len="lg"/>
          </a:ln>
        </p:spPr>
      </p:cxnSp>
      <p:cxnSp>
        <p:nvCxnSpPr>
          <p:cNvPr id="331" name="Shape 331"/>
          <p:cNvCxnSpPr>
            <a:stCxn id="315" idx="3"/>
            <a:endCxn id="317" idx="0"/>
          </p:cNvCxnSpPr>
          <p:nvPr/>
        </p:nvCxnSpPr>
        <p:spPr>
          <a:xfrm flipH="1">
            <a:off x="4762499" y="3347607"/>
            <a:ext cx="262069" cy="1868005"/>
          </a:xfrm>
          <a:prstGeom prst="straightConnector1">
            <a:avLst/>
          </a:prstGeom>
          <a:noFill/>
          <a:ln w="19050" cap="flat">
            <a:solidFill>
              <a:srgbClr val="D9D9D9"/>
            </a:solidFill>
            <a:prstDash val="solid"/>
            <a:round/>
            <a:headEnd type="triangle" w="lg" len="lg"/>
            <a:tailEnd type="triangle" w="lg" len="lg"/>
          </a:ln>
        </p:spPr>
      </p:cxnSp>
      <p:cxnSp>
        <p:nvCxnSpPr>
          <p:cNvPr id="332" name="Shape 332"/>
          <p:cNvCxnSpPr>
            <a:stCxn id="315" idx="4"/>
            <a:endCxn id="319" idx="0"/>
          </p:cNvCxnSpPr>
          <p:nvPr/>
        </p:nvCxnSpPr>
        <p:spPr>
          <a:xfrm>
            <a:off x="5387314" y="3401074"/>
            <a:ext cx="148910" cy="412162"/>
          </a:xfrm>
          <a:prstGeom prst="straightConnector1">
            <a:avLst/>
          </a:prstGeom>
          <a:noFill/>
          <a:ln w="19050" cap="flat">
            <a:solidFill>
              <a:srgbClr val="D9D9D9"/>
            </a:solidFill>
            <a:prstDash val="solid"/>
            <a:round/>
            <a:headEnd type="triangle" w="lg" len="lg"/>
            <a:tailEnd type="triangle" w="lg" len="lg"/>
          </a:ln>
        </p:spPr>
      </p:cxnSp>
      <p:cxnSp>
        <p:nvCxnSpPr>
          <p:cNvPr id="333" name="Shape 333"/>
          <p:cNvCxnSpPr>
            <a:stCxn id="315" idx="5"/>
            <a:endCxn id="318" idx="0"/>
          </p:cNvCxnSpPr>
          <p:nvPr/>
        </p:nvCxnSpPr>
        <p:spPr>
          <a:xfrm>
            <a:off x="5750060" y="3347607"/>
            <a:ext cx="712289" cy="1470792"/>
          </a:xfrm>
          <a:prstGeom prst="straightConnector1">
            <a:avLst/>
          </a:prstGeom>
          <a:noFill/>
          <a:ln w="19050" cap="flat">
            <a:solidFill>
              <a:srgbClr val="D9D9D9"/>
            </a:solidFill>
            <a:prstDash val="solid"/>
            <a:round/>
            <a:headEnd type="triangle" w="lg" len="lg"/>
            <a:tailEnd type="triangle" w="lg" len="lg"/>
          </a:ln>
        </p:spPr>
      </p:cxnSp>
      <p:cxnSp>
        <p:nvCxnSpPr>
          <p:cNvPr id="334" name="Shape 334"/>
          <p:cNvCxnSpPr>
            <a:stCxn id="312" idx="3"/>
            <a:endCxn id="311" idx="1"/>
          </p:cNvCxnSpPr>
          <p:nvPr/>
        </p:nvCxnSpPr>
        <p:spPr>
          <a:xfrm rot="10800000" flipH="1">
            <a:off x="2082875" y="4401274"/>
            <a:ext cx="1170725" cy="214400"/>
          </a:xfrm>
          <a:prstGeom prst="straightConnector1">
            <a:avLst/>
          </a:prstGeom>
          <a:noFill/>
          <a:ln w="19050" cap="flat">
            <a:solidFill>
              <a:srgbClr val="D9D9D9"/>
            </a:solidFill>
            <a:prstDash val="solid"/>
            <a:round/>
            <a:headEnd type="stealth" w="lg" len="lg"/>
            <a:tailEnd type="triangle" w="lg" len="lg"/>
          </a:ln>
        </p:spPr>
      </p:cxnSp>
      <p:cxnSp>
        <p:nvCxnSpPr>
          <p:cNvPr id="335" name="Shape 335"/>
          <p:cNvCxnSpPr>
            <a:stCxn id="313" idx="3"/>
            <a:endCxn id="311" idx="3"/>
          </p:cNvCxnSpPr>
          <p:nvPr/>
        </p:nvCxnSpPr>
        <p:spPr>
          <a:xfrm rot="10800000" flipH="1">
            <a:off x="3168975" y="4697375"/>
            <a:ext cx="376074" cy="598399"/>
          </a:xfrm>
          <a:prstGeom prst="straightConnector1">
            <a:avLst/>
          </a:prstGeom>
          <a:noFill/>
          <a:ln w="19050" cap="flat">
            <a:solidFill>
              <a:srgbClr val="D9D9D9"/>
            </a:solidFill>
            <a:prstDash val="solid"/>
            <a:round/>
            <a:headEnd type="triangle" w="lg" len="lg"/>
            <a:tailEnd type="triangle" w="lg" len="lg"/>
          </a:ln>
        </p:spPr>
      </p:cxnSp>
      <p:sp>
        <p:nvSpPr>
          <p:cNvPr id="336" name="Shape 336"/>
          <p:cNvSpPr/>
          <p:nvPr/>
        </p:nvSpPr>
        <p:spPr>
          <a:xfrm>
            <a:off x="1762725" y="3060675"/>
            <a:ext cx="1245325" cy="2201225"/>
          </a:xfrm>
          <a:custGeom>
            <a:avLst/>
            <a:gdLst/>
            <a:ahLst/>
            <a:cxnLst/>
            <a:rect l="0" t="0" r="0" b="0"/>
            <a:pathLst>
              <a:path w="49813" h="88049" extrusionOk="0">
                <a:moveTo>
                  <a:pt x="0" y="58933"/>
                </a:moveTo>
                <a:cubicBezTo>
                  <a:pt x="4268" y="49110"/>
                  <a:pt x="17305" y="-4852"/>
                  <a:pt x="25608" y="0"/>
                </a:cubicBezTo>
                <a:cubicBezTo>
                  <a:pt x="33910" y="4852"/>
                  <a:pt x="45778" y="73374"/>
                  <a:pt x="49813" y="88049"/>
                </a:cubicBezTo>
              </a:path>
            </a:pathLst>
          </a:custGeom>
          <a:noFill/>
          <a:ln w="38100" cap="flat">
            <a:solidFill>
              <a:srgbClr val="6AA84F"/>
            </a:solidFill>
            <a:prstDash val="solid"/>
            <a:round/>
            <a:headEnd type="stealth" w="lg" len="lg"/>
            <a:tailEnd type="stealth" w="lg" len="lg"/>
          </a:ln>
        </p:spPr>
      </p:sp>
      <p:sp>
        <p:nvSpPr>
          <p:cNvPr id="337" name="Shape 337"/>
          <p:cNvSpPr/>
          <p:nvPr/>
        </p:nvSpPr>
        <p:spPr>
          <a:xfrm>
            <a:off x="1070825" y="4406350"/>
            <a:ext cx="674700" cy="593099"/>
          </a:xfrm>
          <a:prstGeom prst="diamond">
            <a:avLst/>
          </a:prstGeom>
          <a:solidFill>
            <a:srgbClr val="CC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338" name="Shape 338"/>
          <p:cNvSpPr/>
          <p:nvPr/>
        </p:nvSpPr>
        <p:spPr>
          <a:xfrm>
            <a:off x="1408175" y="4622525"/>
            <a:ext cx="674700" cy="593099"/>
          </a:xfrm>
          <a:prstGeom prst="diamond">
            <a:avLst/>
          </a:prstGeom>
          <a:solidFill>
            <a:srgbClr val="CC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339" name="Shape 339"/>
          <p:cNvSpPr/>
          <p:nvPr/>
        </p:nvSpPr>
        <p:spPr>
          <a:xfrm>
            <a:off x="6462350" y="4751550"/>
            <a:ext cx="674700" cy="593099"/>
          </a:xfrm>
          <a:prstGeom prst="diamond">
            <a:avLst/>
          </a:prstGeom>
          <a:solidFill>
            <a:srgbClr val="E69138"/>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340" name="Shape 340"/>
          <p:cNvSpPr/>
          <p:nvPr/>
        </p:nvSpPr>
        <p:spPr>
          <a:xfrm>
            <a:off x="6246425" y="5101625"/>
            <a:ext cx="674700" cy="593099"/>
          </a:xfrm>
          <a:prstGeom prst="diamond">
            <a:avLst/>
          </a:prstGeom>
          <a:solidFill>
            <a:srgbClr val="E69138"/>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body" idx="1"/>
          </p:nvPr>
        </p:nvSpPr>
        <p:spPr>
          <a:xfrm>
            <a:off x="457200" y="1438250"/>
            <a:ext cx="8229600" cy="4810199"/>
          </a:xfrm>
          <a:prstGeom prst="rect">
            <a:avLst/>
          </a:prstGeom>
          <a:noFill/>
          <a:ln>
            <a:noFill/>
          </a:ln>
        </p:spPr>
        <p:txBody>
          <a:bodyPr lIns="91425" tIns="45700" rIns="91425" bIns="45700" anchor="t" anchorCtr="0">
            <a:noAutofit/>
          </a:bodyPr>
          <a:lstStyle/>
          <a:p>
            <a:pPr marL="457200" marR="0" lvl="0"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12+ Facilitators across 6 campuses</a:t>
            </a:r>
          </a:p>
          <a:p>
            <a:pPr marL="914400" marR="0" lvl="1"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Clemson, Wisconsin, Harvard, Hawaii, USC, Utah</a:t>
            </a:r>
          </a:p>
        </p:txBody>
      </p:sp>
      <p:sp>
        <p:nvSpPr>
          <p:cNvPr id="346" name="Shape 346"/>
          <p:cNvSpPr/>
          <p:nvPr/>
        </p:nvSpPr>
        <p:spPr>
          <a:xfrm>
            <a:off x="1762725" y="3060675"/>
            <a:ext cx="1245325" cy="2201225"/>
          </a:xfrm>
          <a:custGeom>
            <a:avLst/>
            <a:gdLst/>
            <a:ahLst/>
            <a:cxnLst/>
            <a:rect l="0" t="0" r="0" b="0"/>
            <a:pathLst>
              <a:path w="49813" h="88049" extrusionOk="0">
                <a:moveTo>
                  <a:pt x="0" y="58933"/>
                </a:moveTo>
                <a:cubicBezTo>
                  <a:pt x="4268" y="49110"/>
                  <a:pt x="17305" y="-4852"/>
                  <a:pt x="25608" y="0"/>
                </a:cubicBezTo>
                <a:cubicBezTo>
                  <a:pt x="33910" y="4852"/>
                  <a:pt x="45778" y="73374"/>
                  <a:pt x="49813" y="88049"/>
                </a:cubicBezTo>
              </a:path>
            </a:pathLst>
          </a:custGeom>
          <a:noFill/>
          <a:ln w="38100" cap="flat">
            <a:solidFill>
              <a:srgbClr val="D9D9D9"/>
            </a:solidFill>
            <a:prstDash val="solid"/>
            <a:round/>
            <a:headEnd type="stealth" w="lg" len="lg"/>
            <a:tailEnd type="stealth" w="lg" len="lg"/>
          </a:ln>
        </p:spPr>
      </p:sp>
      <p:cxnSp>
        <p:nvCxnSpPr>
          <p:cNvPr id="347" name="Shape 347"/>
          <p:cNvCxnSpPr>
            <a:stCxn id="348" idx="7"/>
            <a:endCxn id="349" idx="2"/>
          </p:cNvCxnSpPr>
          <p:nvPr/>
        </p:nvCxnSpPr>
        <p:spPr>
          <a:xfrm>
            <a:off x="2646700" y="3010517"/>
            <a:ext cx="5330974" cy="208007"/>
          </a:xfrm>
          <a:prstGeom prst="straightConnector1">
            <a:avLst/>
          </a:prstGeom>
          <a:noFill/>
          <a:ln w="19050" cap="flat">
            <a:solidFill>
              <a:srgbClr val="D9D9D9"/>
            </a:solidFill>
            <a:prstDash val="solid"/>
            <a:round/>
            <a:headEnd type="triangle" w="lg" len="lg"/>
            <a:tailEnd type="triangle" w="lg" len="lg"/>
          </a:ln>
        </p:spPr>
      </p:cxnSp>
      <p:sp>
        <p:nvSpPr>
          <p:cNvPr id="350" name="Shape 350"/>
          <p:cNvSpPr txBox="1">
            <a:spLocks noGrp="1"/>
          </p:cNvSpPr>
          <p:nvPr>
            <p:ph type="title"/>
          </p:nvPr>
        </p:nvSpPr>
        <p:spPr>
          <a:xfrm>
            <a:off x="457200" y="274649"/>
            <a:ext cx="8229600" cy="14091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3600">
                <a:solidFill>
                  <a:srgbClr val="C00000"/>
                </a:solidFill>
                <a:latin typeface="Calibri"/>
                <a:ea typeface="Calibri"/>
                <a:cs typeface="Calibri"/>
                <a:sym typeface="Calibri"/>
              </a:rPr>
              <a:t>ACI-REF Network</a:t>
            </a:r>
          </a:p>
        </p:txBody>
      </p:sp>
      <p:sp>
        <p:nvSpPr>
          <p:cNvPr id="351" name="Shape 351"/>
          <p:cNvSpPr txBox="1">
            <a:spLocks noGrp="1"/>
          </p:cNvSpPr>
          <p:nvPr>
            <p:ph type="sldNum" idx="12"/>
          </p:nvPr>
        </p:nvSpPr>
        <p:spPr>
          <a:xfrm>
            <a:off x="8610600" y="6416675"/>
            <a:ext cx="457200"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352" name="Shape 352"/>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353" name="Shape 353"/>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
        <p:nvSpPr>
          <p:cNvPr id="354" name="Shape 354"/>
          <p:cNvSpPr/>
          <p:nvPr/>
        </p:nvSpPr>
        <p:spPr>
          <a:xfrm>
            <a:off x="219275"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348" name="Shape 348"/>
          <p:cNvSpPr/>
          <p:nvPr/>
        </p:nvSpPr>
        <p:spPr>
          <a:xfrm>
            <a:off x="1770955" y="2957050"/>
            <a:ext cx="1026000" cy="365099"/>
          </a:xfrm>
          <a:prstGeom prst="ellipse">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355" name="Shape 355"/>
          <p:cNvSpPr/>
          <p:nvPr/>
        </p:nvSpPr>
        <p:spPr>
          <a:xfrm>
            <a:off x="3253600" y="4218275"/>
            <a:ext cx="582899" cy="479100"/>
          </a:xfrm>
          <a:prstGeom prst="pentagon">
            <a:avLst>
              <a:gd name="hf" fmla="val 105146"/>
              <a:gd name="vf" fmla="val 110557"/>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356" name="Shape 356"/>
          <p:cNvSpPr/>
          <p:nvPr/>
        </p:nvSpPr>
        <p:spPr>
          <a:xfrm>
            <a:off x="1408175" y="4319125"/>
            <a:ext cx="674700" cy="593099"/>
          </a:xfrm>
          <a:prstGeom prst="diamond">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357" name="Shape 357"/>
          <p:cNvSpPr/>
          <p:nvPr/>
        </p:nvSpPr>
        <p:spPr>
          <a:xfrm>
            <a:off x="2494275" y="4999225"/>
            <a:ext cx="674700" cy="593099"/>
          </a:xfrm>
          <a:prstGeom prst="diamond">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358" name="Shape 358"/>
          <p:cNvSpPr/>
          <p:nvPr/>
        </p:nvSpPr>
        <p:spPr>
          <a:xfrm>
            <a:off x="3322635"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359" name="Shape 359"/>
          <p:cNvSpPr/>
          <p:nvPr/>
        </p:nvSpPr>
        <p:spPr>
          <a:xfrm>
            <a:off x="4874314" y="3035975"/>
            <a:ext cx="1026000" cy="365099"/>
          </a:xfrm>
          <a:prstGeom prst="ellipse">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360" name="Shape 360"/>
          <p:cNvSpPr/>
          <p:nvPr/>
        </p:nvSpPr>
        <p:spPr>
          <a:xfrm>
            <a:off x="6425994"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361" name="Shape 361"/>
          <p:cNvSpPr/>
          <p:nvPr/>
        </p:nvSpPr>
        <p:spPr>
          <a:xfrm>
            <a:off x="4471050" y="5215612"/>
            <a:ext cx="582899" cy="479100"/>
          </a:xfrm>
          <a:prstGeom prst="pentagon">
            <a:avLst>
              <a:gd name="hf" fmla="val 105146"/>
              <a:gd name="vf" fmla="val 110557"/>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362" name="Shape 362"/>
          <p:cNvSpPr/>
          <p:nvPr/>
        </p:nvSpPr>
        <p:spPr>
          <a:xfrm>
            <a:off x="6125000" y="4818400"/>
            <a:ext cx="674700" cy="593099"/>
          </a:xfrm>
          <a:prstGeom prst="diamond">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363" name="Shape 363"/>
          <p:cNvSpPr/>
          <p:nvPr/>
        </p:nvSpPr>
        <p:spPr>
          <a:xfrm>
            <a:off x="5198875" y="3813237"/>
            <a:ext cx="674700" cy="593099"/>
          </a:xfrm>
          <a:prstGeom prst="diamond">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349" name="Shape 349"/>
          <p:cNvSpPr/>
          <p:nvPr/>
        </p:nvSpPr>
        <p:spPr>
          <a:xfrm>
            <a:off x="7977675" y="3035975"/>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cxnSp>
        <p:nvCxnSpPr>
          <p:cNvPr id="364" name="Shape 364"/>
          <p:cNvCxnSpPr>
            <a:stCxn id="348" idx="6"/>
            <a:endCxn id="359" idx="2"/>
          </p:cNvCxnSpPr>
          <p:nvPr/>
        </p:nvCxnSpPr>
        <p:spPr>
          <a:xfrm>
            <a:off x="2796955" y="3139599"/>
            <a:ext cx="2077359" cy="78925"/>
          </a:xfrm>
          <a:prstGeom prst="straightConnector1">
            <a:avLst/>
          </a:prstGeom>
          <a:noFill/>
          <a:ln w="19050" cap="flat">
            <a:solidFill>
              <a:srgbClr val="D9D9D9"/>
            </a:solidFill>
            <a:prstDash val="solid"/>
            <a:round/>
            <a:headEnd type="triangle" w="lg" len="lg"/>
            <a:tailEnd type="triangle" w="lg" len="lg"/>
          </a:ln>
        </p:spPr>
      </p:cxnSp>
      <p:cxnSp>
        <p:nvCxnSpPr>
          <p:cNvPr id="365" name="Shape 365"/>
          <p:cNvCxnSpPr>
            <a:stCxn id="348" idx="4"/>
            <a:endCxn id="358" idx="2"/>
          </p:cNvCxnSpPr>
          <p:nvPr/>
        </p:nvCxnSpPr>
        <p:spPr>
          <a:xfrm>
            <a:off x="2283955" y="3322149"/>
            <a:ext cx="1038680" cy="308550"/>
          </a:xfrm>
          <a:prstGeom prst="straightConnector1">
            <a:avLst/>
          </a:prstGeom>
          <a:noFill/>
          <a:ln w="19050" cap="flat">
            <a:solidFill>
              <a:srgbClr val="D9D9D9"/>
            </a:solidFill>
            <a:prstDash val="solid"/>
            <a:round/>
            <a:headEnd type="triangle" w="lg" len="lg"/>
            <a:tailEnd type="triangle" w="lg" len="lg"/>
          </a:ln>
        </p:spPr>
      </p:cxnSp>
      <p:cxnSp>
        <p:nvCxnSpPr>
          <p:cNvPr id="366" name="Shape 366"/>
          <p:cNvCxnSpPr>
            <a:stCxn id="348" idx="5"/>
            <a:endCxn id="360" idx="2"/>
          </p:cNvCxnSpPr>
          <p:nvPr/>
        </p:nvCxnSpPr>
        <p:spPr>
          <a:xfrm>
            <a:off x="2646700" y="3268682"/>
            <a:ext cx="3779294" cy="362017"/>
          </a:xfrm>
          <a:prstGeom prst="straightConnector1">
            <a:avLst/>
          </a:prstGeom>
          <a:noFill/>
          <a:ln w="19050" cap="flat">
            <a:solidFill>
              <a:srgbClr val="D9D9D9"/>
            </a:solidFill>
            <a:prstDash val="solid"/>
            <a:round/>
            <a:headEnd type="triangle" w="lg" len="lg"/>
            <a:tailEnd type="triangle" w="lg" len="lg"/>
          </a:ln>
        </p:spPr>
      </p:cxnSp>
      <p:cxnSp>
        <p:nvCxnSpPr>
          <p:cNvPr id="367" name="Shape 367"/>
          <p:cNvCxnSpPr>
            <a:stCxn id="359" idx="3"/>
            <a:endCxn id="358" idx="6"/>
          </p:cNvCxnSpPr>
          <p:nvPr/>
        </p:nvCxnSpPr>
        <p:spPr>
          <a:xfrm flipH="1">
            <a:off x="4348635" y="3347607"/>
            <a:ext cx="675933" cy="283092"/>
          </a:xfrm>
          <a:prstGeom prst="straightConnector1">
            <a:avLst/>
          </a:prstGeom>
          <a:noFill/>
          <a:ln w="19050" cap="flat">
            <a:solidFill>
              <a:srgbClr val="D9D9D9"/>
            </a:solidFill>
            <a:prstDash val="solid"/>
            <a:round/>
            <a:headEnd type="triangle" w="lg" len="lg"/>
            <a:tailEnd type="triangle" w="lg" len="lg"/>
          </a:ln>
        </p:spPr>
      </p:cxnSp>
      <p:cxnSp>
        <p:nvCxnSpPr>
          <p:cNvPr id="368" name="Shape 368"/>
          <p:cNvCxnSpPr>
            <a:stCxn id="359" idx="5"/>
            <a:endCxn id="360" idx="1"/>
          </p:cNvCxnSpPr>
          <p:nvPr/>
        </p:nvCxnSpPr>
        <p:spPr>
          <a:xfrm>
            <a:off x="5750060" y="3347607"/>
            <a:ext cx="826188" cy="154010"/>
          </a:xfrm>
          <a:prstGeom prst="straightConnector1">
            <a:avLst/>
          </a:prstGeom>
          <a:noFill/>
          <a:ln w="19050" cap="flat">
            <a:solidFill>
              <a:srgbClr val="D9D9D9"/>
            </a:solidFill>
            <a:prstDash val="solid"/>
            <a:round/>
            <a:headEnd type="triangle" w="lg" len="lg"/>
            <a:tailEnd type="triangle" w="lg" len="lg"/>
          </a:ln>
        </p:spPr>
      </p:cxnSp>
      <p:cxnSp>
        <p:nvCxnSpPr>
          <p:cNvPr id="369" name="Shape 369"/>
          <p:cNvCxnSpPr>
            <a:stCxn id="359" idx="6"/>
            <a:endCxn id="349" idx="2"/>
          </p:cNvCxnSpPr>
          <p:nvPr/>
        </p:nvCxnSpPr>
        <p:spPr>
          <a:xfrm>
            <a:off x="5900314" y="3218524"/>
            <a:ext cx="2077360" cy="0"/>
          </a:xfrm>
          <a:prstGeom prst="straightConnector1">
            <a:avLst/>
          </a:prstGeom>
          <a:noFill/>
          <a:ln w="19050" cap="flat">
            <a:solidFill>
              <a:srgbClr val="D9D9D9"/>
            </a:solidFill>
            <a:prstDash val="solid"/>
            <a:round/>
            <a:headEnd type="triangle" w="lg" len="lg"/>
            <a:tailEnd type="triangle" w="lg" len="lg"/>
          </a:ln>
        </p:spPr>
      </p:cxnSp>
      <p:cxnSp>
        <p:nvCxnSpPr>
          <p:cNvPr id="370" name="Shape 370"/>
          <p:cNvCxnSpPr>
            <a:stCxn id="348" idx="2"/>
            <a:endCxn id="354" idx="0"/>
          </p:cNvCxnSpPr>
          <p:nvPr/>
        </p:nvCxnSpPr>
        <p:spPr>
          <a:xfrm flipH="1">
            <a:off x="732275" y="3139599"/>
            <a:ext cx="1038680" cy="308550"/>
          </a:xfrm>
          <a:prstGeom prst="straightConnector1">
            <a:avLst/>
          </a:prstGeom>
          <a:noFill/>
          <a:ln w="19050" cap="flat">
            <a:solidFill>
              <a:srgbClr val="CCCCCC"/>
            </a:solidFill>
            <a:prstDash val="solid"/>
            <a:round/>
            <a:headEnd type="triangle" w="lg" len="lg"/>
            <a:tailEnd type="triangle" w="lg" len="lg"/>
          </a:ln>
        </p:spPr>
      </p:cxnSp>
      <p:cxnSp>
        <p:nvCxnSpPr>
          <p:cNvPr id="371" name="Shape 371"/>
          <p:cNvCxnSpPr>
            <a:endCxn id="354" idx="6"/>
          </p:cNvCxnSpPr>
          <p:nvPr/>
        </p:nvCxnSpPr>
        <p:spPr>
          <a:xfrm flipH="1">
            <a:off x="1245275" y="3253600"/>
            <a:ext cx="3665699" cy="377099"/>
          </a:xfrm>
          <a:prstGeom prst="straightConnector1">
            <a:avLst/>
          </a:prstGeom>
          <a:noFill/>
          <a:ln w="19050" cap="flat">
            <a:solidFill>
              <a:srgbClr val="CCCCCC"/>
            </a:solidFill>
            <a:prstDash val="solid"/>
            <a:round/>
            <a:headEnd type="triangle" w="lg" len="lg"/>
            <a:tailEnd type="triangle" w="lg" len="lg"/>
          </a:ln>
        </p:spPr>
      </p:cxnSp>
      <p:cxnSp>
        <p:nvCxnSpPr>
          <p:cNvPr id="372" name="Shape 372"/>
          <p:cNvCxnSpPr>
            <a:stCxn id="348" idx="3"/>
            <a:endCxn id="356" idx="0"/>
          </p:cNvCxnSpPr>
          <p:nvPr/>
        </p:nvCxnSpPr>
        <p:spPr>
          <a:xfrm flipH="1">
            <a:off x="1745525" y="3268682"/>
            <a:ext cx="175684" cy="1050442"/>
          </a:xfrm>
          <a:prstGeom prst="straightConnector1">
            <a:avLst/>
          </a:prstGeom>
          <a:noFill/>
          <a:ln w="19050" cap="flat">
            <a:solidFill>
              <a:srgbClr val="D9D9D9"/>
            </a:solidFill>
            <a:prstDash val="solid"/>
            <a:round/>
            <a:headEnd type="triangle" w="lg" len="lg"/>
            <a:tailEnd type="triangle" w="lg" len="lg"/>
          </a:ln>
        </p:spPr>
      </p:cxnSp>
      <p:cxnSp>
        <p:nvCxnSpPr>
          <p:cNvPr id="373" name="Shape 373"/>
          <p:cNvCxnSpPr>
            <a:endCxn id="357" idx="0"/>
          </p:cNvCxnSpPr>
          <p:nvPr/>
        </p:nvCxnSpPr>
        <p:spPr>
          <a:xfrm>
            <a:off x="2306325" y="3341424"/>
            <a:ext cx="525299" cy="1657800"/>
          </a:xfrm>
          <a:prstGeom prst="straightConnector1">
            <a:avLst/>
          </a:prstGeom>
          <a:noFill/>
          <a:ln w="19050" cap="flat">
            <a:solidFill>
              <a:srgbClr val="D9D9D9"/>
            </a:solidFill>
            <a:prstDash val="solid"/>
            <a:round/>
            <a:headEnd type="triangle" w="lg" len="lg"/>
            <a:tailEnd type="triangle" w="lg" len="lg"/>
          </a:ln>
        </p:spPr>
      </p:cxnSp>
      <p:cxnSp>
        <p:nvCxnSpPr>
          <p:cNvPr id="374" name="Shape 374"/>
          <p:cNvCxnSpPr>
            <a:stCxn id="366" idx="5"/>
            <a:endCxn id="355" idx="0"/>
          </p:cNvCxnSpPr>
          <p:nvPr/>
        </p:nvCxnSpPr>
        <p:spPr>
          <a:xfrm>
            <a:off x="2646849" y="3268774"/>
            <a:ext cx="898200" cy="949500"/>
          </a:xfrm>
          <a:prstGeom prst="straightConnector1">
            <a:avLst/>
          </a:prstGeom>
          <a:noFill/>
          <a:ln w="19050" cap="flat">
            <a:solidFill>
              <a:srgbClr val="D9D9D9"/>
            </a:solidFill>
            <a:prstDash val="solid"/>
            <a:round/>
            <a:headEnd type="triangle" w="lg" len="lg"/>
            <a:tailEnd type="triangle" w="lg" len="lg"/>
          </a:ln>
        </p:spPr>
      </p:cxnSp>
      <p:cxnSp>
        <p:nvCxnSpPr>
          <p:cNvPr id="375" name="Shape 375"/>
          <p:cNvCxnSpPr>
            <a:stCxn id="359" idx="3"/>
            <a:endCxn id="361" idx="0"/>
          </p:cNvCxnSpPr>
          <p:nvPr/>
        </p:nvCxnSpPr>
        <p:spPr>
          <a:xfrm flipH="1">
            <a:off x="4762499" y="3347607"/>
            <a:ext cx="262069" cy="1868005"/>
          </a:xfrm>
          <a:prstGeom prst="straightConnector1">
            <a:avLst/>
          </a:prstGeom>
          <a:noFill/>
          <a:ln w="19050" cap="flat">
            <a:solidFill>
              <a:srgbClr val="D9D9D9"/>
            </a:solidFill>
            <a:prstDash val="solid"/>
            <a:round/>
            <a:headEnd type="triangle" w="lg" len="lg"/>
            <a:tailEnd type="triangle" w="lg" len="lg"/>
          </a:ln>
        </p:spPr>
      </p:cxnSp>
      <p:cxnSp>
        <p:nvCxnSpPr>
          <p:cNvPr id="376" name="Shape 376"/>
          <p:cNvCxnSpPr>
            <a:stCxn id="359" idx="4"/>
            <a:endCxn id="363" idx="0"/>
          </p:cNvCxnSpPr>
          <p:nvPr/>
        </p:nvCxnSpPr>
        <p:spPr>
          <a:xfrm>
            <a:off x="5387314" y="3401074"/>
            <a:ext cx="148910" cy="412162"/>
          </a:xfrm>
          <a:prstGeom prst="straightConnector1">
            <a:avLst/>
          </a:prstGeom>
          <a:noFill/>
          <a:ln w="19050" cap="flat">
            <a:solidFill>
              <a:srgbClr val="D9D9D9"/>
            </a:solidFill>
            <a:prstDash val="solid"/>
            <a:round/>
            <a:headEnd type="triangle" w="lg" len="lg"/>
            <a:tailEnd type="triangle" w="lg" len="lg"/>
          </a:ln>
        </p:spPr>
      </p:cxnSp>
      <p:cxnSp>
        <p:nvCxnSpPr>
          <p:cNvPr id="377" name="Shape 377"/>
          <p:cNvCxnSpPr>
            <a:stCxn id="359" idx="5"/>
            <a:endCxn id="362" idx="0"/>
          </p:cNvCxnSpPr>
          <p:nvPr/>
        </p:nvCxnSpPr>
        <p:spPr>
          <a:xfrm>
            <a:off x="5750060" y="3347607"/>
            <a:ext cx="712289" cy="1470792"/>
          </a:xfrm>
          <a:prstGeom prst="straightConnector1">
            <a:avLst/>
          </a:prstGeom>
          <a:noFill/>
          <a:ln w="19050" cap="flat">
            <a:solidFill>
              <a:srgbClr val="D9D9D9"/>
            </a:solidFill>
            <a:prstDash val="solid"/>
            <a:round/>
            <a:headEnd type="triangle" w="lg" len="lg"/>
            <a:tailEnd type="triangle" w="lg" len="lg"/>
          </a:ln>
        </p:spPr>
      </p:cxnSp>
      <p:cxnSp>
        <p:nvCxnSpPr>
          <p:cNvPr id="378" name="Shape 378"/>
          <p:cNvCxnSpPr>
            <a:stCxn id="356" idx="3"/>
            <a:endCxn id="355" idx="1"/>
          </p:cNvCxnSpPr>
          <p:nvPr/>
        </p:nvCxnSpPr>
        <p:spPr>
          <a:xfrm rot="10800000" flipH="1">
            <a:off x="2082875" y="4401274"/>
            <a:ext cx="1170725" cy="214400"/>
          </a:xfrm>
          <a:prstGeom prst="straightConnector1">
            <a:avLst/>
          </a:prstGeom>
          <a:noFill/>
          <a:ln w="19050" cap="flat">
            <a:solidFill>
              <a:srgbClr val="D9D9D9"/>
            </a:solidFill>
            <a:prstDash val="solid"/>
            <a:round/>
            <a:headEnd type="stealth" w="lg" len="lg"/>
            <a:tailEnd type="triangle" w="lg" len="lg"/>
          </a:ln>
        </p:spPr>
      </p:cxnSp>
      <p:cxnSp>
        <p:nvCxnSpPr>
          <p:cNvPr id="379" name="Shape 379"/>
          <p:cNvCxnSpPr>
            <a:stCxn id="357" idx="3"/>
            <a:endCxn id="355" idx="3"/>
          </p:cNvCxnSpPr>
          <p:nvPr/>
        </p:nvCxnSpPr>
        <p:spPr>
          <a:xfrm rot="10800000" flipH="1">
            <a:off x="3168975" y="4697375"/>
            <a:ext cx="376074" cy="598399"/>
          </a:xfrm>
          <a:prstGeom prst="straightConnector1">
            <a:avLst/>
          </a:prstGeom>
          <a:noFill/>
          <a:ln w="19050" cap="flat">
            <a:solidFill>
              <a:srgbClr val="D9D9D9"/>
            </a:solidFill>
            <a:prstDash val="solid"/>
            <a:round/>
            <a:headEnd type="triangle" w="lg" len="lg"/>
            <a:tailEnd type="triangle" w="lg" len="lg"/>
          </a:ln>
        </p:spPr>
      </p:cxnSp>
      <p:sp>
        <p:nvSpPr>
          <p:cNvPr id="380" name="Shape 380"/>
          <p:cNvSpPr/>
          <p:nvPr/>
        </p:nvSpPr>
        <p:spPr>
          <a:xfrm>
            <a:off x="2485908" y="2950356"/>
            <a:ext cx="2922175" cy="2425550"/>
          </a:xfrm>
          <a:custGeom>
            <a:avLst/>
            <a:gdLst/>
            <a:ahLst/>
            <a:cxnLst/>
            <a:rect l="0" t="0" r="0" b="0"/>
            <a:pathLst>
              <a:path w="116887" h="97022" extrusionOk="0">
                <a:moveTo>
                  <a:pt x="42635" y="61241"/>
                </a:moveTo>
                <a:cubicBezTo>
                  <a:pt x="35853" y="52237"/>
                  <a:pt x="-9691" y="15696"/>
                  <a:pt x="1943" y="7219"/>
                </a:cubicBezTo>
                <a:cubicBezTo>
                  <a:pt x="13577" y="-1258"/>
                  <a:pt x="96949" y="-4591"/>
                  <a:pt x="112443" y="10376"/>
                </a:cubicBezTo>
                <a:cubicBezTo>
                  <a:pt x="127936" y="25343"/>
                  <a:pt x="97826" y="82581"/>
                  <a:pt x="94903" y="97022"/>
                </a:cubicBezTo>
              </a:path>
            </a:pathLst>
          </a:custGeom>
          <a:noFill/>
          <a:ln w="38100" cap="flat">
            <a:solidFill>
              <a:srgbClr val="6AA84F"/>
            </a:solidFill>
            <a:prstDash val="solid"/>
            <a:round/>
            <a:headEnd type="stealth" w="lg" len="lg"/>
            <a:tailEnd type="stealth" w="lg" len="lg"/>
          </a:ln>
        </p:spPr>
      </p:sp>
      <p:sp>
        <p:nvSpPr>
          <p:cNvPr id="381" name="Shape 381"/>
          <p:cNvSpPr/>
          <p:nvPr/>
        </p:nvSpPr>
        <p:spPr>
          <a:xfrm>
            <a:off x="1070825" y="4406350"/>
            <a:ext cx="674700" cy="593099"/>
          </a:xfrm>
          <a:prstGeom prst="diamond">
            <a:avLst/>
          </a:prstGeom>
          <a:solidFill>
            <a:srgbClr val="CC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382" name="Shape 382"/>
          <p:cNvSpPr/>
          <p:nvPr/>
        </p:nvSpPr>
        <p:spPr>
          <a:xfrm>
            <a:off x="1408175" y="4622525"/>
            <a:ext cx="674700" cy="593099"/>
          </a:xfrm>
          <a:prstGeom prst="diamond">
            <a:avLst/>
          </a:prstGeom>
          <a:solidFill>
            <a:srgbClr val="CC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383" name="Shape 383"/>
          <p:cNvSpPr/>
          <p:nvPr/>
        </p:nvSpPr>
        <p:spPr>
          <a:xfrm>
            <a:off x="6462350" y="4751550"/>
            <a:ext cx="674700" cy="593099"/>
          </a:xfrm>
          <a:prstGeom prst="diamond">
            <a:avLst/>
          </a:prstGeom>
          <a:solidFill>
            <a:srgbClr val="E69138"/>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384" name="Shape 384"/>
          <p:cNvSpPr/>
          <p:nvPr/>
        </p:nvSpPr>
        <p:spPr>
          <a:xfrm>
            <a:off x="6246425" y="5101625"/>
            <a:ext cx="674700" cy="593099"/>
          </a:xfrm>
          <a:prstGeom prst="diamond">
            <a:avLst/>
          </a:prstGeom>
          <a:solidFill>
            <a:srgbClr val="E69138"/>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Shape 389"/>
          <p:cNvSpPr/>
          <p:nvPr/>
        </p:nvSpPr>
        <p:spPr>
          <a:xfrm>
            <a:off x="1762725" y="3060675"/>
            <a:ext cx="1245325" cy="2201225"/>
          </a:xfrm>
          <a:custGeom>
            <a:avLst/>
            <a:gdLst/>
            <a:ahLst/>
            <a:cxnLst/>
            <a:rect l="0" t="0" r="0" b="0"/>
            <a:pathLst>
              <a:path w="49813" h="88049" extrusionOk="0">
                <a:moveTo>
                  <a:pt x="0" y="58933"/>
                </a:moveTo>
                <a:cubicBezTo>
                  <a:pt x="4268" y="49110"/>
                  <a:pt x="17305" y="-4852"/>
                  <a:pt x="25608" y="0"/>
                </a:cubicBezTo>
                <a:cubicBezTo>
                  <a:pt x="33910" y="4852"/>
                  <a:pt x="45778" y="73374"/>
                  <a:pt x="49813" y="88049"/>
                </a:cubicBezTo>
              </a:path>
            </a:pathLst>
          </a:custGeom>
          <a:noFill/>
          <a:ln w="38100" cap="flat">
            <a:solidFill>
              <a:srgbClr val="D9D9D9"/>
            </a:solidFill>
            <a:prstDash val="solid"/>
            <a:round/>
            <a:headEnd type="stealth" w="lg" len="lg"/>
            <a:tailEnd type="stealth" w="lg" len="lg"/>
          </a:ln>
        </p:spPr>
      </p:sp>
      <p:sp>
        <p:nvSpPr>
          <p:cNvPr id="390" name="Shape 390"/>
          <p:cNvSpPr txBox="1">
            <a:spLocks noGrp="1"/>
          </p:cNvSpPr>
          <p:nvPr>
            <p:ph type="body" idx="1"/>
          </p:nvPr>
        </p:nvSpPr>
        <p:spPr>
          <a:xfrm>
            <a:off x="457200" y="1438250"/>
            <a:ext cx="8229600" cy="4810199"/>
          </a:xfrm>
          <a:prstGeom prst="rect">
            <a:avLst/>
          </a:prstGeom>
          <a:noFill/>
          <a:ln>
            <a:noFill/>
          </a:ln>
        </p:spPr>
        <p:txBody>
          <a:bodyPr lIns="91425" tIns="45700" rIns="91425" bIns="45700" anchor="t" anchorCtr="0">
            <a:noAutofit/>
          </a:bodyPr>
          <a:lstStyle/>
          <a:p>
            <a:pPr marL="457200" marR="0" lvl="0"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12+ Facilitators across 6 campuses</a:t>
            </a:r>
          </a:p>
          <a:p>
            <a:pPr marL="914400" marR="0" lvl="1"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Clemson, Wisconsin, Harvard, Hawaii, USC, Utah</a:t>
            </a:r>
          </a:p>
        </p:txBody>
      </p:sp>
      <p:sp>
        <p:nvSpPr>
          <p:cNvPr id="391" name="Shape 391"/>
          <p:cNvSpPr/>
          <p:nvPr/>
        </p:nvSpPr>
        <p:spPr>
          <a:xfrm>
            <a:off x="2485908" y="2950356"/>
            <a:ext cx="2922175" cy="2425550"/>
          </a:xfrm>
          <a:custGeom>
            <a:avLst/>
            <a:gdLst/>
            <a:ahLst/>
            <a:cxnLst/>
            <a:rect l="0" t="0" r="0" b="0"/>
            <a:pathLst>
              <a:path w="116887" h="97022" extrusionOk="0">
                <a:moveTo>
                  <a:pt x="42635" y="61241"/>
                </a:moveTo>
                <a:cubicBezTo>
                  <a:pt x="35853" y="52237"/>
                  <a:pt x="-9691" y="15696"/>
                  <a:pt x="1943" y="7219"/>
                </a:cubicBezTo>
                <a:cubicBezTo>
                  <a:pt x="13577" y="-1258"/>
                  <a:pt x="96949" y="-4591"/>
                  <a:pt x="112443" y="10376"/>
                </a:cubicBezTo>
                <a:cubicBezTo>
                  <a:pt x="127936" y="25343"/>
                  <a:pt x="97826" y="82581"/>
                  <a:pt x="94903" y="97022"/>
                </a:cubicBezTo>
              </a:path>
            </a:pathLst>
          </a:custGeom>
          <a:noFill/>
          <a:ln w="38100" cap="flat">
            <a:solidFill>
              <a:srgbClr val="D9D9D9"/>
            </a:solidFill>
            <a:prstDash val="solid"/>
            <a:round/>
            <a:headEnd type="stealth" w="lg" len="lg"/>
            <a:tailEnd type="stealth" w="lg" len="lg"/>
          </a:ln>
        </p:spPr>
      </p:sp>
      <p:cxnSp>
        <p:nvCxnSpPr>
          <p:cNvPr id="392" name="Shape 392"/>
          <p:cNvCxnSpPr>
            <a:stCxn id="393" idx="7"/>
            <a:endCxn id="394" idx="2"/>
          </p:cNvCxnSpPr>
          <p:nvPr/>
        </p:nvCxnSpPr>
        <p:spPr>
          <a:xfrm>
            <a:off x="2646700" y="3010517"/>
            <a:ext cx="5330974" cy="208007"/>
          </a:xfrm>
          <a:prstGeom prst="straightConnector1">
            <a:avLst/>
          </a:prstGeom>
          <a:noFill/>
          <a:ln w="19050" cap="flat">
            <a:solidFill>
              <a:srgbClr val="D9D9D9"/>
            </a:solidFill>
            <a:prstDash val="solid"/>
            <a:round/>
            <a:headEnd type="triangle" w="lg" len="lg"/>
            <a:tailEnd type="triangle" w="lg" len="lg"/>
          </a:ln>
        </p:spPr>
      </p:cxnSp>
      <p:sp>
        <p:nvSpPr>
          <p:cNvPr id="395" name="Shape 395"/>
          <p:cNvSpPr txBox="1">
            <a:spLocks noGrp="1"/>
          </p:cNvSpPr>
          <p:nvPr>
            <p:ph type="title"/>
          </p:nvPr>
        </p:nvSpPr>
        <p:spPr>
          <a:xfrm>
            <a:off x="457200" y="274649"/>
            <a:ext cx="8229600" cy="14091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3600">
                <a:solidFill>
                  <a:srgbClr val="C00000"/>
                </a:solidFill>
                <a:latin typeface="Calibri"/>
                <a:ea typeface="Calibri"/>
                <a:cs typeface="Calibri"/>
                <a:sym typeface="Calibri"/>
              </a:rPr>
              <a:t>ACI-REF Network</a:t>
            </a:r>
          </a:p>
        </p:txBody>
      </p:sp>
      <p:sp>
        <p:nvSpPr>
          <p:cNvPr id="396" name="Shape 396"/>
          <p:cNvSpPr txBox="1">
            <a:spLocks noGrp="1"/>
          </p:cNvSpPr>
          <p:nvPr>
            <p:ph type="sldNum" idx="12"/>
          </p:nvPr>
        </p:nvSpPr>
        <p:spPr>
          <a:xfrm>
            <a:off x="8610600" y="6416675"/>
            <a:ext cx="457200"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397" name="Shape 397"/>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398" name="Shape 398"/>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
        <p:nvSpPr>
          <p:cNvPr id="399" name="Shape 399"/>
          <p:cNvSpPr/>
          <p:nvPr/>
        </p:nvSpPr>
        <p:spPr>
          <a:xfrm>
            <a:off x="219275"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393" name="Shape 393"/>
          <p:cNvSpPr/>
          <p:nvPr/>
        </p:nvSpPr>
        <p:spPr>
          <a:xfrm>
            <a:off x="1770955" y="2957050"/>
            <a:ext cx="1026000" cy="365099"/>
          </a:xfrm>
          <a:prstGeom prst="ellipse">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400" name="Shape 400"/>
          <p:cNvSpPr/>
          <p:nvPr/>
        </p:nvSpPr>
        <p:spPr>
          <a:xfrm>
            <a:off x="3253600" y="4218275"/>
            <a:ext cx="582899" cy="479100"/>
          </a:xfrm>
          <a:prstGeom prst="pentagon">
            <a:avLst>
              <a:gd name="hf" fmla="val 105146"/>
              <a:gd name="vf" fmla="val 110557"/>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401" name="Shape 401"/>
          <p:cNvSpPr/>
          <p:nvPr/>
        </p:nvSpPr>
        <p:spPr>
          <a:xfrm>
            <a:off x="1408175" y="4319125"/>
            <a:ext cx="674700" cy="593099"/>
          </a:xfrm>
          <a:prstGeom prst="diamond">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402" name="Shape 402"/>
          <p:cNvSpPr/>
          <p:nvPr/>
        </p:nvSpPr>
        <p:spPr>
          <a:xfrm>
            <a:off x="2494275" y="4999225"/>
            <a:ext cx="674700" cy="593099"/>
          </a:xfrm>
          <a:prstGeom prst="diamond">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403" name="Shape 403"/>
          <p:cNvSpPr/>
          <p:nvPr/>
        </p:nvSpPr>
        <p:spPr>
          <a:xfrm>
            <a:off x="3322635"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404" name="Shape 404"/>
          <p:cNvSpPr/>
          <p:nvPr/>
        </p:nvSpPr>
        <p:spPr>
          <a:xfrm>
            <a:off x="4874314" y="3035975"/>
            <a:ext cx="1026000" cy="365099"/>
          </a:xfrm>
          <a:prstGeom prst="ellipse">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405" name="Shape 405"/>
          <p:cNvSpPr/>
          <p:nvPr/>
        </p:nvSpPr>
        <p:spPr>
          <a:xfrm>
            <a:off x="6425994"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406" name="Shape 406"/>
          <p:cNvSpPr/>
          <p:nvPr/>
        </p:nvSpPr>
        <p:spPr>
          <a:xfrm>
            <a:off x="4471050" y="5215612"/>
            <a:ext cx="582899" cy="479100"/>
          </a:xfrm>
          <a:prstGeom prst="pentagon">
            <a:avLst>
              <a:gd name="hf" fmla="val 105146"/>
              <a:gd name="vf" fmla="val 110557"/>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407" name="Shape 407"/>
          <p:cNvSpPr/>
          <p:nvPr/>
        </p:nvSpPr>
        <p:spPr>
          <a:xfrm>
            <a:off x="6125000" y="4818400"/>
            <a:ext cx="674700" cy="593099"/>
          </a:xfrm>
          <a:prstGeom prst="diamond">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408" name="Shape 408"/>
          <p:cNvSpPr/>
          <p:nvPr/>
        </p:nvSpPr>
        <p:spPr>
          <a:xfrm>
            <a:off x="5198875" y="3813237"/>
            <a:ext cx="674700" cy="593099"/>
          </a:xfrm>
          <a:prstGeom prst="diamond">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394" name="Shape 394"/>
          <p:cNvSpPr/>
          <p:nvPr/>
        </p:nvSpPr>
        <p:spPr>
          <a:xfrm>
            <a:off x="7977675" y="3035975"/>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cxnSp>
        <p:nvCxnSpPr>
          <p:cNvPr id="409" name="Shape 409"/>
          <p:cNvCxnSpPr>
            <a:stCxn id="393" idx="6"/>
            <a:endCxn id="404" idx="2"/>
          </p:cNvCxnSpPr>
          <p:nvPr/>
        </p:nvCxnSpPr>
        <p:spPr>
          <a:xfrm>
            <a:off x="2796955" y="3139599"/>
            <a:ext cx="2077359" cy="78925"/>
          </a:xfrm>
          <a:prstGeom prst="straightConnector1">
            <a:avLst/>
          </a:prstGeom>
          <a:noFill/>
          <a:ln w="19050" cap="flat">
            <a:solidFill>
              <a:srgbClr val="D9D9D9"/>
            </a:solidFill>
            <a:prstDash val="solid"/>
            <a:round/>
            <a:headEnd type="triangle" w="lg" len="lg"/>
            <a:tailEnd type="triangle" w="lg" len="lg"/>
          </a:ln>
        </p:spPr>
      </p:cxnSp>
      <p:cxnSp>
        <p:nvCxnSpPr>
          <p:cNvPr id="410" name="Shape 410"/>
          <p:cNvCxnSpPr>
            <a:stCxn id="393" idx="4"/>
            <a:endCxn id="403" idx="2"/>
          </p:cNvCxnSpPr>
          <p:nvPr/>
        </p:nvCxnSpPr>
        <p:spPr>
          <a:xfrm>
            <a:off x="2283955" y="3322149"/>
            <a:ext cx="1038680" cy="308550"/>
          </a:xfrm>
          <a:prstGeom prst="straightConnector1">
            <a:avLst/>
          </a:prstGeom>
          <a:noFill/>
          <a:ln w="19050" cap="flat">
            <a:solidFill>
              <a:srgbClr val="D9D9D9"/>
            </a:solidFill>
            <a:prstDash val="solid"/>
            <a:round/>
            <a:headEnd type="triangle" w="lg" len="lg"/>
            <a:tailEnd type="triangle" w="lg" len="lg"/>
          </a:ln>
        </p:spPr>
      </p:cxnSp>
      <p:cxnSp>
        <p:nvCxnSpPr>
          <p:cNvPr id="411" name="Shape 411"/>
          <p:cNvCxnSpPr>
            <a:stCxn id="393" idx="5"/>
            <a:endCxn id="405" idx="2"/>
          </p:cNvCxnSpPr>
          <p:nvPr/>
        </p:nvCxnSpPr>
        <p:spPr>
          <a:xfrm>
            <a:off x="2646700" y="3268682"/>
            <a:ext cx="3779294" cy="362017"/>
          </a:xfrm>
          <a:prstGeom prst="straightConnector1">
            <a:avLst/>
          </a:prstGeom>
          <a:noFill/>
          <a:ln w="19050" cap="flat">
            <a:solidFill>
              <a:srgbClr val="D9D9D9"/>
            </a:solidFill>
            <a:prstDash val="solid"/>
            <a:round/>
            <a:headEnd type="triangle" w="lg" len="lg"/>
            <a:tailEnd type="triangle" w="lg" len="lg"/>
          </a:ln>
        </p:spPr>
      </p:cxnSp>
      <p:cxnSp>
        <p:nvCxnSpPr>
          <p:cNvPr id="412" name="Shape 412"/>
          <p:cNvCxnSpPr>
            <a:stCxn id="404" idx="3"/>
            <a:endCxn id="403" idx="6"/>
          </p:cNvCxnSpPr>
          <p:nvPr/>
        </p:nvCxnSpPr>
        <p:spPr>
          <a:xfrm flipH="1">
            <a:off x="4348635" y="3347607"/>
            <a:ext cx="675933" cy="283092"/>
          </a:xfrm>
          <a:prstGeom prst="straightConnector1">
            <a:avLst/>
          </a:prstGeom>
          <a:noFill/>
          <a:ln w="19050" cap="flat">
            <a:solidFill>
              <a:srgbClr val="D9D9D9"/>
            </a:solidFill>
            <a:prstDash val="solid"/>
            <a:round/>
            <a:headEnd type="triangle" w="lg" len="lg"/>
            <a:tailEnd type="triangle" w="lg" len="lg"/>
          </a:ln>
        </p:spPr>
      </p:cxnSp>
      <p:cxnSp>
        <p:nvCxnSpPr>
          <p:cNvPr id="413" name="Shape 413"/>
          <p:cNvCxnSpPr>
            <a:stCxn id="404" idx="5"/>
            <a:endCxn id="405" idx="1"/>
          </p:cNvCxnSpPr>
          <p:nvPr/>
        </p:nvCxnSpPr>
        <p:spPr>
          <a:xfrm>
            <a:off x="5750060" y="3347607"/>
            <a:ext cx="826188" cy="154010"/>
          </a:xfrm>
          <a:prstGeom prst="straightConnector1">
            <a:avLst/>
          </a:prstGeom>
          <a:noFill/>
          <a:ln w="19050" cap="flat">
            <a:solidFill>
              <a:srgbClr val="D9D9D9"/>
            </a:solidFill>
            <a:prstDash val="solid"/>
            <a:round/>
            <a:headEnd type="triangle" w="lg" len="lg"/>
            <a:tailEnd type="triangle" w="lg" len="lg"/>
          </a:ln>
        </p:spPr>
      </p:cxnSp>
      <p:cxnSp>
        <p:nvCxnSpPr>
          <p:cNvPr id="414" name="Shape 414"/>
          <p:cNvCxnSpPr>
            <a:stCxn id="404" idx="6"/>
            <a:endCxn id="394" idx="2"/>
          </p:cNvCxnSpPr>
          <p:nvPr/>
        </p:nvCxnSpPr>
        <p:spPr>
          <a:xfrm>
            <a:off x="5900314" y="3218524"/>
            <a:ext cx="2077360" cy="0"/>
          </a:xfrm>
          <a:prstGeom prst="straightConnector1">
            <a:avLst/>
          </a:prstGeom>
          <a:noFill/>
          <a:ln w="19050" cap="flat">
            <a:solidFill>
              <a:srgbClr val="D9D9D9"/>
            </a:solidFill>
            <a:prstDash val="solid"/>
            <a:round/>
            <a:headEnd type="triangle" w="lg" len="lg"/>
            <a:tailEnd type="triangle" w="lg" len="lg"/>
          </a:ln>
        </p:spPr>
      </p:cxnSp>
      <p:cxnSp>
        <p:nvCxnSpPr>
          <p:cNvPr id="415" name="Shape 415"/>
          <p:cNvCxnSpPr>
            <a:stCxn id="393" idx="2"/>
            <a:endCxn id="399" idx="0"/>
          </p:cNvCxnSpPr>
          <p:nvPr/>
        </p:nvCxnSpPr>
        <p:spPr>
          <a:xfrm flipH="1">
            <a:off x="732275" y="3139599"/>
            <a:ext cx="1038680" cy="308550"/>
          </a:xfrm>
          <a:prstGeom prst="straightConnector1">
            <a:avLst/>
          </a:prstGeom>
          <a:noFill/>
          <a:ln w="19050" cap="flat">
            <a:solidFill>
              <a:srgbClr val="CCCCCC"/>
            </a:solidFill>
            <a:prstDash val="solid"/>
            <a:round/>
            <a:headEnd type="triangle" w="lg" len="lg"/>
            <a:tailEnd type="triangle" w="lg" len="lg"/>
          </a:ln>
        </p:spPr>
      </p:cxnSp>
      <p:cxnSp>
        <p:nvCxnSpPr>
          <p:cNvPr id="416" name="Shape 416"/>
          <p:cNvCxnSpPr>
            <a:endCxn id="399" idx="6"/>
          </p:cNvCxnSpPr>
          <p:nvPr/>
        </p:nvCxnSpPr>
        <p:spPr>
          <a:xfrm flipH="1">
            <a:off x="1245275" y="3253600"/>
            <a:ext cx="3665699" cy="377099"/>
          </a:xfrm>
          <a:prstGeom prst="straightConnector1">
            <a:avLst/>
          </a:prstGeom>
          <a:noFill/>
          <a:ln w="19050" cap="flat">
            <a:solidFill>
              <a:srgbClr val="CCCCCC"/>
            </a:solidFill>
            <a:prstDash val="solid"/>
            <a:round/>
            <a:headEnd type="triangle" w="lg" len="lg"/>
            <a:tailEnd type="triangle" w="lg" len="lg"/>
          </a:ln>
        </p:spPr>
      </p:cxnSp>
      <p:cxnSp>
        <p:nvCxnSpPr>
          <p:cNvPr id="417" name="Shape 417"/>
          <p:cNvCxnSpPr>
            <a:stCxn id="393" idx="3"/>
            <a:endCxn id="401" idx="0"/>
          </p:cNvCxnSpPr>
          <p:nvPr/>
        </p:nvCxnSpPr>
        <p:spPr>
          <a:xfrm flipH="1">
            <a:off x="1745525" y="3268682"/>
            <a:ext cx="175684" cy="1050442"/>
          </a:xfrm>
          <a:prstGeom prst="straightConnector1">
            <a:avLst/>
          </a:prstGeom>
          <a:noFill/>
          <a:ln w="19050" cap="flat">
            <a:solidFill>
              <a:srgbClr val="D9D9D9"/>
            </a:solidFill>
            <a:prstDash val="solid"/>
            <a:round/>
            <a:headEnd type="triangle" w="lg" len="lg"/>
            <a:tailEnd type="triangle" w="lg" len="lg"/>
          </a:ln>
        </p:spPr>
      </p:cxnSp>
      <p:cxnSp>
        <p:nvCxnSpPr>
          <p:cNvPr id="418" name="Shape 418"/>
          <p:cNvCxnSpPr>
            <a:endCxn id="402" idx="0"/>
          </p:cNvCxnSpPr>
          <p:nvPr/>
        </p:nvCxnSpPr>
        <p:spPr>
          <a:xfrm>
            <a:off x="2306325" y="3341424"/>
            <a:ext cx="525299" cy="1657800"/>
          </a:xfrm>
          <a:prstGeom prst="straightConnector1">
            <a:avLst/>
          </a:prstGeom>
          <a:noFill/>
          <a:ln w="19050" cap="flat">
            <a:solidFill>
              <a:srgbClr val="D9D9D9"/>
            </a:solidFill>
            <a:prstDash val="solid"/>
            <a:round/>
            <a:headEnd type="triangle" w="lg" len="lg"/>
            <a:tailEnd type="triangle" w="lg" len="lg"/>
          </a:ln>
        </p:spPr>
      </p:cxnSp>
      <p:cxnSp>
        <p:nvCxnSpPr>
          <p:cNvPr id="419" name="Shape 419"/>
          <p:cNvCxnSpPr>
            <a:stCxn id="411" idx="5"/>
            <a:endCxn id="400" idx="0"/>
          </p:cNvCxnSpPr>
          <p:nvPr/>
        </p:nvCxnSpPr>
        <p:spPr>
          <a:xfrm>
            <a:off x="2646849" y="3268774"/>
            <a:ext cx="898200" cy="949500"/>
          </a:xfrm>
          <a:prstGeom prst="straightConnector1">
            <a:avLst/>
          </a:prstGeom>
          <a:noFill/>
          <a:ln w="19050" cap="flat">
            <a:solidFill>
              <a:srgbClr val="D9D9D9"/>
            </a:solidFill>
            <a:prstDash val="solid"/>
            <a:round/>
            <a:headEnd type="triangle" w="lg" len="lg"/>
            <a:tailEnd type="triangle" w="lg" len="lg"/>
          </a:ln>
        </p:spPr>
      </p:cxnSp>
      <p:cxnSp>
        <p:nvCxnSpPr>
          <p:cNvPr id="420" name="Shape 420"/>
          <p:cNvCxnSpPr>
            <a:stCxn id="404" idx="3"/>
            <a:endCxn id="406" idx="0"/>
          </p:cNvCxnSpPr>
          <p:nvPr/>
        </p:nvCxnSpPr>
        <p:spPr>
          <a:xfrm flipH="1">
            <a:off x="4762499" y="3347607"/>
            <a:ext cx="262069" cy="1868005"/>
          </a:xfrm>
          <a:prstGeom prst="straightConnector1">
            <a:avLst/>
          </a:prstGeom>
          <a:noFill/>
          <a:ln w="19050" cap="flat">
            <a:solidFill>
              <a:srgbClr val="D9D9D9"/>
            </a:solidFill>
            <a:prstDash val="solid"/>
            <a:round/>
            <a:headEnd type="triangle" w="lg" len="lg"/>
            <a:tailEnd type="triangle" w="lg" len="lg"/>
          </a:ln>
        </p:spPr>
      </p:cxnSp>
      <p:cxnSp>
        <p:nvCxnSpPr>
          <p:cNvPr id="421" name="Shape 421"/>
          <p:cNvCxnSpPr>
            <a:stCxn id="404" idx="4"/>
            <a:endCxn id="408" idx="0"/>
          </p:cNvCxnSpPr>
          <p:nvPr/>
        </p:nvCxnSpPr>
        <p:spPr>
          <a:xfrm>
            <a:off x="5387314" y="3401074"/>
            <a:ext cx="148910" cy="412162"/>
          </a:xfrm>
          <a:prstGeom prst="straightConnector1">
            <a:avLst/>
          </a:prstGeom>
          <a:noFill/>
          <a:ln w="19050" cap="flat">
            <a:solidFill>
              <a:srgbClr val="D9D9D9"/>
            </a:solidFill>
            <a:prstDash val="solid"/>
            <a:round/>
            <a:headEnd type="triangle" w="lg" len="lg"/>
            <a:tailEnd type="triangle" w="lg" len="lg"/>
          </a:ln>
        </p:spPr>
      </p:cxnSp>
      <p:cxnSp>
        <p:nvCxnSpPr>
          <p:cNvPr id="422" name="Shape 422"/>
          <p:cNvCxnSpPr>
            <a:stCxn id="404" idx="5"/>
            <a:endCxn id="407" idx="0"/>
          </p:cNvCxnSpPr>
          <p:nvPr/>
        </p:nvCxnSpPr>
        <p:spPr>
          <a:xfrm>
            <a:off x="5750060" y="3347607"/>
            <a:ext cx="712289" cy="1470792"/>
          </a:xfrm>
          <a:prstGeom prst="straightConnector1">
            <a:avLst/>
          </a:prstGeom>
          <a:noFill/>
          <a:ln w="19050" cap="flat">
            <a:solidFill>
              <a:srgbClr val="D9D9D9"/>
            </a:solidFill>
            <a:prstDash val="solid"/>
            <a:round/>
            <a:headEnd type="triangle" w="lg" len="lg"/>
            <a:tailEnd type="triangle" w="lg" len="lg"/>
          </a:ln>
        </p:spPr>
      </p:cxnSp>
      <p:cxnSp>
        <p:nvCxnSpPr>
          <p:cNvPr id="423" name="Shape 423"/>
          <p:cNvCxnSpPr>
            <a:stCxn id="401" idx="3"/>
            <a:endCxn id="400" idx="1"/>
          </p:cNvCxnSpPr>
          <p:nvPr/>
        </p:nvCxnSpPr>
        <p:spPr>
          <a:xfrm rot="10800000" flipH="1">
            <a:off x="2082875" y="4401274"/>
            <a:ext cx="1170725" cy="214400"/>
          </a:xfrm>
          <a:prstGeom prst="straightConnector1">
            <a:avLst/>
          </a:prstGeom>
          <a:noFill/>
          <a:ln w="19050" cap="flat">
            <a:solidFill>
              <a:srgbClr val="D9D9D9"/>
            </a:solidFill>
            <a:prstDash val="solid"/>
            <a:round/>
            <a:headEnd type="stealth" w="lg" len="lg"/>
            <a:tailEnd type="triangle" w="lg" len="lg"/>
          </a:ln>
        </p:spPr>
      </p:cxnSp>
      <p:cxnSp>
        <p:nvCxnSpPr>
          <p:cNvPr id="424" name="Shape 424"/>
          <p:cNvCxnSpPr>
            <a:stCxn id="402" idx="3"/>
            <a:endCxn id="400" idx="3"/>
          </p:cNvCxnSpPr>
          <p:nvPr/>
        </p:nvCxnSpPr>
        <p:spPr>
          <a:xfrm rot="10800000" flipH="1">
            <a:off x="3168975" y="4697375"/>
            <a:ext cx="376074" cy="598399"/>
          </a:xfrm>
          <a:prstGeom prst="straightConnector1">
            <a:avLst/>
          </a:prstGeom>
          <a:noFill/>
          <a:ln w="19050" cap="flat">
            <a:solidFill>
              <a:srgbClr val="D9D9D9"/>
            </a:solidFill>
            <a:prstDash val="solid"/>
            <a:round/>
            <a:headEnd type="triangle" w="lg" len="lg"/>
            <a:tailEnd type="triangle" w="lg" len="lg"/>
          </a:ln>
        </p:spPr>
      </p:cxnSp>
      <p:cxnSp>
        <p:nvCxnSpPr>
          <p:cNvPr id="425" name="Shape 425"/>
          <p:cNvCxnSpPr>
            <a:stCxn id="400" idx="5"/>
            <a:endCxn id="406" idx="1"/>
          </p:cNvCxnSpPr>
          <p:nvPr/>
        </p:nvCxnSpPr>
        <p:spPr>
          <a:xfrm>
            <a:off x="3836499" y="4401274"/>
            <a:ext cx="634551" cy="997337"/>
          </a:xfrm>
          <a:prstGeom prst="straightConnector1">
            <a:avLst/>
          </a:prstGeom>
          <a:noFill/>
          <a:ln w="19050" cap="flat">
            <a:solidFill>
              <a:schemeClr val="dk2"/>
            </a:solidFill>
            <a:prstDash val="solid"/>
            <a:round/>
            <a:headEnd type="triangle" w="lg" len="lg"/>
            <a:tailEnd type="triangle" w="lg" len="lg"/>
          </a:ln>
        </p:spPr>
      </p:cxnSp>
      <p:cxnSp>
        <p:nvCxnSpPr>
          <p:cNvPr id="426" name="Shape 426"/>
          <p:cNvCxnSpPr>
            <a:stCxn id="400" idx="5"/>
            <a:endCxn id="404" idx="3"/>
          </p:cNvCxnSpPr>
          <p:nvPr/>
        </p:nvCxnSpPr>
        <p:spPr>
          <a:xfrm rot="10800000" flipH="1">
            <a:off x="3836499" y="3347607"/>
            <a:ext cx="1188069" cy="1053667"/>
          </a:xfrm>
          <a:prstGeom prst="straightConnector1">
            <a:avLst/>
          </a:prstGeom>
          <a:noFill/>
          <a:ln w="19050" cap="flat">
            <a:solidFill>
              <a:schemeClr val="dk2"/>
            </a:solidFill>
            <a:prstDash val="solid"/>
            <a:round/>
            <a:headEnd type="triangle" w="lg" len="lg"/>
            <a:tailEnd type="triangle" w="lg" len="lg"/>
          </a:ln>
        </p:spPr>
      </p:cxnSp>
      <p:sp>
        <p:nvSpPr>
          <p:cNvPr id="427" name="Shape 427"/>
          <p:cNvSpPr/>
          <p:nvPr/>
        </p:nvSpPr>
        <p:spPr>
          <a:xfrm>
            <a:off x="1070825" y="4406350"/>
            <a:ext cx="674700" cy="593099"/>
          </a:xfrm>
          <a:prstGeom prst="diamond">
            <a:avLst/>
          </a:prstGeom>
          <a:solidFill>
            <a:srgbClr val="CC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428" name="Shape 428"/>
          <p:cNvSpPr/>
          <p:nvPr/>
        </p:nvSpPr>
        <p:spPr>
          <a:xfrm>
            <a:off x="1408175" y="4622525"/>
            <a:ext cx="674700" cy="593099"/>
          </a:xfrm>
          <a:prstGeom prst="diamond">
            <a:avLst/>
          </a:prstGeom>
          <a:solidFill>
            <a:srgbClr val="CC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429" name="Shape 429"/>
          <p:cNvSpPr/>
          <p:nvPr/>
        </p:nvSpPr>
        <p:spPr>
          <a:xfrm>
            <a:off x="6462350" y="4751550"/>
            <a:ext cx="674700" cy="593099"/>
          </a:xfrm>
          <a:prstGeom prst="diamond">
            <a:avLst/>
          </a:prstGeom>
          <a:solidFill>
            <a:srgbClr val="E69138"/>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430" name="Shape 430"/>
          <p:cNvSpPr/>
          <p:nvPr/>
        </p:nvSpPr>
        <p:spPr>
          <a:xfrm>
            <a:off x="6246425" y="5101625"/>
            <a:ext cx="674700" cy="593099"/>
          </a:xfrm>
          <a:prstGeom prst="diamond">
            <a:avLst/>
          </a:prstGeom>
          <a:solidFill>
            <a:srgbClr val="E69138"/>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Shape 435"/>
          <p:cNvSpPr txBox="1">
            <a:spLocks noGrp="1"/>
          </p:cNvSpPr>
          <p:nvPr>
            <p:ph type="body" idx="1"/>
          </p:nvPr>
        </p:nvSpPr>
        <p:spPr>
          <a:xfrm>
            <a:off x="457200" y="1438250"/>
            <a:ext cx="8229600" cy="4810199"/>
          </a:xfrm>
          <a:prstGeom prst="rect">
            <a:avLst/>
          </a:prstGeom>
          <a:noFill/>
          <a:ln>
            <a:noFill/>
          </a:ln>
        </p:spPr>
        <p:txBody>
          <a:bodyPr lIns="91425" tIns="45700" rIns="91425" bIns="45700" anchor="t" anchorCtr="0">
            <a:noAutofit/>
          </a:bodyPr>
          <a:lstStyle/>
          <a:p>
            <a:pPr marL="457200" marR="0" lvl="0"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12+ Facilitators across 6 campuses</a:t>
            </a:r>
          </a:p>
          <a:p>
            <a:pPr marL="914400" marR="0" lvl="1"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Clemson, Wisconsin, Harvard, Hawaii, USC, Utah</a:t>
            </a:r>
          </a:p>
        </p:txBody>
      </p:sp>
      <p:sp>
        <p:nvSpPr>
          <p:cNvPr id="436" name="Shape 436"/>
          <p:cNvSpPr/>
          <p:nvPr/>
        </p:nvSpPr>
        <p:spPr>
          <a:xfrm>
            <a:off x="2485908" y="2950356"/>
            <a:ext cx="2922175" cy="2425550"/>
          </a:xfrm>
          <a:custGeom>
            <a:avLst/>
            <a:gdLst/>
            <a:ahLst/>
            <a:cxnLst/>
            <a:rect l="0" t="0" r="0" b="0"/>
            <a:pathLst>
              <a:path w="116887" h="97022" extrusionOk="0">
                <a:moveTo>
                  <a:pt x="42635" y="61241"/>
                </a:moveTo>
                <a:cubicBezTo>
                  <a:pt x="35853" y="52237"/>
                  <a:pt x="-9691" y="15696"/>
                  <a:pt x="1943" y="7219"/>
                </a:cubicBezTo>
                <a:cubicBezTo>
                  <a:pt x="13577" y="-1258"/>
                  <a:pt x="96949" y="-4591"/>
                  <a:pt x="112443" y="10376"/>
                </a:cubicBezTo>
                <a:cubicBezTo>
                  <a:pt x="127936" y="25343"/>
                  <a:pt x="97826" y="82581"/>
                  <a:pt x="94903" y="97022"/>
                </a:cubicBezTo>
              </a:path>
            </a:pathLst>
          </a:custGeom>
          <a:noFill/>
          <a:ln w="38100" cap="flat">
            <a:solidFill>
              <a:srgbClr val="D9D9D9"/>
            </a:solidFill>
            <a:prstDash val="solid"/>
            <a:round/>
            <a:headEnd type="stealth" w="lg" len="lg"/>
            <a:tailEnd type="stealth" w="lg" len="lg"/>
          </a:ln>
        </p:spPr>
      </p:sp>
      <p:sp>
        <p:nvSpPr>
          <p:cNvPr id="437" name="Shape 437"/>
          <p:cNvSpPr/>
          <p:nvPr/>
        </p:nvSpPr>
        <p:spPr>
          <a:xfrm>
            <a:off x="1762725" y="3060675"/>
            <a:ext cx="1245325" cy="2201225"/>
          </a:xfrm>
          <a:custGeom>
            <a:avLst/>
            <a:gdLst/>
            <a:ahLst/>
            <a:cxnLst/>
            <a:rect l="0" t="0" r="0" b="0"/>
            <a:pathLst>
              <a:path w="49813" h="88049" extrusionOk="0">
                <a:moveTo>
                  <a:pt x="0" y="58933"/>
                </a:moveTo>
                <a:cubicBezTo>
                  <a:pt x="4268" y="49110"/>
                  <a:pt x="17305" y="-4852"/>
                  <a:pt x="25608" y="0"/>
                </a:cubicBezTo>
                <a:cubicBezTo>
                  <a:pt x="33910" y="4852"/>
                  <a:pt x="45778" y="73374"/>
                  <a:pt x="49813" y="88049"/>
                </a:cubicBezTo>
              </a:path>
            </a:pathLst>
          </a:custGeom>
          <a:noFill/>
          <a:ln w="38100" cap="flat">
            <a:solidFill>
              <a:srgbClr val="D9D9D9"/>
            </a:solidFill>
            <a:prstDash val="solid"/>
            <a:round/>
            <a:headEnd type="stealth" w="lg" len="lg"/>
            <a:tailEnd type="stealth" w="lg" len="lg"/>
          </a:ln>
        </p:spPr>
      </p:sp>
      <p:cxnSp>
        <p:nvCxnSpPr>
          <p:cNvPr id="438" name="Shape 438"/>
          <p:cNvCxnSpPr>
            <a:stCxn id="439" idx="7"/>
            <a:endCxn id="440" idx="2"/>
          </p:cNvCxnSpPr>
          <p:nvPr/>
        </p:nvCxnSpPr>
        <p:spPr>
          <a:xfrm>
            <a:off x="2646700" y="3010517"/>
            <a:ext cx="5330974" cy="208007"/>
          </a:xfrm>
          <a:prstGeom prst="straightConnector1">
            <a:avLst/>
          </a:prstGeom>
          <a:noFill/>
          <a:ln w="19050" cap="flat">
            <a:solidFill>
              <a:srgbClr val="D9D9D9"/>
            </a:solidFill>
            <a:prstDash val="solid"/>
            <a:round/>
            <a:headEnd type="triangle" w="lg" len="lg"/>
            <a:tailEnd type="triangle" w="lg" len="lg"/>
          </a:ln>
        </p:spPr>
      </p:cxnSp>
      <p:sp>
        <p:nvSpPr>
          <p:cNvPr id="441" name="Shape 441"/>
          <p:cNvSpPr txBox="1">
            <a:spLocks noGrp="1"/>
          </p:cNvSpPr>
          <p:nvPr>
            <p:ph type="title"/>
          </p:nvPr>
        </p:nvSpPr>
        <p:spPr>
          <a:xfrm>
            <a:off x="457200" y="274649"/>
            <a:ext cx="8229600" cy="14091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3600">
                <a:solidFill>
                  <a:srgbClr val="C00000"/>
                </a:solidFill>
                <a:latin typeface="Calibri"/>
                <a:ea typeface="Calibri"/>
                <a:cs typeface="Calibri"/>
                <a:sym typeface="Calibri"/>
              </a:rPr>
              <a:t>ACI-REF Network</a:t>
            </a:r>
          </a:p>
        </p:txBody>
      </p:sp>
      <p:sp>
        <p:nvSpPr>
          <p:cNvPr id="442" name="Shape 442"/>
          <p:cNvSpPr txBox="1">
            <a:spLocks noGrp="1"/>
          </p:cNvSpPr>
          <p:nvPr>
            <p:ph type="sldNum" idx="12"/>
          </p:nvPr>
        </p:nvSpPr>
        <p:spPr>
          <a:xfrm>
            <a:off x="8610600" y="6416675"/>
            <a:ext cx="457200"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443" name="Shape 443"/>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444" name="Shape 444"/>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
        <p:nvSpPr>
          <p:cNvPr id="445" name="Shape 445"/>
          <p:cNvSpPr/>
          <p:nvPr/>
        </p:nvSpPr>
        <p:spPr>
          <a:xfrm>
            <a:off x="219275"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439" name="Shape 439"/>
          <p:cNvSpPr/>
          <p:nvPr/>
        </p:nvSpPr>
        <p:spPr>
          <a:xfrm>
            <a:off x="1770955" y="2957050"/>
            <a:ext cx="1026000" cy="365099"/>
          </a:xfrm>
          <a:prstGeom prst="ellipse">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446" name="Shape 446"/>
          <p:cNvSpPr/>
          <p:nvPr/>
        </p:nvSpPr>
        <p:spPr>
          <a:xfrm>
            <a:off x="3253600" y="4218275"/>
            <a:ext cx="582899" cy="479100"/>
          </a:xfrm>
          <a:prstGeom prst="pentagon">
            <a:avLst>
              <a:gd name="hf" fmla="val 105146"/>
              <a:gd name="vf" fmla="val 110557"/>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447" name="Shape 447"/>
          <p:cNvSpPr/>
          <p:nvPr/>
        </p:nvSpPr>
        <p:spPr>
          <a:xfrm>
            <a:off x="1408175" y="4319125"/>
            <a:ext cx="674700" cy="593099"/>
          </a:xfrm>
          <a:prstGeom prst="diamond">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448" name="Shape 448"/>
          <p:cNvSpPr/>
          <p:nvPr/>
        </p:nvSpPr>
        <p:spPr>
          <a:xfrm>
            <a:off x="2494275" y="4999225"/>
            <a:ext cx="674700" cy="593099"/>
          </a:xfrm>
          <a:prstGeom prst="diamond">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449" name="Shape 449"/>
          <p:cNvSpPr/>
          <p:nvPr/>
        </p:nvSpPr>
        <p:spPr>
          <a:xfrm>
            <a:off x="3322635"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450" name="Shape 450"/>
          <p:cNvSpPr/>
          <p:nvPr/>
        </p:nvSpPr>
        <p:spPr>
          <a:xfrm>
            <a:off x="4874314" y="3035975"/>
            <a:ext cx="1026000" cy="365099"/>
          </a:xfrm>
          <a:prstGeom prst="ellipse">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451" name="Shape 451"/>
          <p:cNvSpPr/>
          <p:nvPr/>
        </p:nvSpPr>
        <p:spPr>
          <a:xfrm>
            <a:off x="6425994"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452" name="Shape 452"/>
          <p:cNvSpPr/>
          <p:nvPr/>
        </p:nvSpPr>
        <p:spPr>
          <a:xfrm>
            <a:off x="4471050" y="5215612"/>
            <a:ext cx="582899" cy="479100"/>
          </a:xfrm>
          <a:prstGeom prst="pentagon">
            <a:avLst>
              <a:gd name="hf" fmla="val 105146"/>
              <a:gd name="vf" fmla="val 110557"/>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453" name="Shape 453"/>
          <p:cNvSpPr/>
          <p:nvPr/>
        </p:nvSpPr>
        <p:spPr>
          <a:xfrm>
            <a:off x="6125000" y="4818400"/>
            <a:ext cx="674700" cy="593099"/>
          </a:xfrm>
          <a:prstGeom prst="diamond">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454" name="Shape 454"/>
          <p:cNvSpPr/>
          <p:nvPr/>
        </p:nvSpPr>
        <p:spPr>
          <a:xfrm>
            <a:off x="5198875" y="3813237"/>
            <a:ext cx="674700" cy="593099"/>
          </a:xfrm>
          <a:prstGeom prst="diamond">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440" name="Shape 440"/>
          <p:cNvSpPr/>
          <p:nvPr/>
        </p:nvSpPr>
        <p:spPr>
          <a:xfrm>
            <a:off x="7977675" y="3035975"/>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cxnSp>
        <p:nvCxnSpPr>
          <p:cNvPr id="455" name="Shape 455"/>
          <p:cNvCxnSpPr>
            <a:stCxn id="439" idx="6"/>
            <a:endCxn id="450" idx="2"/>
          </p:cNvCxnSpPr>
          <p:nvPr/>
        </p:nvCxnSpPr>
        <p:spPr>
          <a:xfrm>
            <a:off x="2796955" y="3139599"/>
            <a:ext cx="2077359" cy="78925"/>
          </a:xfrm>
          <a:prstGeom prst="straightConnector1">
            <a:avLst/>
          </a:prstGeom>
          <a:noFill/>
          <a:ln w="19050" cap="flat">
            <a:solidFill>
              <a:srgbClr val="D9D9D9"/>
            </a:solidFill>
            <a:prstDash val="solid"/>
            <a:round/>
            <a:headEnd type="triangle" w="lg" len="lg"/>
            <a:tailEnd type="triangle" w="lg" len="lg"/>
          </a:ln>
        </p:spPr>
      </p:cxnSp>
      <p:cxnSp>
        <p:nvCxnSpPr>
          <p:cNvPr id="456" name="Shape 456"/>
          <p:cNvCxnSpPr>
            <a:stCxn id="439" idx="4"/>
            <a:endCxn id="449" idx="2"/>
          </p:cNvCxnSpPr>
          <p:nvPr/>
        </p:nvCxnSpPr>
        <p:spPr>
          <a:xfrm>
            <a:off x="2283955" y="3322149"/>
            <a:ext cx="1038680" cy="308550"/>
          </a:xfrm>
          <a:prstGeom prst="straightConnector1">
            <a:avLst/>
          </a:prstGeom>
          <a:noFill/>
          <a:ln w="19050" cap="flat">
            <a:solidFill>
              <a:srgbClr val="D9D9D9"/>
            </a:solidFill>
            <a:prstDash val="solid"/>
            <a:round/>
            <a:headEnd type="triangle" w="lg" len="lg"/>
            <a:tailEnd type="triangle" w="lg" len="lg"/>
          </a:ln>
        </p:spPr>
      </p:cxnSp>
      <p:cxnSp>
        <p:nvCxnSpPr>
          <p:cNvPr id="457" name="Shape 457"/>
          <p:cNvCxnSpPr>
            <a:stCxn id="439" idx="5"/>
            <a:endCxn id="451" idx="2"/>
          </p:cNvCxnSpPr>
          <p:nvPr/>
        </p:nvCxnSpPr>
        <p:spPr>
          <a:xfrm>
            <a:off x="2646700" y="3268682"/>
            <a:ext cx="3779294" cy="362017"/>
          </a:xfrm>
          <a:prstGeom prst="straightConnector1">
            <a:avLst/>
          </a:prstGeom>
          <a:noFill/>
          <a:ln w="19050" cap="flat">
            <a:solidFill>
              <a:srgbClr val="D9D9D9"/>
            </a:solidFill>
            <a:prstDash val="solid"/>
            <a:round/>
            <a:headEnd type="triangle" w="lg" len="lg"/>
            <a:tailEnd type="triangle" w="lg" len="lg"/>
          </a:ln>
        </p:spPr>
      </p:cxnSp>
      <p:cxnSp>
        <p:nvCxnSpPr>
          <p:cNvPr id="458" name="Shape 458"/>
          <p:cNvCxnSpPr>
            <a:stCxn id="450" idx="3"/>
            <a:endCxn id="449" idx="6"/>
          </p:cNvCxnSpPr>
          <p:nvPr/>
        </p:nvCxnSpPr>
        <p:spPr>
          <a:xfrm flipH="1">
            <a:off x="4348635" y="3347607"/>
            <a:ext cx="675933" cy="283092"/>
          </a:xfrm>
          <a:prstGeom prst="straightConnector1">
            <a:avLst/>
          </a:prstGeom>
          <a:noFill/>
          <a:ln w="19050" cap="flat">
            <a:solidFill>
              <a:srgbClr val="D9D9D9"/>
            </a:solidFill>
            <a:prstDash val="solid"/>
            <a:round/>
            <a:headEnd type="triangle" w="lg" len="lg"/>
            <a:tailEnd type="triangle" w="lg" len="lg"/>
          </a:ln>
        </p:spPr>
      </p:cxnSp>
      <p:cxnSp>
        <p:nvCxnSpPr>
          <p:cNvPr id="459" name="Shape 459"/>
          <p:cNvCxnSpPr>
            <a:stCxn id="450" idx="5"/>
            <a:endCxn id="451" idx="1"/>
          </p:cNvCxnSpPr>
          <p:nvPr/>
        </p:nvCxnSpPr>
        <p:spPr>
          <a:xfrm>
            <a:off x="5750060" y="3347607"/>
            <a:ext cx="826188" cy="154010"/>
          </a:xfrm>
          <a:prstGeom prst="straightConnector1">
            <a:avLst/>
          </a:prstGeom>
          <a:noFill/>
          <a:ln w="19050" cap="flat">
            <a:solidFill>
              <a:srgbClr val="D9D9D9"/>
            </a:solidFill>
            <a:prstDash val="solid"/>
            <a:round/>
            <a:headEnd type="triangle" w="lg" len="lg"/>
            <a:tailEnd type="triangle" w="lg" len="lg"/>
          </a:ln>
        </p:spPr>
      </p:cxnSp>
      <p:cxnSp>
        <p:nvCxnSpPr>
          <p:cNvPr id="460" name="Shape 460"/>
          <p:cNvCxnSpPr>
            <a:stCxn id="450" idx="6"/>
            <a:endCxn id="440" idx="2"/>
          </p:cNvCxnSpPr>
          <p:nvPr/>
        </p:nvCxnSpPr>
        <p:spPr>
          <a:xfrm>
            <a:off x="5900314" y="3218524"/>
            <a:ext cx="2077360" cy="0"/>
          </a:xfrm>
          <a:prstGeom prst="straightConnector1">
            <a:avLst/>
          </a:prstGeom>
          <a:noFill/>
          <a:ln w="19050" cap="flat">
            <a:solidFill>
              <a:srgbClr val="D9D9D9"/>
            </a:solidFill>
            <a:prstDash val="solid"/>
            <a:round/>
            <a:headEnd type="triangle" w="lg" len="lg"/>
            <a:tailEnd type="triangle" w="lg" len="lg"/>
          </a:ln>
        </p:spPr>
      </p:cxnSp>
      <p:cxnSp>
        <p:nvCxnSpPr>
          <p:cNvPr id="461" name="Shape 461"/>
          <p:cNvCxnSpPr>
            <a:stCxn id="439" idx="2"/>
            <a:endCxn id="445" idx="0"/>
          </p:cNvCxnSpPr>
          <p:nvPr/>
        </p:nvCxnSpPr>
        <p:spPr>
          <a:xfrm flipH="1">
            <a:off x="732275" y="3139599"/>
            <a:ext cx="1038680" cy="308550"/>
          </a:xfrm>
          <a:prstGeom prst="straightConnector1">
            <a:avLst/>
          </a:prstGeom>
          <a:noFill/>
          <a:ln w="19050" cap="flat">
            <a:solidFill>
              <a:srgbClr val="CCCCCC"/>
            </a:solidFill>
            <a:prstDash val="solid"/>
            <a:round/>
            <a:headEnd type="triangle" w="lg" len="lg"/>
            <a:tailEnd type="triangle" w="lg" len="lg"/>
          </a:ln>
        </p:spPr>
      </p:cxnSp>
      <p:cxnSp>
        <p:nvCxnSpPr>
          <p:cNvPr id="462" name="Shape 462"/>
          <p:cNvCxnSpPr>
            <a:endCxn id="445" idx="6"/>
          </p:cNvCxnSpPr>
          <p:nvPr/>
        </p:nvCxnSpPr>
        <p:spPr>
          <a:xfrm flipH="1">
            <a:off x="1245275" y="3253600"/>
            <a:ext cx="3665699" cy="377099"/>
          </a:xfrm>
          <a:prstGeom prst="straightConnector1">
            <a:avLst/>
          </a:prstGeom>
          <a:noFill/>
          <a:ln w="19050" cap="flat">
            <a:solidFill>
              <a:srgbClr val="CCCCCC"/>
            </a:solidFill>
            <a:prstDash val="solid"/>
            <a:round/>
            <a:headEnd type="triangle" w="lg" len="lg"/>
            <a:tailEnd type="triangle" w="lg" len="lg"/>
          </a:ln>
        </p:spPr>
      </p:cxnSp>
      <p:cxnSp>
        <p:nvCxnSpPr>
          <p:cNvPr id="463" name="Shape 463"/>
          <p:cNvCxnSpPr>
            <a:stCxn id="439" idx="3"/>
            <a:endCxn id="447" idx="0"/>
          </p:cNvCxnSpPr>
          <p:nvPr/>
        </p:nvCxnSpPr>
        <p:spPr>
          <a:xfrm flipH="1">
            <a:off x="1745525" y="3268682"/>
            <a:ext cx="175684" cy="1050442"/>
          </a:xfrm>
          <a:prstGeom prst="straightConnector1">
            <a:avLst/>
          </a:prstGeom>
          <a:noFill/>
          <a:ln w="19050" cap="flat">
            <a:solidFill>
              <a:srgbClr val="D9D9D9"/>
            </a:solidFill>
            <a:prstDash val="solid"/>
            <a:round/>
            <a:headEnd type="triangle" w="lg" len="lg"/>
            <a:tailEnd type="triangle" w="lg" len="lg"/>
          </a:ln>
        </p:spPr>
      </p:cxnSp>
      <p:cxnSp>
        <p:nvCxnSpPr>
          <p:cNvPr id="464" name="Shape 464"/>
          <p:cNvCxnSpPr>
            <a:endCxn id="448" idx="0"/>
          </p:cNvCxnSpPr>
          <p:nvPr/>
        </p:nvCxnSpPr>
        <p:spPr>
          <a:xfrm>
            <a:off x="2306325" y="3341424"/>
            <a:ext cx="525299" cy="1657800"/>
          </a:xfrm>
          <a:prstGeom prst="straightConnector1">
            <a:avLst/>
          </a:prstGeom>
          <a:noFill/>
          <a:ln w="19050" cap="flat">
            <a:solidFill>
              <a:srgbClr val="D9D9D9"/>
            </a:solidFill>
            <a:prstDash val="solid"/>
            <a:round/>
            <a:headEnd type="triangle" w="lg" len="lg"/>
            <a:tailEnd type="triangle" w="lg" len="lg"/>
          </a:ln>
        </p:spPr>
      </p:cxnSp>
      <p:cxnSp>
        <p:nvCxnSpPr>
          <p:cNvPr id="465" name="Shape 465"/>
          <p:cNvCxnSpPr>
            <a:stCxn id="457" idx="5"/>
            <a:endCxn id="446" idx="0"/>
          </p:cNvCxnSpPr>
          <p:nvPr/>
        </p:nvCxnSpPr>
        <p:spPr>
          <a:xfrm>
            <a:off x="2646849" y="3268774"/>
            <a:ext cx="898200" cy="949500"/>
          </a:xfrm>
          <a:prstGeom prst="straightConnector1">
            <a:avLst/>
          </a:prstGeom>
          <a:noFill/>
          <a:ln w="19050" cap="flat">
            <a:solidFill>
              <a:srgbClr val="D9D9D9"/>
            </a:solidFill>
            <a:prstDash val="solid"/>
            <a:round/>
            <a:headEnd type="triangle" w="lg" len="lg"/>
            <a:tailEnd type="triangle" w="lg" len="lg"/>
          </a:ln>
        </p:spPr>
      </p:cxnSp>
      <p:cxnSp>
        <p:nvCxnSpPr>
          <p:cNvPr id="466" name="Shape 466"/>
          <p:cNvCxnSpPr>
            <a:stCxn id="450" idx="3"/>
            <a:endCxn id="452" idx="0"/>
          </p:cNvCxnSpPr>
          <p:nvPr/>
        </p:nvCxnSpPr>
        <p:spPr>
          <a:xfrm flipH="1">
            <a:off x="4762499" y="3347607"/>
            <a:ext cx="262069" cy="1868005"/>
          </a:xfrm>
          <a:prstGeom prst="straightConnector1">
            <a:avLst/>
          </a:prstGeom>
          <a:noFill/>
          <a:ln w="19050" cap="flat">
            <a:solidFill>
              <a:srgbClr val="D9D9D9"/>
            </a:solidFill>
            <a:prstDash val="solid"/>
            <a:round/>
            <a:headEnd type="triangle" w="lg" len="lg"/>
            <a:tailEnd type="triangle" w="lg" len="lg"/>
          </a:ln>
        </p:spPr>
      </p:cxnSp>
      <p:cxnSp>
        <p:nvCxnSpPr>
          <p:cNvPr id="467" name="Shape 467"/>
          <p:cNvCxnSpPr>
            <a:stCxn id="450" idx="4"/>
            <a:endCxn id="454" idx="0"/>
          </p:cNvCxnSpPr>
          <p:nvPr/>
        </p:nvCxnSpPr>
        <p:spPr>
          <a:xfrm>
            <a:off x="5387314" y="3401074"/>
            <a:ext cx="148910" cy="412162"/>
          </a:xfrm>
          <a:prstGeom prst="straightConnector1">
            <a:avLst/>
          </a:prstGeom>
          <a:noFill/>
          <a:ln w="19050" cap="flat">
            <a:solidFill>
              <a:srgbClr val="D9D9D9"/>
            </a:solidFill>
            <a:prstDash val="solid"/>
            <a:round/>
            <a:headEnd type="triangle" w="lg" len="lg"/>
            <a:tailEnd type="triangle" w="lg" len="lg"/>
          </a:ln>
        </p:spPr>
      </p:cxnSp>
      <p:cxnSp>
        <p:nvCxnSpPr>
          <p:cNvPr id="468" name="Shape 468"/>
          <p:cNvCxnSpPr>
            <a:stCxn id="447" idx="3"/>
            <a:endCxn id="446" idx="1"/>
          </p:cNvCxnSpPr>
          <p:nvPr/>
        </p:nvCxnSpPr>
        <p:spPr>
          <a:xfrm rot="10800000" flipH="1">
            <a:off x="2082875" y="4401274"/>
            <a:ext cx="1170725" cy="214400"/>
          </a:xfrm>
          <a:prstGeom prst="straightConnector1">
            <a:avLst/>
          </a:prstGeom>
          <a:noFill/>
          <a:ln w="19050" cap="flat">
            <a:solidFill>
              <a:srgbClr val="D9D9D9"/>
            </a:solidFill>
            <a:prstDash val="solid"/>
            <a:round/>
            <a:headEnd type="stealth" w="lg" len="lg"/>
            <a:tailEnd type="triangle" w="lg" len="lg"/>
          </a:ln>
        </p:spPr>
      </p:cxnSp>
      <p:cxnSp>
        <p:nvCxnSpPr>
          <p:cNvPr id="469" name="Shape 469"/>
          <p:cNvCxnSpPr>
            <a:stCxn id="448" idx="3"/>
            <a:endCxn id="446" idx="3"/>
          </p:cNvCxnSpPr>
          <p:nvPr/>
        </p:nvCxnSpPr>
        <p:spPr>
          <a:xfrm rot="10800000" flipH="1">
            <a:off x="3168975" y="4697375"/>
            <a:ext cx="376074" cy="598399"/>
          </a:xfrm>
          <a:prstGeom prst="straightConnector1">
            <a:avLst/>
          </a:prstGeom>
          <a:noFill/>
          <a:ln w="19050" cap="flat">
            <a:solidFill>
              <a:srgbClr val="D9D9D9"/>
            </a:solidFill>
            <a:prstDash val="solid"/>
            <a:round/>
            <a:headEnd type="triangle" w="lg" len="lg"/>
            <a:tailEnd type="triangle" w="lg" len="lg"/>
          </a:ln>
        </p:spPr>
      </p:cxnSp>
      <p:cxnSp>
        <p:nvCxnSpPr>
          <p:cNvPr id="470" name="Shape 470"/>
          <p:cNvCxnSpPr>
            <a:stCxn id="446" idx="5"/>
            <a:endCxn id="452" idx="1"/>
          </p:cNvCxnSpPr>
          <p:nvPr/>
        </p:nvCxnSpPr>
        <p:spPr>
          <a:xfrm>
            <a:off x="3836499" y="4401274"/>
            <a:ext cx="634551" cy="997337"/>
          </a:xfrm>
          <a:prstGeom prst="straightConnector1">
            <a:avLst/>
          </a:prstGeom>
          <a:noFill/>
          <a:ln w="19050" cap="flat">
            <a:solidFill>
              <a:srgbClr val="D9D9D9"/>
            </a:solidFill>
            <a:prstDash val="solid"/>
            <a:round/>
            <a:headEnd type="triangle" w="lg" len="lg"/>
            <a:tailEnd type="triangle" w="lg" len="lg"/>
          </a:ln>
        </p:spPr>
      </p:cxnSp>
      <p:cxnSp>
        <p:nvCxnSpPr>
          <p:cNvPr id="471" name="Shape 471"/>
          <p:cNvCxnSpPr>
            <a:stCxn id="450" idx="5"/>
            <a:endCxn id="453" idx="0"/>
          </p:cNvCxnSpPr>
          <p:nvPr/>
        </p:nvCxnSpPr>
        <p:spPr>
          <a:xfrm>
            <a:off x="5750060" y="3347607"/>
            <a:ext cx="712289" cy="1470792"/>
          </a:xfrm>
          <a:prstGeom prst="straightConnector1">
            <a:avLst/>
          </a:prstGeom>
          <a:noFill/>
          <a:ln w="19050" cap="flat">
            <a:solidFill>
              <a:srgbClr val="D9D9D9"/>
            </a:solidFill>
            <a:prstDash val="solid"/>
            <a:round/>
            <a:headEnd type="triangle" w="lg" len="lg"/>
            <a:tailEnd type="triangle" w="lg" len="lg"/>
          </a:ln>
        </p:spPr>
      </p:cxnSp>
      <p:sp>
        <p:nvSpPr>
          <p:cNvPr id="472" name="Shape 472"/>
          <p:cNvSpPr/>
          <p:nvPr/>
        </p:nvSpPr>
        <p:spPr>
          <a:xfrm>
            <a:off x="2228247" y="2907566"/>
            <a:ext cx="4164950" cy="2354325"/>
          </a:xfrm>
          <a:custGeom>
            <a:avLst/>
            <a:gdLst/>
            <a:ahLst/>
            <a:cxnLst/>
            <a:rect l="0" t="0" r="0" b="0"/>
            <a:pathLst>
              <a:path w="166598" h="94173" extrusionOk="0">
                <a:moveTo>
                  <a:pt x="21370" y="94173"/>
                </a:moveTo>
                <a:cubicBezTo>
                  <a:pt x="18797" y="80258"/>
                  <a:pt x="-12773" y="24774"/>
                  <a:pt x="5935" y="10684"/>
                </a:cubicBezTo>
                <a:cubicBezTo>
                  <a:pt x="24643" y="-3406"/>
                  <a:pt x="106845" y="-3288"/>
                  <a:pt x="133623" y="9632"/>
                </a:cubicBezTo>
                <a:cubicBezTo>
                  <a:pt x="160400" y="22552"/>
                  <a:pt x="161102" y="75112"/>
                  <a:pt x="166598" y="88209"/>
                </a:cubicBezTo>
              </a:path>
            </a:pathLst>
          </a:custGeom>
          <a:noFill/>
          <a:ln w="38100" cap="flat">
            <a:solidFill>
              <a:srgbClr val="6AA84F"/>
            </a:solidFill>
            <a:prstDash val="solid"/>
            <a:round/>
            <a:headEnd type="stealth" w="lg" len="lg"/>
            <a:tailEnd type="stealth" w="lg" len="lg"/>
          </a:ln>
        </p:spPr>
      </p:sp>
      <p:cxnSp>
        <p:nvCxnSpPr>
          <p:cNvPr id="473" name="Shape 473"/>
          <p:cNvCxnSpPr/>
          <p:nvPr/>
        </p:nvCxnSpPr>
        <p:spPr>
          <a:xfrm rot="10800000" flipH="1">
            <a:off x="3832400" y="3350199"/>
            <a:ext cx="1122599" cy="1034700"/>
          </a:xfrm>
          <a:prstGeom prst="straightConnector1">
            <a:avLst/>
          </a:prstGeom>
          <a:noFill/>
          <a:ln w="19050" cap="flat">
            <a:solidFill>
              <a:srgbClr val="D9D9D9"/>
            </a:solidFill>
            <a:prstDash val="solid"/>
            <a:round/>
            <a:headEnd type="triangle" w="lg" len="lg"/>
            <a:tailEnd type="triangle" w="lg" len="lg"/>
          </a:ln>
        </p:spPr>
      </p:cxnSp>
      <p:sp>
        <p:nvSpPr>
          <p:cNvPr id="474" name="Shape 474"/>
          <p:cNvSpPr/>
          <p:nvPr/>
        </p:nvSpPr>
        <p:spPr>
          <a:xfrm>
            <a:off x="1070825" y="4406350"/>
            <a:ext cx="674700" cy="593099"/>
          </a:xfrm>
          <a:prstGeom prst="diamond">
            <a:avLst/>
          </a:prstGeom>
          <a:solidFill>
            <a:srgbClr val="CC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475" name="Shape 475"/>
          <p:cNvSpPr/>
          <p:nvPr/>
        </p:nvSpPr>
        <p:spPr>
          <a:xfrm>
            <a:off x="1408175" y="4622525"/>
            <a:ext cx="674700" cy="593099"/>
          </a:xfrm>
          <a:prstGeom prst="diamond">
            <a:avLst/>
          </a:prstGeom>
          <a:solidFill>
            <a:srgbClr val="CC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476" name="Shape 476"/>
          <p:cNvSpPr/>
          <p:nvPr/>
        </p:nvSpPr>
        <p:spPr>
          <a:xfrm>
            <a:off x="6462350" y="4751550"/>
            <a:ext cx="674700" cy="593099"/>
          </a:xfrm>
          <a:prstGeom prst="diamond">
            <a:avLst/>
          </a:prstGeom>
          <a:solidFill>
            <a:srgbClr val="E69138"/>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477" name="Shape 477"/>
          <p:cNvSpPr/>
          <p:nvPr/>
        </p:nvSpPr>
        <p:spPr>
          <a:xfrm>
            <a:off x="6246425" y="5101625"/>
            <a:ext cx="674700" cy="593099"/>
          </a:xfrm>
          <a:prstGeom prst="diamond">
            <a:avLst/>
          </a:prstGeom>
          <a:solidFill>
            <a:srgbClr val="E69138"/>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4400" b="0" i="0" u="none" strike="noStrike" cap="none" baseline="0">
                <a:solidFill>
                  <a:srgbClr val="C00000"/>
                </a:solidFill>
                <a:latin typeface="Calibri"/>
                <a:ea typeface="Calibri"/>
                <a:cs typeface="Calibri"/>
                <a:sym typeface="Calibri"/>
              </a:rPr>
              <a:t>Mission</a:t>
            </a:r>
          </a:p>
        </p:txBody>
      </p:sp>
      <p:sp>
        <p:nvSpPr>
          <p:cNvPr id="51" name="Shape 51"/>
          <p:cNvSpPr txBox="1">
            <a:spLocks noGrp="1"/>
          </p:cNvSpPr>
          <p:nvPr>
            <p:ph type="body" idx="1"/>
          </p:nvPr>
        </p:nvSpPr>
        <p:spPr>
          <a:xfrm>
            <a:off x="457200" y="1295400"/>
            <a:ext cx="8229600" cy="4648199"/>
          </a:xfrm>
          <a:prstGeom prst="rect">
            <a:avLst/>
          </a:prstGeom>
          <a:noFill/>
          <a:ln>
            <a:noFill/>
          </a:ln>
        </p:spPr>
        <p:txBody>
          <a:bodyPr lIns="91425" tIns="45700" rIns="91425" bIns="45700" anchor="t" anchorCtr="0">
            <a:noAutofit/>
          </a:bodyPr>
          <a:lstStyle/>
          <a:p>
            <a:pPr marL="0" marR="0" lvl="0" indent="0" algn="ctr"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The University of Wisconsin­-Madison Advanced Computing Infrastructure delivers a combination of shared computing resources and shared human resources to enable a broad range of researchers to improve their use of computers in their scholarly work. The successful outcome will provide expertise, hardware, and software in the right ratio to empower the research mission of UW-­Madison through computation.</a:t>
            </a:r>
          </a:p>
        </p:txBody>
      </p:sp>
      <p:sp>
        <p:nvSpPr>
          <p:cNvPr id="52" name="Shape 52"/>
          <p:cNvSpPr txBox="1">
            <a:spLocks noGrp="1"/>
          </p:cNvSpPr>
          <p:nvPr>
            <p:ph type="dt" idx="10"/>
          </p:nvPr>
        </p:nvSpPr>
        <p:spPr>
          <a:xfrm>
            <a:off x="7543800" y="6416675"/>
            <a:ext cx="10667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53" name="Shape 53"/>
          <p:cNvSpPr txBox="1">
            <a:spLocks noGrp="1"/>
          </p:cNvSpPr>
          <p:nvPr>
            <p:ph type="ftr" idx="11"/>
          </p:nvPr>
        </p:nvSpPr>
        <p:spPr>
          <a:xfrm>
            <a:off x="2209800" y="6416675"/>
            <a:ext cx="5105399"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
        <p:nvSpPr>
          <p:cNvPr id="54" name="Shape 54"/>
          <p:cNvSpPr txBox="1">
            <a:spLocks noGrp="1"/>
          </p:cNvSpPr>
          <p:nvPr>
            <p:ph type="sldNum" idx="12"/>
          </p:nvPr>
        </p:nvSpPr>
        <p:spPr>
          <a:xfrm>
            <a:off x="8610600" y="6416675"/>
            <a:ext cx="4572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Shape 482"/>
          <p:cNvSpPr/>
          <p:nvPr/>
        </p:nvSpPr>
        <p:spPr>
          <a:xfrm>
            <a:off x="1762725" y="3060675"/>
            <a:ext cx="1245325" cy="2201225"/>
          </a:xfrm>
          <a:custGeom>
            <a:avLst/>
            <a:gdLst/>
            <a:ahLst/>
            <a:cxnLst/>
            <a:rect l="0" t="0" r="0" b="0"/>
            <a:pathLst>
              <a:path w="49813" h="88049" extrusionOk="0">
                <a:moveTo>
                  <a:pt x="0" y="58933"/>
                </a:moveTo>
                <a:cubicBezTo>
                  <a:pt x="4268" y="49110"/>
                  <a:pt x="17305" y="-4852"/>
                  <a:pt x="25608" y="0"/>
                </a:cubicBezTo>
                <a:cubicBezTo>
                  <a:pt x="33910" y="4852"/>
                  <a:pt x="45778" y="73374"/>
                  <a:pt x="49813" y="88049"/>
                </a:cubicBezTo>
              </a:path>
            </a:pathLst>
          </a:custGeom>
          <a:noFill/>
          <a:ln w="38100" cap="flat">
            <a:solidFill>
              <a:srgbClr val="D9D9D9"/>
            </a:solidFill>
            <a:prstDash val="solid"/>
            <a:round/>
            <a:headEnd type="stealth" w="lg" len="lg"/>
            <a:tailEnd type="stealth" w="lg" len="lg"/>
          </a:ln>
        </p:spPr>
      </p:sp>
      <p:sp>
        <p:nvSpPr>
          <p:cNvPr id="483" name="Shape 483"/>
          <p:cNvSpPr/>
          <p:nvPr/>
        </p:nvSpPr>
        <p:spPr>
          <a:xfrm>
            <a:off x="2485908" y="2950356"/>
            <a:ext cx="2922175" cy="2425550"/>
          </a:xfrm>
          <a:custGeom>
            <a:avLst/>
            <a:gdLst/>
            <a:ahLst/>
            <a:cxnLst/>
            <a:rect l="0" t="0" r="0" b="0"/>
            <a:pathLst>
              <a:path w="116887" h="97022" extrusionOk="0">
                <a:moveTo>
                  <a:pt x="42635" y="61241"/>
                </a:moveTo>
                <a:cubicBezTo>
                  <a:pt x="35853" y="52237"/>
                  <a:pt x="-9691" y="15696"/>
                  <a:pt x="1943" y="7219"/>
                </a:cubicBezTo>
                <a:cubicBezTo>
                  <a:pt x="13577" y="-1258"/>
                  <a:pt x="96949" y="-4591"/>
                  <a:pt x="112443" y="10376"/>
                </a:cubicBezTo>
                <a:cubicBezTo>
                  <a:pt x="127936" y="25343"/>
                  <a:pt x="97826" y="82581"/>
                  <a:pt x="94903" y="97022"/>
                </a:cubicBezTo>
              </a:path>
            </a:pathLst>
          </a:custGeom>
          <a:noFill/>
          <a:ln w="38100" cap="flat">
            <a:solidFill>
              <a:srgbClr val="D9D9D9"/>
            </a:solidFill>
            <a:prstDash val="solid"/>
            <a:round/>
            <a:headEnd type="stealth" w="lg" len="lg"/>
            <a:tailEnd type="stealth" w="lg" len="lg"/>
          </a:ln>
        </p:spPr>
      </p:sp>
      <p:sp>
        <p:nvSpPr>
          <p:cNvPr id="484" name="Shape 484"/>
          <p:cNvSpPr/>
          <p:nvPr/>
        </p:nvSpPr>
        <p:spPr>
          <a:xfrm>
            <a:off x="2228247" y="2907566"/>
            <a:ext cx="4164950" cy="2354325"/>
          </a:xfrm>
          <a:custGeom>
            <a:avLst/>
            <a:gdLst/>
            <a:ahLst/>
            <a:cxnLst/>
            <a:rect l="0" t="0" r="0" b="0"/>
            <a:pathLst>
              <a:path w="166598" h="94173" extrusionOk="0">
                <a:moveTo>
                  <a:pt x="21370" y="94173"/>
                </a:moveTo>
                <a:cubicBezTo>
                  <a:pt x="18797" y="80258"/>
                  <a:pt x="-12773" y="24774"/>
                  <a:pt x="5935" y="10684"/>
                </a:cubicBezTo>
                <a:cubicBezTo>
                  <a:pt x="24643" y="-3406"/>
                  <a:pt x="106845" y="-3288"/>
                  <a:pt x="133623" y="9632"/>
                </a:cubicBezTo>
                <a:cubicBezTo>
                  <a:pt x="160400" y="22552"/>
                  <a:pt x="161102" y="75112"/>
                  <a:pt x="166598" y="88209"/>
                </a:cubicBezTo>
              </a:path>
            </a:pathLst>
          </a:custGeom>
          <a:noFill/>
          <a:ln w="38100" cap="flat">
            <a:solidFill>
              <a:srgbClr val="D9D9D9"/>
            </a:solidFill>
            <a:prstDash val="solid"/>
            <a:round/>
            <a:headEnd type="stealth" w="lg" len="lg"/>
            <a:tailEnd type="stealth" w="lg" len="lg"/>
          </a:ln>
        </p:spPr>
      </p:sp>
      <p:sp>
        <p:nvSpPr>
          <p:cNvPr id="485" name="Shape 485"/>
          <p:cNvSpPr txBox="1">
            <a:spLocks noGrp="1"/>
          </p:cNvSpPr>
          <p:nvPr>
            <p:ph type="body" idx="1"/>
          </p:nvPr>
        </p:nvSpPr>
        <p:spPr>
          <a:xfrm>
            <a:off x="457200" y="1438250"/>
            <a:ext cx="8229600" cy="4810199"/>
          </a:xfrm>
          <a:prstGeom prst="rect">
            <a:avLst/>
          </a:prstGeom>
          <a:noFill/>
          <a:ln>
            <a:noFill/>
          </a:ln>
        </p:spPr>
        <p:txBody>
          <a:bodyPr lIns="91425" tIns="45700" rIns="91425" bIns="45700" anchor="t" anchorCtr="0">
            <a:noAutofit/>
          </a:bodyPr>
          <a:lstStyle/>
          <a:p>
            <a:pPr marL="457200" marR="0" lvl="0"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12+ Facilitators across 6 campuses</a:t>
            </a:r>
          </a:p>
          <a:p>
            <a:pPr marL="914400" marR="0" lvl="1" indent="-419100" algn="l" rtl="0">
              <a:lnSpc>
                <a:spcPct val="100000"/>
              </a:lnSpc>
              <a:spcBef>
                <a:spcPts val="640"/>
              </a:spcBef>
              <a:spcAft>
                <a:spcPts val="0"/>
              </a:spcAft>
              <a:buClr>
                <a:schemeClr val="dk1"/>
              </a:buClr>
              <a:buSzPct val="100000"/>
              <a:buFont typeface="Calibri"/>
              <a:buChar char="–"/>
            </a:pPr>
            <a:r>
              <a:rPr lang="en-US" sz="3000">
                <a:solidFill>
                  <a:schemeClr val="dk1"/>
                </a:solidFill>
                <a:latin typeface="Calibri"/>
                <a:ea typeface="Calibri"/>
                <a:cs typeface="Calibri"/>
                <a:sym typeface="Calibri"/>
              </a:rPr>
              <a:t>Clemson, Wisconsin, Harvard, Hawaii, USC, Utah</a:t>
            </a:r>
          </a:p>
        </p:txBody>
      </p:sp>
      <p:cxnSp>
        <p:nvCxnSpPr>
          <p:cNvPr id="486" name="Shape 486"/>
          <p:cNvCxnSpPr>
            <a:stCxn id="487" idx="7"/>
            <a:endCxn id="488" idx="2"/>
          </p:cNvCxnSpPr>
          <p:nvPr/>
        </p:nvCxnSpPr>
        <p:spPr>
          <a:xfrm>
            <a:off x="2646700" y="3010517"/>
            <a:ext cx="5330974" cy="208007"/>
          </a:xfrm>
          <a:prstGeom prst="straightConnector1">
            <a:avLst/>
          </a:prstGeom>
          <a:noFill/>
          <a:ln w="19050" cap="flat">
            <a:solidFill>
              <a:srgbClr val="D9D9D9"/>
            </a:solidFill>
            <a:prstDash val="solid"/>
            <a:round/>
            <a:headEnd type="triangle" w="lg" len="lg"/>
            <a:tailEnd type="triangle" w="lg" len="lg"/>
          </a:ln>
        </p:spPr>
      </p:cxnSp>
      <p:sp>
        <p:nvSpPr>
          <p:cNvPr id="489" name="Shape 489"/>
          <p:cNvSpPr txBox="1">
            <a:spLocks noGrp="1"/>
          </p:cNvSpPr>
          <p:nvPr>
            <p:ph type="title"/>
          </p:nvPr>
        </p:nvSpPr>
        <p:spPr>
          <a:xfrm>
            <a:off x="457200" y="274649"/>
            <a:ext cx="8229600" cy="14091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3600">
                <a:solidFill>
                  <a:srgbClr val="C00000"/>
                </a:solidFill>
                <a:latin typeface="Calibri"/>
                <a:ea typeface="Calibri"/>
                <a:cs typeface="Calibri"/>
                <a:sym typeface="Calibri"/>
              </a:rPr>
              <a:t>ACI-REF Network</a:t>
            </a:r>
          </a:p>
        </p:txBody>
      </p:sp>
      <p:sp>
        <p:nvSpPr>
          <p:cNvPr id="490" name="Shape 490"/>
          <p:cNvSpPr txBox="1">
            <a:spLocks noGrp="1"/>
          </p:cNvSpPr>
          <p:nvPr>
            <p:ph type="sldNum" idx="12"/>
          </p:nvPr>
        </p:nvSpPr>
        <p:spPr>
          <a:xfrm>
            <a:off x="8610600" y="6416675"/>
            <a:ext cx="457200"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491" name="Shape 491"/>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492" name="Shape 492"/>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
        <p:nvSpPr>
          <p:cNvPr id="493" name="Shape 493"/>
          <p:cNvSpPr/>
          <p:nvPr/>
        </p:nvSpPr>
        <p:spPr>
          <a:xfrm>
            <a:off x="219275"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487" name="Shape 487"/>
          <p:cNvSpPr/>
          <p:nvPr/>
        </p:nvSpPr>
        <p:spPr>
          <a:xfrm>
            <a:off x="1770955" y="2957050"/>
            <a:ext cx="1026000" cy="365099"/>
          </a:xfrm>
          <a:prstGeom prst="ellipse">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494" name="Shape 494"/>
          <p:cNvSpPr/>
          <p:nvPr/>
        </p:nvSpPr>
        <p:spPr>
          <a:xfrm>
            <a:off x="3253600" y="4218275"/>
            <a:ext cx="582899" cy="479100"/>
          </a:xfrm>
          <a:prstGeom prst="pentagon">
            <a:avLst>
              <a:gd name="hf" fmla="val 105146"/>
              <a:gd name="vf" fmla="val 110557"/>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495" name="Shape 495"/>
          <p:cNvSpPr/>
          <p:nvPr/>
        </p:nvSpPr>
        <p:spPr>
          <a:xfrm>
            <a:off x="1408175" y="4319125"/>
            <a:ext cx="674700" cy="593099"/>
          </a:xfrm>
          <a:prstGeom prst="diamond">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496" name="Shape 496"/>
          <p:cNvSpPr/>
          <p:nvPr/>
        </p:nvSpPr>
        <p:spPr>
          <a:xfrm>
            <a:off x="2494275" y="4999225"/>
            <a:ext cx="674700" cy="593099"/>
          </a:xfrm>
          <a:prstGeom prst="diamond">
            <a:avLst/>
          </a:prstGeom>
          <a:solidFill>
            <a:srgbClr val="CC0000"/>
          </a:solidFill>
          <a:ln w="19050" cap="flat">
            <a:solidFill>
              <a:srgbClr val="CC0000"/>
            </a:solidFill>
            <a:prstDash val="solid"/>
            <a:round/>
            <a:headEnd type="none" w="med" len="med"/>
            <a:tailEnd type="none" w="med" len="med"/>
          </a:ln>
        </p:spPr>
        <p:txBody>
          <a:bodyPr lIns="91425" tIns="91425" rIns="91425" bIns="91425" anchor="ctr" anchorCtr="0">
            <a:noAutofit/>
          </a:bodyPr>
          <a:lstStyle/>
          <a:p>
            <a:endParaRPr/>
          </a:p>
        </p:txBody>
      </p:sp>
      <p:sp>
        <p:nvSpPr>
          <p:cNvPr id="497" name="Shape 497"/>
          <p:cNvSpPr/>
          <p:nvPr/>
        </p:nvSpPr>
        <p:spPr>
          <a:xfrm>
            <a:off x="3322635"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498" name="Shape 498"/>
          <p:cNvSpPr/>
          <p:nvPr/>
        </p:nvSpPr>
        <p:spPr>
          <a:xfrm>
            <a:off x="4874314" y="3035975"/>
            <a:ext cx="1026000" cy="365099"/>
          </a:xfrm>
          <a:prstGeom prst="ellipse">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499" name="Shape 499"/>
          <p:cNvSpPr/>
          <p:nvPr/>
        </p:nvSpPr>
        <p:spPr>
          <a:xfrm>
            <a:off x="6425994" y="3448150"/>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sp>
        <p:nvSpPr>
          <p:cNvPr id="500" name="Shape 500"/>
          <p:cNvSpPr/>
          <p:nvPr/>
        </p:nvSpPr>
        <p:spPr>
          <a:xfrm>
            <a:off x="4471050" y="5215612"/>
            <a:ext cx="582899" cy="479100"/>
          </a:xfrm>
          <a:prstGeom prst="pentagon">
            <a:avLst>
              <a:gd name="hf" fmla="val 105146"/>
              <a:gd name="vf" fmla="val 110557"/>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501" name="Shape 501"/>
          <p:cNvSpPr/>
          <p:nvPr/>
        </p:nvSpPr>
        <p:spPr>
          <a:xfrm>
            <a:off x="6125000" y="4818400"/>
            <a:ext cx="674700" cy="593099"/>
          </a:xfrm>
          <a:prstGeom prst="diamond">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502" name="Shape 502"/>
          <p:cNvSpPr/>
          <p:nvPr/>
        </p:nvSpPr>
        <p:spPr>
          <a:xfrm>
            <a:off x="5198875" y="3813237"/>
            <a:ext cx="674700" cy="593099"/>
          </a:xfrm>
          <a:prstGeom prst="diamond">
            <a:avLst/>
          </a:prstGeom>
          <a:solidFill>
            <a:srgbClr val="E69138"/>
          </a:solidFill>
          <a:ln w="19050" cap="flat">
            <a:solidFill>
              <a:srgbClr val="E69138"/>
            </a:solidFill>
            <a:prstDash val="solid"/>
            <a:round/>
            <a:headEnd type="none" w="med" len="med"/>
            <a:tailEnd type="none" w="med" len="med"/>
          </a:ln>
        </p:spPr>
        <p:txBody>
          <a:bodyPr lIns="91425" tIns="91425" rIns="91425" bIns="91425" anchor="ctr" anchorCtr="0">
            <a:noAutofit/>
          </a:bodyPr>
          <a:lstStyle/>
          <a:p>
            <a:endParaRPr/>
          </a:p>
        </p:txBody>
      </p:sp>
      <p:sp>
        <p:nvSpPr>
          <p:cNvPr id="488" name="Shape 488"/>
          <p:cNvSpPr/>
          <p:nvPr/>
        </p:nvSpPr>
        <p:spPr>
          <a:xfrm>
            <a:off x="7977675" y="3035975"/>
            <a:ext cx="1026000" cy="365099"/>
          </a:xfrm>
          <a:prstGeom prst="ellipse">
            <a:avLst/>
          </a:prstGeom>
          <a:solidFill>
            <a:srgbClr val="EFEFEF"/>
          </a:solidFill>
          <a:ln w="19050" cap="flat">
            <a:solidFill>
              <a:srgbClr val="D9D9D9"/>
            </a:solidFill>
            <a:prstDash val="solid"/>
            <a:round/>
            <a:headEnd type="none" w="med" len="med"/>
            <a:tailEnd type="none" w="med" len="med"/>
          </a:ln>
        </p:spPr>
        <p:txBody>
          <a:bodyPr lIns="91425" tIns="91425" rIns="91425" bIns="91425" anchor="ctr" anchorCtr="0">
            <a:noAutofit/>
          </a:bodyPr>
          <a:lstStyle/>
          <a:p>
            <a:endParaRPr/>
          </a:p>
        </p:txBody>
      </p:sp>
      <p:cxnSp>
        <p:nvCxnSpPr>
          <p:cNvPr id="503" name="Shape 503"/>
          <p:cNvCxnSpPr>
            <a:stCxn id="487" idx="6"/>
            <a:endCxn id="498" idx="2"/>
          </p:cNvCxnSpPr>
          <p:nvPr/>
        </p:nvCxnSpPr>
        <p:spPr>
          <a:xfrm>
            <a:off x="2796955" y="3139599"/>
            <a:ext cx="2077359" cy="78925"/>
          </a:xfrm>
          <a:prstGeom prst="straightConnector1">
            <a:avLst/>
          </a:prstGeom>
          <a:noFill/>
          <a:ln w="19050" cap="flat">
            <a:solidFill>
              <a:srgbClr val="D9D9D9"/>
            </a:solidFill>
            <a:prstDash val="solid"/>
            <a:round/>
            <a:headEnd type="triangle" w="lg" len="lg"/>
            <a:tailEnd type="triangle" w="lg" len="lg"/>
          </a:ln>
        </p:spPr>
      </p:cxnSp>
      <p:cxnSp>
        <p:nvCxnSpPr>
          <p:cNvPr id="504" name="Shape 504"/>
          <p:cNvCxnSpPr>
            <a:stCxn id="487" idx="4"/>
            <a:endCxn id="497" idx="2"/>
          </p:cNvCxnSpPr>
          <p:nvPr/>
        </p:nvCxnSpPr>
        <p:spPr>
          <a:xfrm>
            <a:off x="2283955" y="3322149"/>
            <a:ext cx="1038680" cy="308550"/>
          </a:xfrm>
          <a:prstGeom prst="straightConnector1">
            <a:avLst/>
          </a:prstGeom>
          <a:noFill/>
          <a:ln w="19050" cap="flat">
            <a:solidFill>
              <a:srgbClr val="D9D9D9"/>
            </a:solidFill>
            <a:prstDash val="solid"/>
            <a:round/>
            <a:headEnd type="triangle" w="lg" len="lg"/>
            <a:tailEnd type="triangle" w="lg" len="lg"/>
          </a:ln>
        </p:spPr>
      </p:cxnSp>
      <p:cxnSp>
        <p:nvCxnSpPr>
          <p:cNvPr id="505" name="Shape 505"/>
          <p:cNvCxnSpPr>
            <a:stCxn id="487" idx="5"/>
            <a:endCxn id="499" idx="2"/>
          </p:cNvCxnSpPr>
          <p:nvPr/>
        </p:nvCxnSpPr>
        <p:spPr>
          <a:xfrm>
            <a:off x="2646700" y="3268682"/>
            <a:ext cx="3779294" cy="362017"/>
          </a:xfrm>
          <a:prstGeom prst="straightConnector1">
            <a:avLst/>
          </a:prstGeom>
          <a:noFill/>
          <a:ln w="19050" cap="flat">
            <a:solidFill>
              <a:srgbClr val="D9D9D9"/>
            </a:solidFill>
            <a:prstDash val="solid"/>
            <a:round/>
            <a:headEnd type="triangle" w="lg" len="lg"/>
            <a:tailEnd type="triangle" w="lg" len="lg"/>
          </a:ln>
        </p:spPr>
      </p:cxnSp>
      <p:cxnSp>
        <p:nvCxnSpPr>
          <p:cNvPr id="506" name="Shape 506"/>
          <p:cNvCxnSpPr>
            <a:stCxn id="498" idx="3"/>
            <a:endCxn id="497" idx="6"/>
          </p:cNvCxnSpPr>
          <p:nvPr/>
        </p:nvCxnSpPr>
        <p:spPr>
          <a:xfrm flipH="1">
            <a:off x="4348635" y="3347607"/>
            <a:ext cx="675933" cy="283092"/>
          </a:xfrm>
          <a:prstGeom prst="straightConnector1">
            <a:avLst/>
          </a:prstGeom>
          <a:noFill/>
          <a:ln w="19050" cap="flat">
            <a:solidFill>
              <a:srgbClr val="D9D9D9"/>
            </a:solidFill>
            <a:prstDash val="solid"/>
            <a:round/>
            <a:headEnd type="triangle" w="lg" len="lg"/>
            <a:tailEnd type="triangle" w="lg" len="lg"/>
          </a:ln>
        </p:spPr>
      </p:cxnSp>
      <p:cxnSp>
        <p:nvCxnSpPr>
          <p:cNvPr id="507" name="Shape 507"/>
          <p:cNvCxnSpPr>
            <a:stCxn id="498" idx="5"/>
            <a:endCxn id="499" idx="1"/>
          </p:cNvCxnSpPr>
          <p:nvPr/>
        </p:nvCxnSpPr>
        <p:spPr>
          <a:xfrm>
            <a:off x="5750060" y="3347607"/>
            <a:ext cx="826188" cy="154010"/>
          </a:xfrm>
          <a:prstGeom prst="straightConnector1">
            <a:avLst/>
          </a:prstGeom>
          <a:noFill/>
          <a:ln w="19050" cap="flat">
            <a:solidFill>
              <a:srgbClr val="D9D9D9"/>
            </a:solidFill>
            <a:prstDash val="solid"/>
            <a:round/>
            <a:headEnd type="triangle" w="lg" len="lg"/>
            <a:tailEnd type="triangle" w="lg" len="lg"/>
          </a:ln>
        </p:spPr>
      </p:cxnSp>
      <p:cxnSp>
        <p:nvCxnSpPr>
          <p:cNvPr id="508" name="Shape 508"/>
          <p:cNvCxnSpPr>
            <a:stCxn id="498" idx="6"/>
            <a:endCxn id="488" idx="2"/>
          </p:cNvCxnSpPr>
          <p:nvPr/>
        </p:nvCxnSpPr>
        <p:spPr>
          <a:xfrm>
            <a:off x="5900314" y="3218524"/>
            <a:ext cx="2077360" cy="0"/>
          </a:xfrm>
          <a:prstGeom prst="straightConnector1">
            <a:avLst/>
          </a:prstGeom>
          <a:noFill/>
          <a:ln w="19050" cap="flat">
            <a:solidFill>
              <a:srgbClr val="D9D9D9"/>
            </a:solidFill>
            <a:prstDash val="solid"/>
            <a:round/>
            <a:headEnd type="triangle" w="lg" len="lg"/>
            <a:tailEnd type="triangle" w="lg" len="lg"/>
          </a:ln>
        </p:spPr>
      </p:cxnSp>
      <p:cxnSp>
        <p:nvCxnSpPr>
          <p:cNvPr id="509" name="Shape 509"/>
          <p:cNvCxnSpPr>
            <a:stCxn id="487" idx="2"/>
            <a:endCxn id="493" idx="0"/>
          </p:cNvCxnSpPr>
          <p:nvPr/>
        </p:nvCxnSpPr>
        <p:spPr>
          <a:xfrm flipH="1">
            <a:off x="732275" y="3139599"/>
            <a:ext cx="1038680" cy="308550"/>
          </a:xfrm>
          <a:prstGeom prst="straightConnector1">
            <a:avLst/>
          </a:prstGeom>
          <a:noFill/>
          <a:ln w="19050" cap="flat">
            <a:solidFill>
              <a:srgbClr val="CCCCCC"/>
            </a:solidFill>
            <a:prstDash val="solid"/>
            <a:round/>
            <a:headEnd type="triangle" w="lg" len="lg"/>
            <a:tailEnd type="triangle" w="lg" len="lg"/>
          </a:ln>
        </p:spPr>
      </p:cxnSp>
      <p:cxnSp>
        <p:nvCxnSpPr>
          <p:cNvPr id="510" name="Shape 510"/>
          <p:cNvCxnSpPr>
            <a:endCxn id="493" idx="6"/>
          </p:cNvCxnSpPr>
          <p:nvPr/>
        </p:nvCxnSpPr>
        <p:spPr>
          <a:xfrm flipH="1">
            <a:off x="1245275" y="3253600"/>
            <a:ext cx="3665699" cy="377099"/>
          </a:xfrm>
          <a:prstGeom prst="straightConnector1">
            <a:avLst/>
          </a:prstGeom>
          <a:noFill/>
          <a:ln w="19050" cap="flat">
            <a:solidFill>
              <a:srgbClr val="CCCCCC"/>
            </a:solidFill>
            <a:prstDash val="solid"/>
            <a:round/>
            <a:headEnd type="triangle" w="lg" len="lg"/>
            <a:tailEnd type="triangle" w="lg" len="lg"/>
          </a:ln>
        </p:spPr>
      </p:cxnSp>
      <p:cxnSp>
        <p:nvCxnSpPr>
          <p:cNvPr id="511" name="Shape 511"/>
          <p:cNvCxnSpPr>
            <a:stCxn id="487" idx="3"/>
            <a:endCxn id="495" idx="0"/>
          </p:cNvCxnSpPr>
          <p:nvPr/>
        </p:nvCxnSpPr>
        <p:spPr>
          <a:xfrm flipH="1">
            <a:off x="1745525" y="3268682"/>
            <a:ext cx="175684" cy="1050442"/>
          </a:xfrm>
          <a:prstGeom prst="straightConnector1">
            <a:avLst/>
          </a:prstGeom>
          <a:noFill/>
          <a:ln w="19050" cap="flat">
            <a:solidFill>
              <a:srgbClr val="D9D9D9"/>
            </a:solidFill>
            <a:prstDash val="solid"/>
            <a:round/>
            <a:headEnd type="triangle" w="lg" len="lg"/>
            <a:tailEnd type="triangle" w="lg" len="lg"/>
          </a:ln>
        </p:spPr>
      </p:cxnSp>
      <p:cxnSp>
        <p:nvCxnSpPr>
          <p:cNvPr id="512" name="Shape 512"/>
          <p:cNvCxnSpPr>
            <a:endCxn id="496" idx="0"/>
          </p:cNvCxnSpPr>
          <p:nvPr/>
        </p:nvCxnSpPr>
        <p:spPr>
          <a:xfrm>
            <a:off x="2306325" y="3341424"/>
            <a:ext cx="525299" cy="1657800"/>
          </a:xfrm>
          <a:prstGeom prst="straightConnector1">
            <a:avLst/>
          </a:prstGeom>
          <a:noFill/>
          <a:ln w="19050" cap="flat">
            <a:solidFill>
              <a:srgbClr val="D9D9D9"/>
            </a:solidFill>
            <a:prstDash val="solid"/>
            <a:round/>
            <a:headEnd type="triangle" w="lg" len="lg"/>
            <a:tailEnd type="triangle" w="lg" len="lg"/>
          </a:ln>
        </p:spPr>
      </p:cxnSp>
      <p:cxnSp>
        <p:nvCxnSpPr>
          <p:cNvPr id="513" name="Shape 513"/>
          <p:cNvCxnSpPr>
            <a:stCxn id="505" idx="5"/>
            <a:endCxn id="494" idx="0"/>
          </p:cNvCxnSpPr>
          <p:nvPr/>
        </p:nvCxnSpPr>
        <p:spPr>
          <a:xfrm>
            <a:off x="2646849" y="3268774"/>
            <a:ext cx="898200" cy="949500"/>
          </a:xfrm>
          <a:prstGeom prst="straightConnector1">
            <a:avLst/>
          </a:prstGeom>
          <a:noFill/>
          <a:ln w="19050" cap="flat">
            <a:solidFill>
              <a:srgbClr val="D9D9D9"/>
            </a:solidFill>
            <a:prstDash val="solid"/>
            <a:round/>
            <a:headEnd type="triangle" w="lg" len="lg"/>
            <a:tailEnd type="triangle" w="lg" len="lg"/>
          </a:ln>
        </p:spPr>
      </p:cxnSp>
      <p:cxnSp>
        <p:nvCxnSpPr>
          <p:cNvPr id="514" name="Shape 514"/>
          <p:cNvCxnSpPr>
            <a:stCxn id="498" idx="3"/>
            <a:endCxn id="500" idx="0"/>
          </p:cNvCxnSpPr>
          <p:nvPr/>
        </p:nvCxnSpPr>
        <p:spPr>
          <a:xfrm flipH="1">
            <a:off x="4762499" y="3347607"/>
            <a:ext cx="262069" cy="1868005"/>
          </a:xfrm>
          <a:prstGeom prst="straightConnector1">
            <a:avLst/>
          </a:prstGeom>
          <a:noFill/>
          <a:ln w="19050" cap="flat">
            <a:solidFill>
              <a:srgbClr val="D9D9D9"/>
            </a:solidFill>
            <a:prstDash val="solid"/>
            <a:round/>
            <a:headEnd type="triangle" w="lg" len="lg"/>
            <a:tailEnd type="triangle" w="lg" len="lg"/>
          </a:ln>
        </p:spPr>
      </p:cxnSp>
      <p:cxnSp>
        <p:nvCxnSpPr>
          <p:cNvPr id="515" name="Shape 515"/>
          <p:cNvCxnSpPr>
            <a:stCxn id="498" idx="4"/>
            <a:endCxn id="502" idx="0"/>
          </p:cNvCxnSpPr>
          <p:nvPr/>
        </p:nvCxnSpPr>
        <p:spPr>
          <a:xfrm>
            <a:off x="5387314" y="3401074"/>
            <a:ext cx="148910" cy="412162"/>
          </a:xfrm>
          <a:prstGeom prst="straightConnector1">
            <a:avLst/>
          </a:prstGeom>
          <a:noFill/>
          <a:ln w="19050" cap="flat">
            <a:solidFill>
              <a:srgbClr val="D9D9D9"/>
            </a:solidFill>
            <a:prstDash val="solid"/>
            <a:round/>
            <a:headEnd type="triangle" w="lg" len="lg"/>
            <a:tailEnd type="triangle" w="lg" len="lg"/>
          </a:ln>
        </p:spPr>
      </p:cxnSp>
      <p:cxnSp>
        <p:nvCxnSpPr>
          <p:cNvPr id="516" name="Shape 516"/>
          <p:cNvCxnSpPr>
            <a:stCxn id="498" idx="5"/>
            <a:endCxn id="501" idx="0"/>
          </p:cNvCxnSpPr>
          <p:nvPr/>
        </p:nvCxnSpPr>
        <p:spPr>
          <a:xfrm>
            <a:off x="5750060" y="3347607"/>
            <a:ext cx="712289" cy="1470792"/>
          </a:xfrm>
          <a:prstGeom prst="straightConnector1">
            <a:avLst/>
          </a:prstGeom>
          <a:noFill/>
          <a:ln w="19050" cap="flat">
            <a:solidFill>
              <a:srgbClr val="D9D9D9"/>
            </a:solidFill>
            <a:prstDash val="solid"/>
            <a:round/>
            <a:headEnd type="triangle" w="lg" len="lg"/>
            <a:tailEnd type="triangle" w="lg" len="lg"/>
          </a:ln>
        </p:spPr>
      </p:cxnSp>
      <p:cxnSp>
        <p:nvCxnSpPr>
          <p:cNvPr id="517" name="Shape 517"/>
          <p:cNvCxnSpPr>
            <a:stCxn id="495" idx="3"/>
            <a:endCxn id="494" idx="1"/>
          </p:cNvCxnSpPr>
          <p:nvPr/>
        </p:nvCxnSpPr>
        <p:spPr>
          <a:xfrm rot="10800000" flipH="1">
            <a:off x="2082875" y="4401274"/>
            <a:ext cx="1170725" cy="214400"/>
          </a:xfrm>
          <a:prstGeom prst="straightConnector1">
            <a:avLst/>
          </a:prstGeom>
          <a:noFill/>
          <a:ln w="19050" cap="flat">
            <a:solidFill>
              <a:srgbClr val="D9D9D9"/>
            </a:solidFill>
            <a:prstDash val="solid"/>
            <a:round/>
            <a:headEnd type="stealth" w="lg" len="lg"/>
            <a:tailEnd type="triangle" w="lg" len="lg"/>
          </a:ln>
        </p:spPr>
      </p:cxnSp>
      <p:cxnSp>
        <p:nvCxnSpPr>
          <p:cNvPr id="518" name="Shape 518"/>
          <p:cNvCxnSpPr>
            <a:stCxn id="496" idx="3"/>
            <a:endCxn id="494" idx="3"/>
          </p:cNvCxnSpPr>
          <p:nvPr/>
        </p:nvCxnSpPr>
        <p:spPr>
          <a:xfrm rot="10800000" flipH="1">
            <a:off x="3168975" y="4697375"/>
            <a:ext cx="376074" cy="598399"/>
          </a:xfrm>
          <a:prstGeom prst="straightConnector1">
            <a:avLst/>
          </a:prstGeom>
          <a:noFill/>
          <a:ln w="19050" cap="flat">
            <a:solidFill>
              <a:srgbClr val="D9D9D9"/>
            </a:solidFill>
            <a:prstDash val="solid"/>
            <a:round/>
            <a:headEnd type="triangle" w="lg" len="lg"/>
            <a:tailEnd type="triangle" w="lg" len="lg"/>
          </a:ln>
        </p:spPr>
      </p:cxnSp>
      <p:cxnSp>
        <p:nvCxnSpPr>
          <p:cNvPr id="519" name="Shape 519"/>
          <p:cNvCxnSpPr>
            <a:stCxn id="494" idx="5"/>
            <a:endCxn id="500" idx="1"/>
          </p:cNvCxnSpPr>
          <p:nvPr/>
        </p:nvCxnSpPr>
        <p:spPr>
          <a:xfrm>
            <a:off x="3836499" y="4401274"/>
            <a:ext cx="634551" cy="997337"/>
          </a:xfrm>
          <a:prstGeom prst="straightConnector1">
            <a:avLst/>
          </a:prstGeom>
          <a:noFill/>
          <a:ln w="19050" cap="flat">
            <a:solidFill>
              <a:srgbClr val="D9D9D9"/>
            </a:solidFill>
            <a:prstDash val="solid"/>
            <a:round/>
            <a:headEnd type="triangle" w="lg" len="lg"/>
            <a:tailEnd type="triangle" w="lg" len="lg"/>
          </a:ln>
        </p:spPr>
      </p:cxnSp>
      <p:cxnSp>
        <p:nvCxnSpPr>
          <p:cNvPr id="520" name="Shape 520"/>
          <p:cNvCxnSpPr>
            <a:stCxn id="495" idx="3"/>
            <a:endCxn id="501" idx="1"/>
          </p:cNvCxnSpPr>
          <p:nvPr/>
        </p:nvCxnSpPr>
        <p:spPr>
          <a:xfrm>
            <a:off x="2082875" y="4615674"/>
            <a:ext cx="4042124" cy="499275"/>
          </a:xfrm>
          <a:prstGeom prst="straightConnector1">
            <a:avLst/>
          </a:prstGeom>
          <a:noFill/>
          <a:ln w="38100" cap="flat">
            <a:solidFill>
              <a:srgbClr val="3C78D8"/>
            </a:solidFill>
            <a:prstDash val="solid"/>
            <a:round/>
            <a:headEnd type="triangle" w="lg" len="lg"/>
            <a:tailEnd type="triangle" w="lg" len="lg"/>
          </a:ln>
        </p:spPr>
      </p:cxnSp>
      <p:cxnSp>
        <p:nvCxnSpPr>
          <p:cNvPr id="521" name="Shape 521"/>
          <p:cNvCxnSpPr>
            <a:stCxn id="496" idx="3"/>
            <a:endCxn id="500" idx="1"/>
          </p:cNvCxnSpPr>
          <p:nvPr/>
        </p:nvCxnSpPr>
        <p:spPr>
          <a:xfrm>
            <a:off x="3168975" y="5295774"/>
            <a:ext cx="1302075" cy="102836"/>
          </a:xfrm>
          <a:prstGeom prst="straightConnector1">
            <a:avLst/>
          </a:prstGeom>
          <a:noFill/>
          <a:ln w="38100" cap="flat">
            <a:solidFill>
              <a:srgbClr val="3C78D8"/>
            </a:solidFill>
            <a:prstDash val="solid"/>
            <a:round/>
            <a:headEnd type="triangle" w="lg" len="lg"/>
            <a:tailEnd type="triangle" w="lg" len="lg"/>
          </a:ln>
        </p:spPr>
      </p:cxnSp>
      <p:cxnSp>
        <p:nvCxnSpPr>
          <p:cNvPr id="522" name="Shape 522"/>
          <p:cNvCxnSpPr>
            <a:stCxn id="494" idx="5"/>
          </p:cNvCxnSpPr>
          <p:nvPr/>
        </p:nvCxnSpPr>
        <p:spPr>
          <a:xfrm rot="10800000" flipH="1">
            <a:off x="3836499" y="3358774"/>
            <a:ext cx="1144799" cy="1042499"/>
          </a:xfrm>
          <a:prstGeom prst="straightConnector1">
            <a:avLst/>
          </a:prstGeom>
          <a:noFill/>
          <a:ln w="19050" cap="flat">
            <a:solidFill>
              <a:srgbClr val="D9D9D9"/>
            </a:solidFill>
            <a:prstDash val="solid"/>
            <a:round/>
            <a:headEnd type="triangle" w="lg" len="lg"/>
            <a:tailEnd type="triangle" w="lg" len="lg"/>
          </a:ln>
        </p:spPr>
      </p:cxnSp>
      <p:sp>
        <p:nvSpPr>
          <p:cNvPr id="523" name="Shape 523"/>
          <p:cNvSpPr/>
          <p:nvPr/>
        </p:nvSpPr>
        <p:spPr>
          <a:xfrm>
            <a:off x="1070825" y="4406350"/>
            <a:ext cx="674700" cy="593099"/>
          </a:xfrm>
          <a:prstGeom prst="diamond">
            <a:avLst/>
          </a:prstGeom>
          <a:solidFill>
            <a:srgbClr val="CC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524" name="Shape 524"/>
          <p:cNvSpPr/>
          <p:nvPr/>
        </p:nvSpPr>
        <p:spPr>
          <a:xfrm>
            <a:off x="1408175" y="4622525"/>
            <a:ext cx="674700" cy="593099"/>
          </a:xfrm>
          <a:prstGeom prst="diamond">
            <a:avLst/>
          </a:prstGeom>
          <a:solidFill>
            <a:srgbClr val="CC0000"/>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525" name="Shape 525"/>
          <p:cNvSpPr/>
          <p:nvPr/>
        </p:nvSpPr>
        <p:spPr>
          <a:xfrm>
            <a:off x="6462350" y="4751550"/>
            <a:ext cx="674700" cy="593099"/>
          </a:xfrm>
          <a:prstGeom prst="diamond">
            <a:avLst/>
          </a:prstGeom>
          <a:solidFill>
            <a:srgbClr val="E69138"/>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526" name="Shape 526"/>
          <p:cNvSpPr/>
          <p:nvPr/>
        </p:nvSpPr>
        <p:spPr>
          <a:xfrm>
            <a:off x="6246425" y="5101625"/>
            <a:ext cx="674700" cy="593099"/>
          </a:xfrm>
          <a:prstGeom prst="diamond">
            <a:avLst/>
          </a:prstGeom>
          <a:solidFill>
            <a:srgbClr val="E69138"/>
          </a:solidFill>
          <a:ln w="1905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Shape 53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4400">
                <a:solidFill>
                  <a:srgbClr val="C00000"/>
                </a:solidFill>
                <a:latin typeface="Calibri"/>
                <a:ea typeface="Calibri"/>
                <a:cs typeface="Calibri"/>
                <a:sym typeface="Calibri"/>
              </a:rPr>
              <a:t>ACI-REF</a:t>
            </a:r>
          </a:p>
          <a:p>
            <a:pPr marL="0" marR="0" lvl="0" indent="0" algn="ctr" rtl="0">
              <a:spcBef>
                <a:spcPts val="0"/>
              </a:spcBef>
              <a:buClr>
                <a:srgbClr val="C00000"/>
              </a:buClr>
              <a:buSzPct val="25000"/>
              <a:buFont typeface="Calibri"/>
              <a:buNone/>
            </a:pPr>
            <a:r>
              <a:rPr lang="en-US" sz="4400">
                <a:solidFill>
                  <a:srgbClr val="C00000"/>
                </a:solidFill>
                <a:latin typeface="Calibri"/>
                <a:ea typeface="Calibri"/>
                <a:cs typeface="Calibri"/>
                <a:sym typeface="Calibri"/>
              </a:rPr>
              <a:t>Next Steps in Wisconsin</a:t>
            </a:r>
          </a:p>
        </p:txBody>
      </p:sp>
      <p:sp>
        <p:nvSpPr>
          <p:cNvPr id="532" name="Shape 532"/>
          <p:cNvSpPr txBox="1">
            <a:spLocks noGrp="1"/>
          </p:cNvSpPr>
          <p:nvPr>
            <p:ph type="body" idx="1"/>
          </p:nvPr>
        </p:nvSpPr>
        <p:spPr>
          <a:xfrm>
            <a:off x="457200" y="1509850"/>
            <a:ext cx="8229600" cy="4496400"/>
          </a:xfrm>
          <a:prstGeom prst="rect">
            <a:avLst/>
          </a:prstGeom>
          <a:noFill/>
          <a:ln>
            <a:noFill/>
          </a:ln>
        </p:spPr>
        <p:txBody>
          <a:bodyPr lIns="91425" tIns="45700" rIns="91425" bIns="45700" anchor="t" anchorCtr="0">
            <a:noAutofit/>
          </a:bodyPr>
          <a:lstStyle/>
          <a:p>
            <a:pPr marL="342900" marR="0" lvl="0" indent="-317500" algn="l" rtl="0">
              <a:lnSpc>
                <a:spcPct val="100000"/>
              </a:lnSpc>
              <a:spcBef>
                <a:spcPts val="640"/>
              </a:spcBef>
              <a:spcAft>
                <a:spcPts val="0"/>
              </a:spcAft>
              <a:buClr>
                <a:schemeClr val="dk1"/>
              </a:buClr>
              <a:buSzPct val="100000"/>
              <a:buFont typeface="Calibri"/>
              <a:buChar char="•"/>
            </a:pPr>
            <a:r>
              <a:rPr lang="en-US" sz="2800">
                <a:solidFill>
                  <a:schemeClr val="dk1"/>
                </a:solidFill>
                <a:latin typeface="Calibri"/>
                <a:ea typeface="Calibri"/>
                <a:cs typeface="Calibri"/>
                <a:sym typeface="Calibri"/>
              </a:rPr>
              <a:t>Sharing best practices</a:t>
            </a:r>
          </a:p>
          <a:p>
            <a:pPr marL="742950" marR="0" lvl="1" indent="-285750" algn="l" rtl="0">
              <a:lnSpc>
                <a:spcPct val="100000"/>
              </a:lnSpc>
              <a:spcBef>
                <a:spcPts val="640"/>
              </a:spcBef>
              <a:spcAft>
                <a:spcPts val="0"/>
              </a:spcAft>
              <a:buClr>
                <a:schemeClr val="dk1"/>
              </a:buClr>
              <a:buSzPct val="100000"/>
              <a:buFont typeface="Calibri"/>
              <a:buChar char="–"/>
            </a:pPr>
            <a:r>
              <a:rPr lang="en-US" sz="2800">
                <a:solidFill>
                  <a:schemeClr val="dk1"/>
                </a:solidFill>
                <a:latin typeface="Calibri"/>
                <a:ea typeface="Calibri"/>
                <a:cs typeface="Calibri"/>
                <a:sym typeface="Calibri"/>
              </a:rPr>
              <a:t>Transfer successful strategies among research groups, esp. HTCondor</a:t>
            </a:r>
          </a:p>
          <a:p>
            <a:pPr marL="342900" marR="0" lvl="0" indent="-317500" algn="l" rtl="0">
              <a:lnSpc>
                <a:spcPct val="100000"/>
              </a:lnSpc>
              <a:spcBef>
                <a:spcPts val="640"/>
              </a:spcBef>
              <a:spcAft>
                <a:spcPts val="0"/>
              </a:spcAft>
              <a:buClr>
                <a:schemeClr val="dk1"/>
              </a:buClr>
              <a:buSzPct val="100000"/>
              <a:buFont typeface="Calibri"/>
              <a:buChar char="•"/>
            </a:pPr>
            <a:r>
              <a:rPr lang="en-US" sz="2800">
                <a:solidFill>
                  <a:schemeClr val="dk1"/>
                </a:solidFill>
                <a:latin typeface="Calibri"/>
                <a:ea typeface="Calibri"/>
                <a:cs typeface="Calibri"/>
                <a:sym typeface="Calibri"/>
              </a:rPr>
              <a:t>Increasing instructional opportunities</a:t>
            </a:r>
          </a:p>
          <a:p>
            <a:pPr marL="742950" marR="0" lvl="1" indent="-285750" algn="l" rtl="0">
              <a:lnSpc>
                <a:spcPct val="100000"/>
              </a:lnSpc>
              <a:spcBef>
                <a:spcPts val="640"/>
              </a:spcBef>
              <a:spcAft>
                <a:spcPts val="0"/>
              </a:spcAft>
              <a:buClr>
                <a:schemeClr val="dk1"/>
              </a:buClr>
              <a:buSzPct val="100000"/>
              <a:buFont typeface="Calibri"/>
              <a:buChar char="–"/>
            </a:pPr>
            <a:r>
              <a:rPr lang="en-US" sz="2800">
                <a:solidFill>
                  <a:schemeClr val="dk1"/>
                </a:solidFill>
                <a:latin typeface="Calibri"/>
                <a:ea typeface="Calibri"/>
                <a:cs typeface="Calibri"/>
                <a:sym typeface="Calibri"/>
              </a:rPr>
              <a:t>Build network</a:t>
            </a:r>
          </a:p>
          <a:p>
            <a:pPr marL="742950" marR="0" lvl="1" indent="-285750" algn="l" rtl="0">
              <a:lnSpc>
                <a:spcPct val="100000"/>
              </a:lnSpc>
              <a:spcBef>
                <a:spcPts val="640"/>
              </a:spcBef>
              <a:spcAft>
                <a:spcPts val="0"/>
              </a:spcAft>
              <a:buClr>
                <a:schemeClr val="dk1"/>
              </a:buClr>
              <a:buSzPct val="100000"/>
              <a:buFont typeface="Calibri"/>
              <a:buChar char="–"/>
            </a:pPr>
            <a:r>
              <a:rPr lang="en-US" sz="2800">
                <a:solidFill>
                  <a:schemeClr val="dk1"/>
                </a:solidFill>
                <a:latin typeface="Calibri"/>
                <a:ea typeface="Calibri"/>
                <a:cs typeface="Calibri"/>
                <a:sym typeface="Calibri"/>
              </a:rPr>
              <a:t>Change culture</a:t>
            </a:r>
          </a:p>
          <a:p>
            <a:pPr marL="342900" marR="0" lvl="0" indent="-317500" algn="l" rtl="0">
              <a:lnSpc>
                <a:spcPct val="100000"/>
              </a:lnSpc>
              <a:spcBef>
                <a:spcPts val="640"/>
              </a:spcBef>
              <a:spcAft>
                <a:spcPts val="0"/>
              </a:spcAft>
              <a:buClr>
                <a:schemeClr val="dk1"/>
              </a:buClr>
              <a:buSzPct val="100000"/>
              <a:buFont typeface="Calibri"/>
              <a:buChar char="•"/>
            </a:pPr>
            <a:r>
              <a:rPr lang="en-US" sz="2800">
                <a:solidFill>
                  <a:schemeClr val="dk1"/>
                </a:solidFill>
                <a:latin typeface="Calibri"/>
                <a:ea typeface="Calibri"/>
                <a:cs typeface="Calibri"/>
                <a:sym typeface="Calibri"/>
              </a:rPr>
              <a:t>Collect information on needs beyond computing</a:t>
            </a:r>
          </a:p>
          <a:p>
            <a:pPr marL="742950" marR="0" lvl="1" indent="-285750" algn="l" rtl="0">
              <a:lnSpc>
                <a:spcPct val="100000"/>
              </a:lnSpc>
              <a:spcBef>
                <a:spcPts val="640"/>
              </a:spcBef>
              <a:spcAft>
                <a:spcPts val="0"/>
              </a:spcAft>
              <a:buClr>
                <a:schemeClr val="dk1"/>
              </a:buClr>
              <a:buSzPct val="100000"/>
              <a:buFont typeface="Calibri"/>
              <a:buChar char="–"/>
            </a:pPr>
            <a:r>
              <a:rPr lang="en-US" sz="2800">
                <a:solidFill>
                  <a:schemeClr val="dk1"/>
                </a:solidFill>
                <a:latin typeface="Calibri"/>
                <a:ea typeface="Calibri"/>
                <a:cs typeface="Calibri"/>
                <a:sym typeface="Calibri"/>
              </a:rPr>
              <a:t>esp. Data storage</a:t>
            </a:r>
          </a:p>
        </p:txBody>
      </p:sp>
      <p:sp>
        <p:nvSpPr>
          <p:cNvPr id="533" name="Shape 533"/>
          <p:cNvSpPr txBox="1">
            <a:spLocks noGrp="1"/>
          </p:cNvSpPr>
          <p:nvPr>
            <p:ph type="sldNum" idx="12"/>
          </p:nvPr>
        </p:nvSpPr>
        <p:spPr>
          <a:xfrm>
            <a:off x="8610600" y="6416675"/>
            <a:ext cx="457200"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534" name="Shape 534"/>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535" name="Shape 535"/>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Shape 54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4400" b="0" i="0" u="none" strike="noStrike" cap="none" baseline="0">
                <a:solidFill>
                  <a:srgbClr val="C00000"/>
                </a:solidFill>
                <a:latin typeface="Calibri"/>
                <a:ea typeface="Calibri"/>
                <a:cs typeface="Calibri"/>
                <a:sym typeface="Calibri"/>
              </a:rPr>
              <a:t>Accomplishments</a:t>
            </a:r>
          </a:p>
        </p:txBody>
      </p:sp>
      <p:sp>
        <p:nvSpPr>
          <p:cNvPr id="541" name="Shape 541"/>
          <p:cNvSpPr txBox="1">
            <a:spLocks noGrp="1"/>
          </p:cNvSpPr>
          <p:nvPr>
            <p:ph type="body" idx="1"/>
          </p:nvPr>
        </p:nvSpPr>
        <p:spPr>
          <a:xfrm>
            <a:off x="457200" y="1066800"/>
            <a:ext cx="8229600" cy="4863299"/>
          </a:xfrm>
          <a:prstGeom prst="rect">
            <a:avLst/>
          </a:prstGeom>
          <a:noFill/>
          <a:ln>
            <a:noFill/>
          </a:ln>
        </p:spPr>
        <p:txBody>
          <a:bodyPr lIns="91425" tIns="45700" rIns="91425" bIns="45700" anchor="t" anchorCtr="0">
            <a:noAutofit/>
          </a:bodyPr>
          <a:lstStyle/>
          <a:p>
            <a:pPr marL="342900" marR="0" lvl="0" indent="-317500" algn="l" rtl="0">
              <a:lnSpc>
                <a:spcPct val="100000"/>
              </a:lnSpc>
              <a:spcBef>
                <a:spcPts val="0"/>
              </a:spcBef>
              <a:buClr>
                <a:schemeClr val="dk1"/>
              </a:buClr>
              <a:buSzPct val="100000"/>
              <a:buFont typeface="Calibri"/>
              <a:buChar char="•"/>
            </a:pPr>
            <a:r>
              <a:rPr lang="en-US" sz="2800" b="0" i="0" u="none" strike="noStrike" cap="none" baseline="0">
                <a:solidFill>
                  <a:schemeClr val="dk1"/>
                </a:solidFill>
                <a:latin typeface="Calibri"/>
                <a:ea typeface="Calibri"/>
                <a:cs typeface="Calibri"/>
                <a:sym typeface="Calibri"/>
              </a:rPr>
              <a:t>ACI portal: aci.wisc.edu</a:t>
            </a:r>
          </a:p>
          <a:p>
            <a:pPr marL="742950" marR="0" lvl="1" indent="-285750" algn="l" rtl="0">
              <a:lnSpc>
                <a:spcPct val="100000"/>
              </a:lnSpc>
              <a:spcBef>
                <a:spcPts val="560"/>
              </a:spcBef>
              <a:buClr>
                <a:schemeClr val="dk1"/>
              </a:buClr>
              <a:buSzPct val="100000"/>
              <a:buFont typeface="Calibri"/>
              <a:buChar char="–"/>
            </a:pPr>
            <a:r>
              <a:rPr lang="en-US" sz="2800" b="0" i="0" u="none" strike="noStrike" cap="none" baseline="0">
                <a:solidFill>
                  <a:schemeClr val="dk1"/>
                </a:solidFill>
                <a:latin typeface="Calibri"/>
                <a:ea typeface="Calibri"/>
                <a:cs typeface="Calibri"/>
                <a:sym typeface="Calibri"/>
              </a:rPr>
              <a:t>Services, Partners, News, Events</a:t>
            </a:r>
          </a:p>
          <a:p>
            <a:pPr marL="342900" marR="0" lvl="0" indent="-317500" algn="l" rtl="0">
              <a:lnSpc>
                <a:spcPct val="100000"/>
              </a:lnSpc>
              <a:spcBef>
                <a:spcPts val="640"/>
              </a:spcBef>
              <a:buClr>
                <a:schemeClr val="dk1"/>
              </a:buClr>
              <a:buSzPct val="100000"/>
              <a:buFont typeface="Calibri"/>
              <a:buChar char="•"/>
            </a:pPr>
            <a:r>
              <a:rPr lang="en-US" sz="2800" b="0" i="0" u="none" strike="noStrike" cap="none" baseline="0">
                <a:solidFill>
                  <a:schemeClr val="dk1"/>
                </a:solidFill>
                <a:latin typeface="Calibri"/>
                <a:ea typeface="Calibri"/>
                <a:cs typeface="Calibri"/>
                <a:sym typeface="Calibri"/>
              </a:rPr>
              <a:t>Shared HPC Computing Platform</a:t>
            </a:r>
          </a:p>
          <a:p>
            <a:pPr marL="342900" marR="0" lvl="0" indent="-317500" algn="l" rtl="0">
              <a:lnSpc>
                <a:spcPct val="100000"/>
              </a:lnSpc>
              <a:spcBef>
                <a:spcPts val="640"/>
              </a:spcBef>
              <a:buClr>
                <a:schemeClr val="dk1"/>
              </a:buClr>
              <a:buSzPct val="100000"/>
              <a:buFont typeface="Calibri"/>
              <a:buChar char="•"/>
            </a:pPr>
            <a:r>
              <a:rPr lang="en-US" sz="2800" b="0" i="0" u="none" strike="noStrike" cap="none" baseline="0">
                <a:solidFill>
                  <a:schemeClr val="dk1"/>
                </a:solidFill>
                <a:latin typeface="Calibri"/>
                <a:ea typeface="Calibri"/>
                <a:cs typeface="Calibri"/>
                <a:sym typeface="Calibri"/>
              </a:rPr>
              <a:t>New Research Computing Facilitator</a:t>
            </a:r>
          </a:p>
          <a:p>
            <a:pPr marL="742950" marR="0" lvl="1" indent="-285750" algn="l" rtl="0">
              <a:lnSpc>
                <a:spcPct val="100000"/>
              </a:lnSpc>
              <a:spcBef>
                <a:spcPts val="640"/>
              </a:spcBef>
              <a:buClr>
                <a:schemeClr val="dk1"/>
              </a:buClr>
              <a:buSzPct val="100000"/>
              <a:buFont typeface="Calibri"/>
              <a:buChar char="–"/>
            </a:pPr>
            <a:r>
              <a:rPr lang="en-US" sz="2800">
                <a:solidFill>
                  <a:schemeClr val="dk1"/>
                </a:solidFill>
                <a:latin typeface="Calibri"/>
                <a:ea typeface="Calibri"/>
                <a:cs typeface="Calibri"/>
                <a:sym typeface="Calibri"/>
              </a:rPr>
              <a:t>Engaged 56 new research groups in year 1</a:t>
            </a:r>
          </a:p>
          <a:p>
            <a:pPr marL="342900" marR="0" lvl="0" indent="-317500" algn="l" rtl="0">
              <a:lnSpc>
                <a:spcPct val="100000"/>
              </a:lnSpc>
              <a:spcBef>
                <a:spcPts val="640"/>
              </a:spcBef>
              <a:buClr>
                <a:schemeClr val="dk1"/>
              </a:buClr>
              <a:buSzPct val="100000"/>
              <a:buFont typeface="Calibri"/>
              <a:buChar char="•"/>
            </a:pPr>
            <a:r>
              <a:rPr lang="en-US" sz="2800">
                <a:solidFill>
                  <a:schemeClr val="dk1"/>
                </a:solidFill>
                <a:latin typeface="Calibri"/>
                <a:ea typeface="Calibri"/>
                <a:cs typeface="Calibri"/>
                <a:sym typeface="Calibri"/>
              </a:rPr>
              <a:t>3</a:t>
            </a:r>
            <a:r>
              <a:rPr lang="en-US" sz="2800" b="0" i="0" u="none" strike="noStrike" cap="none" baseline="0">
                <a:solidFill>
                  <a:schemeClr val="dk1"/>
                </a:solidFill>
                <a:latin typeface="Calibri"/>
                <a:ea typeface="Calibri"/>
                <a:cs typeface="Calibri"/>
                <a:sym typeface="Calibri"/>
              </a:rPr>
              <a:t>                                   bootcamps</a:t>
            </a:r>
          </a:p>
          <a:p>
            <a:pPr marL="742950" marR="0" lvl="1" indent="-285750" algn="l" rtl="0">
              <a:lnSpc>
                <a:spcPct val="100000"/>
              </a:lnSpc>
              <a:spcBef>
                <a:spcPts val="640"/>
              </a:spcBef>
              <a:buClr>
                <a:schemeClr val="dk1"/>
              </a:buClr>
              <a:buSzPct val="100000"/>
              <a:buFont typeface="Calibri"/>
              <a:buChar char="–"/>
            </a:pPr>
            <a:r>
              <a:rPr lang="en-US" sz="2800">
                <a:solidFill>
                  <a:schemeClr val="dk1"/>
                </a:solidFill>
                <a:latin typeface="Calibri"/>
                <a:ea typeface="Calibri"/>
                <a:cs typeface="Calibri"/>
                <a:sym typeface="Calibri"/>
              </a:rPr>
              <a:t>committed to 2 per year</a:t>
            </a:r>
          </a:p>
          <a:p>
            <a:pPr marL="742950" marR="0" lvl="1" indent="-285750" algn="l" rtl="0">
              <a:lnSpc>
                <a:spcPct val="100000"/>
              </a:lnSpc>
              <a:spcBef>
                <a:spcPts val="640"/>
              </a:spcBef>
              <a:buClr>
                <a:schemeClr val="dk1"/>
              </a:buClr>
              <a:buSzPct val="100000"/>
              <a:buFont typeface="Calibri"/>
              <a:buChar char="–"/>
            </a:pPr>
            <a:r>
              <a:rPr lang="en-US" sz="2800">
                <a:solidFill>
                  <a:schemeClr val="dk1"/>
                </a:solidFill>
                <a:latin typeface="Calibri"/>
                <a:ea typeface="Calibri"/>
                <a:cs typeface="Calibri"/>
                <a:sym typeface="Calibri"/>
              </a:rPr>
              <a:t>exploring intensive in-service version</a:t>
            </a:r>
          </a:p>
        </p:txBody>
      </p:sp>
      <p:pic>
        <p:nvPicPr>
          <p:cNvPr id="542" name="Shape 542"/>
          <p:cNvPicPr preferRelativeResize="0"/>
          <p:nvPr/>
        </p:nvPicPr>
        <p:blipFill>
          <a:blip r:embed="rId3"/>
          <a:stretch>
            <a:fillRect/>
          </a:stretch>
        </p:blipFill>
        <p:spPr>
          <a:xfrm>
            <a:off x="1238375" y="3535450"/>
            <a:ext cx="2420824" cy="492649"/>
          </a:xfrm>
          <a:prstGeom prst="rect">
            <a:avLst/>
          </a:prstGeom>
        </p:spPr>
      </p:pic>
      <p:sp>
        <p:nvSpPr>
          <p:cNvPr id="543" name="Shape 543"/>
          <p:cNvSpPr txBox="1">
            <a:spLocks noGrp="1"/>
          </p:cNvSpPr>
          <p:nvPr>
            <p:ph type="sldNum" idx="12"/>
          </p:nvPr>
        </p:nvSpPr>
        <p:spPr>
          <a:xfrm>
            <a:off x="8610600" y="6416675"/>
            <a:ext cx="4572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544" name="Shape 544"/>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545" name="Shape 545"/>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49"/>
        <p:cNvGrpSpPr/>
        <p:nvPr/>
      </p:nvGrpSpPr>
      <p:grpSpPr>
        <a:xfrm>
          <a:off x="0" y="0"/>
          <a:ext cx="0" cy="0"/>
          <a:chOff x="0" y="0"/>
          <a:chExt cx="0" cy="0"/>
        </a:xfrm>
      </p:grpSpPr>
      <p:sp>
        <p:nvSpPr>
          <p:cNvPr id="550" name="Shape 55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4400" b="0" i="0" u="none" strike="noStrike" cap="none" baseline="0">
                <a:solidFill>
                  <a:srgbClr val="C00000"/>
                </a:solidFill>
                <a:latin typeface="Calibri"/>
                <a:ea typeface="Calibri"/>
                <a:cs typeface="Calibri"/>
                <a:sym typeface="Calibri"/>
              </a:rPr>
              <a:t>Accomplishments</a:t>
            </a:r>
          </a:p>
        </p:txBody>
      </p:sp>
      <p:sp>
        <p:nvSpPr>
          <p:cNvPr id="551" name="Shape 551"/>
          <p:cNvSpPr txBox="1">
            <a:spLocks noGrp="1"/>
          </p:cNvSpPr>
          <p:nvPr>
            <p:ph type="body" idx="1"/>
          </p:nvPr>
        </p:nvSpPr>
        <p:spPr>
          <a:xfrm>
            <a:off x="457200" y="1143000"/>
            <a:ext cx="8229600" cy="4863299"/>
          </a:xfrm>
          <a:prstGeom prst="rect">
            <a:avLst/>
          </a:prstGeom>
          <a:noFill/>
          <a:ln>
            <a:noFill/>
          </a:ln>
        </p:spPr>
        <p:txBody>
          <a:bodyPr lIns="91425" tIns="45700" rIns="91425" bIns="45700" anchor="t" anchorCtr="0">
            <a:noAutofit/>
          </a:bodyPr>
          <a:lstStyle/>
          <a:p>
            <a:pPr marL="342900" marR="0" lvl="0" indent="-317500" algn="l" rtl="0">
              <a:lnSpc>
                <a:spcPct val="100000"/>
              </a:lnSpc>
              <a:spcBef>
                <a:spcPts val="640"/>
              </a:spcBef>
              <a:buClr>
                <a:schemeClr val="dk1"/>
              </a:buClr>
              <a:buSzPct val="100000"/>
              <a:buFont typeface="Calibri"/>
              <a:buChar char="•"/>
            </a:pPr>
            <a:r>
              <a:rPr lang="en-US" sz="2800" b="0" i="0" u="none" strike="noStrike" cap="none" baseline="0">
                <a:solidFill>
                  <a:schemeClr val="dk1"/>
                </a:solidFill>
                <a:latin typeface="Calibri"/>
                <a:ea typeface="Calibri"/>
                <a:cs typeface="Calibri"/>
                <a:sym typeface="Calibri"/>
              </a:rPr>
              <a:t>Community building activities</a:t>
            </a:r>
          </a:p>
          <a:p>
            <a:pPr marL="742950" marR="0" lvl="1" indent="-285750" algn="l" rtl="0">
              <a:lnSpc>
                <a:spcPct val="100000"/>
              </a:lnSpc>
              <a:spcBef>
                <a:spcPts val="560"/>
              </a:spcBef>
              <a:buClr>
                <a:schemeClr val="dk1"/>
              </a:buClr>
              <a:buSzPct val="100000"/>
              <a:buFont typeface="Calibri"/>
              <a:buChar char="–"/>
            </a:pPr>
            <a:r>
              <a:rPr lang="en-US" sz="2800" b="0" i="0" u="none" strike="noStrike" cap="none" baseline="0">
                <a:solidFill>
                  <a:schemeClr val="dk1"/>
                </a:solidFill>
                <a:latin typeface="Calibri"/>
                <a:ea typeface="Calibri"/>
                <a:cs typeface="Calibri"/>
                <a:sym typeface="Calibri"/>
              </a:rPr>
              <a:t>Monte Carlo Markov Chains</a:t>
            </a:r>
          </a:p>
          <a:p>
            <a:pPr marL="742950" marR="0" lvl="1" indent="-285750" algn="l" rtl="0">
              <a:lnSpc>
                <a:spcPct val="100000"/>
              </a:lnSpc>
              <a:spcBef>
                <a:spcPts val="560"/>
              </a:spcBef>
              <a:buClr>
                <a:schemeClr val="dk1"/>
              </a:buClr>
              <a:buSzPct val="100000"/>
              <a:buFont typeface="Calibri"/>
              <a:buChar char="–"/>
            </a:pPr>
            <a:r>
              <a:rPr lang="en-US" sz="2800">
                <a:solidFill>
                  <a:schemeClr val="dk1"/>
                </a:solidFill>
                <a:latin typeface="Calibri"/>
                <a:ea typeface="Calibri"/>
                <a:cs typeface="Calibri"/>
                <a:sym typeface="Calibri"/>
              </a:rPr>
              <a:t>Research Sys Admin</a:t>
            </a:r>
          </a:p>
          <a:p>
            <a:pPr marL="342900" marR="0" lvl="0" indent="-317500" algn="l" rtl="0">
              <a:lnSpc>
                <a:spcPct val="100000"/>
              </a:lnSpc>
              <a:spcBef>
                <a:spcPts val="560"/>
              </a:spcBef>
              <a:buClr>
                <a:schemeClr val="dk1"/>
              </a:buClr>
              <a:buSzPct val="100000"/>
              <a:buFont typeface="Calibri"/>
              <a:buChar char="•"/>
            </a:pPr>
            <a:r>
              <a:rPr lang="en-US" sz="2800">
                <a:solidFill>
                  <a:schemeClr val="dk1"/>
                </a:solidFill>
                <a:latin typeface="Calibri"/>
                <a:ea typeface="Calibri"/>
                <a:cs typeface="Calibri"/>
                <a:sym typeface="Calibri"/>
              </a:rPr>
              <a:t>Recruited first ACI Fellows</a:t>
            </a:r>
          </a:p>
          <a:p>
            <a:pPr marL="742950" marR="0" lvl="1" indent="-285750" algn="l" rtl="0">
              <a:lnSpc>
                <a:spcPct val="100000"/>
              </a:lnSpc>
              <a:spcBef>
                <a:spcPts val="560"/>
              </a:spcBef>
              <a:buClr>
                <a:schemeClr val="dk1"/>
              </a:buClr>
              <a:buSzPct val="100000"/>
              <a:buFont typeface="Calibri"/>
              <a:buChar char="–"/>
            </a:pPr>
            <a:r>
              <a:rPr lang="en-US" sz="2800">
                <a:solidFill>
                  <a:schemeClr val="dk1"/>
                </a:solidFill>
                <a:latin typeface="Calibri"/>
                <a:ea typeface="Calibri"/>
                <a:cs typeface="Calibri"/>
                <a:sym typeface="Calibri"/>
              </a:rPr>
              <a:t>Sid Kiblawi (Medical Microbiology)</a:t>
            </a:r>
          </a:p>
          <a:p>
            <a:pPr marL="742950" marR="0" lvl="1" indent="-285750" algn="l" rtl="0">
              <a:lnSpc>
                <a:spcPct val="100000"/>
              </a:lnSpc>
              <a:spcBef>
                <a:spcPts val="560"/>
              </a:spcBef>
              <a:buClr>
                <a:schemeClr val="dk1"/>
              </a:buClr>
              <a:buSzPct val="100000"/>
              <a:buFont typeface="Calibri"/>
              <a:buChar char="–"/>
            </a:pPr>
            <a:r>
              <a:rPr lang="en-US" sz="2800">
                <a:solidFill>
                  <a:schemeClr val="dk1"/>
                </a:solidFill>
                <a:latin typeface="Calibri"/>
                <a:ea typeface="Calibri"/>
                <a:cs typeface="Calibri"/>
                <a:sym typeface="Calibri"/>
              </a:rPr>
              <a:t>Courtney Hall (Ed Psych)</a:t>
            </a:r>
          </a:p>
          <a:p>
            <a:pPr marL="342900" marR="0" lvl="0" indent="-317500" algn="l" rtl="0">
              <a:lnSpc>
                <a:spcPct val="100000"/>
              </a:lnSpc>
              <a:spcBef>
                <a:spcPts val="560"/>
              </a:spcBef>
              <a:buClr>
                <a:schemeClr val="dk1"/>
              </a:buClr>
              <a:buSzPct val="100000"/>
              <a:buFont typeface="Calibri"/>
              <a:buChar char="•"/>
            </a:pPr>
            <a:r>
              <a:rPr lang="en-US" sz="2800">
                <a:solidFill>
                  <a:schemeClr val="dk1"/>
                </a:solidFill>
                <a:latin typeface="Calibri"/>
                <a:ea typeface="Calibri"/>
                <a:cs typeface="Calibri"/>
                <a:sym typeface="Calibri"/>
              </a:rPr>
              <a:t>Engaging with campus decision makers</a:t>
            </a:r>
          </a:p>
          <a:p>
            <a:pPr marL="742950" marR="0" lvl="1" indent="-285750" algn="l" rtl="0">
              <a:lnSpc>
                <a:spcPct val="100000"/>
              </a:lnSpc>
              <a:spcBef>
                <a:spcPts val="560"/>
              </a:spcBef>
              <a:buClr>
                <a:schemeClr val="dk1"/>
              </a:buClr>
              <a:buSzPct val="100000"/>
              <a:buFont typeface="Calibri"/>
              <a:buChar char="–"/>
            </a:pPr>
            <a:r>
              <a:rPr lang="en-US" sz="2800">
                <a:solidFill>
                  <a:schemeClr val="dk1"/>
                </a:solidFill>
                <a:latin typeface="Calibri"/>
                <a:ea typeface="Calibri"/>
                <a:cs typeface="Calibri"/>
                <a:sym typeface="Calibri"/>
              </a:rPr>
              <a:t>Software licensing</a:t>
            </a:r>
          </a:p>
          <a:p>
            <a:pPr marL="742950" marR="0" lvl="1" indent="-285750" algn="l" rtl="0">
              <a:lnSpc>
                <a:spcPct val="100000"/>
              </a:lnSpc>
              <a:spcBef>
                <a:spcPts val="560"/>
              </a:spcBef>
              <a:buClr>
                <a:schemeClr val="dk1"/>
              </a:buClr>
              <a:buSzPct val="100000"/>
              <a:buFont typeface="Calibri"/>
              <a:buChar char="–"/>
            </a:pPr>
            <a:r>
              <a:rPr lang="en-US" sz="2800">
                <a:solidFill>
                  <a:schemeClr val="dk1"/>
                </a:solidFill>
                <a:latin typeface="Calibri"/>
                <a:ea typeface="Calibri"/>
                <a:cs typeface="Calibri"/>
                <a:sym typeface="Calibri"/>
              </a:rPr>
              <a:t>Data center aggregation</a:t>
            </a:r>
          </a:p>
          <a:p>
            <a:pPr marL="742950" marR="0" lvl="1" indent="-285750" algn="l" rtl="0">
              <a:lnSpc>
                <a:spcPct val="100000"/>
              </a:lnSpc>
              <a:spcBef>
                <a:spcPts val="560"/>
              </a:spcBef>
              <a:buClr>
                <a:schemeClr val="dk1"/>
              </a:buClr>
              <a:buSzPct val="100000"/>
              <a:buFont typeface="Calibri"/>
              <a:buChar char="–"/>
            </a:pPr>
            <a:r>
              <a:rPr lang="en-US" sz="2800">
                <a:solidFill>
                  <a:schemeClr val="dk1"/>
                </a:solidFill>
                <a:latin typeface="Calibri"/>
                <a:ea typeface="Calibri"/>
                <a:cs typeface="Calibri"/>
                <a:sym typeface="Calibri"/>
              </a:rPr>
              <a:t>COE IT</a:t>
            </a:r>
          </a:p>
        </p:txBody>
      </p:sp>
      <p:sp>
        <p:nvSpPr>
          <p:cNvPr id="552" name="Shape 552"/>
          <p:cNvSpPr txBox="1">
            <a:spLocks noGrp="1"/>
          </p:cNvSpPr>
          <p:nvPr>
            <p:ph type="sldNum" idx="12"/>
          </p:nvPr>
        </p:nvSpPr>
        <p:spPr>
          <a:xfrm>
            <a:off x="8610600" y="6416675"/>
            <a:ext cx="457200"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553" name="Shape 553"/>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554" name="Shape 554"/>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58"/>
        <p:cNvGrpSpPr/>
        <p:nvPr/>
      </p:nvGrpSpPr>
      <p:grpSpPr>
        <a:xfrm>
          <a:off x="0" y="0"/>
          <a:ext cx="0" cy="0"/>
          <a:chOff x="0" y="0"/>
          <a:chExt cx="0" cy="0"/>
        </a:xfrm>
      </p:grpSpPr>
      <p:sp>
        <p:nvSpPr>
          <p:cNvPr id="559" name="Shape 55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4400" b="0" i="0" u="none" strike="noStrike" cap="none" baseline="0">
                <a:solidFill>
                  <a:srgbClr val="C00000"/>
                </a:solidFill>
                <a:latin typeface="Calibri"/>
                <a:ea typeface="Calibri"/>
                <a:cs typeface="Calibri"/>
                <a:sym typeface="Calibri"/>
              </a:rPr>
              <a:t>What’s next?</a:t>
            </a:r>
          </a:p>
        </p:txBody>
      </p:sp>
      <p:sp>
        <p:nvSpPr>
          <p:cNvPr id="560" name="Shape 560"/>
          <p:cNvSpPr txBox="1">
            <a:spLocks noGrp="1"/>
          </p:cNvSpPr>
          <p:nvPr>
            <p:ph type="body" idx="1"/>
          </p:nvPr>
        </p:nvSpPr>
        <p:spPr>
          <a:xfrm>
            <a:off x="457200" y="1219200"/>
            <a:ext cx="8229600" cy="46481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Engage a broader set of service partners</a:t>
            </a:r>
          </a:p>
          <a:p>
            <a:pPr marL="342900" marR="0" lvl="0" indent="-342900" algn="l" rtl="0">
              <a:lnSpc>
                <a:spcPct val="90000"/>
              </a:lnSpc>
              <a:spcBef>
                <a:spcPts val="640"/>
              </a:spcBef>
              <a:buClr>
                <a:schemeClr val="dk1"/>
              </a:buClr>
              <a:buSzPct val="100000"/>
              <a:buFont typeface="Calibri"/>
              <a:buChar char="•"/>
            </a:pPr>
            <a:r>
              <a:rPr lang="en-US" sz="3200">
                <a:solidFill>
                  <a:schemeClr val="dk1"/>
                </a:solidFill>
                <a:latin typeface="Calibri"/>
                <a:ea typeface="Calibri"/>
                <a:cs typeface="Calibri"/>
                <a:sym typeface="Calibri"/>
              </a:rPr>
              <a:t>Engage/advise campus</a:t>
            </a:r>
            <a:r>
              <a:rPr lang="en-US" sz="3200" b="0" i="0" u="none" strike="noStrike" cap="none" baseline="0">
                <a:solidFill>
                  <a:schemeClr val="dk1"/>
                </a:solidFill>
                <a:latin typeface="Calibri"/>
                <a:ea typeface="Calibri"/>
                <a:cs typeface="Calibri"/>
                <a:sym typeface="Calibri"/>
              </a:rPr>
              <a:t> decision makers</a:t>
            </a:r>
          </a:p>
          <a:p>
            <a:pPr marL="342900" marR="0" lvl="0" indent="-342900" algn="l" rtl="0">
              <a:lnSpc>
                <a:spcPct val="90000"/>
              </a:lnSpc>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Embark on review of data management and storage needs</a:t>
            </a:r>
          </a:p>
          <a:p>
            <a:pPr marL="342900" marR="0" lvl="0" indent="-342900" algn="l" rtl="0">
              <a:lnSpc>
                <a:spcPct val="90000"/>
              </a:lnSpc>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Increase education &amp; training opportunities</a:t>
            </a:r>
          </a:p>
          <a:p>
            <a:pPr marL="342900" marR="0" lvl="0" indent="-342900" algn="l" rtl="0">
              <a:lnSpc>
                <a:spcPct val="90000"/>
              </a:lnSpc>
              <a:spcBef>
                <a:spcPts val="640"/>
              </a:spcBef>
              <a:buClr>
                <a:schemeClr val="dk1"/>
              </a:buClr>
              <a:buSzPct val="100000"/>
              <a:buFont typeface="Calibri"/>
              <a:buChar char="•"/>
            </a:pPr>
            <a:r>
              <a:rPr lang="en-US" sz="3200">
                <a:solidFill>
                  <a:schemeClr val="dk1"/>
                </a:solidFill>
                <a:latin typeface="Calibri"/>
                <a:ea typeface="Calibri"/>
                <a:cs typeface="Calibri"/>
                <a:sym typeface="Calibri"/>
              </a:rPr>
              <a:t>Continue to b</a:t>
            </a:r>
            <a:r>
              <a:rPr lang="en-US" sz="3200" b="0" i="0" u="none" strike="noStrike" cap="none" baseline="0">
                <a:solidFill>
                  <a:schemeClr val="dk1"/>
                </a:solidFill>
                <a:latin typeface="Calibri"/>
                <a:ea typeface="Calibri"/>
                <a:cs typeface="Calibri"/>
                <a:sym typeface="Calibri"/>
              </a:rPr>
              <a:t>uild communities around common methods/tools</a:t>
            </a:r>
          </a:p>
          <a:p>
            <a:endParaRPr lang="en-US" sz="3200" b="0" i="0" u="none" strike="noStrike" cap="none" baseline="0">
              <a:solidFill>
                <a:schemeClr val="dk1"/>
              </a:solidFill>
              <a:latin typeface="Calibri"/>
              <a:ea typeface="Calibri"/>
              <a:cs typeface="Calibri"/>
              <a:sym typeface="Calibri"/>
            </a:endParaRPr>
          </a:p>
        </p:txBody>
      </p:sp>
      <p:sp>
        <p:nvSpPr>
          <p:cNvPr id="561" name="Shape 561"/>
          <p:cNvSpPr txBox="1">
            <a:spLocks noGrp="1"/>
          </p:cNvSpPr>
          <p:nvPr>
            <p:ph type="sldNum" idx="12"/>
          </p:nvPr>
        </p:nvSpPr>
        <p:spPr>
          <a:xfrm>
            <a:off x="8610600" y="6416675"/>
            <a:ext cx="4572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562" name="Shape 562"/>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563" name="Shape 563"/>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sp>
        <p:nvSpPr>
          <p:cNvPr id="568" name="Shape 56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rtl="0">
              <a:spcBef>
                <a:spcPts val="0"/>
              </a:spcBef>
              <a:buClr>
                <a:srgbClr val="C00000"/>
              </a:buClr>
              <a:buSzPct val="25000"/>
              <a:buFont typeface="Calibri"/>
              <a:buNone/>
            </a:pPr>
            <a:r>
              <a:rPr lang="en-US" sz="3600">
                <a:solidFill>
                  <a:srgbClr val="C00000"/>
                </a:solidFill>
                <a:latin typeface="Calibri"/>
                <a:ea typeface="Calibri"/>
                <a:cs typeface="Calibri"/>
                <a:sym typeface="Calibri"/>
              </a:rPr>
              <a:t>Keys to Ongoing ACI Success</a:t>
            </a:r>
          </a:p>
        </p:txBody>
      </p:sp>
      <p:sp>
        <p:nvSpPr>
          <p:cNvPr id="569" name="Shape 569"/>
          <p:cNvSpPr txBox="1">
            <a:spLocks noGrp="1"/>
          </p:cNvSpPr>
          <p:nvPr>
            <p:ph type="body" idx="1"/>
          </p:nvPr>
        </p:nvSpPr>
        <p:spPr>
          <a:xfrm>
            <a:off x="457200" y="1600200"/>
            <a:ext cx="8229600" cy="4648199"/>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00000"/>
              <a:buFont typeface="Calibri"/>
              <a:buChar char="•"/>
            </a:pPr>
            <a:r>
              <a:rPr lang="en-US" sz="3200">
                <a:solidFill>
                  <a:schemeClr val="dk1"/>
                </a:solidFill>
                <a:latin typeface="Calibri"/>
                <a:ea typeface="Calibri"/>
                <a:cs typeface="Calibri"/>
                <a:sym typeface="Calibri"/>
              </a:rPr>
              <a:t>Open communication and close collaboration across leadership </a:t>
            </a:r>
          </a:p>
          <a:p>
            <a:pPr marL="742950" marR="0" lvl="1" indent="-311150" algn="l" rtl="0">
              <a:spcBef>
                <a:spcPts val="640"/>
              </a:spcBef>
              <a:buClr>
                <a:schemeClr val="dk1"/>
              </a:buClr>
              <a:buSzPct val="100000"/>
              <a:buFont typeface="Calibri"/>
              <a:buChar char="–"/>
            </a:pPr>
            <a:r>
              <a:rPr lang="en-US" sz="3200">
                <a:solidFill>
                  <a:schemeClr val="dk1"/>
                </a:solidFill>
                <a:latin typeface="Calibri"/>
                <a:ea typeface="Calibri"/>
                <a:cs typeface="Calibri"/>
                <a:sym typeface="Calibri"/>
              </a:rPr>
              <a:t>Researchers, CIO, Service providers</a:t>
            </a:r>
          </a:p>
          <a:p>
            <a:pPr marL="342900" marR="0" lvl="0" indent="-342900" algn="l" rtl="0">
              <a:spcBef>
                <a:spcPts val="640"/>
              </a:spcBef>
              <a:buClr>
                <a:schemeClr val="dk1"/>
              </a:buClr>
              <a:buSzPct val="100000"/>
              <a:buFont typeface="Calibri"/>
              <a:buChar char="•"/>
            </a:pPr>
            <a:r>
              <a:rPr lang="en-US" sz="3200">
                <a:solidFill>
                  <a:schemeClr val="dk1"/>
                </a:solidFill>
                <a:latin typeface="Calibri"/>
                <a:ea typeface="Calibri"/>
                <a:cs typeface="Calibri"/>
                <a:sym typeface="Calibri"/>
              </a:rPr>
              <a:t>Recognize the importance of people</a:t>
            </a:r>
          </a:p>
          <a:p>
            <a:pPr marL="742950" marR="0" lvl="1" indent="-311150" algn="l" rtl="0">
              <a:spcBef>
                <a:spcPts val="640"/>
              </a:spcBef>
              <a:buClr>
                <a:schemeClr val="dk1"/>
              </a:buClr>
              <a:buSzPct val="100000"/>
              <a:buFont typeface="Calibri"/>
              <a:buChar char="–"/>
            </a:pPr>
            <a:r>
              <a:rPr lang="en-US" sz="3200">
                <a:solidFill>
                  <a:schemeClr val="dk1"/>
                </a:solidFill>
                <a:latin typeface="Calibri"/>
                <a:ea typeface="Calibri"/>
                <a:cs typeface="Calibri"/>
                <a:sym typeface="Calibri"/>
              </a:rPr>
              <a:t>Increased access to technology requires more people to make it successful</a:t>
            </a:r>
          </a:p>
          <a:p>
            <a:pPr marL="342900" marR="0" lvl="0" indent="-342900" algn="l" rtl="0">
              <a:spcBef>
                <a:spcPts val="640"/>
              </a:spcBef>
              <a:buClr>
                <a:schemeClr val="dk1"/>
              </a:buClr>
              <a:buSzPct val="100000"/>
              <a:buFont typeface="Calibri"/>
              <a:buChar char="•"/>
            </a:pPr>
            <a:r>
              <a:rPr lang="en-US" sz="3200">
                <a:solidFill>
                  <a:schemeClr val="dk1"/>
                </a:solidFill>
                <a:latin typeface="Calibri"/>
                <a:ea typeface="Calibri"/>
                <a:cs typeface="Calibri"/>
                <a:sym typeface="Calibri"/>
              </a:rPr>
              <a:t>Offer a portfolio of services to adapt to needs of scholars</a:t>
            </a:r>
          </a:p>
        </p:txBody>
      </p:sp>
      <p:sp>
        <p:nvSpPr>
          <p:cNvPr id="570" name="Shape 570"/>
          <p:cNvSpPr txBox="1">
            <a:spLocks noGrp="1"/>
          </p:cNvSpPr>
          <p:nvPr>
            <p:ph type="sldNum" idx="12"/>
          </p:nvPr>
        </p:nvSpPr>
        <p:spPr>
          <a:xfrm>
            <a:off x="8610600" y="6416675"/>
            <a:ext cx="457200"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571" name="Shape 571"/>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572" name="Shape 572"/>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76"/>
        <p:cNvGrpSpPr/>
        <p:nvPr/>
      </p:nvGrpSpPr>
      <p:grpSpPr>
        <a:xfrm>
          <a:off x="0" y="0"/>
          <a:ext cx="0" cy="0"/>
          <a:chOff x="0" y="0"/>
          <a:chExt cx="0" cy="0"/>
        </a:xfrm>
      </p:grpSpPr>
      <p:sp>
        <p:nvSpPr>
          <p:cNvPr id="577" name="Shape 577"/>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4400" b="0" i="0" u="none" strike="noStrike" cap="none" baseline="0">
                <a:solidFill>
                  <a:srgbClr val="C00000"/>
                </a:solidFill>
                <a:latin typeface="Calibri"/>
                <a:ea typeface="Calibri"/>
                <a:cs typeface="Calibri"/>
                <a:sym typeface="Calibri"/>
              </a:rPr>
              <a:t>Questions? </a:t>
            </a:r>
            <a:r>
              <a:rPr lang="en-US" sz="4400">
                <a:solidFill>
                  <a:srgbClr val="C00000"/>
                </a:solidFill>
                <a:latin typeface="Calibri"/>
                <a:ea typeface="Calibri"/>
                <a:cs typeface="Calibri"/>
                <a:sym typeface="Calibri"/>
              </a:rPr>
              <a:t>Comments</a:t>
            </a:r>
            <a:r>
              <a:rPr lang="en-US" sz="4400" b="0" i="0" u="none" strike="noStrike" cap="none" baseline="0">
                <a:solidFill>
                  <a:srgbClr val="C00000"/>
                </a:solidFill>
                <a:latin typeface="Calibri"/>
                <a:ea typeface="Calibri"/>
                <a:cs typeface="Calibri"/>
                <a:sym typeface="Calibri"/>
              </a:rPr>
              <a:t>?</a:t>
            </a:r>
          </a:p>
        </p:txBody>
      </p:sp>
      <p:sp>
        <p:nvSpPr>
          <p:cNvPr id="578" name="Shape 578"/>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ContactACI@lists.wisc.edu</a:t>
            </a:r>
          </a:p>
        </p:txBody>
      </p:sp>
      <p:sp>
        <p:nvSpPr>
          <p:cNvPr id="579" name="Shape 579"/>
          <p:cNvSpPr txBox="1">
            <a:spLocks noGrp="1"/>
          </p:cNvSpPr>
          <p:nvPr>
            <p:ph type="dt" idx="10"/>
          </p:nvPr>
        </p:nvSpPr>
        <p:spPr>
          <a:xfrm>
            <a:off x="2895600" y="5807075"/>
            <a:ext cx="30480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2000">
                <a:solidFill>
                  <a:srgbClr val="888888"/>
                </a:solidFill>
                <a:latin typeface="Calibri"/>
                <a:ea typeface="Calibri"/>
                <a:cs typeface="Calibri"/>
                <a:sym typeface="Calibri"/>
              </a:rPr>
              <a:t>Spring 2014</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4400" b="0" i="0" u="none" strike="noStrike" cap="none" baseline="0">
                <a:solidFill>
                  <a:srgbClr val="C00000"/>
                </a:solidFill>
                <a:latin typeface="Calibri"/>
                <a:ea typeface="Calibri"/>
                <a:cs typeface="Calibri"/>
                <a:sym typeface="Calibri"/>
              </a:rPr>
              <a:t>Supporters</a:t>
            </a:r>
          </a:p>
        </p:txBody>
      </p:sp>
      <p:sp>
        <p:nvSpPr>
          <p:cNvPr id="60" name="Shape 60"/>
          <p:cNvSpPr txBox="1">
            <a:spLocks noGrp="1"/>
          </p:cNvSpPr>
          <p:nvPr>
            <p:ph type="body" idx="1"/>
          </p:nvPr>
        </p:nvSpPr>
        <p:spPr>
          <a:xfrm>
            <a:off x="457200" y="1371600"/>
            <a:ext cx="8229600" cy="4648199"/>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ACI exists due to the convergence of support from different parts of the UW campus</a:t>
            </a:r>
          </a:p>
        </p:txBody>
      </p:sp>
      <p:sp>
        <p:nvSpPr>
          <p:cNvPr id="61" name="Shape 61"/>
          <p:cNvSpPr txBox="1">
            <a:spLocks noGrp="1"/>
          </p:cNvSpPr>
          <p:nvPr>
            <p:ph type="sldNum" idx="12"/>
          </p:nvPr>
        </p:nvSpPr>
        <p:spPr>
          <a:xfrm>
            <a:off x="8610600" y="6416675"/>
            <a:ext cx="4572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62" name="Shape 62"/>
          <p:cNvSpPr/>
          <p:nvPr/>
        </p:nvSpPr>
        <p:spPr>
          <a:xfrm>
            <a:off x="876975" y="2438400"/>
            <a:ext cx="1942499" cy="1371599"/>
          </a:xfrm>
          <a:prstGeom prst="ellipse">
            <a:avLst/>
          </a:prstGeom>
          <a:solidFill>
            <a:schemeClr val="accent3"/>
          </a:solidFill>
          <a:ln w="25400" cap="flat">
            <a:solidFill>
              <a:srgbClr val="71894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2400" b="0" i="0" u="none" strike="noStrike" cap="none" baseline="0">
                <a:solidFill>
                  <a:schemeClr val="lt1"/>
                </a:solidFill>
                <a:latin typeface="Calibri"/>
                <a:ea typeface="Calibri"/>
                <a:cs typeface="Calibri"/>
                <a:sym typeface="Calibri"/>
              </a:rPr>
              <a:t>CIO</a:t>
            </a:r>
          </a:p>
        </p:txBody>
      </p:sp>
      <p:sp>
        <p:nvSpPr>
          <p:cNvPr id="63" name="Shape 63"/>
          <p:cNvSpPr/>
          <p:nvPr/>
        </p:nvSpPr>
        <p:spPr>
          <a:xfrm>
            <a:off x="6096000" y="2438400"/>
            <a:ext cx="2051100" cy="1371599"/>
          </a:xfrm>
          <a:prstGeom prst="ellipse">
            <a:avLst/>
          </a:prstGeom>
          <a:solidFill>
            <a:schemeClr val="accent4"/>
          </a:solidFill>
          <a:ln w="25400" cap="flat">
            <a:solidFill>
              <a:srgbClr val="5D497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2400" b="0" i="0" u="none" strike="noStrike" cap="none" baseline="0">
                <a:solidFill>
                  <a:schemeClr val="lt1"/>
                </a:solidFill>
                <a:latin typeface="Calibri"/>
                <a:ea typeface="Calibri"/>
                <a:cs typeface="Calibri"/>
                <a:sym typeface="Calibri"/>
              </a:rPr>
              <a:t>Bascom</a:t>
            </a:r>
          </a:p>
        </p:txBody>
      </p:sp>
      <p:sp>
        <p:nvSpPr>
          <p:cNvPr id="64" name="Shape 64"/>
          <p:cNvSpPr/>
          <p:nvPr/>
        </p:nvSpPr>
        <p:spPr>
          <a:xfrm>
            <a:off x="876975" y="4918825"/>
            <a:ext cx="2004600" cy="1371599"/>
          </a:xfrm>
          <a:prstGeom prst="ellipse">
            <a:avLst/>
          </a:prstGeom>
          <a:solidFill>
            <a:schemeClr val="accent1"/>
          </a:solidFill>
          <a:ln w="25400" cap="flat">
            <a:solidFill>
              <a:srgbClr val="395E8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2400" b="0" i="0" u="none" strike="noStrike" cap="none" baseline="0">
                <a:solidFill>
                  <a:schemeClr val="lt1"/>
                </a:solidFill>
                <a:latin typeface="Calibri"/>
                <a:ea typeface="Calibri"/>
                <a:cs typeface="Calibri"/>
                <a:sym typeface="Calibri"/>
              </a:rPr>
              <a:t>Graduate School</a:t>
            </a:r>
          </a:p>
        </p:txBody>
      </p:sp>
      <p:sp>
        <p:nvSpPr>
          <p:cNvPr id="65" name="Shape 65"/>
          <p:cNvSpPr/>
          <p:nvPr/>
        </p:nvSpPr>
        <p:spPr>
          <a:xfrm>
            <a:off x="6172200" y="4928025"/>
            <a:ext cx="2051100" cy="1371599"/>
          </a:xfrm>
          <a:prstGeom prst="ellipse">
            <a:avLst/>
          </a:prstGeom>
          <a:solidFill>
            <a:schemeClr val="accent6"/>
          </a:solidFill>
          <a:ln w="25400" cap="flat">
            <a:solidFill>
              <a:srgbClr val="B56E3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2400" b="0" i="0" u="none" strike="noStrike" cap="none" baseline="0">
                <a:solidFill>
                  <a:schemeClr val="lt1"/>
                </a:solidFill>
                <a:latin typeface="Calibri"/>
                <a:ea typeface="Calibri"/>
                <a:cs typeface="Calibri"/>
                <a:sym typeface="Calibri"/>
              </a:rPr>
              <a:t>WID/MIR</a:t>
            </a:r>
          </a:p>
        </p:txBody>
      </p:sp>
      <p:pic>
        <p:nvPicPr>
          <p:cNvPr id="66" name="Shape 66"/>
          <p:cNvPicPr preferRelativeResize="0"/>
          <p:nvPr/>
        </p:nvPicPr>
        <p:blipFill>
          <a:blip r:embed="rId3"/>
          <a:stretch>
            <a:fillRect/>
          </a:stretch>
        </p:blipFill>
        <p:spPr>
          <a:xfrm>
            <a:off x="3188274" y="3244824"/>
            <a:ext cx="2855975" cy="1968800"/>
          </a:xfrm>
          <a:prstGeom prst="rect">
            <a:avLst/>
          </a:prstGeom>
        </p:spPr>
      </p:pic>
      <p:cxnSp>
        <p:nvCxnSpPr>
          <p:cNvPr id="67" name="Shape 67"/>
          <p:cNvCxnSpPr>
            <a:stCxn id="62" idx="5"/>
          </p:cNvCxnSpPr>
          <p:nvPr/>
        </p:nvCxnSpPr>
        <p:spPr>
          <a:xfrm>
            <a:off x="2535002" y="3609133"/>
            <a:ext cx="942461" cy="353265"/>
          </a:xfrm>
          <a:prstGeom prst="straightConnector1">
            <a:avLst/>
          </a:prstGeom>
          <a:noFill/>
          <a:ln w="9525" cap="flat">
            <a:solidFill>
              <a:schemeClr val="accent3"/>
            </a:solidFill>
            <a:prstDash val="solid"/>
            <a:round/>
            <a:headEnd type="none" w="med" len="med"/>
            <a:tailEnd type="stealth" w="lg" len="lg"/>
          </a:ln>
        </p:spPr>
      </p:cxnSp>
      <p:cxnSp>
        <p:nvCxnSpPr>
          <p:cNvPr id="68" name="Shape 68"/>
          <p:cNvCxnSpPr>
            <a:stCxn id="63" idx="3"/>
          </p:cNvCxnSpPr>
          <p:nvPr/>
        </p:nvCxnSpPr>
        <p:spPr>
          <a:xfrm flipH="1">
            <a:off x="5530114" y="3609133"/>
            <a:ext cx="866261" cy="505666"/>
          </a:xfrm>
          <a:prstGeom prst="straightConnector1">
            <a:avLst/>
          </a:prstGeom>
          <a:noFill/>
          <a:ln w="9525" cap="flat">
            <a:solidFill>
              <a:schemeClr val="accent4"/>
            </a:solidFill>
            <a:prstDash val="solid"/>
            <a:round/>
            <a:headEnd type="none" w="med" len="med"/>
            <a:tailEnd type="stealth" w="lg" len="lg"/>
          </a:ln>
        </p:spPr>
      </p:cxnSp>
      <p:cxnSp>
        <p:nvCxnSpPr>
          <p:cNvPr id="69" name="Shape 69"/>
          <p:cNvCxnSpPr>
            <a:stCxn id="65" idx="1"/>
          </p:cNvCxnSpPr>
          <p:nvPr/>
        </p:nvCxnSpPr>
        <p:spPr>
          <a:xfrm rot="10800000">
            <a:off x="5851243" y="4800591"/>
            <a:ext cx="621333" cy="328299"/>
          </a:xfrm>
          <a:prstGeom prst="straightConnector1">
            <a:avLst/>
          </a:prstGeom>
          <a:noFill/>
          <a:ln w="9525" cap="flat">
            <a:solidFill>
              <a:schemeClr val="accent6"/>
            </a:solidFill>
            <a:prstDash val="solid"/>
            <a:round/>
            <a:headEnd type="none" w="med" len="med"/>
            <a:tailEnd type="stealth" w="lg" len="lg"/>
          </a:ln>
        </p:spPr>
      </p:cxnSp>
      <p:cxnSp>
        <p:nvCxnSpPr>
          <p:cNvPr id="70" name="Shape 70"/>
          <p:cNvCxnSpPr>
            <a:stCxn id="64" idx="7"/>
          </p:cNvCxnSpPr>
          <p:nvPr/>
        </p:nvCxnSpPr>
        <p:spPr>
          <a:xfrm rot="10800000" flipH="1">
            <a:off x="2588009" y="4800602"/>
            <a:ext cx="880293" cy="319088"/>
          </a:xfrm>
          <a:prstGeom prst="straightConnector1">
            <a:avLst/>
          </a:prstGeom>
          <a:noFill/>
          <a:ln w="9525" cap="flat">
            <a:solidFill>
              <a:schemeClr val="accent5"/>
            </a:solidFill>
            <a:prstDash val="solid"/>
            <a:round/>
            <a:headEnd type="none" w="med" len="med"/>
            <a:tailEnd type="stealth" w="lg" len="lg"/>
          </a:ln>
        </p:spPr>
      </p:cxnSp>
      <p:sp>
        <p:nvSpPr>
          <p:cNvPr id="71" name="Shape 71"/>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72" name="Shape 72"/>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3950" b="0" i="0" u="none" strike="noStrike" cap="none" baseline="0">
                <a:solidFill>
                  <a:srgbClr val="C00000"/>
                </a:solidFill>
                <a:latin typeface="Calibri"/>
                <a:ea typeface="Calibri"/>
                <a:cs typeface="Calibri"/>
                <a:sym typeface="Calibri"/>
              </a:rPr>
              <a:t>Research Computing has Broad Scope</a:t>
            </a:r>
          </a:p>
        </p:txBody>
      </p:sp>
      <p:sp>
        <p:nvSpPr>
          <p:cNvPr id="78" name="Shape 78"/>
          <p:cNvSpPr txBox="1">
            <a:spLocks noGrp="1"/>
          </p:cNvSpPr>
          <p:nvPr>
            <p:ph type="body" idx="1"/>
          </p:nvPr>
        </p:nvSpPr>
        <p:spPr>
          <a:xfrm>
            <a:off x="914400" y="1600200"/>
            <a:ext cx="7772400" cy="4648199"/>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Computing Services</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Software licensing</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Data management &amp; storage</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Network infrastructure</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Training &amp; Education</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Community Building</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Extramural Collaborations</a:t>
            </a:r>
          </a:p>
        </p:txBody>
      </p:sp>
      <p:sp>
        <p:nvSpPr>
          <p:cNvPr id="79" name="Shape 79"/>
          <p:cNvSpPr txBox="1">
            <a:spLocks noGrp="1"/>
          </p:cNvSpPr>
          <p:nvPr>
            <p:ph type="sldNum" idx="12"/>
          </p:nvPr>
        </p:nvSpPr>
        <p:spPr>
          <a:xfrm>
            <a:off x="8610600" y="6416675"/>
            <a:ext cx="4572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80" name="Shape 80"/>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81" name="Shape 81"/>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3950" b="0" i="0" u="none" strike="noStrike" cap="none" baseline="0">
                <a:solidFill>
                  <a:srgbClr val="C00000"/>
                </a:solidFill>
                <a:latin typeface="Calibri"/>
                <a:ea typeface="Calibri"/>
                <a:cs typeface="Calibri"/>
                <a:sym typeface="Calibri"/>
              </a:rPr>
              <a:t>Finding Economies of Scale in </a:t>
            </a:r>
            <a:br>
              <a:rPr lang="en-US" sz="3950" b="0" i="0" u="none" strike="noStrike" cap="none" baseline="0">
                <a:solidFill>
                  <a:srgbClr val="C00000"/>
                </a:solidFill>
                <a:latin typeface="Calibri"/>
                <a:ea typeface="Calibri"/>
                <a:cs typeface="Calibri"/>
                <a:sym typeface="Calibri"/>
              </a:rPr>
            </a:br>
            <a:r>
              <a:rPr lang="en-US" sz="3950" b="0" i="0" u="none" strike="noStrike" cap="none" baseline="0">
                <a:solidFill>
                  <a:srgbClr val="C00000"/>
                </a:solidFill>
                <a:latin typeface="Calibri"/>
                <a:ea typeface="Calibri"/>
                <a:cs typeface="Calibri"/>
                <a:sym typeface="Calibri"/>
              </a:rPr>
              <a:t>Research Computing</a:t>
            </a:r>
          </a:p>
        </p:txBody>
      </p:sp>
      <p:sp>
        <p:nvSpPr>
          <p:cNvPr id="87" name="Shape 87"/>
          <p:cNvSpPr txBox="1">
            <a:spLocks noGrp="1"/>
          </p:cNvSpPr>
          <p:nvPr>
            <p:ph type="body" idx="1"/>
          </p:nvPr>
        </p:nvSpPr>
        <p:spPr>
          <a:xfrm>
            <a:off x="457200" y="1600200"/>
            <a:ext cx="8229600" cy="914400"/>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Not one-size-fits all</a:t>
            </a:r>
          </a:p>
        </p:txBody>
      </p:sp>
      <p:sp>
        <p:nvSpPr>
          <p:cNvPr id="88" name="Shape 88"/>
          <p:cNvSpPr txBox="1">
            <a:spLocks noGrp="1"/>
          </p:cNvSpPr>
          <p:nvPr>
            <p:ph type="sldNum" idx="12"/>
          </p:nvPr>
        </p:nvSpPr>
        <p:spPr>
          <a:xfrm>
            <a:off x="8610600" y="6416675"/>
            <a:ext cx="4572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89" name="Shape 89"/>
          <p:cNvSpPr/>
          <p:nvPr/>
        </p:nvSpPr>
        <p:spPr>
          <a:xfrm>
            <a:off x="1295400" y="2590800"/>
            <a:ext cx="6651254" cy="3121620"/>
          </a:xfrm>
          <a:custGeom>
            <a:avLst/>
            <a:gdLst/>
            <a:ahLst/>
            <a:cxnLst/>
            <a:rect l="0" t="0" r="0" b="0"/>
            <a:pathLst>
              <a:path w="6410848" h="3185327" extrusionOk="0">
                <a:moveTo>
                  <a:pt x="0" y="0"/>
                </a:moveTo>
                <a:lnTo>
                  <a:pt x="0" y="3185327"/>
                </a:lnTo>
                <a:lnTo>
                  <a:pt x="6410848" y="3185327"/>
                </a:lnTo>
              </a:path>
            </a:pathLst>
          </a:custGeom>
          <a:noFill/>
          <a:ln w="9525" cap="flat">
            <a:solidFill>
              <a:srgbClr val="395E8A"/>
            </a:solidFill>
            <a:prstDash val="solid"/>
            <a:round/>
            <a:headEnd type="triangle" w="med" len="med"/>
            <a:tailEnd type="triangle" w="med" len="med"/>
          </a:ln>
        </p:spPr>
        <p:txBody>
          <a:bodyPr lIns="91425" tIns="45700" rIns="91425" bIns="45700" anchor="ctr" anchorCtr="0">
            <a:noAutofit/>
          </a:bodyPr>
          <a:lstStyle/>
          <a:p>
            <a:endParaRPr/>
          </a:p>
        </p:txBody>
      </p:sp>
      <p:sp>
        <p:nvSpPr>
          <p:cNvPr id="90" name="Shape 90"/>
          <p:cNvSpPr txBox="1"/>
          <p:nvPr/>
        </p:nvSpPr>
        <p:spPr>
          <a:xfrm rot="-5400000">
            <a:off x="160608" y="4100653"/>
            <a:ext cx="1689000" cy="369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a:solidFill>
                  <a:schemeClr val="dk1"/>
                </a:solidFill>
                <a:latin typeface="Calibri"/>
                <a:ea typeface="Calibri"/>
                <a:cs typeface="Calibri"/>
                <a:sym typeface="Calibri"/>
              </a:rPr>
              <a:t>Resource Needs</a:t>
            </a:r>
          </a:p>
        </p:txBody>
      </p:sp>
      <p:sp>
        <p:nvSpPr>
          <p:cNvPr id="91" name="Shape 91"/>
          <p:cNvSpPr/>
          <p:nvPr/>
        </p:nvSpPr>
        <p:spPr>
          <a:xfrm>
            <a:off x="1321041" y="2804159"/>
            <a:ext cx="6527558" cy="2903972"/>
          </a:xfrm>
          <a:custGeom>
            <a:avLst/>
            <a:gdLst/>
            <a:ahLst/>
            <a:cxnLst/>
            <a:rect l="0" t="0" r="0" b="0"/>
            <a:pathLst>
              <a:path w="6527559" h="2903973" extrusionOk="0">
                <a:moveTo>
                  <a:pt x="6178" y="2903973"/>
                </a:moveTo>
                <a:cubicBezTo>
                  <a:pt x="25437" y="1566705"/>
                  <a:pt x="-8126" y="1664677"/>
                  <a:pt x="1922" y="0"/>
                </a:cubicBezTo>
                <a:cubicBezTo>
                  <a:pt x="350474" y="65838"/>
                  <a:pt x="666985" y="1959429"/>
                  <a:pt x="1754591" y="2441750"/>
                </a:cubicBezTo>
                <a:cubicBezTo>
                  <a:pt x="2842197" y="2924071"/>
                  <a:pt x="4473508" y="2903973"/>
                  <a:pt x="6527559" y="2893925"/>
                </a:cubicBezTo>
              </a:path>
            </a:pathLst>
          </a:custGeom>
          <a:solidFill>
            <a:schemeClr val="accent2"/>
          </a:solidFill>
          <a:ln w="38100" cap="flat">
            <a:solidFill>
              <a:srgbClr val="953734"/>
            </a:solidFill>
            <a:prstDash val="solid"/>
            <a:round/>
            <a:headEnd type="none" w="med" len="med"/>
            <a:tailEnd type="none" w="med" len="med"/>
          </a:ln>
        </p:spPr>
        <p:txBody>
          <a:bodyPr lIns="91425" tIns="45700" rIns="91425" bIns="45700" anchor="ctr" anchorCtr="0">
            <a:noAutofit/>
          </a:bodyPr>
          <a:lstStyle/>
          <a:p>
            <a:endParaRPr/>
          </a:p>
        </p:txBody>
      </p:sp>
      <p:sp>
        <p:nvSpPr>
          <p:cNvPr id="92" name="Shape 92"/>
          <p:cNvSpPr txBox="1"/>
          <p:nvPr/>
        </p:nvSpPr>
        <p:spPr>
          <a:xfrm>
            <a:off x="3886200" y="5744448"/>
            <a:ext cx="1762499" cy="369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Calibri"/>
                <a:ea typeface="Calibri"/>
                <a:cs typeface="Calibri"/>
                <a:sym typeface="Calibri"/>
              </a:rPr>
              <a:t>Research Groups</a:t>
            </a:r>
          </a:p>
        </p:txBody>
      </p:sp>
      <p:sp>
        <p:nvSpPr>
          <p:cNvPr id="93" name="Shape 93"/>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94" name="Shape 94"/>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3950" b="0" i="0" u="none" strike="noStrike" cap="none" baseline="0">
                <a:solidFill>
                  <a:srgbClr val="C00000"/>
                </a:solidFill>
                <a:latin typeface="Calibri"/>
                <a:ea typeface="Calibri"/>
                <a:cs typeface="Calibri"/>
                <a:sym typeface="Calibri"/>
              </a:rPr>
              <a:t>Finding Economies of Scale in </a:t>
            </a:r>
            <a:br>
              <a:rPr lang="en-US" sz="3950" b="0" i="0" u="none" strike="noStrike" cap="none" baseline="0">
                <a:solidFill>
                  <a:srgbClr val="C00000"/>
                </a:solidFill>
                <a:latin typeface="Calibri"/>
                <a:ea typeface="Calibri"/>
                <a:cs typeface="Calibri"/>
                <a:sym typeface="Calibri"/>
              </a:rPr>
            </a:br>
            <a:r>
              <a:rPr lang="en-US" sz="3950" b="0" i="0" u="none" strike="noStrike" cap="none" baseline="0">
                <a:solidFill>
                  <a:srgbClr val="C00000"/>
                </a:solidFill>
                <a:latin typeface="Calibri"/>
                <a:ea typeface="Calibri"/>
                <a:cs typeface="Calibri"/>
                <a:sym typeface="Calibri"/>
              </a:rPr>
              <a:t>Research Computing</a:t>
            </a:r>
          </a:p>
        </p:txBody>
      </p:sp>
      <p:sp>
        <p:nvSpPr>
          <p:cNvPr id="100" name="Shape 100"/>
          <p:cNvSpPr txBox="1">
            <a:spLocks noGrp="1"/>
          </p:cNvSpPr>
          <p:nvPr>
            <p:ph type="body" idx="1"/>
          </p:nvPr>
        </p:nvSpPr>
        <p:spPr>
          <a:xfrm>
            <a:off x="457200" y="1600200"/>
            <a:ext cx="8229600" cy="9144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98333"/>
              <a:buFont typeface="Calibri"/>
              <a:buChar char="•"/>
            </a:pPr>
            <a:r>
              <a:rPr lang="en-US" sz="2950" b="0" i="0" u="none" strike="noStrike" cap="none" baseline="0">
                <a:solidFill>
                  <a:schemeClr val="dk1"/>
                </a:solidFill>
                <a:latin typeface="Calibri"/>
                <a:ea typeface="Calibri"/>
                <a:cs typeface="Calibri"/>
                <a:sym typeface="Calibri"/>
              </a:rPr>
              <a:t>May be solutions that work for majority</a:t>
            </a:r>
          </a:p>
          <a:p>
            <a:pPr marL="342900" marR="0" lvl="0" indent="-342900" algn="l" rtl="0">
              <a:lnSpc>
                <a:spcPct val="80000"/>
              </a:lnSpc>
              <a:spcBef>
                <a:spcPts val="590"/>
              </a:spcBef>
              <a:buClr>
                <a:schemeClr val="dk1"/>
              </a:buClr>
              <a:buSzPct val="98333"/>
              <a:buFont typeface="Calibri"/>
              <a:buChar char="•"/>
            </a:pPr>
            <a:r>
              <a:rPr lang="en-US" sz="2950" b="0" i="0" u="none" strike="noStrike" cap="none" baseline="0">
                <a:solidFill>
                  <a:schemeClr val="dk1"/>
                </a:solidFill>
                <a:latin typeface="Calibri"/>
                <a:ea typeface="Calibri"/>
                <a:cs typeface="Calibri"/>
                <a:sym typeface="Calibri"/>
              </a:rPr>
              <a:t>Where is the transition? Is it sharp?</a:t>
            </a:r>
          </a:p>
        </p:txBody>
      </p:sp>
      <p:sp>
        <p:nvSpPr>
          <p:cNvPr id="101" name="Shape 101"/>
          <p:cNvSpPr txBox="1">
            <a:spLocks noGrp="1"/>
          </p:cNvSpPr>
          <p:nvPr>
            <p:ph type="sldNum" idx="12"/>
          </p:nvPr>
        </p:nvSpPr>
        <p:spPr>
          <a:xfrm>
            <a:off x="8610600" y="6416675"/>
            <a:ext cx="4572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102" name="Shape 102"/>
          <p:cNvSpPr/>
          <p:nvPr/>
        </p:nvSpPr>
        <p:spPr>
          <a:xfrm>
            <a:off x="1295400" y="2590800"/>
            <a:ext cx="6651254" cy="3121620"/>
          </a:xfrm>
          <a:custGeom>
            <a:avLst/>
            <a:gdLst/>
            <a:ahLst/>
            <a:cxnLst/>
            <a:rect l="0" t="0" r="0" b="0"/>
            <a:pathLst>
              <a:path w="6410848" h="3185327" extrusionOk="0">
                <a:moveTo>
                  <a:pt x="0" y="0"/>
                </a:moveTo>
                <a:lnTo>
                  <a:pt x="0" y="3185327"/>
                </a:lnTo>
                <a:lnTo>
                  <a:pt x="6410848" y="3185327"/>
                </a:lnTo>
              </a:path>
            </a:pathLst>
          </a:custGeom>
          <a:noFill/>
          <a:ln w="9525" cap="flat">
            <a:solidFill>
              <a:srgbClr val="395E8A"/>
            </a:solidFill>
            <a:prstDash val="solid"/>
            <a:round/>
            <a:headEnd type="triangle" w="med" len="med"/>
            <a:tailEnd type="triangle" w="med" len="med"/>
          </a:ln>
        </p:spPr>
        <p:txBody>
          <a:bodyPr lIns="91425" tIns="45700" rIns="91425" bIns="45700" anchor="ctr" anchorCtr="0">
            <a:noAutofit/>
          </a:bodyPr>
          <a:lstStyle/>
          <a:p>
            <a:endParaRPr/>
          </a:p>
        </p:txBody>
      </p:sp>
      <p:sp>
        <p:nvSpPr>
          <p:cNvPr id="103" name="Shape 103"/>
          <p:cNvSpPr txBox="1"/>
          <p:nvPr/>
        </p:nvSpPr>
        <p:spPr>
          <a:xfrm rot="-5400000">
            <a:off x="160608" y="4100653"/>
            <a:ext cx="1689000" cy="369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a:solidFill>
                  <a:schemeClr val="dk1"/>
                </a:solidFill>
                <a:latin typeface="Calibri"/>
                <a:ea typeface="Calibri"/>
                <a:cs typeface="Calibri"/>
                <a:sym typeface="Calibri"/>
              </a:rPr>
              <a:t>Resource Needs</a:t>
            </a:r>
          </a:p>
        </p:txBody>
      </p:sp>
      <p:sp>
        <p:nvSpPr>
          <p:cNvPr id="104" name="Shape 104"/>
          <p:cNvSpPr/>
          <p:nvPr/>
        </p:nvSpPr>
        <p:spPr>
          <a:xfrm>
            <a:off x="1321041" y="2804159"/>
            <a:ext cx="6527558" cy="2903972"/>
          </a:xfrm>
          <a:custGeom>
            <a:avLst/>
            <a:gdLst/>
            <a:ahLst/>
            <a:cxnLst/>
            <a:rect l="0" t="0" r="0" b="0"/>
            <a:pathLst>
              <a:path w="6527559" h="2903973" extrusionOk="0">
                <a:moveTo>
                  <a:pt x="6178" y="2903973"/>
                </a:moveTo>
                <a:cubicBezTo>
                  <a:pt x="25437" y="1566705"/>
                  <a:pt x="-8126" y="1664677"/>
                  <a:pt x="1922" y="0"/>
                </a:cubicBezTo>
                <a:cubicBezTo>
                  <a:pt x="350474" y="65838"/>
                  <a:pt x="666985" y="1959429"/>
                  <a:pt x="1754591" y="2441750"/>
                </a:cubicBezTo>
                <a:cubicBezTo>
                  <a:pt x="2842197" y="2924071"/>
                  <a:pt x="4473508" y="2903973"/>
                  <a:pt x="6527559" y="2893925"/>
                </a:cubicBezTo>
              </a:path>
            </a:pathLst>
          </a:custGeom>
          <a:solidFill>
            <a:schemeClr val="accent2"/>
          </a:solidFill>
          <a:ln w="38100" cap="flat">
            <a:solidFill>
              <a:srgbClr val="953734"/>
            </a:solidFill>
            <a:prstDash val="solid"/>
            <a:round/>
            <a:headEnd type="none" w="med" len="med"/>
            <a:tailEnd type="none" w="med" len="med"/>
          </a:ln>
        </p:spPr>
        <p:txBody>
          <a:bodyPr lIns="91425" tIns="45700" rIns="91425" bIns="45700" anchor="ctr" anchorCtr="0">
            <a:noAutofit/>
          </a:bodyPr>
          <a:lstStyle/>
          <a:p>
            <a:endParaRPr/>
          </a:p>
        </p:txBody>
      </p:sp>
      <p:sp>
        <p:nvSpPr>
          <p:cNvPr id="105" name="Shape 105"/>
          <p:cNvSpPr/>
          <p:nvPr/>
        </p:nvSpPr>
        <p:spPr>
          <a:xfrm>
            <a:off x="2255299" y="4476575"/>
            <a:ext cx="5651523" cy="1233225"/>
          </a:xfrm>
          <a:custGeom>
            <a:avLst/>
            <a:gdLst/>
            <a:ahLst/>
            <a:cxnLst/>
            <a:rect l="0" t="0" r="0" b="0"/>
            <a:pathLst>
              <a:path w="5568003" h="1233226" extrusionOk="0">
                <a:moveTo>
                  <a:pt x="11264" y="1223178"/>
                </a:moveTo>
                <a:cubicBezTo>
                  <a:pt x="17963" y="643723"/>
                  <a:pt x="-5482" y="368440"/>
                  <a:pt x="1217" y="0"/>
                </a:cubicBezTo>
                <a:cubicBezTo>
                  <a:pt x="676079" y="740988"/>
                  <a:pt x="596634" y="674896"/>
                  <a:pt x="1362507" y="932822"/>
                </a:cubicBezTo>
                <a:cubicBezTo>
                  <a:pt x="2128380" y="1190748"/>
                  <a:pt x="3676400" y="1127718"/>
                  <a:pt x="5568003" y="1233226"/>
                </a:cubicBezTo>
              </a:path>
            </a:pathLst>
          </a:custGeom>
          <a:solidFill>
            <a:srgbClr val="76923C"/>
          </a:solidFill>
          <a:ln w="9525" cap="flat">
            <a:solidFill>
              <a:srgbClr val="4F6128"/>
            </a:solidFill>
            <a:prstDash val="solid"/>
            <a:round/>
            <a:headEnd type="none" w="med" len="med"/>
            <a:tailEnd type="none" w="med" len="med"/>
          </a:ln>
        </p:spPr>
        <p:txBody>
          <a:bodyPr lIns="91425" tIns="45700" rIns="91425" bIns="45700" anchor="ctr" anchorCtr="0">
            <a:noAutofit/>
          </a:bodyPr>
          <a:lstStyle/>
          <a:p>
            <a:endParaRPr/>
          </a:p>
        </p:txBody>
      </p:sp>
      <p:sp>
        <p:nvSpPr>
          <p:cNvPr id="106" name="Shape 106"/>
          <p:cNvSpPr txBox="1"/>
          <p:nvPr/>
        </p:nvSpPr>
        <p:spPr>
          <a:xfrm>
            <a:off x="3886200" y="5744448"/>
            <a:ext cx="1762499" cy="369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a:solidFill>
                  <a:schemeClr val="dk1"/>
                </a:solidFill>
                <a:latin typeface="Calibri"/>
                <a:ea typeface="Calibri"/>
                <a:cs typeface="Calibri"/>
                <a:sym typeface="Calibri"/>
              </a:rPr>
              <a:t>Research Groups</a:t>
            </a:r>
          </a:p>
        </p:txBody>
      </p:sp>
      <p:cxnSp>
        <p:nvCxnSpPr>
          <p:cNvPr id="107" name="Shape 107"/>
          <p:cNvCxnSpPr/>
          <p:nvPr/>
        </p:nvCxnSpPr>
        <p:spPr>
          <a:xfrm>
            <a:off x="1295400" y="4476583"/>
            <a:ext cx="6652800" cy="0"/>
          </a:xfrm>
          <a:prstGeom prst="straightConnector1">
            <a:avLst/>
          </a:prstGeom>
          <a:noFill/>
          <a:ln w="9525" cap="flat">
            <a:solidFill>
              <a:schemeClr val="accent3"/>
            </a:solidFill>
            <a:prstDash val="dash"/>
            <a:round/>
            <a:headEnd type="none" w="med" len="med"/>
            <a:tailEnd type="none" w="med" len="med"/>
          </a:ln>
        </p:spPr>
      </p:cxnSp>
      <p:sp>
        <p:nvSpPr>
          <p:cNvPr id="108" name="Shape 108"/>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109" name="Shape 109"/>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3950" b="0" i="0" u="none" strike="noStrike" cap="none" baseline="0">
                <a:solidFill>
                  <a:srgbClr val="C00000"/>
                </a:solidFill>
                <a:latin typeface="Calibri"/>
                <a:ea typeface="Calibri"/>
                <a:cs typeface="Calibri"/>
                <a:sym typeface="Calibri"/>
              </a:rPr>
              <a:t>Finding Economies of Scale in </a:t>
            </a:r>
            <a:br>
              <a:rPr lang="en-US" sz="3950" b="0" i="0" u="none" strike="noStrike" cap="none" baseline="0">
                <a:solidFill>
                  <a:srgbClr val="C00000"/>
                </a:solidFill>
                <a:latin typeface="Calibri"/>
                <a:ea typeface="Calibri"/>
                <a:cs typeface="Calibri"/>
                <a:sym typeface="Calibri"/>
              </a:rPr>
            </a:br>
            <a:r>
              <a:rPr lang="en-US" sz="3950" b="0" i="0" u="none" strike="noStrike" cap="none" baseline="0">
                <a:solidFill>
                  <a:srgbClr val="C00000"/>
                </a:solidFill>
                <a:latin typeface="Calibri"/>
                <a:ea typeface="Calibri"/>
                <a:cs typeface="Calibri"/>
                <a:sym typeface="Calibri"/>
              </a:rPr>
              <a:t>Research Computing</a:t>
            </a:r>
          </a:p>
        </p:txBody>
      </p:sp>
      <p:sp>
        <p:nvSpPr>
          <p:cNvPr id="115" name="Shape 115"/>
          <p:cNvSpPr txBox="1">
            <a:spLocks noGrp="1"/>
          </p:cNvSpPr>
          <p:nvPr>
            <p:ph type="body" idx="1"/>
          </p:nvPr>
        </p:nvSpPr>
        <p:spPr>
          <a:xfrm>
            <a:off x="457200" y="1600200"/>
            <a:ext cx="8229600" cy="914400"/>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Is there an intermediate group?</a:t>
            </a:r>
          </a:p>
          <a:p>
            <a:pPr marL="342900" marR="0" lvl="0" indent="-342900" algn="l" rtl="0">
              <a:spcBef>
                <a:spcPts val="0"/>
              </a:spcBef>
              <a:buClr>
                <a:schemeClr val="dk1"/>
              </a:buClr>
              <a:buSzPct val="100000"/>
              <a:buFont typeface="Calibri"/>
              <a:buChar char="•"/>
            </a:pPr>
            <a:r>
              <a:rPr lang="en-US" sz="3200">
                <a:solidFill>
                  <a:schemeClr val="dk1"/>
                </a:solidFill>
                <a:latin typeface="Calibri"/>
                <a:ea typeface="Calibri"/>
                <a:cs typeface="Calibri"/>
                <a:sym typeface="Calibri"/>
              </a:rPr>
              <a:t>How do we serve them?</a:t>
            </a:r>
          </a:p>
        </p:txBody>
      </p:sp>
      <p:sp>
        <p:nvSpPr>
          <p:cNvPr id="116" name="Shape 116"/>
          <p:cNvSpPr txBox="1">
            <a:spLocks noGrp="1"/>
          </p:cNvSpPr>
          <p:nvPr>
            <p:ph type="sldNum" idx="12"/>
          </p:nvPr>
        </p:nvSpPr>
        <p:spPr>
          <a:xfrm>
            <a:off x="8610600" y="6416675"/>
            <a:ext cx="4572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117" name="Shape 117"/>
          <p:cNvSpPr/>
          <p:nvPr/>
        </p:nvSpPr>
        <p:spPr>
          <a:xfrm>
            <a:off x="1295400" y="2590800"/>
            <a:ext cx="6651254" cy="3121620"/>
          </a:xfrm>
          <a:custGeom>
            <a:avLst/>
            <a:gdLst/>
            <a:ahLst/>
            <a:cxnLst/>
            <a:rect l="0" t="0" r="0" b="0"/>
            <a:pathLst>
              <a:path w="6410848" h="3185327" extrusionOk="0">
                <a:moveTo>
                  <a:pt x="0" y="0"/>
                </a:moveTo>
                <a:lnTo>
                  <a:pt x="0" y="3185327"/>
                </a:lnTo>
                <a:lnTo>
                  <a:pt x="6410848" y="3185327"/>
                </a:lnTo>
              </a:path>
            </a:pathLst>
          </a:custGeom>
          <a:noFill/>
          <a:ln w="9525" cap="flat">
            <a:solidFill>
              <a:srgbClr val="395E8A"/>
            </a:solidFill>
            <a:prstDash val="solid"/>
            <a:round/>
            <a:headEnd type="triangle" w="med" len="med"/>
            <a:tailEnd type="triangle" w="med" len="med"/>
          </a:ln>
        </p:spPr>
        <p:txBody>
          <a:bodyPr lIns="91425" tIns="45700" rIns="91425" bIns="45700" anchor="ctr" anchorCtr="0">
            <a:noAutofit/>
          </a:bodyPr>
          <a:lstStyle/>
          <a:p>
            <a:endParaRPr/>
          </a:p>
        </p:txBody>
      </p:sp>
      <p:sp>
        <p:nvSpPr>
          <p:cNvPr id="118" name="Shape 118"/>
          <p:cNvSpPr txBox="1"/>
          <p:nvPr/>
        </p:nvSpPr>
        <p:spPr>
          <a:xfrm rot="-5400000">
            <a:off x="160608" y="4100653"/>
            <a:ext cx="1689000" cy="369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a:solidFill>
                  <a:schemeClr val="dk1"/>
                </a:solidFill>
                <a:latin typeface="Calibri"/>
                <a:ea typeface="Calibri"/>
                <a:cs typeface="Calibri"/>
                <a:sym typeface="Calibri"/>
              </a:rPr>
              <a:t>Resource Needs</a:t>
            </a:r>
          </a:p>
        </p:txBody>
      </p:sp>
      <p:sp>
        <p:nvSpPr>
          <p:cNvPr id="119" name="Shape 119"/>
          <p:cNvSpPr/>
          <p:nvPr/>
        </p:nvSpPr>
        <p:spPr>
          <a:xfrm>
            <a:off x="1308675" y="2808924"/>
            <a:ext cx="6539924" cy="2899209"/>
          </a:xfrm>
          <a:custGeom>
            <a:avLst/>
            <a:gdLst/>
            <a:ahLst/>
            <a:cxnLst/>
            <a:rect l="0" t="0" r="0" b="0"/>
            <a:pathLst>
              <a:path w="6539925" h="2899210" extrusionOk="0">
                <a:moveTo>
                  <a:pt x="18544" y="2899210"/>
                </a:moveTo>
                <a:cubicBezTo>
                  <a:pt x="9228" y="1509554"/>
                  <a:pt x="4240" y="1659915"/>
                  <a:pt x="0" y="0"/>
                </a:cubicBezTo>
                <a:cubicBezTo>
                  <a:pt x="348552" y="65838"/>
                  <a:pt x="676970" y="1955460"/>
                  <a:pt x="1766957" y="2436987"/>
                </a:cubicBezTo>
                <a:cubicBezTo>
                  <a:pt x="2856944" y="2918514"/>
                  <a:pt x="4485874" y="2899210"/>
                  <a:pt x="6539925" y="2889162"/>
                </a:cubicBezTo>
              </a:path>
            </a:pathLst>
          </a:custGeom>
          <a:solidFill>
            <a:schemeClr val="accent2"/>
          </a:solidFill>
          <a:ln w="38100" cap="flat">
            <a:solidFill>
              <a:srgbClr val="953734"/>
            </a:solidFill>
            <a:prstDash val="solid"/>
            <a:round/>
            <a:headEnd type="none" w="med" len="med"/>
            <a:tailEnd type="none" w="med" len="med"/>
          </a:ln>
        </p:spPr>
        <p:txBody>
          <a:bodyPr lIns="91425" tIns="45700" rIns="91425" bIns="45700" anchor="ctr" anchorCtr="0">
            <a:noAutofit/>
          </a:bodyPr>
          <a:lstStyle/>
          <a:p>
            <a:endParaRPr/>
          </a:p>
        </p:txBody>
      </p:sp>
      <p:sp>
        <p:nvSpPr>
          <p:cNvPr id="120" name="Shape 120"/>
          <p:cNvSpPr/>
          <p:nvPr/>
        </p:nvSpPr>
        <p:spPr>
          <a:xfrm>
            <a:off x="2255308" y="4476583"/>
            <a:ext cx="5568002" cy="1233225"/>
          </a:xfrm>
          <a:custGeom>
            <a:avLst/>
            <a:gdLst/>
            <a:ahLst/>
            <a:cxnLst/>
            <a:rect l="0" t="0" r="0" b="0"/>
            <a:pathLst>
              <a:path w="5568003" h="1233226" extrusionOk="0">
                <a:moveTo>
                  <a:pt x="11264" y="1223178"/>
                </a:moveTo>
                <a:cubicBezTo>
                  <a:pt x="17963" y="643723"/>
                  <a:pt x="-5482" y="368440"/>
                  <a:pt x="1217" y="0"/>
                </a:cubicBezTo>
                <a:cubicBezTo>
                  <a:pt x="676079" y="740988"/>
                  <a:pt x="596634" y="674896"/>
                  <a:pt x="1362507" y="932822"/>
                </a:cubicBezTo>
                <a:cubicBezTo>
                  <a:pt x="2128380" y="1190748"/>
                  <a:pt x="3676400" y="1127718"/>
                  <a:pt x="5568003" y="1233226"/>
                </a:cubicBezTo>
              </a:path>
            </a:pathLst>
          </a:custGeom>
          <a:solidFill>
            <a:srgbClr val="76923C"/>
          </a:solidFill>
          <a:ln w="9525" cap="flat">
            <a:solidFill>
              <a:srgbClr val="4F6128"/>
            </a:solidFill>
            <a:prstDash val="solid"/>
            <a:round/>
            <a:headEnd type="none" w="med" len="med"/>
            <a:tailEnd type="none" w="med" len="med"/>
          </a:ln>
        </p:spPr>
        <p:txBody>
          <a:bodyPr lIns="91425" tIns="45700" rIns="91425" bIns="45700" anchor="ctr" anchorCtr="0">
            <a:noAutofit/>
          </a:bodyPr>
          <a:lstStyle/>
          <a:p>
            <a:endParaRPr/>
          </a:p>
        </p:txBody>
      </p:sp>
      <p:sp>
        <p:nvSpPr>
          <p:cNvPr id="121" name="Shape 121"/>
          <p:cNvSpPr txBox="1"/>
          <p:nvPr/>
        </p:nvSpPr>
        <p:spPr>
          <a:xfrm>
            <a:off x="3886200" y="5744448"/>
            <a:ext cx="1762499" cy="369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a:solidFill>
                  <a:schemeClr val="dk1"/>
                </a:solidFill>
                <a:latin typeface="Calibri"/>
                <a:ea typeface="Calibri"/>
                <a:cs typeface="Calibri"/>
                <a:sym typeface="Calibri"/>
              </a:rPr>
              <a:t>Research Groups</a:t>
            </a:r>
          </a:p>
        </p:txBody>
      </p:sp>
      <p:sp>
        <p:nvSpPr>
          <p:cNvPr id="122" name="Shape 122"/>
          <p:cNvSpPr/>
          <p:nvPr/>
        </p:nvSpPr>
        <p:spPr>
          <a:xfrm>
            <a:off x="1660594" y="3363476"/>
            <a:ext cx="606993" cy="2346237"/>
          </a:xfrm>
          <a:custGeom>
            <a:avLst/>
            <a:gdLst/>
            <a:ahLst/>
            <a:cxnLst/>
            <a:rect l="0" t="0" r="0" b="0"/>
            <a:pathLst>
              <a:path w="606994" h="2346238" extrusionOk="0">
                <a:moveTo>
                  <a:pt x="0" y="2337235"/>
                </a:moveTo>
                <a:cubicBezTo>
                  <a:pt x="19259" y="999967"/>
                  <a:pt x="14271" y="1664677"/>
                  <a:pt x="24319" y="0"/>
                </a:cubicBezTo>
                <a:cubicBezTo>
                  <a:pt x="272859" y="437313"/>
                  <a:pt x="288539" y="641804"/>
                  <a:pt x="605414" y="1127300"/>
                </a:cubicBezTo>
                <a:cubicBezTo>
                  <a:pt x="598439" y="2470046"/>
                  <a:pt x="609705" y="1327586"/>
                  <a:pt x="606356" y="2346238"/>
                </a:cubicBezTo>
              </a:path>
            </a:pathLst>
          </a:custGeom>
          <a:solidFill>
            <a:srgbClr val="B2A0C7"/>
          </a:solidFill>
          <a:ln w="38100" cap="flat">
            <a:solidFill>
              <a:srgbClr val="3F3151"/>
            </a:solidFill>
            <a:prstDash val="solid"/>
            <a:round/>
            <a:headEnd type="none" w="med" len="med"/>
            <a:tailEnd type="none" w="med" len="med"/>
          </a:ln>
        </p:spPr>
        <p:txBody>
          <a:bodyPr lIns="91425" tIns="45700" rIns="91425" bIns="45700" anchor="ctr" anchorCtr="0">
            <a:noAutofit/>
          </a:bodyPr>
          <a:lstStyle/>
          <a:p>
            <a:endParaRPr/>
          </a:p>
        </p:txBody>
      </p:sp>
      <p:sp>
        <p:nvSpPr>
          <p:cNvPr id="123" name="Shape 123"/>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124" name="Shape 124"/>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4400" b="0" i="0" u="none" strike="noStrike" cap="none" baseline="0">
                <a:solidFill>
                  <a:srgbClr val="C00000"/>
                </a:solidFill>
                <a:latin typeface="Calibri"/>
                <a:ea typeface="Calibri"/>
                <a:cs typeface="Calibri"/>
                <a:sym typeface="Calibri"/>
              </a:rPr>
              <a:t>ACI is a Connecting Hub</a:t>
            </a:r>
          </a:p>
        </p:txBody>
      </p:sp>
      <p:sp>
        <p:nvSpPr>
          <p:cNvPr id="130" name="Shape 130"/>
          <p:cNvSpPr txBox="1">
            <a:spLocks noGrp="1"/>
          </p:cNvSpPr>
          <p:nvPr>
            <p:ph type="body" idx="1"/>
          </p:nvPr>
        </p:nvSpPr>
        <p:spPr>
          <a:xfrm>
            <a:off x="457200" y="1600200"/>
            <a:ext cx="8229600" cy="4648199"/>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Identify gaps</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Engage existing service partners</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Coordinate resources (new &amp; existing)</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Guide strategic investment</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Advise campus decision makers</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Advocate a stable investment from campus</a:t>
            </a:r>
          </a:p>
        </p:txBody>
      </p:sp>
      <p:sp>
        <p:nvSpPr>
          <p:cNvPr id="131" name="Shape 131"/>
          <p:cNvSpPr txBox="1">
            <a:spLocks noGrp="1"/>
          </p:cNvSpPr>
          <p:nvPr>
            <p:ph type="sldNum" idx="12"/>
          </p:nvPr>
        </p:nvSpPr>
        <p:spPr>
          <a:xfrm>
            <a:off x="8610600" y="6416675"/>
            <a:ext cx="4572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132" name="Shape 132"/>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133" name="Shape 133"/>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C00000"/>
              </a:buClr>
              <a:buSzPct val="25000"/>
              <a:buFont typeface="Calibri"/>
              <a:buNone/>
            </a:pPr>
            <a:r>
              <a:rPr lang="en-US" sz="2800" b="0" i="0" u="none" strike="noStrike" cap="none" baseline="0" dirty="0">
                <a:solidFill>
                  <a:srgbClr val="C00000"/>
                </a:solidFill>
                <a:latin typeface="Calibri"/>
                <a:ea typeface="Calibri"/>
                <a:cs typeface="Calibri"/>
                <a:sym typeface="Calibri"/>
              </a:rPr>
              <a:t>Case </a:t>
            </a:r>
            <a:r>
              <a:rPr lang="en-US" sz="2800" b="0" i="0" u="none" strike="noStrike" cap="none" baseline="0" dirty="0" smtClean="0">
                <a:solidFill>
                  <a:srgbClr val="C00000"/>
                </a:solidFill>
                <a:latin typeface="Calibri"/>
                <a:ea typeface="Calibri"/>
                <a:cs typeface="Calibri"/>
                <a:sym typeface="Calibri"/>
              </a:rPr>
              <a:t>Study</a:t>
            </a:r>
            <a:br>
              <a:rPr lang="en-US" sz="2800" b="0" i="0" u="none" strike="noStrike" cap="none" baseline="0" dirty="0" smtClean="0">
                <a:solidFill>
                  <a:srgbClr val="C00000"/>
                </a:solidFill>
                <a:latin typeface="Calibri"/>
                <a:ea typeface="Calibri"/>
                <a:cs typeface="Calibri"/>
                <a:sym typeface="Calibri"/>
              </a:rPr>
            </a:br>
            <a:r>
              <a:rPr lang="en-US" sz="3950" dirty="0" smtClean="0">
                <a:solidFill>
                  <a:srgbClr val="C00000"/>
                </a:solidFill>
                <a:latin typeface="Calibri"/>
                <a:ea typeface="Calibri"/>
                <a:cs typeface="Calibri"/>
                <a:sym typeface="Calibri"/>
              </a:rPr>
              <a:t>Research </a:t>
            </a:r>
            <a:r>
              <a:rPr lang="en-US" sz="3950" dirty="0">
                <a:solidFill>
                  <a:srgbClr val="C00000"/>
                </a:solidFill>
                <a:latin typeface="Calibri"/>
                <a:ea typeface="Calibri"/>
                <a:cs typeface="Calibri"/>
                <a:sym typeface="Calibri"/>
              </a:rPr>
              <a:t>Computing Facilitation</a:t>
            </a:r>
          </a:p>
        </p:txBody>
      </p:sp>
      <p:sp>
        <p:nvSpPr>
          <p:cNvPr id="139" name="Shape 139"/>
          <p:cNvSpPr txBox="1">
            <a:spLocks noGrp="1"/>
          </p:cNvSpPr>
          <p:nvPr>
            <p:ph type="body" idx="1"/>
          </p:nvPr>
        </p:nvSpPr>
        <p:spPr>
          <a:xfrm>
            <a:off x="457200" y="1600200"/>
            <a:ext cx="8229600" cy="4648199"/>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Calibri"/>
              <a:buChar char="•"/>
            </a:pPr>
            <a:r>
              <a:rPr lang="en-US" sz="3200" b="0" i="0" u="sng" strike="noStrike" cap="none" baseline="0">
                <a:solidFill>
                  <a:schemeClr val="dk1"/>
                </a:solidFill>
                <a:latin typeface="Calibri"/>
                <a:ea typeface="Calibri"/>
                <a:cs typeface="Calibri"/>
                <a:sym typeface="Calibri"/>
              </a:rPr>
              <a:t>Gap identified</a:t>
            </a:r>
            <a:r>
              <a:rPr lang="en-US" sz="3200" b="0" i="0" u="none" strike="noStrike" cap="none" baseline="0">
                <a:solidFill>
                  <a:schemeClr val="dk1"/>
                </a:solidFill>
                <a:latin typeface="Calibri"/>
                <a:ea typeface="Calibri"/>
                <a:cs typeface="Calibri"/>
                <a:sym typeface="Calibri"/>
              </a:rPr>
              <a:t> as near term need in ACI proposal</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CHTC </a:t>
            </a:r>
            <a:r>
              <a:rPr lang="en-US" sz="3200" b="0" i="0" u="sng" strike="noStrike" cap="none" baseline="0">
                <a:solidFill>
                  <a:schemeClr val="dk1"/>
                </a:solidFill>
                <a:latin typeface="Calibri"/>
                <a:ea typeface="Calibri"/>
                <a:cs typeface="Calibri"/>
                <a:sym typeface="Calibri"/>
              </a:rPr>
              <a:t>engaged</a:t>
            </a:r>
            <a:r>
              <a:rPr lang="en-US" sz="3200" b="0" i="0" u="none" strike="noStrike" cap="none" baseline="0">
                <a:solidFill>
                  <a:schemeClr val="dk1"/>
                </a:solidFill>
                <a:latin typeface="Calibri"/>
                <a:ea typeface="Calibri"/>
                <a:cs typeface="Calibri"/>
                <a:sym typeface="Calibri"/>
              </a:rPr>
              <a:t> as service partner</a:t>
            </a:r>
          </a:p>
          <a:p>
            <a:pPr marL="342900" marR="0" lvl="0" indent="-342900" algn="l" rtl="0">
              <a:spcBef>
                <a:spcPts val="640"/>
              </a:spcBef>
              <a:buClr>
                <a:schemeClr val="dk1"/>
              </a:buClr>
              <a:buSzPct val="100000"/>
              <a:buFont typeface="Calibri"/>
              <a:buChar char="•"/>
            </a:pPr>
            <a:r>
              <a:rPr lang="en-US" sz="3200" b="0" i="0" u="sng" strike="noStrike" cap="none" baseline="0">
                <a:solidFill>
                  <a:schemeClr val="dk1"/>
                </a:solidFill>
                <a:latin typeface="Calibri"/>
                <a:ea typeface="Calibri"/>
                <a:cs typeface="Calibri"/>
                <a:sym typeface="Calibri"/>
              </a:rPr>
              <a:t>New </a:t>
            </a:r>
            <a:r>
              <a:rPr lang="en-US" sz="3200" u="sng">
                <a:solidFill>
                  <a:schemeClr val="dk1"/>
                </a:solidFill>
                <a:latin typeface="Calibri"/>
                <a:ea typeface="Calibri"/>
                <a:cs typeface="Calibri"/>
                <a:sym typeface="Calibri"/>
              </a:rPr>
              <a:t>staff</a:t>
            </a:r>
            <a:r>
              <a:rPr lang="en-US" sz="3200" b="0" i="0" u="none" strike="noStrike" cap="none" baseline="0">
                <a:solidFill>
                  <a:schemeClr val="dk1"/>
                </a:solidFill>
                <a:latin typeface="Calibri"/>
                <a:ea typeface="Calibri"/>
                <a:cs typeface="Calibri"/>
                <a:sym typeface="Calibri"/>
              </a:rPr>
              <a:t> </a:t>
            </a:r>
            <a:r>
              <a:rPr lang="en-US" sz="3200">
                <a:solidFill>
                  <a:schemeClr val="dk1"/>
                </a:solidFill>
                <a:latin typeface="Calibri"/>
                <a:ea typeface="Calibri"/>
                <a:cs typeface="Calibri"/>
                <a:sym typeface="Calibri"/>
              </a:rPr>
              <a:t>hired</a:t>
            </a:r>
            <a:r>
              <a:rPr lang="en-US" sz="3200" b="0" i="0" u="none" strike="noStrike" cap="none" baseline="0">
                <a:solidFill>
                  <a:schemeClr val="dk1"/>
                </a:solidFill>
                <a:latin typeface="Calibri"/>
                <a:ea typeface="Calibri"/>
                <a:cs typeface="Calibri"/>
                <a:sym typeface="Calibri"/>
              </a:rPr>
              <a:t> with </a:t>
            </a:r>
            <a:r>
              <a:rPr lang="en-US" sz="3200" b="0" i="0" u="sng" strike="noStrike" cap="none" baseline="0">
                <a:solidFill>
                  <a:schemeClr val="dk1"/>
                </a:solidFill>
                <a:latin typeface="Calibri"/>
                <a:ea typeface="Calibri"/>
                <a:cs typeface="Calibri"/>
                <a:sym typeface="Calibri"/>
              </a:rPr>
              <a:t>strategic investment</a:t>
            </a:r>
          </a:p>
          <a:p>
            <a:endParaRPr lang="en-US" sz="3200" b="0" i="0" u="sng" strike="noStrike" cap="none" baseline="0">
              <a:solidFill>
                <a:schemeClr val="dk1"/>
              </a:solidFill>
              <a:latin typeface="Calibri"/>
              <a:ea typeface="Calibri"/>
              <a:cs typeface="Calibri"/>
              <a:sym typeface="Calibri"/>
            </a:endParaRPr>
          </a:p>
        </p:txBody>
      </p:sp>
      <p:sp>
        <p:nvSpPr>
          <p:cNvPr id="140" name="Shape 140"/>
          <p:cNvSpPr txBox="1">
            <a:spLocks noGrp="1"/>
          </p:cNvSpPr>
          <p:nvPr>
            <p:ph type="sldNum" idx="12"/>
          </p:nvPr>
        </p:nvSpPr>
        <p:spPr>
          <a:xfrm>
            <a:off x="8610600" y="6416675"/>
            <a:ext cx="457200"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a:t> </a:t>
            </a:r>
          </a:p>
        </p:txBody>
      </p:sp>
      <p:sp>
        <p:nvSpPr>
          <p:cNvPr id="141" name="Shape 141"/>
          <p:cNvSpPr txBox="1">
            <a:spLocks noGrp="1"/>
          </p:cNvSpPr>
          <p:nvPr>
            <p:ph type="dt" idx="10"/>
          </p:nvPr>
        </p:nvSpPr>
        <p:spPr>
          <a:xfrm>
            <a:off x="7543800" y="6416675"/>
            <a:ext cx="1066799" cy="3650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1200">
                <a:solidFill>
                  <a:srgbClr val="888888"/>
                </a:solidFill>
                <a:latin typeface="Calibri"/>
                <a:ea typeface="Calibri"/>
                <a:cs typeface="Calibri"/>
                <a:sym typeface="Calibri"/>
              </a:rPr>
              <a:t>Spring 2014</a:t>
            </a:r>
          </a:p>
        </p:txBody>
      </p:sp>
      <p:sp>
        <p:nvSpPr>
          <p:cNvPr id="142" name="Shape 142"/>
          <p:cNvSpPr txBox="1">
            <a:spLocks noGrp="1"/>
          </p:cNvSpPr>
          <p:nvPr>
            <p:ph type="ftr" idx="11"/>
          </p:nvPr>
        </p:nvSpPr>
        <p:spPr>
          <a:xfrm>
            <a:off x="2209800" y="6416675"/>
            <a:ext cx="5105399"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Calibri"/>
                <a:ea typeface="Calibri"/>
                <a:cs typeface="Calibri"/>
                <a:sym typeface="Calibri"/>
              </a:rPr>
              <a:t>ACI </a:t>
            </a:r>
            <a:r>
              <a:rPr lang="en-US" sz="1200">
                <a:solidFill>
                  <a:srgbClr val="888888"/>
                </a:solidFill>
                <a:latin typeface="Calibri"/>
                <a:ea typeface="Calibri"/>
                <a:cs typeface="Calibri"/>
                <a:sym typeface="Calibri"/>
              </a:rPr>
              <a:t>Spring 2014</a:t>
            </a:r>
            <a:r>
              <a:rPr lang="en-US" sz="1200" b="0" i="0" u="none" strike="noStrike" cap="none" baseline="0">
                <a:solidFill>
                  <a:srgbClr val="888888"/>
                </a:solidFill>
                <a:latin typeface="Calibri"/>
                <a:ea typeface="Calibri"/>
                <a:cs typeface="Calibri"/>
                <a:sym typeface="Calibri"/>
              </a:rPr>
              <a:t> </a:t>
            </a:r>
            <a:r>
              <a:rPr lang="en-US" sz="1200">
                <a:solidFill>
                  <a:srgbClr val="888888"/>
                </a:solidFill>
                <a:latin typeface="Calibri"/>
                <a:ea typeface="Calibri"/>
                <a:cs typeface="Calibri"/>
                <a:sym typeface="Calibri"/>
              </a:rPr>
              <a:t>Overview</a:t>
            </a:r>
          </a:p>
        </p:txBody>
      </p:sp>
    </p:spTree>
  </p:cSld>
  <p:clrMapOvr>
    <a:masterClrMapping/>
  </p:clrMapOvr>
  <p:transition spd="slow">
    <p:cut/>
  </p:transition>
</p:sld>
</file>

<file path=ppt/theme/theme1.xml><?xml version="1.0" encoding="utf-8"?>
<a:theme xmlns:a="http://schemas.openxmlformats.org/drawingml/2006/main" name="ACI">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866</Words>
  <Application>Microsoft Office PowerPoint</Application>
  <PresentationFormat>On-screen Show (4:3)</PresentationFormat>
  <Paragraphs>203</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ACI</vt:lpstr>
      <vt:lpstr>Introduction to ACIShared Solutions for Shared Success</vt:lpstr>
      <vt:lpstr>Mission</vt:lpstr>
      <vt:lpstr>Supporters</vt:lpstr>
      <vt:lpstr>Research Computing has Broad Scope</vt:lpstr>
      <vt:lpstr>Finding Economies of Scale in  Research Computing</vt:lpstr>
      <vt:lpstr>Finding Economies of Scale in  Research Computing</vt:lpstr>
      <vt:lpstr>Finding Economies of Scale in  Research Computing</vt:lpstr>
      <vt:lpstr>ACI is a Connecting Hub</vt:lpstr>
      <vt:lpstr>Case Study Research Computing Facilitation</vt:lpstr>
      <vt:lpstr>Case Study Research Computing Facilitation</vt:lpstr>
      <vt:lpstr>ACI-REF: Advanced Computing Infrastructure Research and Education Facilitator</vt:lpstr>
      <vt:lpstr>ACI-REF Network</vt:lpstr>
      <vt:lpstr>ACI-REF Network</vt:lpstr>
      <vt:lpstr>ACI-REF Network</vt:lpstr>
      <vt:lpstr>ACI-REF Network</vt:lpstr>
      <vt:lpstr>ACI-REF Network</vt:lpstr>
      <vt:lpstr>ACI-REF Network</vt:lpstr>
      <vt:lpstr>ACI-REF Network</vt:lpstr>
      <vt:lpstr>ACI-REF Network</vt:lpstr>
      <vt:lpstr>ACI-REF Network</vt:lpstr>
      <vt:lpstr>ACI-REF Next Steps in Wisconsin</vt:lpstr>
      <vt:lpstr>Accomplishments</vt:lpstr>
      <vt:lpstr>Accomplishments</vt:lpstr>
      <vt:lpstr>What’s next?</vt:lpstr>
      <vt:lpstr>Keys to Ongoing ACI Success</vt:lpstr>
      <vt:lpstr>Questions?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ACIShared Solutions for Shared Success</dc:title>
  <cp:lastModifiedBy>Paul Wilson</cp:lastModifiedBy>
  <cp:revision>1</cp:revision>
  <dcterms:modified xsi:type="dcterms:W3CDTF">2014-04-29T18:24:44Z</dcterms:modified>
</cp:coreProperties>
</file>