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59" r:id="rId4"/>
    <p:sldId id="269" r:id="rId5"/>
    <p:sldId id="272" r:id="rId6"/>
    <p:sldId id="260" r:id="rId7"/>
    <p:sldId id="274" r:id="rId8"/>
    <p:sldId id="276" r:id="rId9"/>
    <p:sldId id="273" r:id="rId10"/>
    <p:sldId id="264" r:id="rId11"/>
    <p:sldId id="280" r:id="rId12"/>
    <p:sldId id="282" r:id="rId13"/>
    <p:sldId id="281" r:id="rId14"/>
    <p:sldId id="283" r:id="rId15"/>
    <p:sldId id="284" r:id="rId16"/>
    <p:sldId id="285" r:id="rId17"/>
    <p:sldId id="268" r:id="rId18"/>
    <p:sldId id="266" r:id="rId19"/>
    <p:sldId id="267" r:id="rId20"/>
    <p:sldId id="286" r:id="rId21"/>
    <p:sldId id="278" r:id="rId22"/>
    <p:sldId id="279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44" autoAdjust="0"/>
  </p:normalViewPr>
  <p:slideViewPr>
    <p:cSldViewPr snapToGrid="0" snapToObjects="1">
      <p:cViewPr>
        <p:scale>
          <a:sx n="125" d="100"/>
          <a:sy n="125" d="100"/>
        </p:scale>
        <p:origin x="-104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B129D-D37E-8747-9CC0-45E379AD2ADB}" type="datetimeFigureOut">
              <a:rPr lang="en-US" smtClean="0"/>
              <a:t>4/29/14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422F3-6FE9-6A4D-ABC1-E8BA46A59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09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56E2F-F6CF-3F49-97CA-8034662285DC}" type="datetimeFigureOut">
              <a:rPr lang="en-US" smtClean="0"/>
              <a:t>4/29/14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F2748-81D3-A14C-BEF8-F9779DC6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4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but the last tend to be</a:t>
            </a:r>
            <a:r>
              <a:rPr lang="en-US" baseline="0" dirty="0" smtClean="0"/>
              <a:t> relatively simple</a:t>
            </a:r>
            <a:r>
              <a:rPr lang="en-US" dirty="0" smtClean="0"/>
              <a:t> jobs running a single program</a:t>
            </a:r>
            <a:r>
              <a:rPr lang="en-US" baseline="0" dirty="0" smtClean="0"/>
              <a:t> but the last (573) tends to be a more complex with multiple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F2748-81D3-A14C-BEF8-F9779DC60C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71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4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561" tIns="91425" rIns="274276" bIns="91425" rtlCol="0" anchor="t" anchorCtr="0">
            <a:normAutofit/>
          </a:bodyPr>
          <a:lstStyle>
            <a:lvl1pPr marL="0" indent="0" algn="l" defTabSz="914254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632D-7256-A34A-8BE8-FBDEE6970389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520B-A0A5-2848-BF1C-D3CC4DB2B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530" tIns="45713" rIns="274276" bIns="45713" rtlCol="0" anchor="ctr">
            <a:normAutofit/>
          </a:bodyPr>
          <a:lstStyle>
            <a:lvl1pPr marL="0" indent="0" algn="l" defTabSz="914254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27" indent="0">
              <a:buNone/>
              <a:defRPr sz="2800"/>
            </a:lvl2pPr>
            <a:lvl3pPr marL="914254" indent="0">
              <a:buNone/>
              <a:defRPr sz="2400"/>
            </a:lvl3pPr>
            <a:lvl4pPr marL="1371381" indent="0">
              <a:buNone/>
              <a:defRPr sz="2000"/>
            </a:lvl4pPr>
            <a:lvl5pPr marL="1828507" indent="0">
              <a:buNone/>
              <a:defRPr sz="2000"/>
            </a:lvl5pPr>
            <a:lvl6pPr marL="2285634" indent="0">
              <a:buNone/>
              <a:defRPr sz="2000"/>
            </a:lvl6pPr>
            <a:lvl7pPr marL="2742761" indent="0">
              <a:buNone/>
              <a:defRPr sz="2000"/>
            </a:lvl7pPr>
            <a:lvl8pPr marL="3199888" indent="0">
              <a:buNone/>
              <a:defRPr sz="2000"/>
            </a:lvl8pPr>
            <a:lvl9pPr marL="3657015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561" tIns="274276" rIns="274276" bIns="274276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27" indent="0">
              <a:buNone/>
              <a:defRPr sz="1200"/>
            </a:lvl2pPr>
            <a:lvl3pPr marL="914254" indent="0">
              <a:buNone/>
              <a:defRPr sz="1000"/>
            </a:lvl3pPr>
            <a:lvl4pPr marL="1371381" indent="0">
              <a:buNone/>
              <a:defRPr sz="900"/>
            </a:lvl4pPr>
            <a:lvl5pPr marL="1828507" indent="0">
              <a:buNone/>
              <a:defRPr sz="900"/>
            </a:lvl5pPr>
            <a:lvl6pPr marL="2285634" indent="0">
              <a:buNone/>
              <a:defRPr sz="900"/>
            </a:lvl6pPr>
            <a:lvl7pPr marL="2742761" indent="0">
              <a:buNone/>
              <a:defRPr sz="900"/>
            </a:lvl7pPr>
            <a:lvl8pPr marL="3199888" indent="0">
              <a:buNone/>
              <a:defRPr sz="900"/>
            </a:lvl8pPr>
            <a:lvl9pPr marL="3657015" indent="0">
              <a:buNone/>
              <a:defRPr sz="900"/>
            </a:lvl9pPr>
          </a:lstStyle>
          <a:p>
            <a:pPr marL="0" lvl="0" indent="0" algn="l" defTabSz="914254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60"/>
            <a:ext cx="2133600" cy="365125"/>
          </a:xfrm>
        </p:spPr>
        <p:txBody>
          <a:bodyPr/>
          <a:lstStyle/>
          <a:p>
            <a:fld id="{E52F632D-7256-A34A-8BE8-FBDEE6970389}" type="datetimeFigureOut">
              <a:rPr lang="en-US" smtClean="0"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520B-A0A5-2848-BF1C-D3CC4DB2B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38" bIns="137138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61" tIns="137138" rIns="274276" bIns="137138" rtlCol="0" anchor="t" anchorCtr="0">
            <a:normAutofit/>
          </a:bodyPr>
          <a:lstStyle>
            <a:lvl1pPr marL="0" indent="0" algn="l" defTabSz="914254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632D-7256-A34A-8BE8-FBDEE6970389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38" bIns="137138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61" tIns="137138" rIns="274276" bIns="137138" rtlCol="0" anchor="t" anchorCtr="0">
            <a:normAutofit/>
          </a:bodyPr>
          <a:lstStyle>
            <a:lvl1pPr marL="0" indent="0" algn="l" defTabSz="914254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60"/>
            <a:ext cx="2133600" cy="365125"/>
          </a:xfrm>
        </p:spPr>
        <p:txBody>
          <a:bodyPr/>
          <a:lstStyle/>
          <a:p>
            <a:fld id="{E52F632D-7256-A34A-8BE8-FBDEE6970389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38" bIns="137138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61" tIns="137138" rIns="274276" bIns="137138" rtlCol="0" anchor="t" anchorCtr="0">
            <a:normAutofit/>
          </a:bodyPr>
          <a:lstStyle>
            <a:lvl1pPr marL="0" indent="0" algn="l" defTabSz="914254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60"/>
            <a:ext cx="2133600" cy="365125"/>
          </a:xfrm>
        </p:spPr>
        <p:txBody>
          <a:bodyPr/>
          <a:lstStyle/>
          <a:p>
            <a:fld id="{E52F632D-7256-A34A-8BE8-FBDEE6970389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632D-7256-A34A-8BE8-FBDEE6970389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520B-A0A5-2848-BF1C-D3CC4DB2B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276" tIns="685690" bIns="68569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632D-7256-A34A-8BE8-FBDEE6970389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520B-A0A5-2848-BF1C-D3CC4DB2B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50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394" tIns="45684" rIns="91394" bIns="45684" anchor="ctr" anchorCtr="0">
            <a:noAutofit/>
          </a:bodyPr>
          <a:lstStyle/>
          <a:p>
            <a:pPr defTabSz="914079"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4" name="Shape 14"/>
          <p:cNvCxnSpPr/>
          <p:nvPr/>
        </p:nvCxnSpPr>
        <p:spPr>
          <a:xfrm>
            <a:off x="0" y="1503571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394" tIns="91394" rIns="91394" bIns="91394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394" tIns="91394" rIns="91394" bIns="91394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487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632D-7256-A34A-8BE8-FBDEE6970389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520B-A0A5-2848-BF1C-D3CC4DB2B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61" tIns="91425" rIns="274276" bIns="91425" rtlCol="0" anchor="t" anchorCtr="0"/>
          <a:lstStyle>
            <a:lvl1pPr marL="0" indent="0" algn="l" defTabSz="914254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632D-7256-A34A-8BE8-FBDEE6970389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530" tIns="45713" rIns="274276" bIns="45713" rtlCol="0" anchor="b" anchorCtr="0">
            <a:normAutofit/>
          </a:bodyPr>
          <a:lstStyle>
            <a:lvl1pPr marL="0" indent="0" algn="l" defTabSz="914254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561" tIns="91425" rIns="274276" bIns="91425" rtlCol="0" anchor="ctr" anchorCtr="0">
            <a:normAutofit/>
          </a:bodyPr>
          <a:lstStyle>
            <a:lvl1pPr marL="0" indent="0" algn="l" defTabSz="914254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632D-7256-A34A-8BE8-FBDEE6970389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520B-A0A5-2848-BF1C-D3CC4DB2B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484" indent="-344433">
              <a:defRPr sz="1800"/>
            </a:lvl6pPr>
            <a:lvl7pPr marL="2055484" indent="-344433">
              <a:defRPr sz="1800"/>
            </a:lvl7pPr>
            <a:lvl8pPr marL="2055484" indent="-344433">
              <a:defRPr sz="1800"/>
            </a:lvl8pPr>
            <a:lvl9pPr marL="2055484" indent="-34443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484" indent="-344433">
              <a:defRPr sz="1800"/>
            </a:lvl6pPr>
            <a:lvl7pPr marL="2055484" indent="-344433">
              <a:defRPr sz="1800"/>
            </a:lvl7pPr>
            <a:lvl8pPr marL="2055484" indent="-344433">
              <a:defRPr sz="1800"/>
            </a:lvl8pPr>
            <a:lvl9pPr marL="2055484" indent="-34443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60"/>
            <a:ext cx="2133600" cy="365125"/>
          </a:xfrm>
        </p:spPr>
        <p:txBody>
          <a:bodyPr/>
          <a:lstStyle/>
          <a:p>
            <a:fld id="{E52F632D-7256-A34A-8BE8-FBDEE6970389}" type="datetimeFigureOut">
              <a:rPr lang="en-US" smtClean="0"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520B-A0A5-2848-BF1C-D3CC4DB2B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4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27" indent="0">
              <a:buNone/>
              <a:defRPr sz="2000" b="1"/>
            </a:lvl2pPr>
            <a:lvl3pPr marL="914254" indent="0">
              <a:buNone/>
              <a:defRPr sz="1800" b="1"/>
            </a:lvl3pPr>
            <a:lvl4pPr marL="1371381" indent="0">
              <a:buNone/>
              <a:defRPr sz="1600" b="1"/>
            </a:lvl4pPr>
            <a:lvl5pPr marL="1828507" indent="0">
              <a:buNone/>
              <a:defRPr sz="1600" b="1"/>
            </a:lvl5pPr>
            <a:lvl6pPr marL="2285634" indent="0">
              <a:buNone/>
              <a:defRPr sz="1600" b="1"/>
            </a:lvl6pPr>
            <a:lvl7pPr marL="2742761" indent="0">
              <a:buNone/>
              <a:defRPr sz="1600" b="1"/>
            </a:lvl7pPr>
            <a:lvl8pPr marL="3199888" indent="0">
              <a:buNone/>
              <a:defRPr sz="1600" b="1"/>
            </a:lvl8pPr>
            <a:lvl9pPr marL="3657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484" indent="-344433">
              <a:defRPr sz="1600"/>
            </a:lvl6pPr>
            <a:lvl7pPr marL="2055484" indent="-344433">
              <a:defRPr sz="1600"/>
            </a:lvl7pPr>
            <a:lvl8pPr marL="2055484" indent="-344433">
              <a:defRPr sz="1600"/>
            </a:lvl8pPr>
            <a:lvl9pPr marL="2055484" indent="-34443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4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27" indent="0">
              <a:buNone/>
              <a:defRPr sz="2000" b="1"/>
            </a:lvl2pPr>
            <a:lvl3pPr marL="914254" indent="0">
              <a:buNone/>
              <a:defRPr sz="1800" b="1"/>
            </a:lvl3pPr>
            <a:lvl4pPr marL="1371381" indent="0">
              <a:buNone/>
              <a:defRPr sz="1600" b="1"/>
            </a:lvl4pPr>
            <a:lvl5pPr marL="1828507" indent="0">
              <a:buNone/>
              <a:defRPr sz="1600" b="1"/>
            </a:lvl5pPr>
            <a:lvl6pPr marL="2285634" indent="0">
              <a:buNone/>
              <a:defRPr sz="1600" b="1"/>
            </a:lvl6pPr>
            <a:lvl7pPr marL="2742761" indent="0">
              <a:buNone/>
              <a:defRPr sz="1600" b="1"/>
            </a:lvl7pPr>
            <a:lvl8pPr marL="3199888" indent="0">
              <a:buNone/>
              <a:defRPr sz="1600" b="1"/>
            </a:lvl8pPr>
            <a:lvl9pPr marL="3657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484" indent="-344433">
              <a:defRPr sz="1600"/>
            </a:lvl6pPr>
            <a:lvl7pPr marL="2055484" indent="-344433">
              <a:defRPr sz="1600"/>
            </a:lvl7pPr>
            <a:lvl8pPr marL="2055484" indent="-344433">
              <a:defRPr sz="1600"/>
            </a:lvl8pPr>
            <a:lvl9pPr marL="2055484" indent="-34443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60"/>
            <a:ext cx="2133600" cy="365125"/>
          </a:xfrm>
        </p:spPr>
        <p:txBody>
          <a:bodyPr/>
          <a:lstStyle/>
          <a:p>
            <a:fld id="{E52F632D-7256-A34A-8BE8-FBDEE6970389}" type="datetimeFigureOut">
              <a:rPr lang="en-US" smtClean="0"/>
              <a:t>4/29/14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6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520B-A0A5-2848-BF1C-D3CC4DB2B40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632D-7256-A34A-8BE8-FBDEE6970389}" type="datetimeFigureOut">
              <a:rPr lang="en-US" smtClean="0"/>
              <a:t>4/29/14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520B-A0A5-2848-BF1C-D3CC4DB2B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632D-7256-A34A-8BE8-FBDEE6970389}" type="datetimeFigureOut">
              <a:rPr lang="en-US" smtClean="0"/>
              <a:t>4/29/14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520B-A0A5-2848-BF1C-D3CC4DB2B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530" tIns="45713" rIns="274276" bIns="45713" rtlCol="0" anchor="ctr">
            <a:normAutofit/>
          </a:bodyPr>
          <a:lstStyle>
            <a:lvl1pPr marL="0" indent="0" algn="l" defTabSz="914254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484" indent="-344433">
              <a:defRPr sz="2000"/>
            </a:lvl6pPr>
            <a:lvl7pPr marL="2055484" indent="-344433">
              <a:defRPr sz="2000"/>
            </a:lvl7pPr>
            <a:lvl8pPr marL="2055484" indent="-344433">
              <a:defRPr sz="2000"/>
            </a:lvl8pPr>
            <a:lvl9pPr marL="2055484" indent="-34443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561" tIns="274276" rIns="274276" bIns="274276" rtlCol="0" anchor="t" anchorCtr="0">
            <a:normAutofit/>
          </a:bodyPr>
          <a:lstStyle>
            <a:lvl1pPr marL="0" indent="0" algn="l" defTabSz="914254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27" indent="0">
              <a:buNone/>
              <a:defRPr sz="1200"/>
            </a:lvl2pPr>
            <a:lvl3pPr marL="914254" indent="0">
              <a:buNone/>
              <a:defRPr sz="1000"/>
            </a:lvl3pPr>
            <a:lvl4pPr marL="1371381" indent="0">
              <a:buNone/>
              <a:defRPr sz="900"/>
            </a:lvl4pPr>
            <a:lvl5pPr marL="1828507" indent="0">
              <a:buNone/>
              <a:defRPr sz="900"/>
            </a:lvl5pPr>
            <a:lvl6pPr marL="2285634" indent="0">
              <a:buNone/>
              <a:defRPr sz="900"/>
            </a:lvl6pPr>
            <a:lvl7pPr marL="2742761" indent="0">
              <a:buNone/>
              <a:defRPr sz="900"/>
            </a:lvl7pPr>
            <a:lvl8pPr marL="3199888" indent="0">
              <a:buNone/>
              <a:defRPr sz="900"/>
            </a:lvl8pPr>
            <a:lvl9pPr marL="3657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60"/>
            <a:ext cx="2133600" cy="365125"/>
          </a:xfrm>
        </p:spPr>
        <p:txBody>
          <a:bodyPr/>
          <a:lstStyle/>
          <a:p>
            <a:fld id="{E52F632D-7256-A34A-8BE8-FBDEE6970389}" type="datetimeFigureOut">
              <a:rPr lang="en-US" smtClean="0"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520B-A0A5-2848-BF1C-D3CC4DB2B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530" tIns="45713" rIns="274276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666" y="1294189"/>
            <a:ext cx="8451227" cy="5274885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60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52F632D-7256-A34A-8BE8-FBDEE6970389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60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49520B-A0A5-2848-BF1C-D3CC4DB2B4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marL="0" indent="0" algn="l" defTabSz="914254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4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690" indent="-336496" algn="l" defTabSz="914254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4884" indent="-349194" algn="l" defTabSz="914254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381" indent="-336496" algn="l" defTabSz="914254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575" indent="-349194" algn="l" defTabSz="914254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484" indent="-344433" algn="l" defTabSz="914254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329" indent="-344433" algn="l" defTabSz="914254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2761" indent="-344433" algn="l" defTabSz="914254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194" indent="-344433" algn="l" defTabSz="914254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7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4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1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7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4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1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8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5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creativecommons.org/licenses/by-nc-nd/3.0/deed.en_U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groovy.codehaus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jimwhite/condor-jrmaa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jimwhite/Gondo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mpling.uw.edu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nixos.org/nix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8000"/>
            <a:ext cx="8915400" cy="12571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Gondor</a:t>
            </a:r>
            <a:r>
              <a:rPr lang="en-US" dirty="0" smtClean="0"/>
              <a:t> 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Making </a:t>
            </a:r>
            <a:r>
              <a:rPr lang="en-US" dirty="0" err="1"/>
              <a:t>HTCondor</a:t>
            </a:r>
            <a:r>
              <a:rPr lang="en-US" dirty="0"/>
              <a:t> </a:t>
            </a:r>
            <a:r>
              <a:rPr lang="en-US" dirty="0" err="1"/>
              <a:t>DAGman</a:t>
            </a:r>
            <a:r>
              <a:rPr lang="en-US" dirty="0"/>
              <a:t> </a:t>
            </a:r>
            <a:r>
              <a:rPr lang="en-US" dirty="0" smtClean="0"/>
              <a:t>Groovy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206514" y="5973938"/>
            <a:ext cx="3816682" cy="738664"/>
            <a:chOff x="2384749" y="5696858"/>
            <a:chExt cx="3816682" cy="738664"/>
          </a:xfrm>
        </p:grpSpPr>
        <p:sp>
          <p:nvSpPr>
            <p:cNvPr id="5" name="TextBox 4"/>
            <p:cNvSpPr txBox="1"/>
            <p:nvPr/>
          </p:nvSpPr>
          <p:spPr>
            <a:xfrm>
              <a:off x="2384749" y="5696858"/>
              <a:ext cx="37658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Copyright 2012-2014 </a:t>
              </a:r>
              <a:r>
                <a:rPr lang="en-US" sz="1050" dirty="0"/>
                <a:t>by James Paul </a:t>
              </a:r>
              <a:r>
                <a:rPr lang="en-US" sz="1050" dirty="0" smtClean="0"/>
                <a:t>White.</a:t>
              </a:r>
              <a:endParaRPr lang="en-US" sz="1050" dirty="0"/>
            </a:p>
            <a:p>
              <a:r>
                <a:rPr lang="en-US" sz="1050" dirty="0" smtClean="0"/>
                <a:t>This </a:t>
              </a:r>
              <a:r>
                <a:rPr lang="en-US" sz="1050" dirty="0"/>
                <a:t>work is licensed under a </a:t>
              </a:r>
              <a:r>
                <a:rPr lang="en-US" sz="1050" dirty="0" smtClean="0"/>
                <a:t> </a:t>
              </a:r>
              <a:r>
                <a:rPr lang="en-US" sz="1050" u="sng" dirty="0" smtClean="0">
                  <a:hlinkClick r:id="rId2"/>
                </a:rPr>
                <a:t>Creative Commons Attribution-NonCommercial-NoDerivs 3.0 Unported License.</a:t>
              </a:r>
              <a:endParaRPr lang="en-US" sz="1050" dirty="0"/>
            </a:p>
          </p:txBody>
        </p:sp>
        <p:pic>
          <p:nvPicPr>
            <p:cNvPr id="6" name="Picture 5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29536" y="5735034"/>
              <a:ext cx="871895" cy="307145"/>
            </a:xfrm>
            <a:prstGeom prst="rect">
              <a:avLst/>
            </a:prstGeom>
          </p:spPr>
        </p:pic>
      </p:grp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74387" y="3553820"/>
            <a:ext cx="7342188" cy="202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0" indent="0" algn="ctr" defTabSz="914079" rtl="0" eaLnBrk="1" fontAlgn="base" latinLnBrk="0" hangingPunct="1">
              <a:spcBef>
                <a:spcPts val="3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39" indent="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0BCC1"/>
              </a:buClr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079" indent="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119" indent="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0BCC1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159" indent="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5199" indent="0" algn="ctr" defTabSz="914079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237" indent="0" algn="ctr" defTabSz="914079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278" indent="0" algn="ctr" defTabSz="914079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316" indent="0" algn="ctr" defTabSz="914079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/>
              <a:t>Jim White</a:t>
            </a:r>
          </a:p>
          <a:p>
            <a:r>
              <a:rPr lang="en-US" sz="4800" dirty="0" smtClean="0"/>
              <a:t>Department of Linguistics</a:t>
            </a:r>
          </a:p>
          <a:p>
            <a:r>
              <a:rPr lang="en-US" sz="4800" dirty="0" smtClean="0"/>
              <a:t>University of Washington</a:t>
            </a:r>
          </a:p>
          <a:p>
            <a:r>
              <a:rPr lang="en-US" sz="4800" dirty="0" err="1" smtClean="0"/>
              <a:t>jimwhite@uw.edu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err="1" smtClean="0"/>
              <a:t>github.com</a:t>
            </a:r>
            <a:r>
              <a:rPr lang="en-US" sz="4800" dirty="0" smtClean="0"/>
              <a:t>/</a:t>
            </a:r>
            <a:r>
              <a:rPr lang="en-US" sz="4800" dirty="0" err="1" smtClean="0"/>
              <a:t>jimwhite</a:t>
            </a:r>
            <a:endParaRPr lang="en-US" sz="4800" dirty="0"/>
          </a:p>
        </p:txBody>
      </p:sp>
      <p:pic>
        <p:nvPicPr>
          <p:cNvPr id="8" name="Picture 7" descr="UW-logo-200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11" y="3839838"/>
            <a:ext cx="1405525" cy="1405525"/>
          </a:xfrm>
          <a:prstGeom prst="rect">
            <a:avLst/>
          </a:prstGeom>
        </p:spPr>
      </p:pic>
      <p:pic>
        <p:nvPicPr>
          <p:cNvPr id="11" name="Picture 10" descr="University_of_Washington_Se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682" y="3959369"/>
            <a:ext cx="1165456" cy="116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8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Gondor</a:t>
            </a:r>
            <a:r>
              <a:rPr lang="en-US" dirty="0" smtClean="0"/>
              <a:t> v1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1" t="2626" r="4414" b="66349"/>
          <a:stretch/>
        </p:blipFill>
        <p:spPr>
          <a:xfrm>
            <a:off x="6057" y="1016000"/>
            <a:ext cx="8954086" cy="40843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82" y="5629801"/>
            <a:ext cx="1679758" cy="83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8960" y="5855007"/>
            <a:ext cx="4504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4"/>
              </a:rPr>
              <a:t>http://groovy.codehaus.org</a:t>
            </a:r>
            <a:r>
              <a:rPr lang="en-US" sz="2400" dirty="0" smtClean="0">
                <a:hlinkClick r:id="rId4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249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Gondor</a:t>
            </a:r>
            <a:r>
              <a:rPr lang="en-US" dirty="0" smtClean="0"/>
              <a:t> v1</a:t>
            </a:r>
            <a:endParaRPr lang="en-US" dirty="0"/>
          </a:p>
        </p:txBody>
      </p:sp>
      <p:pic>
        <p:nvPicPr>
          <p:cNvPr id="5" name="Content Placeholder 4" descr="ensemble_parse.groovy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4" t="3244" r="-1734" b="55204"/>
          <a:stretch/>
        </p:blipFill>
        <p:spPr>
          <a:xfrm>
            <a:off x="274320" y="1132840"/>
            <a:ext cx="9386680" cy="5461000"/>
          </a:xfrm>
        </p:spPr>
      </p:pic>
    </p:spTree>
    <p:extLst>
      <p:ext uri="{BB962C8B-B14F-4D97-AF65-F5344CB8AC3E}">
        <p14:creationId xmlns:p14="http://schemas.microsoft.com/office/powerpoint/2010/main" val="316520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Generated Submit Description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8666" y="1294189"/>
            <a:ext cx="8557551" cy="5016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ndale Mono"/>
                <a:cs typeface="Andale Mono"/>
              </a:rPr>
              <a:t>####################</a:t>
            </a:r>
          </a:p>
          <a:p>
            <a:r>
              <a:rPr lang="en-US" sz="1600" dirty="0">
                <a:latin typeface="Andale Mono"/>
                <a:cs typeface="Andale Mono"/>
              </a:rPr>
              <a:t>#</a:t>
            </a:r>
          </a:p>
          <a:p>
            <a:r>
              <a:rPr lang="en-US" sz="1600" dirty="0">
                <a:latin typeface="Andale Mono"/>
                <a:cs typeface="Andale Mono"/>
              </a:rPr>
              <a:t># James White (</a:t>
            </a:r>
            <a:r>
              <a:rPr lang="en-US" sz="1600" dirty="0" err="1">
                <a:latin typeface="Andale Mono"/>
                <a:cs typeface="Andale Mono"/>
              </a:rPr>
              <a:t>mailto:jimwhite@uw.edu</a:t>
            </a:r>
            <a:r>
              <a:rPr lang="en-US" sz="1600" dirty="0">
                <a:latin typeface="Andale Mono"/>
                <a:cs typeface="Andale Mono"/>
              </a:rPr>
              <a:t>)</a:t>
            </a:r>
          </a:p>
          <a:p>
            <a:r>
              <a:rPr lang="en-US" sz="1600" dirty="0">
                <a:latin typeface="Andale Mono"/>
                <a:cs typeface="Andale Mono"/>
              </a:rPr>
              <a:t>#</a:t>
            </a:r>
          </a:p>
          <a:p>
            <a:r>
              <a:rPr lang="en-US" sz="1600" dirty="0">
                <a:latin typeface="Andale Mono"/>
                <a:cs typeface="Andale Mono"/>
              </a:rPr>
              <a:t>####################</a:t>
            </a:r>
          </a:p>
          <a:p>
            <a:endParaRPr lang="en-US" sz="1600" dirty="0">
              <a:latin typeface="Andale Mono"/>
              <a:cs typeface="Andale Mono"/>
            </a:endParaRPr>
          </a:p>
          <a:p>
            <a:r>
              <a:rPr lang="en-US" sz="1600" dirty="0">
                <a:latin typeface="Andale Mono"/>
                <a:cs typeface="Andale Mono"/>
              </a:rPr>
              <a:t>Universe   = vanilla</a:t>
            </a:r>
          </a:p>
          <a:p>
            <a:r>
              <a:rPr lang="en-US" sz="1600" dirty="0" smtClean="0">
                <a:latin typeface="Andale Mono"/>
                <a:cs typeface="Andale Mono"/>
              </a:rPr>
              <a:t>Environment= </a:t>
            </a:r>
            <a:r>
              <a:rPr lang="en-US" sz="1600" dirty="0">
                <a:latin typeface="Andale Mono"/>
                <a:cs typeface="Andale Mono"/>
              </a:rPr>
              <a:t>PATH=/</a:t>
            </a:r>
            <a:r>
              <a:rPr lang="en-US" sz="1600" dirty="0" err="1">
                <a:latin typeface="Andale Mono"/>
                <a:cs typeface="Andale Mono"/>
              </a:rPr>
              <a:t>usr</a:t>
            </a:r>
            <a:r>
              <a:rPr lang="en-US" sz="1600" dirty="0">
                <a:latin typeface="Andale Mono"/>
                <a:cs typeface="Andale Mono"/>
              </a:rPr>
              <a:t>/local/bin:/bin:/</a:t>
            </a:r>
            <a:r>
              <a:rPr lang="en-US" sz="1600" dirty="0" err="1">
                <a:latin typeface="Andale Mono"/>
                <a:cs typeface="Andale Mono"/>
              </a:rPr>
              <a:t>usr</a:t>
            </a:r>
            <a:r>
              <a:rPr lang="en-US" sz="1600" dirty="0">
                <a:latin typeface="Andale Mono"/>
                <a:cs typeface="Andale Mono"/>
              </a:rPr>
              <a:t>/bin:/opt/</a:t>
            </a:r>
            <a:r>
              <a:rPr lang="en-US" sz="1600" dirty="0" err="1">
                <a:latin typeface="Andale Mono"/>
                <a:cs typeface="Andale Mono"/>
              </a:rPr>
              <a:t>git</a:t>
            </a:r>
            <a:r>
              <a:rPr lang="en-US" sz="1600" dirty="0">
                <a:latin typeface="Andale Mono"/>
                <a:cs typeface="Andale Mono"/>
              </a:rPr>
              <a:t>/bin</a:t>
            </a:r>
            <a:r>
              <a:rPr lang="en-US" sz="1600" dirty="0" smtClean="0">
                <a:latin typeface="Andale Mono"/>
                <a:cs typeface="Andale Mono"/>
              </a:rPr>
              <a:t>:</a:t>
            </a:r>
            <a:br>
              <a:rPr lang="en-US" sz="1600" dirty="0" smtClean="0">
                <a:latin typeface="Andale Mono"/>
                <a:cs typeface="Andale Mono"/>
              </a:rPr>
            </a:br>
            <a:r>
              <a:rPr lang="en-US" sz="1600" dirty="0" smtClean="0">
                <a:latin typeface="Andale Mono"/>
                <a:cs typeface="Andale Mono"/>
              </a:rPr>
              <a:t>                               /</a:t>
            </a:r>
            <a:r>
              <a:rPr lang="en-US" sz="1600" dirty="0">
                <a:latin typeface="Andale Mono"/>
                <a:cs typeface="Andale Mono"/>
              </a:rPr>
              <a:t>opt/scripts:/condor/</a:t>
            </a:r>
            <a:r>
              <a:rPr lang="en-US" sz="1600" dirty="0" err="1">
                <a:latin typeface="Andale Mono"/>
                <a:cs typeface="Andale Mono"/>
              </a:rPr>
              <a:t>bin;LC_COLLATE</a:t>
            </a:r>
            <a:r>
              <a:rPr lang="en-US" sz="1600" dirty="0">
                <a:latin typeface="Andale Mono"/>
                <a:cs typeface="Andale Mono"/>
              </a:rPr>
              <a:t>=C</a:t>
            </a:r>
          </a:p>
          <a:p>
            <a:r>
              <a:rPr lang="en-US" sz="1600" dirty="0" smtClean="0">
                <a:latin typeface="Andale Mono"/>
                <a:cs typeface="Andale Mono"/>
              </a:rPr>
              <a:t>Executable </a:t>
            </a:r>
            <a:r>
              <a:rPr lang="en-US" sz="1600" dirty="0">
                <a:latin typeface="Andale Mono"/>
                <a:cs typeface="Andale Mono"/>
              </a:rPr>
              <a:t>= /home2/</a:t>
            </a:r>
            <a:r>
              <a:rPr lang="en-US" sz="1600" dirty="0" err="1">
                <a:latin typeface="Andale Mono"/>
                <a:cs typeface="Andale Mono"/>
              </a:rPr>
              <a:t>jimwhite</a:t>
            </a:r>
            <a:r>
              <a:rPr lang="en-US" sz="1600" dirty="0">
                <a:latin typeface="Andale Mono"/>
                <a:cs typeface="Andale Mono"/>
              </a:rPr>
              <a:t>/workspace/parsers/base/</a:t>
            </a:r>
            <a:r>
              <a:rPr lang="en-US" sz="1600" dirty="0" err="1">
                <a:latin typeface="Andale Mono"/>
                <a:cs typeface="Andale Mono"/>
              </a:rPr>
              <a:t>bllip</a:t>
            </a:r>
            <a:r>
              <a:rPr lang="en-US" sz="1600" dirty="0">
                <a:latin typeface="Andale Mono"/>
                <a:cs typeface="Andale Mono"/>
              </a:rPr>
              <a:t>-parser</a:t>
            </a:r>
            <a:r>
              <a:rPr lang="en-US" sz="1600" dirty="0" smtClean="0">
                <a:latin typeface="Andale Mono"/>
                <a:cs typeface="Andale Mono"/>
              </a:rPr>
              <a:t>/</a:t>
            </a:r>
            <a:br>
              <a:rPr lang="en-US" sz="1600" dirty="0" smtClean="0">
                <a:latin typeface="Andale Mono"/>
                <a:cs typeface="Andale Mono"/>
              </a:rPr>
            </a:br>
            <a:r>
              <a:rPr lang="en-US" sz="1600" dirty="0" smtClean="0">
                <a:latin typeface="Andale Mono"/>
                <a:cs typeface="Andale Mono"/>
              </a:rPr>
              <a:t>                          second</a:t>
            </a:r>
            <a:r>
              <a:rPr lang="en-US" sz="1600" dirty="0">
                <a:latin typeface="Andale Mono"/>
                <a:cs typeface="Andale Mono"/>
              </a:rPr>
              <a:t>-stage/programs/features/best-parses</a:t>
            </a:r>
          </a:p>
          <a:p>
            <a:r>
              <a:rPr lang="en-US" sz="1600" dirty="0" smtClean="0">
                <a:latin typeface="Andale Mono"/>
                <a:cs typeface="Andale Mono"/>
              </a:rPr>
              <a:t>Arguments  </a:t>
            </a:r>
            <a:r>
              <a:rPr lang="en-US" sz="1600" dirty="0">
                <a:latin typeface="Andale Mono"/>
                <a:cs typeface="Andale Mono"/>
              </a:rPr>
              <a:t>= -l $(_features) $(_weights)</a:t>
            </a:r>
          </a:p>
          <a:p>
            <a:r>
              <a:rPr lang="en-US" sz="1600" dirty="0">
                <a:latin typeface="Andale Mono"/>
                <a:cs typeface="Andale Mono"/>
              </a:rPr>
              <a:t>Log     </a:t>
            </a:r>
            <a:r>
              <a:rPr lang="en-US" sz="1600" dirty="0" smtClean="0">
                <a:latin typeface="Andale Mono"/>
                <a:cs typeface="Andale Mono"/>
              </a:rPr>
              <a:t>   </a:t>
            </a:r>
            <a:r>
              <a:rPr lang="en-US" sz="1600" dirty="0">
                <a:latin typeface="Andale Mono"/>
                <a:cs typeface="Andale Mono"/>
              </a:rPr>
              <a:t>= </a:t>
            </a:r>
            <a:r>
              <a:rPr lang="en-US" sz="1600" dirty="0" smtClean="0">
                <a:latin typeface="Andale Mono"/>
                <a:cs typeface="Andale Mono"/>
              </a:rPr>
              <a:t>jimwhite__home2_jimwhite_workspace_parsers_base_bllip-</a:t>
            </a:r>
            <a:br>
              <a:rPr lang="en-US" sz="1600" dirty="0" smtClean="0">
                <a:latin typeface="Andale Mono"/>
                <a:cs typeface="Andale Mono"/>
              </a:rPr>
            </a:br>
            <a:r>
              <a:rPr lang="en-US" sz="1600" dirty="0" smtClean="0">
                <a:latin typeface="Andale Mono"/>
                <a:cs typeface="Andale Mono"/>
              </a:rPr>
              <a:t>               </a:t>
            </a:r>
            <a:r>
              <a:rPr lang="en-US" sz="1600" dirty="0" err="1" smtClean="0">
                <a:latin typeface="Andale Mono"/>
                <a:cs typeface="Andale Mono"/>
              </a:rPr>
              <a:t>parser_second</a:t>
            </a:r>
            <a:r>
              <a:rPr lang="en-US" sz="1600" dirty="0" err="1">
                <a:latin typeface="Andale Mono"/>
                <a:cs typeface="Andale Mono"/>
              </a:rPr>
              <a:t>-stage_programs_features_best-parses.log</a:t>
            </a:r>
            <a:endParaRPr lang="en-US" sz="1600" dirty="0">
              <a:latin typeface="Andale Mono"/>
              <a:cs typeface="Andale Mono"/>
            </a:endParaRPr>
          </a:p>
          <a:p>
            <a:r>
              <a:rPr lang="en-US" sz="1600" dirty="0">
                <a:latin typeface="Andale Mono"/>
                <a:cs typeface="Andale Mono"/>
              </a:rPr>
              <a:t>Input  </a:t>
            </a:r>
            <a:r>
              <a:rPr lang="en-US" sz="1600" dirty="0" smtClean="0">
                <a:latin typeface="Andale Mono"/>
                <a:cs typeface="Andale Mono"/>
              </a:rPr>
              <a:t>    </a:t>
            </a:r>
            <a:r>
              <a:rPr lang="en-US" sz="1600" dirty="0">
                <a:latin typeface="Andale Mono"/>
                <a:cs typeface="Andale Mono"/>
              </a:rPr>
              <a:t>= $(_</a:t>
            </a:r>
            <a:r>
              <a:rPr lang="en-US" sz="1600" dirty="0" err="1">
                <a:latin typeface="Andale Mono"/>
                <a:cs typeface="Andale Mono"/>
              </a:rPr>
              <a:t>MyJobInput</a:t>
            </a:r>
            <a:r>
              <a:rPr lang="en-US" sz="1600" dirty="0">
                <a:latin typeface="Andale Mono"/>
                <a:cs typeface="Andale Mono"/>
              </a:rPr>
              <a:t>)</a:t>
            </a:r>
          </a:p>
          <a:p>
            <a:r>
              <a:rPr lang="en-US" sz="1600" dirty="0" smtClean="0">
                <a:latin typeface="Andale Mono"/>
                <a:cs typeface="Andale Mono"/>
              </a:rPr>
              <a:t>Output     = </a:t>
            </a:r>
            <a:r>
              <a:rPr lang="en-US" sz="1600" dirty="0">
                <a:latin typeface="Andale Mono"/>
                <a:cs typeface="Andale Mono"/>
              </a:rPr>
              <a:t>$(_</a:t>
            </a:r>
            <a:r>
              <a:rPr lang="en-US" sz="1600" dirty="0" err="1">
                <a:latin typeface="Andale Mono"/>
                <a:cs typeface="Andale Mono"/>
              </a:rPr>
              <a:t>MyJobOutput</a:t>
            </a:r>
            <a:r>
              <a:rPr lang="en-US" sz="1600" dirty="0">
                <a:latin typeface="Andale Mono"/>
                <a:cs typeface="Andale Mono"/>
              </a:rPr>
              <a:t>)</a:t>
            </a:r>
          </a:p>
          <a:p>
            <a:r>
              <a:rPr lang="en-US" sz="1600" dirty="0" smtClean="0">
                <a:latin typeface="Andale Mono"/>
                <a:cs typeface="Andale Mono"/>
              </a:rPr>
              <a:t>Error      = </a:t>
            </a:r>
            <a:r>
              <a:rPr lang="en-US" sz="1600" dirty="0">
                <a:latin typeface="Andale Mono"/>
                <a:cs typeface="Andale Mono"/>
              </a:rPr>
              <a:t>$(_</a:t>
            </a:r>
            <a:r>
              <a:rPr lang="en-US" sz="1600" dirty="0" err="1">
                <a:latin typeface="Andale Mono"/>
                <a:cs typeface="Andale Mono"/>
              </a:rPr>
              <a:t>MyJobError</a:t>
            </a:r>
            <a:r>
              <a:rPr lang="en-US" sz="1600" dirty="0">
                <a:latin typeface="Andale Mono"/>
                <a:cs typeface="Andale Mono"/>
              </a:rPr>
              <a:t>)</a:t>
            </a:r>
          </a:p>
          <a:p>
            <a:r>
              <a:rPr lang="en-US" sz="1600" dirty="0" err="1">
                <a:latin typeface="Andale Mono"/>
                <a:cs typeface="Andale Mono"/>
              </a:rPr>
              <a:t>Request_Memory</a:t>
            </a:r>
            <a:r>
              <a:rPr lang="en-US" sz="1600" dirty="0">
                <a:latin typeface="Andale Mono"/>
                <a:cs typeface="Andale Mono"/>
              </a:rPr>
              <a:t>=5*1029</a:t>
            </a:r>
          </a:p>
          <a:p>
            <a:r>
              <a:rPr lang="en-US" sz="1600" dirty="0" smtClean="0">
                <a:latin typeface="Andale Mono"/>
                <a:cs typeface="Andale Mono"/>
              </a:rPr>
              <a:t>Notification</a:t>
            </a:r>
            <a:r>
              <a:rPr lang="en-US" sz="1600" dirty="0">
                <a:latin typeface="Andale Mono"/>
                <a:cs typeface="Andale Mono"/>
              </a:rPr>
              <a:t>=Error</a:t>
            </a:r>
          </a:p>
          <a:p>
            <a:r>
              <a:rPr lang="en-US" sz="1600" dirty="0">
                <a:latin typeface="Andale Mono"/>
                <a:cs typeface="Andale Mono"/>
              </a:rPr>
              <a:t>Queue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8666" y="965200"/>
            <a:ext cx="8404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_home2_jimwhite_workspace_parsers_base_bllip-parser_second-stage_programs_features_best-parses.condor</a:t>
            </a:r>
          </a:p>
        </p:txBody>
      </p:sp>
    </p:spTree>
    <p:extLst>
      <p:ext uri="{BB962C8B-B14F-4D97-AF65-F5344CB8AC3E}">
        <p14:creationId xmlns:p14="http://schemas.microsoft.com/office/powerpoint/2010/main" val="4016470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Gondor</a:t>
            </a:r>
            <a:r>
              <a:rPr lang="en-US" dirty="0" smtClean="0"/>
              <a:t> v1</a:t>
            </a:r>
            <a:endParaRPr lang="en-US" dirty="0"/>
          </a:p>
        </p:txBody>
      </p:sp>
      <p:pic>
        <p:nvPicPr>
          <p:cNvPr id="5" name="Content Placeholder 4" descr="ensemble_parse.groovy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1" t="2887" r="6052" b="58443"/>
          <a:stretch/>
        </p:blipFill>
        <p:spPr>
          <a:xfrm>
            <a:off x="193040" y="1056640"/>
            <a:ext cx="8685781" cy="5049520"/>
          </a:xfrm>
        </p:spPr>
      </p:pic>
    </p:spTree>
    <p:extLst>
      <p:ext uri="{BB962C8B-B14F-4D97-AF65-F5344CB8AC3E}">
        <p14:creationId xmlns:p14="http://schemas.microsoft.com/office/powerpoint/2010/main" val="1269083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Generated </a:t>
            </a:r>
            <a:r>
              <a:rPr lang="en-US" dirty="0" err="1" smtClean="0"/>
              <a:t>DAGman</a:t>
            </a:r>
            <a:r>
              <a:rPr lang="en-US" dirty="0" smtClean="0"/>
              <a:t> DAG File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640" y="944880"/>
            <a:ext cx="9317875" cy="6186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JOB</a:t>
            </a:r>
            <a:r>
              <a:rPr lang="en-US" dirty="0"/>
              <a:t> _home2_jimwhite_..._parseIt_J1 _home2_jimwhite_..._</a:t>
            </a:r>
            <a:r>
              <a:rPr lang="en-US" dirty="0" err="1"/>
              <a:t>parseIt.condor</a:t>
            </a:r>
            <a:endParaRPr lang="en-US" dirty="0"/>
          </a:p>
          <a:p>
            <a:r>
              <a:rPr lang="en-US" b="1" dirty="0"/>
              <a:t>VARS</a:t>
            </a:r>
            <a:r>
              <a:rPr lang="en-US" dirty="0"/>
              <a:t> _home2_jimwhite_..._parseIt_J1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_model="</a:t>
            </a:r>
            <a:r>
              <a:rPr lang="en-US" dirty="0"/>
              <a:t>/workspace/ensemble/parser_19/first-stage/DATA/EN/"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_input</a:t>
            </a:r>
            <a:r>
              <a:rPr lang="en-US" dirty="0"/>
              <a:t>="/workspace/</a:t>
            </a:r>
            <a:r>
              <a:rPr lang="en-US" dirty="0" err="1"/>
              <a:t>ycorpus</a:t>
            </a:r>
            <a:r>
              <a:rPr lang="en-US" dirty="0"/>
              <a:t>/brown-</a:t>
            </a:r>
            <a:r>
              <a:rPr lang="en-US" dirty="0" err="1"/>
              <a:t>train.mrg.sent</a:t>
            </a:r>
            <a:r>
              <a:rPr lang="en-US" dirty="0"/>
              <a:t>"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_</a:t>
            </a:r>
            <a:r>
              <a:rPr lang="en-US" dirty="0" err="1" smtClean="0"/>
              <a:t>MyJobOutput</a:t>
            </a:r>
            <a:r>
              <a:rPr lang="en-US" dirty="0"/>
              <a:t>="/</a:t>
            </a:r>
            <a:r>
              <a:rPr lang="en-US" dirty="0" smtClean="0"/>
              <a:t>workspace/</a:t>
            </a:r>
            <a:r>
              <a:rPr lang="en-US" dirty="0"/>
              <a:t>parser_19/</a:t>
            </a:r>
            <a:r>
              <a:rPr lang="en-US" dirty="0" err="1"/>
              <a:t>tmp</a:t>
            </a:r>
            <a:r>
              <a:rPr lang="en-US" dirty="0"/>
              <a:t>/parsed/brown-</a:t>
            </a:r>
            <a:r>
              <a:rPr lang="en-US" dirty="0" err="1"/>
              <a:t>train.mrg.nbest</a:t>
            </a:r>
            <a:r>
              <a:rPr lang="en-US" dirty="0"/>
              <a:t>"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_</a:t>
            </a:r>
            <a:r>
              <a:rPr lang="en-US" dirty="0" err="1" smtClean="0"/>
              <a:t>MyJobError</a:t>
            </a:r>
            <a:r>
              <a:rPr lang="en-US" dirty="0" smtClean="0"/>
              <a:t>=”</a:t>
            </a:r>
            <a:r>
              <a:rPr lang="en-US" dirty="0" err="1" smtClean="0"/>
              <a:t>ensemble_parse_jobs</a:t>
            </a:r>
            <a:r>
              <a:rPr lang="en-US" dirty="0"/>
              <a:t>/_home2_jimwhite_..._parseIt_J1.err"</a:t>
            </a:r>
          </a:p>
          <a:p>
            <a:endParaRPr lang="en-US" dirty="0"/>
          </a:p>
          <a:p>
            <a:r>
              <a:rPr lang="en-US" b="1" dirty="0"/>
              <a:t>JOB</a:t>
            </a:r>
            <a:r>
              <a:rPr lang="en-US" dirty="0"/>
              <a:t> _home2_jimwhite_..._best-parses_J2 _home2_jimwhite_..._best-</a:t>
            </a:r>
            <a:r>
              <a:rPr lang="en-US" dirty="0" err="1"/>
              <a:t>parses.condor</a:t>
            </a:r>
            <a:endParaRPr lang="en-US" dirty="0"/>
          </a:p>
          <a:p>
            <a:r>
              <a:rPr lang="en-US" b="1" dirty="0"/>
              <a:t>VARS</a:t>
            </a:r>
            <a:r>
              <a:rPr lang="en-US" dirty="0"/>
              <a:t> _home2_jimwhite_..._best-parses_J2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_features=”…/</a:t>
            </a:r>
            <a:r>
              <a:rPr lang="en-US" dirty="0"/>
              <a:t>parser_19</a:t>
            </a:r>
            <a:r>
              <a:rPr lang="en-US" dirty="0" smtClean="0"/>
              <a:t>/…/ec50spnonfinal</a:t>
            </a:r>
            <a:r>
              <a:rPr lang="en-US" dirty="0"/>
              <a:t>/</a:t>
            </a:r>
            <a:r>
              <a:rPr lang="en-US" dirty="0" err="1"/>
              <a:t>features.gz</a:t>
            </a:r>
            <a:r>
              <a:rPr lang="en-US" dirty="0"/>
              <a:t>"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_weights=”…/</a:t>
            </a:r>
            <a:r>
              <a:rPr lang="en-US" dirty="0"/>
              <a:t>parser_19</a:t>
            </a:r>
            <a:r>
              <a:rPr lang="en-US" dirty="0" smtClean="0"/>
              <a:t>/…/</a:t>
            </a:r>
            <a:r>
              <a:rPr lang="en-US" dirty="0"/>
              <a:t>ec50spnonfinal/cvlm-l1c10P1-weights.gz"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_</a:t>
            </a:r>
            <a:r>
              <a:rPr lang="en-US" dirty="0" err="1" smtClean="0"/>
              <a:t>MyJobInput</a:t>
            </a:r>
            <a:r>
              <a:rPr lang="en-US" dirty="0" smtClean="0"/>
              <a:t>=”…/</a:t>
            </a:r>
            <a:r>
              <a:rPr lang="en-US" dirty="0"/>
              <a:t>parser_19/</a:t>
            </a:r>
            <a:r>
              <a:rPr lang="en-US" dirty="0" err="1"/>
              <a:t>tmp</a:t>
            </a:r>
            <a:r>
              <a:rPr lang="en-US" dirty="0"/>
              <a:t>/parsed/brown-</a:t>
            </a:r>
            <a:r>
              <a:rPr lang="en-US" dirty="0" err="1"/>
              <a:t>train.mrg.nbest</a:t>
            </a:r>
            <a:r>
              <a:rPr lang="en-US" dirty="0"/>
              <a:t>"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_</a:t>
            </a:r>
            <a:r>
              <a:rPr lang="en-US" dirty="0" err="1" smtClean="0"/>
              <a:t>MyJobOutput</a:t>
            </a:r>
            <a:r>
              <a:rPr lang="en-US" dirty="0" smtClean="0"/>
              <a:t>=“…/</a:t>
            </a:r>
            <a:r>
              <a:rPr lang="en-US" dirty="0"/>
              <a:t>parser_19/</a:t>
            </a:r>
            <a:r>
              <a:rPr lang="en-US" dirty="0" err="1"/>
              <a:t>tmp</a:t>
            </a:r>
            <a:r>
              <a:rPr lang="en-US" dirty="0"/>
              <a:t>/parsed/brown-</a:t>
            </a:r>
            <a:r>
              <a:rPr lang="en-US" dirty="0" err="1"/>
              <a:t>train.mrg.best</a:t>
            </a:r>
            <a:r>
              <a:rPr lang="en-US" dirty="0"/>
              <a:t>"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_</a:t>
            </a:r>
            <a:r>
              <a:rPr lang="en-US" dirty="0" err="1" smtClean="0"/>
              <a:t>MyJobError</a:t>
            </a:r>
            <a:r>
              <a:rPr lang="en-US" dirty="0" smtClean="0"/>
              <a:t>=“</a:t>
            </a:r>
            <a:r>
              <a:rPr lang="en-US" dirty="0" err="1" smtClean="0"/>
              <a:t>ensemble_parse_jobs</a:t>
            </a:r>
            <a:r>
              <a:rPr lang="en-US" dirty="0"/>
              <a:t>/_home2_jimwhite_..._best-parses_J2.err"</a:t>
            </a:r>
          </a:p>
          <a:p>
            <a:endParaRPr lang="en-US" dirty="0"/>
          </a:p>
          <a:p>
            <a:r>
              <a:rPr lang="en-US" dirty="0"/>
              <a:t>... MANY MORE LIKE THAT ...</a:t>
            </a:r>
          </a:p>
          <a:p>
            <a:endParaRPr lang="en-US" dirty="0"/>
          </a:p>
          <a:p>
            <a:r>
              <a:rPr lang="en-US" sz="1700" b="1" dirty="0"/>
              <a:t>PARENT</a:t>
            </a:r>
            <a:r>
              <a:rPr lang="en-US" sz="1700" dirty="0"/>
              <a:t> _home2_jimwhite_..._parseIt_J1 </a:t>
            </a:r>
            <a:r>
              <a:rPr lang="en-US" sz="1700" b="1" dirty="0"/>
              <a:t>CHILD</a:t>
            </a:r>
            <a:r>
              <a:rPr lang="en-US" sz="1700" dirty="0"/>
              <a:t> _home2_jimwhite_..._best-parses_J2</a:t>
            </a:r>
          </a:p>
          <a:p>
            <a:r>
              <a:rPr lang="en-US" sz="1700" b="1" dirty="0"/>
              <a:t>PARENT</a:t>
            </a:r>
            <a:r>
              <a:rPr lang="en-US" sz="1700" dirty="0"/>
              <a:t> _home2_jimwhite_..._parseIt_J3 </a:t>
            </a:r>
            <a:r>
              <a:rPr lang="en-US" sz="1700" b="1" dirty="0"/>
              <a:t>CHILD</a:t>
            </a:r>
            <a:r>
              <a:rPr lang="en-US" sz="1700" dirty="0"/>
              <a:t> _home2_jimwhite_..._best-parses_J4</a:t>
            </a:r>
          </a:p>
          <a:p>
            <a:r>
              <a:rPr lang="en-US" sz="1700" b="1" dirty="0"/>
              <a:t>PARENT</a:t>
            </a:r>
            <a:r>
              <a:rPr lang="en-US" sz="1700" dirty="0"/>
              <a:t> _home2_jimwhite_..._parseIt_J5 </a:t>
            </a:r>
            <a:r>
              <a:rPr lang="en-US" sz="1700" b="1" dirty="0"/>
              <a:t>CHILD</a:t>
            </a:r>
            <a:r>
              <a:rPr lang="en-US" sz="1700" dirty="0"/>
              <a:t> _home2_jimwhite_..._best-parses_J6</a:t>
            </a:r>
          </a:p>
          <a:p>
            <a:r>
              <a:rPr lang="en-US" dirty="0"/>
              <a:t>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30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nsemble_parse.groovy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1" t="2887" r="6052" b="58443"/>
          <a:stretch/>
        </p:blipFill>
        <p:spPr>
          <a:xfrm>
            <a:off x="193040" y="1056640"/>
            <a:ext cx="8685781" cy="50495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Gondor</a:t>
            </a:r>
            <a:r>
              <a:rPr lang="en-US" dirty="0" smtClean="0"/>
              <a:t> v1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410960" y="5090160"/>
            <a:ext cx="2164080" cy="203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01520" y="5476240"/>
            <a:ext cx="2164080" cy="203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/>
          <p:nvPr/>
        </p:nvCxnSpPr>
        <p:spPr>
          <a:xfrm rot="10800000" flipV="1">
            <a:off x="4165600" y="5293360"/>
            <a:ext cx="4226560" cy="467360"/>
          </a:xfrm>
          <a:prstGeom prst="curvedConnector3">
            <a:avLst>
              <a:gd name="adj1" fmla="val -432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457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Development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Independently </a:t>
            </a:r>
          </a:p>
          <a:p>
            <a:pPr lvl="1"/>
            <a:r>
              <a:rPr lang="en-US" dirty="0" smtClean="0"/>
              <a:t>Hip, Hip, Hooray for Leo Singer and LIGO!</a:t>
            </a:r>
            <a:br>
              <a:rPr lang="en-US" dirty="0" smtClean="0"/>
            </a:br>
            <a:r>
              <a:rPr lang="en-US" dirty="0" err="1" smtClean="0"/>
              <a:t>HTCondor</a:t>
            </a:r>
            <a:r>
              <a:rPr lang="en-US" dirty="0" smtClean="0"/>
              <a:t> </a:t>
            </a:r>
            <a:r>
              <a:rPr lang="en-US" dirty="0" err="1" smtClean="0"/>
              <a:t>MacPort</a:t>
            </a:r>
            <a:r>
              <a:rPr lang="en-US" dirty="0" smtClean="0"/>
              <a:t>:</a:t>
            </a:r>
          </a:p>
          <a:p>
            <a:pPr marL="698388" lvl="2" indent="0">
              <a:buNone/>
            </a:pPr>
            <a:r>
              <a:rPr lang="en-US" dirty="0" err="1" smtClean="0">
                <a:latin typeface="Andale Mono"/>
                <a:cs typeface="Andale Mono"/>
              </a:rPr>
              <a:t>sudo</a:t>
            </a:r>
            <a:r>
              <a:rPr lang="en-US" dirty="0" smtClean="0">
                <a:latin typeface="Andale Mono"/>
                <a:cs typeface="Andale Mono"/>
              </a:rPr>
              <a:t> port install </a:t>
            </a:r>
            <a:r>
              <a:rPr lang="en-US" dirty="0" err="1" smtClean="0">
                <a:latin typeface="Andale Mono"/>
                <a:cs typeface="Andale Mono"/>
              </a:rPr>
              <a:t>htcondor</a:t>
            </a:r>
            <a:endParaRPr lang="en-US" dirty="0" smtClean="0">
              <a:latin typeface="Andale Mono"/>
              <a:cs typeface="Andale Mono"/>
            </a:endParaRPr>
          </a:p>
          <a:p>
            <a:pPr marL="698388" lvl="2" indent="0">
              <a:buNone/>
            </a:pPr>
            <a:r>
              <a:rPr lang="en-US" dirty="0" err="1" smtClean="0">
                <a:latin typeface="Andale Mono"/>
                <a:cs typeface="Andale Mono"/>
              </a:rPr>
              <a:t>sudo</a:t>
            </a:r>
            <a:r>
              <a:rPr lang="en-US" dirty="0" smtClean="0">
                <a:latin typeface="Andale Mono"/>
                <a:cs typeface="Andale Mono"/>
              </a:rPr>
              <a:t> port load </a:t>
            </a:r>
            <a:r>
              <a:rPr lang="en-US" dirty="0" err="1" smtClean="0">
                <a:latin typeface="Andale Mono"/>
                <a:cs typeface="Andale Mono"/>
              </a:rPr>
              <a:t>htcondor</a:t>
            </a:r>
            <a:endParaRPr lang="en-US" dirty="0" smtClean="0">
              <a:latin typeface="Andale Mono"/>
              <a:cs typeface="Andale Mono"/>
            </a:endParaRPr>
          </a:p>
          <a:p>
            <a:r>
              <a:rPr lang="en-US" dirty="0" smtClean="0"/>
              <a:t>Brevity is Beautiful</a:t>
            </a:r>
          </a:p>
          <a:p>
            <a:r>
              <a:rPr lang="en-US" dirty="0" smtClean="0"/>
              <a:t>Don’t Repeat Yourself (DRY)</a:t>
            </a:r>
          </a:p>
          <a:p>
            <a:r>
              <a:rPr lang="en-US" dirty="0" smtClean="0"/>
              <a:t>Integrate with Other Current and Future Compute Systems</a:t>
            </a:r>
          </a:p>
          <a:p>
            <a:r>
              <a:rPr lang="en-US" dirty="0" smtClean="0"/>
              <a:t>Compile-time Provenance</a:t>
            </a:r>
          </a:p>
        </p:txBody>
      </p:sp>
    </p:spTree>
    <p:extLst>
      <p:ext uri="{BB962C8B-B14F-4D97-AF65-F5344CB8AC3E}">
        <p14:creationId xmlns:p14="http://schemas.microsoft.com/office/powerpoint/2010/main" val="259530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DRMAA Java Binding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Been Around a Long Time</a:t>
            </a:r>
          </a:p>
          <a:p>
            <a:r>
              <a:rPr lang="en-US" dirty="0" smtClean="0"/>
              <a:t>Supported by Many Systems</a:t>
            </a:r>
          </a:p>
          <a:p>
            <a:r>
              <a:rPr lang="en-US" dirty="0" smtClean="0"/>
              <a:t>Constrain the Design to Ease Future Interoperability</a:t>
            </a:r>
          </a:p>
          <a:p>
            <a:r>
              <a:rPr lang="en-US" dirty="0" smtClean="0"/>
              <a:t>New Implementation for </a:t>
            </a:r>
            <a:r>
              <a:rPr lang="en-US" dirty="0"/>
              <a:t>Condor sans JNI</a:t>
            </a:r>
            <a:br>
              <a:rPr lang="en-US" dirty="0"/>
            </a:br>
            <a:r>
              <a:rPr lang="en-US" dirty="0">
                <a:hlinkClick r:id="rId2"/>
              </a:rPr>
              <a:t>https://github.com/jimwhite/condor-</a:t>
            </a:r>
            <a:r>
              <a:rPr lang="en-US" dirty="0" smtClean="0">
                <a:hlinkClick r:id="rId2"/>
              </a:rPr>
              <a:t>jrmaa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Generates Submit Description Files and uses </a:t>
            </a:r>
            <a:r>
              <a:rPr lang="en-US" dirty="0" err="1" smtClean="0">
                <a:latin typeface="Andale Mono"/>
                <a:cs typeface="Andale Mono"/>
              </a:rPr>
              <a:t>condor_submit</a:t>
            </a:r>
            <a:endParaRPr lang="en-US" dirty="0" smtClean="0">
              <a:latin typeface="Andale Mono"/>
              <a:cs typeface="Andale Mono"/>
            </a:endParaRPr>
          </a:p>
          <a:p>
            <a:r>
              <a:rPr lang="en-US" dirty="0" err="1" smtClean="0"/>
              <a:t>DAGman</a:t>
            </a:r>
            <a:r>
              <a:rPr lang="en-US" dirty="0" smtClean="0"/>
              <a:t> Workflow Extension</a:t>
            </a:r>
          </a:p>
          <a:p>
            <a:pPr lvl="1"/>
            <a:r>
              <a:rPr lang="en-US" dirty="0" smtClean="0"/>
              <a:t>Generates </a:t>
            </a:r>
            <a:r>
              <a:rPr lang="en-US" dirty="0" err="1" smtClean="0"/>
              <a:t>DAGman</a:t>
            </a:r>
            <a:r>
              <a:rPr lang="en-US" dirty="0" smtClean="0"/>
              <a:t> DAG File (and Submit Files)</a:t>
            </a:r>
          </a:p>
          <a:p>
            <a:pPr lvl="1"/>
            <a:r>
              <a:rPr lang="en-US" dirty="0" smtClean="0"/>
              <a:t>Uses DRMAA and pretends all jobs succeed</a:t>
            </a:r>
          </a:p>
          <a:p>
            <a:pPr lvl="1"/>
            <a:r>
              <a:rPr lang="en-US" dirty="0" smtClean="0"/>
              <a:t>Add Dependency Method:</a:t>
            </a:r>
          </a:p>
          <a:p>
            <a:pPr marL="349194" lvl="1" indent="0">
              <a:buNone/>
            </a:pPr>
            <a:r>
              <a:rPr lang="en-US" dirty="0"/>
              <a:t> </a:t>
            </a:r>
            <a:r>
              <a:rPr lang="en-US" sz="1600" dirty="0">
                <a:latin typeface="Andale Mono"/>
                <a:cs typeface="Andale Mono"/>
              </a:rPr>
              <a:t>void </a:t>
            </a:r>
            <a:r>
              <a:rPr lang="en-US" sz="1600" dirty="0" err="1">
                <a:latin typeface="Andale Mono"/>
                <a:cs typeface="Andale Mono"/>
              </a:rPr>
              <a:t>addToParentJobIds</a:t>
            </a:r>
            <a:r>
              <a:rPr lang="en-US" sz="1600" dirty="0">
                <a:latin typeface="Andale Mono"/>
                <a:cs typeface="Andale Mono"/>
              </a:rPr>
              <a:t>(String </a:t>
            </a:r>
            <a:r>
              <a:rPr lang="en-US" sz="1600" dirty="0" err="1">
                <a:latin typeface="Andale Mono"/>
                <a:cs typeface="Andale Mono"/>
              </a:rPr>
              <a:t>childJobId</a:t>
            </a:r>
            <a:r>
              <a:rPr lang="en-US" sz="1600" dirty="0">
                <a:latin typeface="Andale Mono"/>
                <a:cs typeface="Andale Mono"/>
              </a:rPr>
              <a:t>, String </a:t>
            </a:r>
            <a:r>
              <a:rPr lang="en-US" sz="1600" dirty="0" err="1">
                <a:latin typeface="Andale Mono"/>
                <a:cs typeface="Andale Mono"/>
              </a:rPr>
              <a:t>parentJobId</a:t>
            </a:r>
            <a:r>
              <a:rPr lang="en-US" sz="1600" dirty="0">
                <a:latin typeface="Andale Mono"/>
                <a:cs typeface="Andale Mono"/>
              </a:rPr>
              <a:t>);</a:t>
            </a:r>
            <a:endParaRPr lang="en-US" dirty="0"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167988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Gondor</a:t>
            </a:r>
            <a:r>
              <a:rPr lang="en-US" dirty="0" smtClean="0"/>
              <a:t> v3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3192" r="8184" b="47863"/>
          <a:stretch/>
        </p:blipFill>
        <p:spPr>
          <a:xfrm>
            <a:off x="578104" y="914399"/>
            <a:ext cx="7773416" cy="589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2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Road Ahead for </a:t>
            </a:r>
            <a:r>
              <a:rPr lang="en-US" dirty="0" err="1" smtClean="0"/>
              <a:t>Gondor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Self-describing Command </a:t>
            </a:r>
            <a:r>
              <a:rPr lang="en-US" sz="2400" dirty="0"/>
              <a:t>L</a:t>
            </a:r>
            <a:r>
              <a:rPr lang="en-US" sz="2400" dirty="0" smtClean="0"/>
              <a:t>ine Scripts</a:t>
            </a:r>
          </a:p>
          <a:p>
            <a:r>
              <a:rPr lang="en-US" sz="2400" dirty="0" smtClean="0"/>
              <a:t>Dynamic </a:t>
            </a:r>
            <a:r>
              <a:rPr lang="en-US" sz="2400" dirty="0" err="1" smtClean="0"/>
              <a:t>SubDAG</a:t>
            </a:r>
            <a:r>
              <a:rPr lang="en-US" sz="2400" dirty="0" smtClean="0"/>
              <a:t> Workflow</a:t>
            </a:r>
            <a:r>
              <a:rPr lang="en-US" sz="2400" dirty="0"/>
              <a:t> </a:t>
            </a:r>
            <a:r>
              <a:rPr lang="en-US" sz="2400" dirty="0" smtClean="0"/>
              <a:t>Scripts</a:t>
            </a:r>
          </a:p>
          <a:p>
            <a:r>
              <a:rPr lang="en-US" sz="2400" dirty="0" smtClean="0"/>
              <a:t>Persistent Workflow </a:t>
            </a:r>
            <a:r>
              <a:rPr lang="en-US" sz="2400" dirty="0"/>
              <a:t>R</a:t>
            </a:r>
            <a:r>
              <a:rPr lang="en-US" sz="2400" dirty="0" smtClean="0"/>
              <a:t>esults</a:t>
            </a:r>
          </a:p>
          <a:p>
            <a:r>
              <a:rPr lang="en-US" sz="2400" dirty="0" smtClean="0"/>
              <a:t>Workflow Reduction</a:t>
            </a:r>
          </a:p>
          <a:p>
            <a:r>
              <a:rPr lang="en-US" sz="2400" dirty="0" smtClean="0"/>
              <a:t>Provenance</a:t>
            </a:r>
          </a:p>
          <a:p>
            <a:r>
              <a:rPr lang="en-US" sz="2400" dirty="0" smtClean="0"/>
              <a:t>Reproducible Research</a:t>
            </a:r>
          </a:p>
          <a:p>
            <a:r>
              <a:rPr lang="en-US" sz="2400" dirty="0" smtClean="0"/>
              <a:t>Code in Development </a:t>
            </a:r>
          </a:p>
          <a:p>
            <a:pPr marL="349194" lvl="1" indent="0">
              <a:buNone/>
            </a:pPr>
            <a:r>
              <a:rPr lang="en-US" sz="2200" dirty="0">
                <a:hlinkClick r:id="rId2"/>
              </a:rPr>
              <a:t>https://github.com/jimwhite/</a:t>
            </a:r>
            <a:r>
              <a:rPr lang="en-US" sz="2200" dirty="0" smtClean="0">
                <a:hlinkClick r:id="rId2"/>
              </a:rPr>
              <a:t>Gondor</a:t>
            </a:r>
            <a:r>
              <a:rPr lang="en-US" sz="2200" dirty="0" smtClean="0"/>
              <a:t> </a:t>
            </a:r>
          </a:p>
          <a:p>
            <a:pPr lvl="1"/>
            <a:endParaRPr lang="en-US" sz="22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782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Linguistics @ UW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6" y="1294189"/>
            <a:ext cx="8805334" cy="5274885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http://www.compling.uw.edu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Computational Linguistics Masters program est. 2001</a:t>
            </a:r>
            <a:br>
              <a:rPr lang="en-US" sz="2400" dirty="0" smtClean="0"/>
            </a:br>
            <a:r>
              <a:rPr lang="en-US" dirty="0"/>
              <a:t>Department of Linguistics established in </a:t>
            </a:r>
            <a:r>
              <a:rPr lang="en-US" dirty="0" smtClean="0"/>
              <a:t>1963</a:t>
            </a:r>
            <a:endParaRPr lang="en-US" sz="2400" dirty="0" smtClean="0"/>
          </a:p>
          <a:p>
            <a:r>
              <a:rPr lang="en-US" sz="2400" dirty="0" smtClean="0"/>
              <a:t>25 ~ 30 new CLMS students each Fall </a:t>
            </a:r>
          </a:p>
          <a:p>
            <a:r>
              <a:rPr lang="en-US" sz="2400" dirty="0" smtClean="0"/>
              <a:t>Classes can be attended on-line</a:t>
            </a:r>
          </a:p>
          <a:p>
            <a:r>
              <a:rPr lang="en-US" sz="2400" dirty="0" smtClean="0"/>
              <a:t>Departmental cluster (~100 nodes) runs Condor (7.8.8)</a:t>
            </a:r>
          </a:p>
          <a:p>
            <a:r>
              <a:rPr lang="en-US" sz="2400" dirty="0" smtClean="0"/>
              <a:t>Most class assignments and projects must use Condor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092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Annotation-based CLI</a:t>
            </a:r>
            <a:endParaRPr lang="en-US" dirty="0"/>
          </a:p>
        </p:txBody>
      </p:sp>
      <p:pic>
        <p:nvPicPr>
          <p:cNvPr id="4" name="Picture 3" descr="MultipleCommand.groovy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4" t="2669" r="3327" b="39998"/>
          <a:stretch/>
        </p:blipFill>
        <p:spPr>
          <a:xfrm>
            <a:off x="675640" y="894080"/>
            <a:ext cx="704938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8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Workflow Persistence &amp;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Everything in </a:t>
            </a:r>
            <a:r>
              <a:rPr lang="en-US" dirty="0" err="1" smtClean="0"/>
              <a:t>Git</a:t>
            </a:r>
            <a:endParaRPr lang="en-US" dirty="0" smtClean="0"/>
          </a:p>
          <a:p>
            <a:r>
              <a:rPr lang="en-US" dirty="0" smtClean="0"/>
              <a:t>All Intermediate Artifacts including Condor Control Files</a:t>
            </a:r>
          </a:p>
          <a:p>
            <a:r>
              <a:rPr lang="en-US" dirty="0" smtClean="0"/>
              <a:t>Previous Results Reused If Desired Based on Object IDs</a:t>
            </a:r>
          </a:p>
          <a:p>
            <a:pPr lvl="1"/>
            <a:r>
              <a:rPr lang="en-US" dirty="0" smtClean="0"/>
              <a:t>See for example Nix – The Functional </a:t>
            </a:r>
            <a:r>
              <a:rPr lang="en-US" dirty="0"/>
              <a:t>Package Manager</a:t>
            </a:r>
            <a:br>
              <a:rPr lang="en-US" dirty="0"/>
            </a:br>
            <a:r>
              <a:rPr lang="en-US" dirty="0">
                <a:hlinkClick r:id="rId2"/>
              </a:rPr>
              <a:t>https://nixos.org/nix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marL="698388" lvl="2" indent="0">
              <a:buNone/>
            </a:pPr>
            <a:r>
              <a:rPr lang="en-US" dirty="0" err="1"/>
              <a:t>Eelco</a:t>
            </a:r>
            <a:r>
              <a:rPr lang="en-US" dirty="0"/>
              <a:t> </a:t>
            </a:r>
            <a:r>
              <a:rPr lang="en-US" dirty="0" err="1"/>
              <a:t>Dolstra</a:t>
            </a:r>
            <a:r>
              <a:rPr lang="en-US" dirty="0"/>
              <a:t>. Secure Sharing Between Untrusted Users in a Transparent Source/Binary Deployment Model. In </a:t>
            </a:r>
            <a:r>
              <a:rPr lang="en-US" i="1" dirty="0"/>
              <a:t>20th IEEE/ACM International Conference on Automated Software Engineering</a:t>
            </a:r>
            <a:r>
              <a:rPr lang="en-US" dirty="0"/>
              <a:t> (ASE 2005), pages 154–163, Long Beach, California, USA. ACM Press, November 2005. </a:t>
            </a:r>
            <a:endParaRPr lang="en-US" dirty="0" smtClean="0"/>
          </a:p>
          <a:p>
            <a:r>
              <a:rPr lang="en-US" dirty="0" smtClean="0"/>
              <a:t>File Transfer via Pull or Push As Desired</a:t>
            </a:r>
          </a:p>
          <a:p>
            <a:r>
              <a:rPr lang="en-US" dirty="0" err="1" smtClean="0"/>
              <a:t>git</a:t>
            </a:r>
            <a:r>
              <a:rPr lang="en-US" dirty="0" smtClean="0"/>
              <a:t>-annex (or similar) for very big blobs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62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6" y="1078729"/>
            <a:ext cx="8451227" cy="5274885"/>
          </a:xfrm>
        </p:spPr>
        <p:txBody>
          <a:bodyPr/>
          <a:lstStyle/>
          <a:p>
            <a:r>
              <a:rPr lang="en-US" dirty="0" smtClean="0"/>
              <a:t>Git2PROV.org</a:t>
            </a:r>
          </a:p>
          <a:p>
            <a:pPr lvl="1"/>
            <a:r>
              <a:rPr lang="en-US" dirty="0" smtClean="0"/>
              <a:t>Generates PROV-O (and –N, -JSON, and SVG) from </a:t>
            </a:r>
            <a:r>
              <a:rPr lang="en-US" dirty="0" err="1" smtClean="0"/>
              <a:t>Git</a:t>
            </a:r>
            <a:r>
              <a:rPr lang="en-US" dirty="0" smtClean="0"/>
              <a:t> commits</a:t>
            </a:r>
            <a:endParaRPr lang="en-US" dirty="0"/>
          </a:p>
        </p:txBody>
      </p:sp>
      <p:pic>
        <p:nvPicPr>
          <p:cNvPr id="4" name="Picture 3" descr="Git2PROV- Exposing Version Control System Content as W3C PROV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1" t="13145" r="17149" b="62006"/>
          <a:stretch/>
        </p:blipFill>
        <p:spPr>
          <a:xfrm>
            <a:off x="338666" y="2376749"/>
            <a:ext cx="7780514" cy="44040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8665" y="1891137"/>
            <a:ext cx="845122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Git2PROV: Exposing Version Control System Content as W3C PROV</a:t>
            </a:r>
            <a:endParaRPr lang="en-US" sz="1200" dirty="0"/>
          </a:p>
          <a:p>
            <a:r>
              <a:rPr lang="en-US" sz="1100" dirty="0"/>
              <a:t>by Tom De </a:t>
            </a:r>
            <a:r>
              <a:rPr lang="en-US" sz="1100" dirty="0" err="1"/>
              <a:t>Nies</a:t>
            </a:r>
            <a:r>
              <a:rPr lang="en-US" sz="1100" dirty="0"/>
              <a:t>, Sara </a:t>
            </a:r>
            <a:r>
              <a:rPr lang="en-US" sz="1100" dirty="0" err="1"/>
              <a:t>Magliacane</a:t>
            </a:r>
            <a:r>
              <a:rPr lang="en-US" sz="1100" dirty="0"/>
              <a:t>, Ruben </a:t>
            </a:r>
            <a:r>
              <a:rPr lang="en-US" sz="1100" dirty="0" err="1"/>
              <a:t>Verborgh</a:t>
            </a:r>
            <a:r>
              <a:rPr lang="en-US" sz="1100" dirty="0"/>
              <a:t>, Sam </a:t>
            </a:r>
            <a:r>
              <a:rPr lang="en-US" sz="1100" dirty="0" err="1"/>
              <a:t>Coppens</a:t>
            </a:r>
            <a:r>
              <a:rPr lang="en-US" sz="1100" dirty="0"/>
              <a:t>, Paul </a:t>
            </a:r>
            <a:r>
              <a:rPr lang="en-US" sz="1100" dirty="0" err="1"/>
              <a:t>Groth</a:t>
            </a:r>
            <a:r>
              <a:rPr lang="en-US" sz="1100" dirty="0"/>
              <a:t>, Erik </a:t>
            </a:r>
            <a:r>
              <a:rPr lang="en-US" sz="1100" dirty="0" err="1"/>
              <a:t>Mannens</a:t>
            </a:r>
            <a:r>
              <a:rPr lang="en-US" sz="1100" dirty="0"/>
              <a:t>, and </a:t>
            </a:r>
            <a:r>
              <a:rPr lang="en-US" sz="1100" dirty="0" err="1"/>
              <a:t>Rik</a:t>
            </a:r>
            <a:r>
              <a:rPr lang="en-US" sz="1100" dirty="0"/>
              <a:t> Van de </a:t>
            </a:r>
            <a:r>
              <a:rPr lang="en-US" sz="1100" dirty="0" err="1" smtClean="0"/>
              <a:t>Walle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73584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73" y="1600200"/>
            <a:ext cx="7445733" cy="4967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6550226"/>
            <a:ext cx="8306305" cy="307777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 algn="ctr" defTabSz="914079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E6D6BD">
                    <a:lumMod val="25000"/>
                  </a:srgbClr>
                </a:solidFill>
                <a:latin typeface="Arial"/>
                <a:ea typeface="Arial"/>
                <a:cs typeface="Arial"/>
                <a:sym typeface="Arial"/>
                <a:rtl val="0"/>
              </a:rPr>
              <a:t>http://</a:t>
            </a:r>
            <a:r>
              <a:rPr lang="en-US" sz="1400" kern="0" dirty="0" err="1">
                <a:solidFill>
                  <a:srgbClr val="E6D6BD">
                    <a:lumMod val="25000"/>
                  </a:srgbClr>
                </a:solidFill>
                <a:latin typeface="Arial"/>
                <a:ea typeface="Arial"/>
                <a:cs typeface="Arial"/>
                <a:sym typeface="Arial"/>
                <a:rtl val="0"/>
              </a:rPr>
              <a:t>depts.washington.edu</a:t>
            </a:r>
            <a:r>
              <a:rPr lang="en-US" sz="1400" kern="0" dirty="0">
                <a:solidFill>
                  <a:srgbClr val="E6D6BD">
                    <a:lumMod val="25000"/>
                  </a:srgbClr>
                </a:solidFill>
                <a:latin typeface="Arial"/>
                <a:ea typeface="Arial"/>
                <a:cs typeface="Arial"/>
                <a:sym typeface="Arial"/>
                <a:rtl val="0"/>
              </a:rPr>
              <a:t>/</a:t>
            </a:r>
            <a:r>
              <a:rPr lang="en-US" sz="1400" kern="0" dirty="0" err="1">
                <a:solidFill>
                  <a:srgbClr val="E6D6BD">
                    <a:lumMod val="25000"/>
                  </a:srgbClr>
                </a:solidFill>
                <a:latin typeface="Arial"/>
                <a:ea typeface="Arial"/>
                <a:cs typeface="Arial"/>
                <a:sym typeface="Arial"/>
                <a:rtl val="0"/>
              </a:rPr>
              <a:t>newscomm</a:t>
            </a:r>
            <a:r>
              <a:rPr lang="en-US" sz="1400" kern="0" dirty="0">
                <a:solidFill>
                  <a:srgbClr val="E6D6BD">
                    <a:lumMod val="25000"/>
                  </a:srgbClr>
                </a:solidFill>
                <a:latin typeface="Arial"/>
                <a:ea typeface="Arial"/>
                <a:cs typeface="Arial"/>
                <a:sym typeface="Arial"/>
                <a:rtl val="0"/>
              </a:rPr>
              <a:t>/photos/the-spring-cherry-blossoms-in-the-quad/</a:t>
            </a:r>
          </a:p>
        </p:txBody>
      </p:sp>
    </p:spTree>
    <p:extLst>
      <p:ext uri="{BB962C8B-B14F-4D97-AF65-F5344CB8AC3E}">
        <p14:creationId xmlns:p14="http://schemas.microsoft.com/office/powerpoint/2010/main" val="1873470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CLMS Courses using Condor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LING 473: Computational Linguistics Fundamentals</a:t>
            </a:r>
          </a:p>
          <a:p>
            <a:r>
              <a:rPr lang="en-US" sz="2400" dirty="0"/>
              <a:t>LING 570: Shallow Processing Techniques for Natural Language Processing</a:t>
            </a:r>
          </a:p>
          <a:p>
            <a:r>
              <a:rPr lang="en-US" sz="2400" dirty="0"/>
              <a:t>LING 571: Deep Processing Techniques for Natural Language Processing</a:t>
            </a:r>
          </a:p>
          <a:p>
            <a:r>
              <a:rPr lang="en-US" sz="2400" dirty="0"/>
              <a:t>LING 572: Advanced Statistical Methods in Natural Language Processing</a:t>
            </a:r>
          </a:p>
          <a:p>
            <a:r>
              <a:rPr lang="en-US" sz="2400" dirty="0"/>
              <a:t>LING 573: Natural Language Processing Systems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3754020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25" y="952700"/>
            <a:ext cx="7561273" cy="58533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LING 573 - Natural Language Processing Systems and Applications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73290" y="1971252"/>
            <a:ext cx="4116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Knowledge Base Population Task</a:t>
            </a:r>
            <a:br>
              <a:rPr lang="en-US" dirty="0" smtClean="0"/>
            </a:br>
            <a:r>
              <a:rPr lang="en-US" dirty="0" smtClean="0"/>
              <a:t>Text Analysis Conference (</a:t>
            </a:r>
            <a:r>
              <a:rPr lang="en-US" dirty="0" err="1" smtClean="0"/>
              <a:t>NIST.gov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TAC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9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LING 473, 57{0-2}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Consolas" pitchFamily="49" charset="0"/>
              </a:rPr>
              <a:t>$ </a:t>
            </a:r>
            <a:r>
              <a:rPr lang="en-US" sz="2400" dirty="0" err="1" smtClean="0">
                <a:latin typeface="Consolas" pitchFamily="49" charset="0"/>
              </a:rPr>
              <a:t>condor_submit</a:t>
            </a:r>
            <a:r>
              <a:rPr lang="en-US" sz="2400" dirty="0" smtClean="0">
                <a:latin typeface="Consolas" pitchFamily="49" charset="0"/>
              </a:rPr>
              <a:t> myjob.cmd</a:t>
            </a:r>
          </a:p>
          <a:p>
            <a:pPr>
              <a:buNone/>
            </a:pPr>
            <a:endParaRPr lang="en-US" sz="2400" dirty="0" smtClean="0">
              <a:latin typeface="Consolas" pitchFamily="49" charset="0"/>
            </a:endParaRPr>
          </a:p>
          <a:p>
            <a:pPr>
              <a:buNone/>
            </a:pPr>
            <a:endParaRPr lang="en-US" sz="2400" dirty="0" smtClean="0">
              <a:latin typeface="Consolas" pitchFamily="49" charset="0"/>
            </a:endParaRPr>
          </a:p>
          <a:p>
            <a:pPr>
              <a:buNone/>
            </a:pPr>
            <a:endParaRPr lang="en-US" sz="2400" dirty="0" smtClean="0">
              <a:latin typeface="Consolas" pitchFamily="49" charset="0"/>
            </a:endParaRPr>
          </a:p>
          <a:p>
            <a:pPr>
              <a:buNone/>
            </a:pPr>
            <a:endParaRPr lang="en-US" sz="2400" dirty="0" smtClean="0">
              <a:latin typeface="Consolas" pitchFamily="49" charset="0"/>
            </a:endParaRPr>
          </a:p>
          <a:p>
            <a:pPr>
              <a:buNone/>
            </a:pPr>
            <a:endParaRPr lang="en-US" sz="2400" dirty="0" smtClean="0">
              <a:latin typeface="Consolas" pitchFamily="49" charset="0"/>
            </a:endParaRP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The system will send you email when your job is complete.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080" y="1919940"/>
            <a:ext cx="6400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universe		= vanilla</a:t>
            </a:r>
          </a:p>
          <a:p>
            <a:r>
              <a:rPr lang="en-US" dirty="0" smtClean="0"/>
              <a:t>executable	= /</a:t>
            </a:r>
            <a:r>
              <a:rPr lang="en-US" dirty="0" err="1" smtClean="0"/>
              <a:t>usr</a:t>
            </a:r>
            <a:r>
              <a:rPr lang="en-US" dirty="0" smtClean="0"/>
              <a:t>/bin/python</a:t>
            </a:r>
          </a:p>
          <a:p>
            <a:r>
              <a:rPr lang="en-US" dirty="0" err="1"/>
              <a:t>getenv</a:t>
            </a:r>
            <a:r>
              <a:rPr lang="en-US" dirty="0"/>
              <a:t>		= true</a:t>
            </a:r>
          </a:p>
          <a:p>
            <a:r>
              <a:rPr lang="en-US" dirty="0" smtClean="0"/>
              <a:t>input		= </a:t>
            </a:r>
            <a:r>
              <a:rPr lang="en-US" dirty="0" err="1" smtClean="0"/>
              <a:t>myinput.in</a:t>
            </a:r>
            <a:endParaRPr lang="en-US" dirty="0" smtClean="0"/>
          </a:p>
          <a:p>
            <a:r>
              <a:rPr lang="en-US" dirty="0" smtClean="0"/>
              <a:t>output		= </a:t>
            </a:r>
            <a:r>
              <a:rPr lang="en-US" dirty="0" err="1" smtClean="0"/>
              <a:t>myoutput.out</a:t>
            </a:r>
            <a:endParaRPr lang="en-US" dirty="0" smtClean="0"/>
          </a:p>
          <a:p>
            <a:r>
              <a:rPr lang="en-US" dirty="0" smtClean="0"/>
              <a:t>error		= myerror.err</a:t>
            </a:r>
          </a:p>
          <a:p>
            <a:r>
              <a:rPr lang="en-US" dirty="0" smtClean="0"/>
              <a:t>log			= </a:t>
            </a:r>
            <a:r>
              <a:rPr lang="en-US" dirty="0" err="1" smtClean="0"/>
              <a:t>mylogfile.log</a:t>
            </a:r>
            <a:endParaRPr lang="en-US" dirty="0" smtClean="0"/>
          </a:p>
          <a:p>
            <a:r>
              <a:rPr lang="en-US" dirty="0" smtClean="0"/>
              <a:t>arguments	= "myprogram.py -x”</a:t>
            </a:r>
          </a:p>
          <a:p>
            <a:r>
              <a:rPr lang="en-US" dirty="0" err="1"/>
              <a:t>transfer_executable</a:t>
            </a:r>
            <a:r>
              <a:rPr lang="en-US" dirty="0"/>
              <a:t> = false</a:t>
            </a:r>
          </a:p>
          <a:p>
            <a:r>
              <a:rPr lang="en-US" dirty="0" smtClean="0"/>
              <a:t>queue</a:t>
            </a:r>
          </a:p>
        </p:txBody>
      </p:sp>
    </p:spTree>
    <p:extLst>
      <p:ext uri="{BB962C8B-B14F-4D97-AF65-F5344CB8AC3E}">
        <p14:creationId xmlns:p14="http://schemas.microsoft.com/office/powerpoint/2010/main" val="2427791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Student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Issues</a:t>
            </a:r>
          </a:p>
          <a:p>
            <a:pPr lvl="1"/>
            <a:r>
              <a:rPr lang="en-US" sz="2000" dirty="0" smtClean="0"/>
              <a:t>Student programs must run using Condor as another user (TA)</a:t>
            </a:r>
          </a:p>
          <a:p>
            <a:pPr lvl="1"/>
            <a:r>
              <a:rPr lang="en-US" sz="2000" dirty="0" smtClean="0"/>
              <a:t>Rubric points for “Runs as-is” and related requirements</a:t>
            </a:r>
          </a:p>
          <a:p>
            <a:pPr lvl="1"/>
            <a:r>
              <a:rPr lang="en-US" sz="2000" dirty="0" smtClean="0"/>
              <a:t>Students don’t have a way to run their job that way</a:t>
            </a:r>
          </a:p>
          <a:p>
            <a:r>
              <a:rPr lang="en-US" sz="2400" dirty="0" smtClean="0"/>
              <a:t>Solutions</a:t>
            </a:r>
          </a:p>
          <a:p>
            <a:pPr lvl="1"/>
            <a:r>
              <a:rPr lang="en-US" sz="2000" dirty="0" smtClean="0"/>
              <a:t>Dedicated grading user accounts</a:t>
            </a:r>
          </a:p>
          <a:p>
            <a:pPr lvl="1"/>
            <a:r>
              <a:rPr lang="en-US" sz="2000" dirty="0" smtClean="0"/>
              <a:t>Scripts to run the jobs</a:t>
            </a:r>
          </a:p>
          <a:p>
            <a:pPr lvl="1"/>
            <a:r>
              <a:rPr lang="en-US" sz="2000" dirty="0" smtClean="0"/>
              <a:t>Student accessible checking program</a:t>
            </a:r>
          </a:p>
          <a:p>
            <a:r>
              <a:rPr lang="en-US" sz="2200" dirty="0" err="1"/>
              <a:t>CheckIt</a:t>
            </a:r>
            <a:r>
              <a:rPr lang="en-US" sz="2200" dirty="0" smtClean="0"/>
              <a:t>!	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506492" y="5346365"/>
            <a:ext cx="8283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$ </a:t>
            </a:r>
            <a:r>
              <a:rPr lang="en-US" b="1" dirty="0">
                <a:latin typeface="Consolas"/>
                <a:cs typeface="Consolas"/>
              </a:rPr>
              <a:t>~ling572_00/bin/</a:t>
            </a:r>
            <a:r>
              <a:rPr lang="en-US" b="1" dirty="0" err="1">
                <a:latin typeface="Consolas"/>
                <a:cs typeface="Consolas"/>
              </a:rPr>
              <a:t>check_it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project1 </a:t>
            </a:r>
            <a:r>
              <a:rPr lang="en-US" dirty="0">
                <a:latin typeface="Consolas"/>
                <a:cs typeface="Consolas"/>
              </a:rPr>
              <a:t>&lt;</a:t>
            </a:r>
            <a:r>
              <a:rPr lang="en-US" dirty="0" smtClean="0">
                <a:latin typeface="Consolas"/>
                <a:cs typeface="Consolas"/>
              </a:rPr>
              <a:t>project1.tar </a:t>
            </a:r>
            <a:r>
              <a:rPr lang="en-US" dirty="0">
                <a:latin typeface="Consolas"/>
                <a:cs typeface="Consolas"/>
              </a:rPr>
              <a:t>&gt;</a:t>
            </a:r>
            <a:r>
              <a:rPr lang="en-US" dirty="0" err="1">
                <a:latin typeface="Consolas"/>
                <a:cs typeface="Consolas"/>
              </a:rPr>
              <a:t>results.html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$ lynx </a:t>
            </a:r>
            <a:r>
              <a:rPr lang="en-US" dirty="0" err="1">
                <a:latin typeface="Consolas"/>
                <a:cs typeface="Consolas"/>
              </a:rPr>
              <a:t>results.html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74246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port7.pdf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57" r="-27657"/>
          <a:stretch>
            <a:fillRect/>
          </a:stretch>
        </p:blipFill>
        <p:spPr>
          <a:xfrm>
            <a:off x="0" y="0"/>
            <a:ext cx="8451850" cy="7042279"/>
          </a:xfrm>
        </p:spPr>
      </p:pic>
    </p:spTree>
    <p:extLst>
      <p:ext uri="{BB962C8B-B14F-4D97-AF65-F5344CB8AC3E}">
        <p14:creationId xmlns:p14="http://schemas.microsoft.com/office/powerpoint/2010/main" val="1275791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port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34" y="22682"/>
            <a:ext cx="5299364" cy="6858000"/>
          </a:xfrm>
          <a:prstGeom prst="rect">
            <a:avLst/>
          </a:prstGeom>
        </p:spPr>
      </p:pic>
      <p:pic>
        <p:nvPicPr>
          <p:cNvPr id="5" name="Picture 4" descr="report7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" t="2178" r="1356" b="59830"/>
          <a:stretch/>
        </p:blipFill>
        <p:spPr>
          <a:xfrm>
            <a:off x="2494193" y="3184074"/>
            <a:ext cx="5998464" cy="312724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51132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Condor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6" y="1056641"/>
            <a:ext cx="8451227" cy="55124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err="1" smtClean="0">
                <a:latin typeface="Consolas" pitchFamily="49" charset="0"/>
              </a:rPr>
              <a:t>flexible.job</a:t>
            </a:r>
            <a:endParaRPr lang="en-US" sz="2000" dirty="0" smtClean="0">
              <a:latin typeface="Consolas" pitchFamily="49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800" dirty="0" smtClean="0">
                <a:latin typeface="Consolas" pitchFamily="49" charset="0"/>
              </a:rPr>
              <a:t>$ </a:t>
            </a:r>
            <a:r>
              <a:rPr lang="en-US" sz="1800" dirty="0" err="1" smtClean="0">
                <a:latin typeface="Consolas" pitchFamily="49" charset="0"/>
              </a:rPr>
              <a:t>condor_submit</a:t>
            </a:r>
            <a:r>
              <a:rPr lang="en-US" sz="1800" dirty="0" smtClean="0">
                <a:latin typeface="Consolas" pitchFamily="49" charset="0"/>
              </a:rPr>
              <a:t> -append "depth=20" -append "gain=4" </a:t>
            </a:r>
            <a:r>
              <a:rPr lang="en-US" sz="1800" dirty="0" err="1" smtClean="0">
                <a:latin typeface="Consolas" pitchFamily="49" charset="0"/>
              </a:rPr>
              <a:t>flexible.job</a:t>
            </a:r>
            <a:endParaRPr lang="en-US" sz="1800" dirty="0" smtClean="0">
              <a:latin typeface="Consolas" pitchFamily="49" charset="0"/>
            </a:endParaRPr>
          </a:p>
          <a:p>
            <a:pPr>
              <a:buNone/>
            </a:pPr>
            <a:r>
              <a:rPr lang="en-US" dirty="0" smtClean="0"/>
              <a:t>versus</a:t>
            </a:r>
          </a:p>
          <a:p>
            <a:pPr>
              <a:buNone/>
            </a:pPr>
            <a:r>
              <a:rPr lang="en-US" dirty="0" smtClean="0"/>
              <a:t>$ mono </a:t>
            </a:r>
            <a:r>
              <a:rPr lang="en-US" dirty="0" err="1" smtClean="0"/>
              <a:t>myprog.exe</a:t>
            </a:r>
            <a:r>
              <a:rPr lang="en-US" dirty="0" smtClean="0"/>
              <a:t> model_file.20_4 sys_file.20_4 &gt;acc_file.20_4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559720"/>
            <a:ext cx="8047528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file_ext</a:t>
            </a:r>
            <a:r>
              <a:rPr lang="en-US" dirty="0" smtClean="0"/>
              <a:t>		= $(depth)_$(gain)</a:t>
            </a:r>
          </a:p>
          <a:p>
            <a:r>
              <a:rPr lang="en-US" dirty="0" smtClean="0"/>
              <a:t>universe		= vanilla</a:t>
            </a:r>
          </a:p>
          <a:p>
            <a:r>
              <a:rPr lang="en-US" dirty="0" smtClean="0"/>
              <a:t>executable	= /opt/mono/bin/mono</a:t>
            </a:r>
          </a:p>
          <a:p>
            <a:r>
              <a:rPr lang="en-US" dirty="0" err="1" smtClean="0"/>
              <a:t>getenv</a:t>
            </a:r>
            <a:r>
              <a:rPr lang="en-US" dirty="0" smtClean="0"/>
              <a:t>		= true</a:t>
            </a:r>
          </a:p>
          <a:p>
            <a:r>
              <a:rPr lang="en-US" dirty="0" smtClean="0"/>
              <a:t>output		= </a:t>
            </a:r>
            <a:r>
              <a:rPr lang="en-US" dirty="0" err="1" smtClean="0"/>
              <a:t>acc_file</a:t>
            </a:r>
            <a:r>
              <a:rPr lang="en-US" dirty="0" smtClean="0"/>
              <a:t>.$(</a:t>
            </a:r>
            <a:r>
              <a:rPr lang="en-US" dirty="0" err="1" smtClean="0"/>
              <a:t>file_ext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error		= q4.err</a:t>
            </a:r>
          </a:p>
          <a:p>
            <a:r>
              <a:rPr lang="en-US" dirty="0" smtClean="0"/>
              <a:t>log			= q4.log</a:t>
            </a:r>
          </a:p>
          <a:p>
            <a:r>
              <a:rPr lang="en-US" dirty="0" smtClean="0"/>
              <a:t>arguments	= "</a:t>
            </a:r>
            <a:r>
              <a:rPr lang="en-US" dirty="0" err="1" smtClean="0"/>
              <a:t>myprog.exe</a:t>
            </a:r>
            <a:r>
              <a:rPr lang="en-US" dirty="0" smtClean="0"/>
              <a:t> </a:t>
            </a:r>
            <a:r>
              <a:rPr lang="en-US" dirty="0" err="1" smtClean="0"/>
              <a:t>model_file</a:t>
            </a:r>
            <a:r>
              <a:rPr lang="en-US" dirty="0" smtClean="0"/>
              <a:t>.$(</a:t>
            </a:r>
            <a:r>
              <a:rPr lang="en-US" dirty="0" err="1" smtClean="0"/>
              <a:t>file_ext</a:t>
            </a:r>
            <a:r>
              <a:rPr lang="en-US" dirty="0" smtClean="0"/>
              <a:t>) </a:t>
            </a:r>
            <a:r>
              <a:rPr lang="en-US" dirty="0" err="1" smtClean="0"/>
              <a:t>sys_file</a:t>
            </a:r>
            <a:r>
              <a:rPr lang="en-US" dirty="0" smtClean="0"/>
              <a:t>.$(</a:t>
            </a:r>
            <a:r>
              <a:rPr lang="en-US" dirty="0" err="1" smtClean="0"/>
              <a:t>file_ext</a:t>
            </a:r>
            <a:r>
              <a:rPr lang="en-US" dirty="0" smtClean="0"/>
              <a:t>)"</a:t>
            </a:r>
          </a:p>
          <a:p>
            <a:r>
              <a:rPr lang="en-US" dirty="0" err="1" smtClean="0"/>
              <a:t>transfer_executable</a:t>
            </a:r>
            <a:r>
              <a:rPr lang="en-US" dirty="0" smtClean="0"/>
              <a:t> = false</a:t>
            </a:r>
          </a:p>
          <a:p>
            <a:r>
              <a:rPr lang="en-US" dirty="0" smtClean="0"/>
              <a:t>queue</a:t>
            </a:r>
          </a:p>
        </p:txBody>
      </p:sp>
    </p:spTree>
    <p:extLst>
      <p:ext uri="{BB962C8B-B14F-4D97-AF65-F5344CB8AC3E}">
        <p14:creationId xmlns:p14="http://schemas.microsoft.com/office/powerpoint/2010/main" val="3548512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itext Poster">
  <a:themeElements>
    <a:clrScheme name="Custom 7">
      <a:dk1>
        <a:sysClr val="windowText" lastClr="000000"/>
      </a:dk1>
      <a:lt1>
        <a:sysClr val="window" lastClr="FFFFFF"/>
      </a:lt1>
      <a:dk2>
        <a:srgbClr val="2C184F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1F0075"/>
      </a:accent6>
      <a:hlink>
        <a:srgbClr val="280496"/>
      </a:hlink>
      <a:folHlink>
        <a:srgbClr val="34009B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Bitext Poster.thmx</Template>
  <TotalTime>401</TotalTime>
  <Words>604</Words>
  <Application>Microsoft Macintosh PowerPoint</Application>
  <PresentationFormat>On-screen Show (4:3)</PresentationFormat>
  <Paragraphs>159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Bitext Poster</vt:lpstr>
      <vt:lpstr>Gondor :  Making HTCondor DAGman Groovy</vt:lpstr>
      <vt:lpstr>Computational Linguistics @ UW</vt:lpstr>
      <vt:lpstr>CLMS Courses using Condor</vt:lpstr>
      <vt:lpstr>LING 573 - Natural Language Processing Systems and Applications</vt:lpstr>
      <vt:lpstr>LING 473, 57{0-2} Programs</vt:lpstr>
      <vt:lpstr>Grading Student Programs</vt:lpstr>
      <vt:lpstr>PowerPoint Presentation</vt:lpstr>
      <vt:lpstr>PowerPoint Presentation</vt:lpstr>
      <vt:lpstr>Writing Condor Programs</vt:lpstr>
      <vt:lpstr>Gondor v1</vt:lpstr>
      <vt:lpstr>Gondor v1</vt:lpstr>
      <vt:lpstr>Generated Submit Description</vt:lpstr>
      <vt:lpstr>Gondor v1</vt:lpstr>
      <vt:lpstr>Generated DAGman DAG File</vt:lpstr>
      <vt:lpstr>Gondor v1</vt:lpstr>
      <vt:lpstr>My Development Principles</vt:lpstr>
      <vt:lpstr>DRMAA Java Binding</vt:lpstr>
      <vt:lpstr>Gondor v3</vt:lpstr>
      <vt:lpstr>The Road Ahead for Gondor</vt:lpstr>
      <vt:lpstr>Annotation-based CLI</vt:lpstr>
      <vt:lpstr>Workflow Persistence &amp; Reduction</vt:lpstr>
      <vt:lpstr>Provenance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Gondor : Making HTCondor DAGman Groovy</dc:title>
  <dc:creator>James White</dc:creator>
  <cp:lastModifiedBy>James White</cp:lastModifiedBy>
  <cp:revision>30</cp:revision>
  <dcterms:created xsi:type="dcterms:W3CDTF">2014-04-29T11:43:49Z</dcterms:created>
  <dcterms:modified xsi:type="dcterms:W3CDTF">2014-04-29T19:42:40Z</dcterms:modified>
</cp:coreProperties>
</file>