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7"/>
  </p:notesMasterIdLst>
  <p:sldIdLst>
    <p:sldId id="857" r:id="rId2"/>
    <p:sldId id="858" r:id="rId3"/>
    <p:sldId id="859" r:id="rId4"/>
    <p:sldId id="864" r:id="rId5"/>
    <p:sldId id="865" r:id="rId6"/>
    <p:sldId id="866" r:id="rId7"/>
    <p:sldId id="867" r:id="rId8"/>
    <p:sldId id="869" r:id="rId9"/>
    <p:sldId id="870" r:id="rId10"/>
    <p:sldId id="871" r:id="rId11"/>
    <p:sldId id="860" r:id="rId12"/>
    <p:sldId id="861" r:id="rId13"/>
    <p:sldId id="877" r:id="rId14"/>
    <p:sldId id="862" r:id="rId15"/>
    <p:sldId id="863" r:id="rId16"/>
    <p:sldId id="868" r:id="rId17"/>
    <p:sldId id="872" r:id="rId18"/>
    <p:sldId id="878" r:id="rId19"/>
    <p:sldId id="879" r:id="rId20"/>
    <p:sldId id="880" r:id="rId21"/>
    <p:sldId id="882" r:id="rId22"/>
    <p:sldId id="873" r:id="rId23"/>
    <p:sldId id="881" r:id="rId24"/>
    <p:sldId id="874" r:id="rId25"/>
    <p:sldId id="87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54" d="100"/>
          <a:sy n="54" d="100"/>
        </p:scale>
        <p:origin x="-5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206"/>
    </p:cViewPr>
  </p:sorterViewPr>
  <p:notesViewPr>
    <p:cSldViewPr snapToGrid="0">
      <p:cViewPr varScale="1">
        <p:scale>
          <a:sx n="49" d="100"/>
          <a:sy n="49" d="100"/>
        </p:scale>
        <p:origin x="-152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DDE668-1C34-46D8-8C87-45DBD7915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4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3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B0B7-E75A-45E6-8334-DC3A57A25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83DE-4924-4CEB-B587-40D68EDC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D3C1-F3D7-49B2-81A6-ACBCE522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93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F044-77D7-4194-95AC-E462B665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FF8D-01C6-456E-8402-4011AB2E7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208D-0250-4ED8-9CAC-6A438104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6ACA-F66D-42EC-9687-31F200158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BB8D-2BA2-4A87-8345-E04FA754A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8796-CD78-4233-9DC4-1E30FC031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A80B-6551-4727-811A-FBD5B1D74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67BA1-219C-45C4-9A3B-62EE25708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sebald@skua.icecube.wisc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913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How High Throughput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was my cluster?</a:t>
            </a:r>
            <a:r>
              <a:rPr lang="en-US" dirty="0">
                <a:ea typeface="+mj-ea"/>
                <a:cs typeface="+mj-cs"/>
              </a:rPr>
              <a:t/>
            </a:r>
            <a:br>
              <a:rPr lang="en-US" dirty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Greg </a:t>
            </a:r>
            <a:r>
              <a:rPr lang="en-US" sz="2000" dirty="0" err="1" smtClean="0">
                <a:solidFill>
                  <a:schemeClr val="tx2"/>
                </a:solidFill>
                <a:ea typeface="+mj-ea"/>
                <a:cs typeface="+mj-cs"/>
              </a:rPr>
              <a:t>Thain</a:t>
            </a:r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/>
            </a:r>
            <a:b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Center for High Throughput Computing</a:t>
            </a:r>
            <a:endParaRPr lang="en-US" dirty="0" smtClean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homogenous slots, wait time a function of pool size, which is big</a:t>
            </a:r>
          </a:p>
          <a:p>
            <a:r>
              <a:rPr lang="en-US" dirty="0" smtClean="0"/>
              <a:t>Assuming no </a:t>
            </a:r>
            <a:r>
              <a:rPr lang="en-US" dirty="0" err="1" smtClean="0"/>
              <a:t>checkpointing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draining needed, job wait time a function of longest job. 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More demand for HTPC jobs.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draining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6537"/>
            <a:ext cx="9144000" cy="914400"/>
          </a:xfrm>
        </p:spPr>
        <p:txBody>
          <a:bodyPr/>
          <a:lstStyle/>
          <a:p>
            <a:pPr algn="l"/>
            <a:r>
              <a:rPr lang="en-US" dirty="0" smtClean="0"/>
              <a:t>CHTC: A Flocking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Nightmare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427789" y="1795698"/>
            <a:ext cx="422030" cy="128367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328874" y="1008184"/>
            <a:ext cx="885091" cy="1664677"/>
            <a:chOff x="6998678" y="1055077"/>
            <a:chExt cx="885091" cy="1664677"/>
          </a:xfrm>
          <a:solidFill>
            <a:schemeClr val="accent2">
              <a:lumMod val="75000"/>
            </a:schemeClr>
          </a:solidFill>
        </p:grpSpPr>
        <p:sp>
          <p:nvSpPr>
            <p:cNvPr id="10" name="Vertical Scroll 9"/>
            <p:cNvSpPr/>
            <p:nvPr/>
          </p:nvSpPr>
          <p:spPr bwMode="auto">
            <a:xfrm>
              <a:off x="6998678" y="1055077"/>
              <a:ext cx="422030" cy="914400"/>
            </a:xfrm>
            <a:prstGeom prst="verticalScroll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" name="Vertical Scroll 10"/>
            <p:cNvSpPr/>
            <p:nvPr/>
          </p:nvSpPr>
          <p:spPr bwMode="auto">
            <a:xfrm>
              <a:off x="7250724" y="1348154"/>
              <a:ext cx="422030" cy="914400"/>
            </a:xfrm>
            <a:prstGeom prst="verticalScroll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2" name="Vertical Scroll 11"/>
            <p:cNvSpPr/>
            <p:nvPr/>
          </p:nvSpPr>
          <p:spPr bwMode="auto">
            <a:xfrm>
              <a:off x="7461739" y="1805354"/>
              <a:ext cx="422030" cy="914400"/>
            </a:xfrm>
            <a:prstGeom prst="verticalScroll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300378" y="3019060"/>
            <a:ext cx="950539" cy="1397773"/>
            <a:chOff x="5802926" y="3150372"/>
            <a:chExt cx="1163500" cy="1824756"/>
          </a:xfrm>
          <a:solidFill>
            <a:schemeClr val="accent2">
              <a:lumMod val="75000"/>
            </a:schemeClr>
          </a:solidFill>
        </p:grpSpPr>
        <p:grpSp>
          <p:nvGrpSpPr>
            <p:cNvPr id="16" name="Group 15"/>
            <p:cNvGrpSpPr/>
            <p:nvPr/>
          </p:nvGrpSpPr>
          <p:grpSpPr>
            <a:xfrm>
              <a:off x="5802926" y="3150372"/>
              <a:ext cx="463061" cy="914400"/>
              <a:chOff x="6265987" y="2989385"/>
              <a:chExt cx="885091" cy="1664677"/>
            </a:xfrm>
            <a:grpFill/>
          </p:grpSpPr>
          <p:sp>
            <p:nvSpPr>
              <p:cNvPr id="13" name="Vertical Scroll 12"/>
              <p:cNvSpPr/>
              <p:nvPr/>
            </p:nvSpPr>
            <p:spPr bwMode="auto">
              <a:xfrm>
                <a:off x="6265987" y="2989385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4" name="Vertical Scroll 13"/>
              <p:cNvSpPr/>
              <p:nvPr/>
            </p:nvSpPr>
            <p:spPr bwMode="auto">
              <a:xfrm>
                <a:off x="6518033" y="32824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" name="Vertical Scroll 14"/>
              <p:cNvSpPr/>
              <p:nvPr/>
            </p:nvSpPr>
            <p:spPr bwMode="auto">
              <a:xfrm>
                <a:off x="6729048" y="37396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503365" y="4045869"/>
              <a:ext cx="463061" cy="914400"/>
              <a:chOff x="6265987" y="2989385"/>
              <a:chExt cx="885091" cy="1664677"/>
            </a:xfrm>
            <a:grpFill/>
          </p:grpSpPr>
          <p:sp>
            <p:nvSpPr>
              <p:cNvPr id="21" name="Vertical Scroll 20"/>
              <p:cNvSpPr/>
              <p:nvPr/>
            </p:nvSpPr>
            <p:spPr bwMode="auto">
              <a:xfrm>
                <a:off x="6265987" y="2989385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2" name="Vertical Scroll 21"/>
              <p:cNvSpPr/>
              <p:nvPr/>
            </p:nvSpPr>
            <p:spPr bwMode="auto">
              <a:xfrm>
                <a:off x="6518033" y="32824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3" name="Vertical Scroll 22"/>
              <p:cNvSpPr/>
              <p:nvPr/>
            </p:nvSpPr>
            <p:spPr bwMode="auto">
              <a:xfrm>
                <a:off x="6729048" y="37396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986593" y="4060728"/>
              <a:ext cx="463061" cy="914400"/>
              <a:chOff x="6265987" y="2989385"/>
              <a:chExt cx="885091" cy="1664677"/>
            </a:xfrm>
            <a:grpFill/>
          </p:grpSpPr>
          <p:sp>
            <p:nvSpPr>
              <p:cNvPr id="25" name="Vertical Scroll 24"/>
              <p:cNvSpPr/>
              <p:nvPr/>
            </p:nvSpPr>
            <p:spPr bwMode="auto">
              <a:xfrm>
                <a:off x="6265987" y="2989385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6" name="Vertical Scroll 25"/>
              <p:cNvSpPr/>
              <p:nvPr/>
            </p:nvSpPr>
            <p:spPr bwMode="auto">
              <a:xfrm>
                <a:off x="6518033" y="32824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7" name="Vertical Scroll 26"/>
              <p:cNvSpPr/>
              <p:nvPr/>
            </p:nvSpPr>
            <p:spPr bwMode="auto">
              <a:xfrm>
                <a:off x="6729048" y="37396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400803" y="3150372"/>
              <a:ext cx="463061" cy="914400"/>
              <a:chOff x="6265987" y="2989385"/>
              <a:chExt cx="885091" cy="1664677"/>
            </a:xfrm>
            <a:grpFill/>
          </p:grpSpPr>
          <p:sp>
            <p:nvSpPr>
              <p:cNvPr id="29" name="Vertical Scroll 28"/>
              <p:cNvSpPr/>
              <p:nvPr/>
            </p:nvSpPr>
            <p:spPr bwMode="auto">
              <a:xfrm>
                <a:off x="6265987" y="2989385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0" name="Vertical Scroll 29"/>
              <p:cNvSpPr/>
              <p:nvPr/>
            </p:nvSpPr>
            <p:spPr bwMode="auto">
              <a:xfrm>
                <a:off x="6518033" y="32824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1" name="Vertical Scroll 30"/>
              <p:cNvSpPr/>
              <p:nvPr/>
            </p:nvSpPr>
            <p:spPr bwMode="auto">
              <a:xfrm>
                <a:off x="6729048" y="3739662"/>
                <a:ext cx="422030" cy="914400"/>
              </a:xfrm>
              <a:prstGeom prst="verticalScroll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0" y="918535"/>
            <a:ext cx="1775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3</a:t>
            </a:r>
          </a:p>
          <a:p>
            <a:r>
              <a:rPr lang="en-US" sz="3600" dirty="0" smtClean="0"/>
              <a:t>CHTC</a:t>
            </a:r>
          </a:p>
          <a:p>
            <a:r>
              <a:rPr lang="en-US" sz="3600" dirty="0" err="1" smtClean="0"/>
              <a:t>Schedds</a:t>
            </a:r>
            <a:endParaRPr lang="en-US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552487" y="3294086"/>
            <a:ext cx="1775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80</a:t>
            </a:r>
          </a:p>
          <a:p>
            <a:r>
              <a:rPr lang="en-US" sz="3600" dirty="0" smtClean="0"/>
              <a:t>UW</a:t>
            </a:r>
          </a:p>
          <a:p>
            <a:r>
              <a:rPr lang="en-US" sz="3600" dirty="0" err="1" smtClean="0"/>
              <a:t>Schedds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136" y="5364768"/>
            <a:ext cx="481807" cy="70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31722" y="5118218"/>
            <a:ext cx="2514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Non-UW</a:t>
            </a:r>
          </a:p>
          <a:p>
            <a:r>
              <a:rPr lang="en-US" sz="3600" dirty="0" err="1" smtClean="0"/>
              <a:t>Schedds</a:t>
            </a:r>
            <a:endParaRPr lang="en-US" sz="36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468821" y="249114"/>
            <a:ext cx="422030" cy="128367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849819" y="4020705"/>
            <a:ext cx="422030" cy="128367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046787" y="4817319"/>
            <a:ext cx="422030" cy="128367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90851" y="249114"/>
            <a:ext cx="3083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6,000 cores CHTC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849819" y="1739333"/>
            <a:ext cx="3083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,000 cores CS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27789" y="5601221"/>
            <a:ext cx="3083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ACI Pool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271849" y="4476855"/>
            <a:ext cx="3083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CAE Pool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4349265" y="3334749"/>
            <a:ext cx="422030" cy="128367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71295" y="3457885"/>
            <a:ext cx="3083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Infolab</a:t>
            </a:r>
            <a:r>
              <a:rPr lang="en-US" dirty="0" smtClean="0"/>
              <a:t> pool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328136" y="918537"/>
            <a:ext cx="3099653" cy="1198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endCxn id="9" idx="1"/>
          </p:cNvCxnSpPr>
          <p:nvPr/>
        </p:nvCxnSpPr>
        <p:spPr bwMode="auto">
          <a:xfrm>
            <a:off x="2328136" y="2116617"/>
            <a:ext cx="3099653" cy="3209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>
            <a:endCxn id="45" idx="1"/>
          </p:cNvCxnSpPr>
          <p:nvPr/>
        </p:nvCxnSpPr>
        <p:spPr bwMode="auto">
          <a:xfrm>
            <a:off x="2250917" y="2116617"/>
            <a:ext cx="2098348" cy="18599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>
            <a:endCxn id="39" idx="1"/>
          </p:cNvCxnSpPr>
          <p:nvPr/>
        </p:nvCxnSpPr>
        <p:spPr bwMode="auto">
          <a:xfrm>
            <a:off x="2250917" y="2116617"/>
            <a:ext cx="3598902" cy="25459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2328136" y="2116617"/>
            <a:ext cx="2795870" cy="34627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2167128" y="1070937"/>
            <a:ext cx="3260661" cy="2634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2809943" y="1328934"/>
            <a:ext cx="2617846" cy="42722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2250917" y="2603508"/>
            <a:ext cx="3006885" cy="109840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5" name="Group 84"/>
          <p:cNvGrpSpPr/>
          <p:nvPr/>
        </p:nvGrpSpPr>
        <p:grpSpPr>
          <a:xfrm>
            <a:off x="6529757" y="1175250"/>
            <a:ext cx="2444260" cy="3742703"/>
            <a:chOff x="6529757" y="1175250"/>
            <a:chExt cx="2444260" cy="3742703"/>
          </a:xfrm>
        </p:grpSpPr>
        <p:grpSp>
          <p:nvGrpSpPr>
            <p:cNvPr id="82" name="Group 81"/>
            <p:cNvGrpSpPr/>
            <p:nvPr/>
          </p:nvGrpSpPr>
          <p:grpSpPr>
            <a:xfrm>
              <a:off x="6529757" y="1175250"/>
              <a:ext cx="2444260" cy="3742703"/>
              <a:chOff x="6312878" y="1922584"/>
              <a:chExt cx="2444260" cy="3742703"/>
            </a:xfrm>
          </p:grpSpPr>
          <p:sp>
            <p:nvSpPr>
              <p:cNvPr id="84" name="Rectangle 83"/>
              <p:cNvSpPr/>
              <p:nvPr/>
            </p:nvSpPr>
            <p:spPr bwMode="auto">
              <a:xfrm>
                <a:off x="6312878" y="1922584"/>
                <a:ext cx="2444260" cy="3742703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endParaRPr>
              </a:p>
            </p:txBody>
          </p:sp>
          <p:pic>
            <p:nvPicPr>
              <p:cNvPr id="2053" name="Picture 5" descr="Igor Sfiligoi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5443" y="2255781"/>
                <a:ext cx="1995511" cy="19955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3" name="TextBox 82"/>
            <p:cNvSpPr txBox="1"/>
            <p:nvPr/>
          </p:nvSpPr>
          <p:spPr>
            <a:xfrm>
              <a:off x="6732322" y="4032087"/>
              <a:ext cx="22006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Glidein</a:t>
              </a:r>
              <a:r>
                <a:rPr lang="en-US" dirty="0" smtClean="0"/>
                <a:t>!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580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Accountant”</a:t>
            </a:r>
          </a:p>
          <a:p>
            <a:endParaRPr lang="en-US" dirty="0"/>
          </a:p>
          <a:p>
            <a:r>
              <a:rPr lang="en-US" dirty="0" smtClean="0"/>
              <a:t>Access via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ondor_userprio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Records matches,</a:t>
            </a:r>
          </a:p>
          <a:p>
            <a:r>
              <a:rPr lang="en-US" dirty="0" smtClean="0"/>
              <a:t>Not jobs – e.g. </a:t>
            </a:r>
            <a:r>
              <a:rPr lang="en-US" dirty="0" err="1" smtClean="0"/>
              <a:t>glidein</a:t>
            </a:r>
            <a:r>
              <a:rPr lang="en-US" dirty="0" smtClean="0"/>
              <a:t> problem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Negotiator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 descr="Priceline Negotiator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805" y="1395900"/>
            <a:ext cx="5208736" cy="292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8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Negotiator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24325" y="1355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03" r="11470" b="32480"/>
          <a:stretch/>
        </p:blipFill>
        <p:spPr bwMode="auto">
          <a:xfrm>
            <a:off x="0" y="1355725"/>
            <a:ext cx="11560601" cy="362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1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“Event Log”: enable in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endParaRPr lang="en-US" dirty="0"/>
          </a:p>
          <a:p>
            <a:r>
              <a:rPr lang="en-US" dirty="0" smtClean="0"/>
              <a:t>“History file”: </a:t>
            </a:r>
            <a:r>
              <a:rPr lang="en-US" dirty="0" err="1" smtClean="0"/>
              <a:t>condor_history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don’t control them 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Schedd Records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one we use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condor_history</a:t>
            </a:r>
            <a:r>
              <a:rPr lang="en-US" dirty="0" smtClean="0"/>
              <a:t> –f </a:t>
            </a:r>
            <a:r>
              <a:rPr lang="en-US" dirty="0" err="1" smtClean="0"/>
              <a:t>startd_history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Enable by setting</a:t>
            </a:r>
          </a:p>
          <a:p>
            <a:pPr lvl="1"/>
            <a:r>
              <a:rPr lang="en-US" dirty="0" smtClean="0"/>
              <a:t>STARTD_HISTORY = /path/to/file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Startd also keeps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following users have run vanilla jobs that have hit the </a:t>
            </a:r>
            <a:r>
              <a:rPr lang="en-US" sz="2000" dirty="0" err="1"/>
              <a:t>MaxJobRetirementTime</a:t>
            </a:r>
            <a:r>
              <a:rPr lang="en-US" sz="2000" dirty="0"/>
              <a:t> (72) hour limit in CHTC yesterday.</a:t>
            </a:r>
          </a:p>
          <a:p>
            <a:pPr marL="0" indent="0">
              <a:buNone/>
            </a:pPr>
            <a:r>
              <a:rPr lang="en-US" sz="2000" dirty="0" smtClean="0"/>
              <a:t># </a:t>
            </a:r>
            <a:r>
              <a:rPr lang="en-US" sz="2000" dirty="0"/>
              <a:t>of	</a:t>
            </a:r>
            <a:r>
              <a:rPr lang="en-US" sz="2000" dirty="0" smtClean="0"/>
              <a:t>User</a:t>
            </a:r>
          </a:p>
          <a:p>
            <a:pPr marL="0" indent="0">
              <a:buNone/>
            </a:pPr>
            <a:r>
              <a:rPr lang="en-US" sz="2000" dirty="0" smtClean="0"/>
              <a:t>Jobs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----	</a:t>
            </a:r>
            <a:r>
              <a:rPr lang="en-US" sz="2000" dirty="0" smtClean="0"/>
              <a:t>----</a:t>
            </a:r>
          </a:p>
          <a:p>
            <a:pPr marL="0" indent="0">
              <a:buNone/>
            </a:pPr>
            <a:r>
              <a:rPr lang="en-US" sz="2000" dirty="0" smtClean="0"/>
              <a:t>  3 </a:t>
            </a:r>
            <a:r>
              <a:rPr lang="en-US" sz="2000" dirty="0"/>
              <a:t>jchen48@submit.chtc.wisc.edu</a:t>
            </a:r>
          </a:p>
          <a:p>
            <a:pPr marL="0" indent="0">
              <a:buNone/>
            </a:pPr>
            <a:r>
              <a:rPr lang="en-US" sz="2000" dirty="0" smtClean="0"/>
              <a:t> 79 </a:t>
            </a:r>
            <a:r>
              <a:rPr lang="en-US" sz="2000" dirty="0"/>
              <a:t>dschultz@skua.icecube.wisc.edu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81 </a:t>
            </a:r>
            <a:r>
              <a:rPr lang="en-US" sz="2000" dirty="0" smtClean="0"/>
              <a:t>yqzhao@submit.chtc.wisc.edu    </a:t>
            </a:r>
          </a:p>
          <a:p>
            <a:pPr marL="0" indent="0">
              <a:buNone/>
            </a:pPr>
            <a:r>
              <a:rPr lang="en-US" sz="2000" dirty="0" smtClean="0"/>
              <a:t>353 </a:t>
            </a:r>
            <a:r>
              <a:rPr lang="en-US" sz="2000" dirty="0" smtClean="0">
                <a:hlinkClick r:id="rId2"/>
              </a:rPr>
              <a:t>jsebald@skua.icecube.wisc.edu</a:t>
            </a:r>
            <a:endParaRPr lang="en-US" sz="2000" dirty="0" smtClean="0"/>
          </a:p>
          <a:p>
            <a:pPr marL="0" indent="0">
              <a:buNone/>
            </a:pPr>
            <a:r>
              <a:rPr lang="en-US" sz="5400" dirty="0" smtClean="0"/>
              <a:t>= </a:t>
            </a:r>
            <a:r>
              <a:rPr lang="en-US" sz="5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31 K hours </a:t>
            </a:r>
            <a:r>
              <a:rPr lang="en-US" sz="5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badput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ondor_pool_job_report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definition:  job exits of own accord</a:t>
            </a:r>
          </a:p>
          <a:p>
            <a:pPr lvl="1"/>
            <a:r>
              <a:rPr lang="en-US" dirty="0" smtClean="0"/>
              <a:t>Two problems:</a:t>
            </a:r>
          </a:p>
          <a:p>
            <a:pPr lvl="2"/>
            <a:r>
              <a:rPr lang="en-US" dirty="0" smtClean="0"/>
              <a:t>Very, very short jobs </a:t>
            </a:r>
            <a:endParaRPr lang="en-US" dirty="0"/>
          </a:p>
          <a:p>
            <a:pPr lvl="2"/>
            <a:r>
              <a:rPr lang="en-US" dirty="0" smtClean="0"/>
              <a:t>Self </a:t>
            </a:r>
            <a:r>
              <a:rPr lang="en-US" dirty="0" err="1" smtClean="0"/>
              <a:t>checkpointable</a:t>
            </a:r>
            <a:r>
              <a:rPr lang="en-US" dirty="0" smtClean="0"/>
              <a:t> jobs</a:t>
            </a:r>
          </a:p>
          <a:p>
            <a:pPr lvl="3"/>
            <a:r>
              <a:rPr lang="en-US" dirty="0" smtClean="0"/>
              <a:t>How to ID?</a:t>
            </a:r>
          </a:p>
          <a:p>
            <a:pPr lvl="3"/>
            <a:r>
              <a:rPr lang="en-US" dirty="0" err="1" smtClean="0"/>
              <a:t>When_to_transfer_output</a:t>
            </a:r>
            <a:r>
              <a:rPr lang="en-US" dirty="0" smtClean="0"/>
              <a:t> = </a:t>
            </a:r>
            <a:r>
              <a:rPr lang="en-US" dirty="0" err="1" smtClean="0"/>
              <a:t>on_exit_or_evict</a:t>
            </a:r>
            <a:endParaRPr lang="en-US" dirty="0" smtClean="0"/>
          </a:p>
          <a:p>
            <a:pPr lvl="3"/>
            <a:r>
              <a:rPr lang="en-US" dirty="0" smtClean="0"/>
              <a:t>Adding explicit flag – requires a carrot</a:t>
            </a:r>
          </a:p>
          <a:p>
            <a:pPr lvl="3"/>
            <a:r>
              <a:rPr lang="en-US" dirty="0" smtClean="0"/>
              <a:t>+</a:t>
            </a:r>
            <a:r>
              <a:rPr lang="en-US" dirty="0" err="1" smtClean="0"/>
              <a:t>is_resumable</a:t>
            </a:r>
            <a:r>
              <a:rPr lang="en-US" dirty="0" smtClean="0"/>
              <a:t> = true</a:t>
            </a:r>
          </a:p>
          <a:p>
            <a:r>
              <a:rPr lang="en-US" dirty="0" smtClean="0"/>
              <a:t>All this requires understanding users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is/isn’t a job “completion”?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55725"/>
            <a:ext cx="8399462" cy="47813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Averages can be deceiving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Then, on to runtimes.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82753"/>
              </p:ext>
            </p:extLst>
          </p:nvPr>
        </p:nvGraphicFramePr>
        <p:xfrm>
          <a:off x="140672" y="2588721"/>
          <a:ext cx="884506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066"/>
                <a:gridCol w="2391508"/>
                <a:gridCol w="2004646"/>
                <a:gridCol w="2461846"/>
              </a:tblGrid>
              <a:tr h="910618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User  </a:t>
                      </a:r>
                    </a:p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Starts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Total</a:t>
                      </a:r>
                      <a:endParaRPr lang="en-US" sz="4400" baseline="0" dirty="0" smtClean="0"/>
                    </a:p>
                    <a:p>
                      <a:r>
                        <a:rPr lang="en-US" sz="4400" baseline="0" dirty="0" smtClean="0"/>
                        <a:t>Hours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Mean</a:t>
                      </a:r>
                      <a:endParaRPr lang="en-US" sz="4400" dirty="0"/>
                    </a:p>
                  </a:txBody>
                  <a:tcPr/>
                </a:tc>
              </a:tr>
              <a:tr h="502163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gthain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8442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8427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00:59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354" y="1355725"/>
            <a:ext cx="8440371" cy="422751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4535" y="0"/>
            <a:ext cx="9188535" cy="914400"/>
          </a:xfrm>
        </p:spPr>
        <p:txBody>
          <a:bodyPr/>
          <a:lstStyle/>
          <a:p>
            <a:r>
              <a:rPr lang="en-US" dirty="0" smtClean="0"/>
              <a:t>What about quartiles?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94808" y="6492875"/>
            <a:ext cx="2143992" cy="365125"/>
          </a:xfrm>
        </p:spPr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11680"/>
              </p:ext>
            </p:extLst>
          </p:nvPr>
        </p:nvGraphicFramePr>
        <p:xfrm>
          <a:off x="439615" y="1396998"/>
          <a:ext cx="8440615" cy="4511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34"/>
                <a:gridCol w="4819881"/>
              </a:tblGrid>
              <a:tr h="112785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</a:t>
                      </a:r>
                      <a:r>
                        <a:rPr lang="en-US" sz="4000" baseline="30000" dirty="0" smtClean="0"/>
                        <a:t>st</a:t>
                      </a:r>
                      <a:r>
                        <a:rPr lang="en-US" sz="4000" baseline="0" dirty="0" smtClean="0"/>
                        <a:t> quartile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00:01</a:t>
                      </a:r>
                      <a:r>
                        <a:rPr lang="en-US" sz="4000" baseline="0" dirty="0" smtClean="0"/>
                        <a:t> (One Minute)</a:t>
                      </a:r>
                      <a:endParaRPr lang="en-US" sz="4000" dirty="0"/>
                    </a:p>
                  </a:txBody>
                  <a:tcPr/>
                </a:tc>
              </a:tr>
              <a:tr h="112785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</a:t>
                      </a:r>
                      <a:r>
                        <a:rPr lang="en-US" sz="4000" baseline="30000" dirty="0" smtClean="0"/>
                        <a:t>nd</a:t>
                      </a:r>
                      <a:r>
                        <a:rPr lang="en-US" sz="4000" dirty="0" smtClean="0"/>
                        <a:t> quartile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00:12 </a:t>
                      </a:r>
                      <a:endParaRPr lang="en-US" sz="4000" dirty="0"/>
                    </a:p>
                  </a:txBody>
                  <a:tcPr/>
                </a:tc>
              </a:tr>
              <a:tr h="112785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3</a:t>
                      </a:r>
                      <a:r>
                        <a:rPr lang="en-US" sz="4000" baseline="30000" dirty="0" smtClean="0"/>
                        <a:t>rd</a:t>
                      </a:r>
                      <a:r>
                        <a:rPr lang="en-US" sz="4000" dirty="0" smtClean="0"/>
                        <a:t> quartile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00:42</a:t>
                      </a:r>
                      <a:endParaRPr lang="en-US" sz="4000" dirty="0"/>
                    </a:p>
                  </a:txBody>
                  <a:tcPr/>
                </a:tc>
              </a:tr>
              <a:tr h="112785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r>
                        <a:rPr lang="en-US" sz="4000" baseline="30000" dirty="0" smtClean="0"/>
                        <a:t>th</a:t>
                      </a:r>
                      <a:r>
                        <a:rPr lang="en-US" sz="4000" dirty="0" smtClean="0"/>
                        <a:t> quartile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68:41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0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grow m:val="on"/>
                              <m:subHide m:val="on"/>
                              <m:supHide m:val="on"/>
                              <m:ctrlPr>
                                <a:rPr lang="en-US" sz="7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eqArr>
                                <m:eqArrPr>
                                  <m:ctrlPr>
                                    <a:rPr lang="en-US" sz="7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sz="7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𝐽𝑜𝑏</m:t>
                                  </m:r>
                                </m:e>
                                <m:e>
                                  <m:r>
                                    <a:rPr lang="en-US" sz="7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𝑅𝑢𝑛𝑡𝑖𝑚𝑒𝑠</m:t>
                                  </m:r>
                                </m:e>
                              </m:eqArr>
                            </m:e>
                          </m:nary>
                        </m:num>
                        <m:den>
                          <m:r>
                            <a:rPr lang="en-US" sz="7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𝑊𝑎𝑙𝑙</m:t>
                          </m:r>
                          <m:r>
                            <a:rPr lang="en-US" sz="7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7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𝑇𝑖𝑚𝑒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12D-ED0D-4C20-BF97-BA4BE68721B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High Throughput Defined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25% of runs less than one minute</a:t>
            </a:r>
          </a:p>
          <a:p>
            <a:endParaRPr lang="en-US" dirty="0"/>
          </a:p>
          <a:p>
            <a:r>
              <a:rPr lang="en-US" dirty="0" smtClean="0"/>
              <a:t>Is that just one bad job?</a:t>
            </a:r>
          </a:p>
          <a:p>
            <a:endParaRPr lang="en-US" dirty="0" smtClean="0"/>
          </a:p>
          <a:p>
            <a:r>
              <a:rPr lang="en-US" dirty="0" smtClean="0"/>
              <a:t>Or all of the jobs are bad?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“Jobs” vs “Execution attempts”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“Restarted jobs”</a:t>
            </a:r>
          </a:p>
          <a:p>
            <a:r>
              <a:rPr lang="en-US" dirty="0" smtClean="0"/>
              <a:t>Quartiles</a:t>
            </a:r>
          </a:p>
          <a:p>
            <a:r>
              <a:rPr lang="en-US" dirty="0" smtClean="0"/>
              <a:t>Short jobs (less than  minute)</a:t>
            </a:r>
          </a:p>
          <a:p>
            <a:r>
              <a:rPr lang="en-US" dirty="0" smtClean="0"/>
              <a:t>Removed hours</a:t>
            </a:r>
          </a:p>
          <a:p>
            <a:r>
              <a:rPr lang="en-US" dirty="0" smtClean="0"/>
              <a:t>Mean, Median, SD</a:t>
            </a:r>
          </a:p>
          <a:p>
            <a:endParaRPr lang="en-US" dirty="0"/>
          </a:p>
          <a:p>
            <a:r>
              <a:rPr lang="en-US" dirty="0" smtClean="0"/>
              <a:t>Requires a lot of user facilitating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new columns to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Order of magnitude different speeds in pool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Naïve Solution: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Create scaled performance numbers</a:t>
            </a:r>
          </a:p>
          <a:p>
            <a:pPr marL="0" indent="0">
              <a:buNone/>
            </a:pPr>
            <a:r>
              <a:rPr lang="en-US" dirty="0" smtClean="0"/>
              <a:t>Actual solution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Remove very slow machines from pool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Require users to ask for fast machines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Zoo of a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lower 72 hour limit to 24 </a:t>
            </a:r>
          </a:p>
          <a:p>
            <a:endParaRPr lang="en-US" dirty="0"/>
          </a:p>
          <a:p>
            <a:r>
              <a:rPr lang="en-US" dirty="0" smtClean="0"/>
              <a:t>Probably need “escape hatch” for some</a:t>
            </a:r>
          </a:p>
          <a:p>
            <a:endParaRPr lang="en-US" dirty="0"/>
          </a:p>
          <a:p>
            <a:r>
              <a:rPr lang="en-US" dirty="0" smtClean="0"/>
              <a:t>Can drastically improve draining response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looking at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slot-based scheduling?</a:t>
            </a:r>
          </a:p>
          <a:p>
            <a:endParaRPr lang="en-US" dirty="0"/>
          </a:p>
          <a:p>
            <a:r>
              <a:rPr lang="en-US" dirty="0" smtClean="0"/>
              <a:t>Support for mixed HPC / HTC submissions/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593137" cy="4227513"/>
          </a:xfrm>
        </p:spPr>
        <p:txBody>
          <a:bodyPr/>
          <a:lstStyle/>
          <a:p>
            <a:r>
              <a:rPr lang="en-US" dirty="0" smtClean="0"/>
              <a:t>Please talk to me about pool policy</a:t>
            </a:r>
          </a:p>
          <a:p>
            <a:pPr lvl="1"/>
            <a:r>
              <a:rPr lang="en-US" dirty="0" smtClean="0"/>
              <a:t>We’d love to hear from you!</a:t>
            </a:r>
          </a:p>
          <a:p>
            <a:r>
              <a:rPr lang="en-US" dirty="0" smtClean="0"/>
              <a:t>Important to know the shape of jobs</a:t>
            </a:r>
          </a:p>
          <a:p>
            <a:endParaRPr lang="en-US" dirty="0"/>
          </a:p>
          <a:p>
            <a:r>
              <a:rPr lang="en-US" dirty="0" smtClean="0"/>
              <a:t>Pure hours consumed not important metric</a:t>
            </a:r>
          </a:p>
          <a:p>
            <a:endParaRPr lang="en-US" dirty="0"/>
          </a:p>
          <a:p>
            <a:r>
              <a:rPr lang="en-US" dirty="0" smtClean="0"/>
              <a:t>Preempt-Resume right the first time!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grow m:val="on"/>
                              <m:subHide m:val="on"/>
                              <m:supHide m:val="on"/>
                              <m:ctrlPr>
                                <a:rPr lang="en-US" sz="7200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eqArr>
                                <m:eqArrPr>
                                  <m:ctrlPr>
                                    <a:rPr lang="en-US" sz="7200" b="0" i="1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sz="7200" b="0" i="1" smtClean="0">
                                      <a:latin typeface="Cambria Math"/>
                                    </a:rPr>
                                    <m:t>𝐶𝑜𝑚𝑝𝑙𝑒𝑡𝑒𝑑</m:t>
                                  </m:r>
                                </m:e>
                                <m:e>
                                  <m:r>
                                    <a:rPr lang="en-US" sz="7200" i="1">
                                      <a:latin typeface="Cambria Math"/>
                                    </a:rPr>
                                    <m:t>𝐽𝑜𝑏</m:t>
                                  </m:r>
                                  <m:r>
                                    <a:rPr lang="en-US" sz="72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7200" i="1">
                                      <a:latin typeface="Cambria Math"/>
                                    </a:rPr>
                                    <m:t>𝑅𝑢𝑛𝑡𝑖𝑚𝑒</m:t>
                                  </m:r>
                                </m:e>
                              </m:eqArr>
                            </m:e>
                          </m:nary>
                        </m:num>
                        <m:den>
                          <m:r>
                            <a:rPr lang="en-US" sz="7200" i="1">
                              <a:latin typeface="Cambria Math"/>
                            </a:rPr>
                            <m:t>𝑊𝑎𝑙𝑙</m:t>
                          </m:r>
                          <m:r>
                            <a:rPr lang="en-US" sz="7200" i="1">
                              <a:latin typeface="Cambria Math"/>
                            </a:rPr>
                            <m:t> </m:t>
                          </m:r>
                          <m:r>
                            <a:rPr lang="en-US" sz="7200" i="1">
                              <a:latin typeface="Cambria Math"/>
                            </a:rPr>
                            <m:t>𝑇𝑖𝑚𝑒</m:t>
                          </m:r>
                        </m:den>
                      </m:f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Correctly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7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7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grow m:val="on"/>
                                      <m:subHide m:val="on"/>
                                      <m:supHide m:val="on"/>
                                      <m:ctrlPr>
                                        <a:rPr lang="en-US" sz="7200" i="1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eqArr>
                                        <m:eqArrPr>
                                          <m:ctrlPr>
                                            <a:rPr lang="en-US" sz="7200" i="1"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7200" i="1">
                                              <a:latin typeface="Cambria Math"/>
                                            </a:rPr>
                                            <m:t>𝐶𝑜𝑚𝑝𝑙𝑒𝑡𝑒𝑑</m:t>
                                          </m:r>
                                        </m:e>
                                        <m:e>
                                          <m:r>
                                            <a:rPr lang="en-US" sz="7200" i="1">
                                              <a:latin typeface="Cambria Math"/>
                                            </a:rPr>
                                            <m:t>𝐽𝑜𝑏</m:t>
                                          </m:r>
                                          <m:r>
                                            <a:rPr lang="en-US" sz="720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7200" i="1">
                                              <a:latin typeface="Cambria Math"/>
                                            </a:rPr>
                                            <m:t>𝑅𝑢𝑛𝑡𝑖𝑚𝑒</m:t>
                                          </m:r>
                                        </m:e>
                                      </m:eqArr>
                                    </m:e>
                                  </m:nary>
                                </m:num>
                                <m:den>
                                  <m:r>
                                    <a:rPr lang="en-US" sz="7200" i="1">
                                      <a:latin typeface="Cambria Math"/>
                                    </a:rPr>
                                    <m:t>𝑊𝑎𝑙𝑙</m:t>
                                  </m:r>
                                  <m:r>
                                    <a:rPr lang="en-US" sz="72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7200" i="1">
                                      <a:latin typeface="Cambria Math"/>
                                    </a:rPr>
                                    <m:t>𝑇𝑖𝑚𝑒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7200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Correctly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5368" y="5657004"/>
            <a:ext cx="6330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Subject to some notion of fairness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125413" y="5187644"/>
            <a:ext cx="633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1"/>
                </a:solidFill>
              </a:rPr>
              <a:t>*</a:t>
            </a:r>
            <a:endParaRPr lang="en-US" sz="7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Optimize </a:t>
            </a:r>
            <a:r>
              <a:rPr lang="en-US" dirty="0" err="1" smtClean="0"/>
              <a:t>goodput</a:t>
            </a:r>
            <a:r>
              <a:rPr lang="en-US" dirty="0" smtClean="0"/>
              <a:t> subject to following</a:t>
            </a:r>
          </a:p>
          <a:p>
            <a:r>
              <a:rPr lang="en-US" dirty="0" smtClean="0"/>
              <a:t>“Subject to some notion of fairness”</a:t>
            </a:r>
          </a:p>
          <a:p>
            <a:pPr lvl="1"/>
            <a:r>
              <a:rPr lang="en-US" dirty="0" smtClean="0"/>
              <a:t>Recent usage</a:t>
            </a:r>
          </a:p>
          <a:p>
            <a:pPr lvl="1"/>
            <a:r>
              <a:rPr lang="en-US" dirty="0" smtClean="0"/>
              <a:t>Machine ownership</a:t>
            </a:r>
          </a:p>
          <a:p>
            <a:pPr lvl="1"/>
            <a:r>
              <a:rPr lang="en-US" dirty="0" smtClean="0"/>
              <a:t>Real world urgency</a:t>
            </a:r>
          </a:p>
          <a:p>
            <a:pPr lvl="2"/>
            <a:r>
              <a:rPr lang="en-US" dirty="0" smtClean="0"/>
              <a:t>Temporary or otherwise</a:t>
            </a:r>
          </a:p>
          <a:p>
            <a:pPr lvl="1"/>
            <a:r>
              <a:rPr lang="en-US" dirty="0" smtClean="0"/>
              <a:t>Group membership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, etc.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always fine 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sure you know?</a:t>
            </a:r>
          </a:p>
          <a:p>
            <a:r>
              <a:rPr lang="en-US" dirty="0" smtClean="0"/>
              <a:t>We’d like to know.</a:t>
            </a:r>
          </a:p>
          <a:p>
            <a:endParaRPr lang="en-US" dirty="0"/>
          </a:p>
          <a:p>
            <a:r>
              <a:rPr lang="en-US" dirty="0" smtClean="0"/>
              <a:t>We’ve got lots of mechanisms</a:t>
            </a:r>
          </a:p>
          <a:p>
            <a:r>
              <a:rPr lang="en-US" dirty="0" smtClean="0"/>
              <a:t>We would really like to know if sufficient</a:t>
            </a:r>
          </a:p>
          <a:p>
            <a:endParaRPr lang="en-US" dirty="0"/>
          </a:p>
          <a:p>
            <a:r>
              <a:rPr lang="en-US" dirty="0" smtClean="0"/>
              <a:t>Please talk to me!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policy?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limit on job from each group</a:t>
            </a:r>
          </a:p>
          <a:p>
            <a:r>
              <a:rPr lang="en-US" dirty="0" smtClean="0"/>
              <a:t>Also limit on sum of sub-groups</a:t>
            </a:r>
          </a:p>
          <a:p>
            <a:r>
              <a:rPr lang="en-US" dirty="0" smtClean="0"/>
              <a:t>One Free-for-all group, can use whole pool</a:t>
            </a:r>
          </a:p>
          <a:p>
            <a:pPr lvl="1"/>
            <a:r>
              <a:rPr lang="en-US" dirty="0" smtClean="0"/>
              <a:t>Maybe not such a good idea</a:t>
            </a:r>
          </a:p>
          <a:p>
            <a:endParaRPr lang="en-US" dirty="0"/>
          </a:p>
          <a:p>
            <a:r>
              <a:rPr lang="en-US" dirty="0" smtClean="0"/>
              <a:t>If any job runs longer than two days:</a:t>
            </a:r>
          </a:p>
          <a:p>
            <a:pPr lvl="1"/>
            <a:r>
              <a:rPr lang="en-US" dirty="0" smtClean="0"/>
              <a:t>It’s drunk, send it home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question:</a:t>
            </a:r>
          </a:p>
          <a:p>
            <a:pPr lvl="1"/>
            <a:r>
              <a:rPr lang="en-US" dirty="0" smtClean="0"/>
              <a:t>Longest allowable job runtime</a:t>
            </a:r>
          </a:p>
          <a:p>
            <a:endParaRPr lang="en-US" dirty="0"/>
          </a:p>
          <a:p>
            <a:r>
              <a:rPr lang="en-US" dirty="0" smtClean="0"/>
              <a:t>Currently 72 hours.  Good? Bad?</a:t>
            </a:r>
          </a:p>
          <a:p>
            <a:endParaRPr lang="en-US" dirty="0"/>
          </a:p>
          <a:p>
            <a:r>
              <a:rPr lang="en-US" dirty="0" smtClean="0"/>
              <a:t>Policy note:  set with negotiator, not startd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for CHTC pools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55725"/>
            <a:ext cx="9003323" cy="173916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-tot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Total Owner Claimed Unclaimed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Matched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INTEL/LINUX     1     0       1         0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X86_64/LINUX  6639    63    6141       435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6640    63    6142       435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4108" y="3962092"/>
                <a:ext cx="8809892" cy="1743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72 </m:t>
                        </m:r>
                        <m:f>
                          <m:f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/>
                              </a:rPr>
                              <m:t>h𝑜𝑢𝑟𝑠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/>
                              </a:rPr>
                              <m:t>𝑗𝑜𝑏</m:t>
                            </m:r>
                          </m:den>
                        </m:f>
                        <m:r>
                          <a:rPr lang="en-US" sz="5400" b="0" i="1" smtClean="0">
                            <a:latin typeface="Cambria Math"/>
                          </a:rPr>
                          <m:t>∗ </m:t>
                        </m:r>
                        <m:f>
                          <m:fPr>
                            <m:ctrlPr>
                              <a:rPr lang="en-US" sz="5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latin typeface="Cambria Math"/>
                              </a:rPr>
                              <m:t>3600 </m:t>
                            </m:r>
                            <m:r>
                              <a:rPr lang="en-US" sz="5400" b="0" i="1" smtClean="0">
                                <a:latin typeface="Cambria Math"/>
                              </a:rPr>
                              <m:t>𝑠𝑒𝑐𝑜𝑛𝑑𝑠</m:t>
                            </m:r>
                          </m:num>
                          <m:den>
                            <m:r>
                              <a:rPr lang="en-US" sz="5400" b="0" i="1" smtClean="0">
                                <a:latin typeface="Cambria Math"/>
                              </a:rPr>
                              <m:t>h𝑜𝑢𝑟</m:t>
                            </m:r>
                          </m:den>
                        </m:f>
                      </m:num>
                      <m:den>
                        <m:r>
                          <a:rPr lang="en-US" sz="5400" b="0" i="1" smtClean="0">
                            <a:latin typeface="Cambria Math"/>
                          </a:rPr>
                          <m:t>6000 </m:t>
                        </m:r>
                        <m:r>
                          <a:rPr lang="en-US" sz="5400" b="0" i="1" smtClean="0">
                            <a:latin typeface="Cambria Math"/>
                          </a:rPr>
                          <m:t>𝑚𝑎𝑐h𝑖𝑛𝑒𝑠</m:t>
                        </m:r>
                      </m:den>
                    </m:f>
                    <m:r>
                      <a:rPr lang="en-US" sz="54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5400" dirty="0" smtClean="0"/>
                  <a:t> 43 </a:t>
                </a:r>
                <a:r>
                  <a:rPr lang="en-US" sz="5400" dirty="0" err="1" smtClean="0"/>
                  <a:t>secs</a:t>
                </a:r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08" y="3962092"/>
                <a:ext cx="8809892" cy="1743041"/>
              </a:xfrm>
              <a:prstGeom prst="rect">
                <a:avLst/>
              </a:prstGeom>
              <a:blipFill rotWithShape="1">
                <a:blip r:embed="rId2"/>
                <a:stretch>
                  <a:fillRect b="-9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7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Condor-Presentation-Templat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</Template>
  <TotalTime>2887</TotalTime>
  <Words>665</Words>
  <Application>Microsoft Office PowerPoint</Application>
  <PresentationFormat>On-screen Show (4:3)</PresentationFormat>
  <Paragraphs>200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HTCondor-Presentation-Template</vt:lpstr>
      <vt:lpstr>How High Throughput was my cluster?  Greg Thain  Center for High Throughput Computing</vt:lpstr>
      <vt:lpstr>High Throughput Defined</vt:lpstr>
      <vt:lpstr>More Correctly</vt:lpstr>
      <vt:lpstr>Even more Correctly</vt:lpstr>
      <vt:lpstr>There’s always fine print</vt:lpstr>
      <vt:lpstr>What’s your policy?</vt:lpstr>
      <vt:lpstr>Example policy</vt:lpstr>
      <vt:lpstr>Policy for CHTC pools</vt:lpstr>
      <vt:lpstr>Why do we care?</vt:lpstr>
      <vt:lpstr>Problem: draining</vt:lpstr>
      <vt:lpstr>CHTC: A Flocking              Nightmare</vt:lpstr>
      <vt:lpstr>Negotiator Records</vt:lpstr>
      <vt:lpstr>Negotiator Reporting</vt:lpstr>
      <vt:lpstr>Schedd Records</vt:lpstr>
      <vt:lpstr>Startd also keeps history</vt:lpstr>
      <vt:lpstr>condor_pool_job_report</vt:lpstr>
      <vt:lpstr>What is/isn’t a job “completion”?</vt:lpstr>
      <vt:lpstr>Then, on to runtimes.</vt:lpstr>
      <vt:lpstr>What about quartiles?</vt:lpstr>
      <vt:lpstr>“Jobs” vs “Execution attempts”</vt:lpstr>
      <vt:lpstr>Added new columns to report</vt:lpstr>
      <vt:lpstr>Problem: Zoo of a pool</vt:lpstr>
      <vt:lpstr>Results of looking at data</vt:lpstr>
      <vt:lpstr>Future Work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High Throughput was my cluster?  Greg Thain  Center for High Throughput Computing</dc:title>
  <dc:creator>gthain</dc:creator>
  <cp:lastModifiedBy>gthain</cp:lastModifiedBy>
  <cp:revision>50</cp:revision>
  <dcterms:created xsi:type="dcterms:W3CDTF">2014-04-23T21:43:38Z</dcterms:created>
  <dcterms:modified xsi:type="dcterms:W3CDTF">2014-04-28T17:57:47Z</dcterms:modified>
</cp:coreProperties>
</file>