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1"/>
  </p:notesMasterIdLst>
  <p:sldIdLst>
    <p:sldId id="857" r:id="rId2"/>
    <p:sldId id="939" r:id="rId3"/>
    <p:sldId id="859" r:id="rId4"/>
    <p:sldId id="860" r:id="rId5"/>
    <p:sldId id="864" r:id="rId6"/>
    <p:sldId id="898" r:id="rId7"/>
    <p:sldId id="896" r:id="rId8"/>
    <p:sldId id="900" r:id="rId9"/>
    <p:sldId id="895" r:id="rId10"/>
    <p:sldId id="865" r:id="rId11"/>
    <p:sldId id="866" r:id="rId12"/>
    <p:sldId id="867" r:id="rId13"/>
    <p:sldId id="903" r:id="rId14"/>
    <p:sldId id="904" r:id="rId15"/>
    <p:sldId id="905" r:id="rId16"/>
    <p:sldId id="906" r:id="rId17"/>
    <p:sldId id="910" r:id="rId18"/>
    <p:sldId id="908" r:id="rId19"/>
    <p:sldId id="909" r:id="rId20"/>
    <p:sldId id="907" r:id="rId21"/>
    <p:sldId id="918" r:id="rId22"/>
    <p:sldId id="878" r:id="rId23"/>
    <p:sldId id="879" r:id="rId24"/>
    <p:sldId id="880" r:id="rId25"/>
    <p:sldId id="922" r:id="rId26"/>
    <p:sldId id="923" r:id="rId27"/>
    <p:sldId id="924" r:id="rId28"/>
    <p:sldId id="925" r:id="rId29"/>
    <p:sldId id="926" r:id="rId30"/>
    <p:sldId id="927" r:id="rId31"/>
    <p:sldId id="928" r:id="rId32"/>
    <p:sldId id="929" r:id="rId33"/>
    <p:sldId id="930" r:id="rId34"/>
    <p:sldId id="931" r:id="rId35"/>
    <p:sldId id="932" r:id="rId36"/>
    <p:sldId id="933" r:id="rId37"/>
    <p:sldId id="934" r:id="rId38"/>
    <p:sldId id="935" r:id="rId39"/>
    <p:sldId id="885" r:id="rId40"/>
    <p:sldId id="881" r:id="rId41"/>
    <p:sldId id="882" r:id="rId42"/>
    <p:sldId id="883" r:id="rId43"/>
    <p:sldId id="884" r:id="rId44"/>
    <p:sldId id="886" r:id="rId45"/>
    <p:sldId id="887" r:id="rId46"/>
    <p:sldId id="917" r:id="rId47"/>
    <p:sldId id="920" r:id="rId48"/>
    <p:sldId id="921" r:id="rId49"/>
    <p:sldId id="902" r:id="rId50"/>
    <p:sldId id="937" r:id="rId51"/>
    <p:sldId id="940" r:id="rId52"/>
    <p:sldId id="938" r:id="rId53"/>
    <p:sldId id="890" r:id="rId54"/>
    <p:sldId id="891" r:id="rId55"/>
    <p:sldId id="888" r:id="rId56"/>
    <p:sldId id="889" r:id="rId57"/>
    <p:sldId id="894" r:id="rId58"/>
    <p:sldId id="919" r:id="rId59"/>
    <p:sldId id="936" r:id="rId60"/>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8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8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8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8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60036"/>
    <a:srgbClr val="FF9933"/>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6189" autoAdjust="0"/>
  </p:normalViewPr>
  <p:slideViewPr>
    <p:cSldViewPr snapToGrid="0">
      <p:cViewPr varScale="1">
        <p:scale>
          <a:sx n="64" d="100"/>
          <a:sy n="64" d="100"/>
        </p:scale>
        <p:origin x="-21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1478"/>
    </p:cViewPr>
  </p:sorterViewPr>
  <p:notesViewPr>
    <p:cSldViewPr snapToGrid="0">
      <p:cViewPr varScale="1">
        <p:scale>
          <a:sx n="57" d="100"/>
          <a:sy n="57" d="100"/>
        </p:scale>
        <p:origin x="-281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C:\home\tannenba\condor\collector_timings\compareudpvstc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ome\tannenba\condor\collector_timings\compareudpvstc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theend!$B$1</c:f>
              <c:strCache>
                <c:ptCount val="1"/>
                <c:pt idx="0">
                  <c:v>udp 1k</c:v>
                </c:pt>
              </c:strCache>
            </c:strRef>
          </c:tx>
          <c:val>
            <c:numRef>
              <c:f>theend!$B$2:$B$46</c:f>
              <c:numCache>
                <c:formatCode>General</c:formatCode>
                <c:ptCount val="45"/>
                <c:pt idx="0">
                  <c:v>40</c:v>
                </c:pt>
                <c:pt idx="1">
                  <c:v>79.599999999999994</c:v>
                </c:pt>
                <c:pt idx="2">
                  <c:v>118.2</c:v>
                </c:pt>
                <c:pt idx="3">
                  <c:v>157.6</c:v>
                </c:pt>
                <c:pt idx="4">
                  <c:v>198.4</c:v>
                </c:pt>
                <c:pt idx="5">
                  <c:v>238.2</c:v>
                </c:pt>
                <c:pt idx="6">
                  <c:v>274.2</c:v>
                </c:pt>
                <c:pt idx="7">
                  <c:v>312.60000000000002</c:v>
                </c:pt>
                <c:pt idx="8">
                  <c:v>355.4</c:v>
                </c:pt>
                <c:pt idx="9">
                  <c:v>392.4</c:v>
                </c:pt>
                <c:pt idx="10">
                  <c:v>429.2</c:v>
                </c:pt>
                <c:pt idx="11">
                  <c:v>463.4</c:v>
                </c:pt>
                <c:pt idx="12">
                  <c:v>504.4</c:v>
                </c:pt>
                <c:pt idx="13">
                  <c:v>538.6</c:v>
                </c:pt>
                <c:pt idx="14">
                  <c:v>579.20000000000005</c:v>
                </c:pt>
                <c:pt idx="15">
                  <c:v>617</c:v>
                </c:pt>
                <c:pt idx="16">
                  <c:v>649</c:v>
                </c:pt>
                <c:pt idx="17">
                  <c:v>677.8</c:v>
                </c:pt>
                <c:pt idx="18">
                  <c:v>727</c:v>
                </c:pt>
                <c:pt idx="19">
                  <c:v>799.6</c:v>
                </c:pt>
                <c:pt idx="20">
                  <c:v>843.4</c:v>
                </c:pt>
                <c:pt idx="21">
                  <c:v>851.6</c:v>
                </c:pt>
                <c:pt idx="22">
                  <c:v>829.2</c:v>
                </c:pt>
                <c:pt idx="23">
                  <c:v>570.6</c:v>
                </c:pt>
                <c:pt idx="24">
                  <c:v>268.2</c:v>
                </c:pt>
                <c:pt idx="25">
                  <c:v>179.8</c:v>
                </c:pt>
                <c:pt idx="26">
                  <c:v>99.8</c:v>
                </c:pt>
                <c:pt idx="27">
                  <c:v>65.8</c:v>
                </c:pt>
                <c:pt idx="28">
                  <c:v>56</c:v>
                </c:pt>
                <c:pt idx="29">
                  <c:v>33.4</c:v>
                </c:pt>
                <c:pt idx="30">
                  <c:v>22.4</c:v>
                </c:pt>
                <c:pt idx="31">
                  <c:v>16.2</c:v>
                </c:pt>
                <c:pt idx="32">
                  <c:v>6.2</c:v>
                </c:pt>
                <c:pt idx="33">
                  <c:v>6.4</c:v>
                </c:pt>
                <c:pt idx="34">
                  <c:v>3.4</c:v>
                </c:pt>
                <c:pt idx="35">
                  <c:v>2.4</c:v>
                </c:pt>
                <c:pt idx="36">
                  <c:v>0.4</c:v>
                </c:pt>
                <c:pt idx="37">
                  <c:v>0.6</c:v>
                </c:pt>
                <c:pt idx="38">
                  <c:v>0.4</c:v>
                </c:pt>
                <c:pt idx="39">
                  <c:v>14.8</c:v>
                </c:pt>
                <c:pt idx="40">
                  <c:v>0.2</c:v>
                </c:pt>
                <c:pt idx="41">
                  <c:v>0</c:v>
                </c:pt>
                <c:pt idx="42">
                  <c:v>0</c:v>
                </c:pt>
                <c:pt idx="43">
                  <c:v>0</c:v>
                </c:pt>
                <c:pt idx="44">
                  <c:v>0</c:v>
                </c:pt>
              </c:numCache>
            </c:numRef>
          </c:val>
          <c:smooth val="0"/>
        </c:ser>
        <c:dLbls>
          <c:showLegendKey val="0"/>
          <c:showVal val="0"/>
          <c:showCatName val="0"/>
          <c:showSerName val="0"/>
          <c:showPercent val="0"/>
          <c:showBubbleSize val="0"/>
        </c:dLbls>
        <c:marker val="1"/>
        <c:smooth val="0"/>
        <c:axId val="163394560"/>
        <c:axId val="107136704"/>
      </c:lineChart>
      <c:catAx>
        <c:axId val="163394560"/>
        <c:scaling>
          <c:orientation val="minMax"/>
        </c:scaling>
        <c:delete val="0"/>
        <c:axPos val="b"/>
        <c:majorTickMark val="out"/>
        <c:minorTickMark val="none"/>
        <c:tickLblPos val="nextTo"/>
        <c:crossAx val="107136704"/>
        <c:crosses val="autoZero"/>
        <c:auto val="1"/>
        <c:lblAlgn val="ctr"/>
        <c:lblOffset val="100"/>
        <c:noMultiLvlLbl val="0"/>
      </c:catAx>
      <c:valAx>
        <c:axId val="107136704"/>
        <c:scaling>
          <c:orientation val="minMax"/>
        </c:scaling>
        <c:delete val="0"/>
        <c:axPos val="l"/>
        <c:majorGridlines/>
        <c:numFmt formatCode="General" sourceLinked="1"/>
        <c:majorTickMark val="out"/>
        <c:minorTickMark val="none"/>
        <c:tickLblPos val="nextTo"/>
        <c:crossAx val="163394560"/>
        <c:crosses val="autoZero"/>
        <c:crossBetween val="between"/>
      </c:valAx>
    </c:plotArea>
    <c:legend>
      <c:legendPos val="r"/>
      <c:layout>
        <c:manualLayout>
          <c:xMode val="edge"/>
          <c:yMode val="edge"/>
          <c:x val="0.13900465490373273"/>
          <c:y val="0.15618831621706517"/>
          <c:w val="9.311086089365822E-2"/>
          <c:h val="0.1467173499864241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theend!$B$1</c:f>
              <c:strCache>
                <c:ptCount val="1"/>
                <c:pt idx="0">
                  <c:v>udp 1k</c:v>
                </c:pt>
              </c:strCache>
            </c:strRef>
          </c:tx>
          <c:val>
            <c:numRef>
              <c:f>theend!$B$2:$B$46</c:f>
              <c:numCache>
                <c:formatCode>General</c:formatCode>
                <c:ptCount val="45"/>
                <c:pt idx="0">
                  <c:v>40</c:v>
                </c:pt>
                <c:pt idx="1">
                  <c:v>79.599999999999994</c:v>
                </c:pt>
                <c:pt idx="2">
                  <c:v>118.2</c:v>
                </c:pt>
                <c:pt idx="3">
                  <c:v>157.6</c:v>
                </c:pt>
                <c:pt idx="4">
                  <c:v>198.4</c:v>
                </c:pt>
                <c:pt idx="5">
                  <c:v>238.2</c:v>
                </c:pt>
                <c:pt idx="6">
                  <c:v>274.2</c:v>
                </c:pt>
                <c:pt idx="7">
                  <c:v>312.60000000000002</c:v>
                </c:pt>
                <c:pt idx="8">
                  <c:v>355.4</c:v>
                </c:pt>
                <c:pt idx="9">
                  <c:v>392.4</c:v>
                </c:pt>
                <c:pt idx="10">
                  <c:v>429.2</c:v>
                </c:pt>
                <c:pt idx="11">
                  <c:v>463.4</c:v>
                </c:pt>
                <c:pt idx="12">
                  <c:v>504.4</c:v>
                </c:pt>
                <c:pt idx="13">
                  <c:v>538.6</c:v>
                </c:pt>
                <c:pt idx="14">
                  <c:v>579.20000000000005</c:v>
                </c:pt>
                <c:pt idx="15">
                  <c:v>617</c:v>
                </c:pt>
                <c:pt idx="16">
                  <c:v>649</c:v>
                </c:pt>
                <c:pt idx="17">
                  <c:v>677.8</c:v>
                </c:pt>
                <c:pt idx="18">
                  <c:v>727</c:v>
                </c:pt>
                <c:pt idx="19">
                  <c:v>799.6</c:v>
                </c:pt>
                <c:pt idx="20">
                  <c:v>843.4</c:v>
                </c:pt>
                <c:pt idx="21">
                  <c:v>851.6</c:v>
                </c:pt>
                <c:pt idx="22">
                  <c:v>829.2</c:v>
                </c:pt>
                <c:pt idx="23">
                  <c:v>570.6</c:v>
                </c:pt>
                <c:pt idx="24">
                  <c:v>268.2</c:v>
                </c:pt>
                <c:pt idx="25">
                  <c:v>179.8</c:v>
                </c:pt>
                <c:pt idx="26">
                  <c:v>99.8</c:v>
                </c:pt>
                <c:pt idx="27">
                  <c:v>65.8</c:v>
                </c:pt>
                <c:pt idx="28">
                  <c:v>56</c:v>
                </c:pt>
                <c:pt idx="29">
                  <c:v>33.4</c:v>
                </c:pt>
                <c:pt idx="30">
                  <c:v>22.4</c:v>
                </c:pt>
                <c:pt idx="31">
                  <c:v>16.2</c:v>
                </c:pt>
                <c:pt idx="32">
                  <c:v>6.2</c:v>
                </c:pt>
                <c:pt idx="33">
                  <c:v>6.4</c:v>
                </c:pt>
                <c:pt idx="34">
                  <c:v>3.4</c:v>
                </c:pt>
                <c:pt idx="35">
                  <c:v>2.4</c:v>
                </c:pt>
                <c:pt idx="36">
                  <c:v>0.4</c:v>
                </c:pt>
                <c:pt idx="37">
                  <c:v>0.6</c:v>
                </c:pt>
                <c:pt idx="38">
                  <c:v>0.4</c:v>
                </c:pt>
                <c:pt idx="39">
                  <c:v>14.8</c:v>
                </c:pt>
                <c:pt idx="40">
                  <c:v>0.2</c:v>
                </c:pt>
                <c:pt idx="41">
                  <c:v>0</c:v>
                </c:pt>
                <c:pt idx="42">
                  <c:v>0</c:v>
                </c:pt>
                <c:pt idx="43">
                  <c:v>0</c:v>
                </c:pt>
                <c:pt idx="44">
                  <c:v>0</c:v>
                </c:pt>
              </c:numCache>
            </c:numRef>
          </c:val>
          <c:smooth val="0"/>
        </c:ser>
        <c:ser>
          <c:idx val="1"/>
          <c:order val="1"/>
          <c:tx>
            <c:strRef>
              <c:f>theend!$C$1</c:f>
              <c:strCache>
                <c:ptCount val="1"/>
                <c:pt idx="0">
                  <c:v>udp 16k</c:v>
                </c:pt>
              </c:strCache>
            </c:strRef>
          </c:tx>
          <c:val>
            <c:numRef>
              <c:f>theend!$C$2:$C$46</c:f>
              <c:numCache>
                <c:formatCode>General</c:formatCode>
                <c:ptCount val="45"/>
                <c:pt idx="0">
                  <c:v>40.200000000000003</c:v>
                </c:pt>
                <c:pt idx="1">
                  <c:v>80</c:v>
                </c:pt>
                <c:pt idx="2">
                  <c:v>120.4</c:v>
                </c:pt>
                <c:pt idx="3">
                  <c:v>159.4</c:v>
                </c:pt>
                <c:pt idx="4">
                  <c:v>199.8</c:v>
                </c:pt>
                <c:pt idx="5">
                  <c:v>238.8</c:v>
                </c:pt>
                <c:pt idx="6">
                  <c:v>286.2</c:v>
                </c:pt>
                <c:pt idx="7">
                  <c:v>322</c:v>
                </c:pt>
                <c:pt idx="8">
                  <c:v>362.4</c:v>
                </c:pt>
                <c:pt idx="9">
                  <c:v>400.4</c:v>
                </c:pt>
                <c:pt idx="10">
                  <c:v>443.4</c:v>
                </c:pt>
                <c:pt idx="11">
                  <c:v>485</c:v>
                </c:pt>
                <c:pt idx="12">
                  <c:v>523.79999999999995</c:v>
                </c:pt>
                <c:pt idx="13">
                  <c:v>567.20000000000005</c:v>
                </c:pt>
                <c:pt idx="14">
                  <c:v>592.20000000000005</c:v>
                </c:pt>
                <c:pt idx="15">
                  <c:v>644.6</c:v>
                </c:pt>
                <c:pt idx="16">
                  <c:v>681</c:v>
                </c:pt>
                <c:pt idx="17">
                  <c:v>723.4</c:v>
                </c:pt>
                <c:pt idx="18">
                  <c:v>763.4</c:v>
                </c:pt>
                <c:pt idx="19">
                  <c:v>800</c:v>
                </c:pt>
                <c:pt idx="20">
                  <c:v>844.2</c:v>
                </c:pt>
                <c:pt idx="21">
                  <c:v>891.4</c:v>
                </c:pt>
                <c:pt idx="22">
                  <c:v>943.2</c:v>
                </c:pt>
                <c:pt idx="23">
                  <c:v>990.8</c:v>
                </c:pt>
                <c:pt idx="24">
                  <c:v>1028.2</c:v>
                </c:pt>
                <c:pt idx="25">
                  <c:v>1064.8</c:v>
                </c:pt>
                <c:pt idx="26">
                  <c:v>1077.5999999999999</c:v>
                </c:pt>
                <c:pt idx="27">
                  <c:v>1071.8</c:v>
                </c:pt>
                <c:pt idx="28">
                  <c:v>1085</c:v>
                </c:pt>
                <c:pt idx="29">
                  <c:v>1067.4000000000001</c:v>
                </c:pt>
                <c:pt idx="30">
                  <c:v>1069.8</c:v>
                </c:pt>
                <c:pt idx="31">
                  <c:v>1069.2</c:v>
                </c:pt>
                <c:pt idx="32">
                  <c:v>1068.8</c:v>
                </c:pt>
                <c:pt idx="33">
                  <c:v>1060.4000000000001</c:v>
                </c:pt>
                <c:pt idx="34">
                  <c:v>1043.5999999999999</c:v>
                </c:pt>
                <c:pt idx="35">
                  <c:v>1035.8</c:v>
                </c:pt>
                <c:pt idx="36">
                  <c:v>998.8</c:v>
                </c:pt>
                <c:pt idx="37">
                  <c:v>1006.4</c:v>
                </c:pt>
                <c:pt idx="38">
                  <c:v>966.8</c:v>
                </c:pt>
                <c:pt idx="39">
                  <c:v>958.6</c:v>
                </c:pt>
                <c:pt idx="40">
                  <c:v>966.2</c:v>
                </c:pt>
                <c:pt idx="41">
                  <c:v>956.4</c:v>
                </c:pt>
                <c:pt idx="42">
                  <c:v>911</c:v>
                </c:pt>
                <c:pt idx="43">
                  <c:v>900.4</c:v>
                </c:pt>
                <c:pt idx="44">
                  <c:v>915</c:v>
                </c:pt>
              </c:numCache>
            </c:numRef>
          </c:val>
          <c:smooth val="0"/>
        </c:ser>
        <c:dLbls>
          <c:showLegendKey val="0"/>
          <c:showVal val="0"/>
          <c:showCatName val="0"/>
          <c:showSerName val="0"/>
          <c:showPercent val="0"/>
          <c:showBubbleSize val="0"/>
        </c:dLbls>
        <c:marker val="1"/>
        <c:smooth val="0"/>
        <c:axId val="163706368"/>
        <c:axId val="107140160"/>
      </c:lineChart>
      <c:catAx>
        <c:axId val="163706368"/>
        <c:scaling>
          <c:orientation val="minMax"/>
        </c:scaling>
        <c:delete val="0"/>
        <c:axPos val="b"/>
        <c:majorTickMark val="out"/>
        <c:minorTickMark val="none"/>
        <c:tickLblPos val="nextTo"/>
        <c:crossAx val="107140160"/>
        <c:crosses val="autoZero"/>
        <c:auto val="1"/>
        <c:lblAlgn val="ctr"/>
        <c:lblOffset val="100"/>
        <c:noMultiLvlLbl val="0"/>
      </c:catAx>
      <c:valAx>
        <c:axId val="107140160"/>
        <c:scaling>
          <c:orientation val="minMax"/>
        </c:scaling>
        <c:delete val="0"/>
        <c:axPos val="l"/>
        <c:majorGridlines/>
        <c:numFmt formatCode="General" sourceLinked="1"/>
        <c:majorTickMark val="out"/>
        <c:minorTickMark val="none"/>
        <c:tickLblPos val="nextTo"/>
        <c:crossAx val="163706368"/>
        <c:crosses val="autoZero"/>
        <c:crossBetween val="between"/>
      </c:valAx>
    </c:plotArea>
    <c:legend>
      <c:legendPos val="r"/>
      <c:layout>
        <c:manualLayout>
          <c:xMode val="edge"/>
          <c:yMode val="edge"/>
          <c:x val="0.13900465490373273"/>
          <c:y val="0.15618831621706517"/>
          <c:w val="9.311086089365822E-2"/>
          <c:h val="0.14671734998642411"/>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en-US" dirty="0"/>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312978B1-D068-47E8-9D8F-DDBF907F7C11}" type="slidenum">
              <a:rPr lang="en-US"/>
              <a:pPr>
                <a:defRPr/>
              </a:pPr>
              <a:t>‹#›</a:t>
            </a:fld>
            <a:endParaRPr lang="en-US" dirty="0"/>
          </a:p>
        </p:txBody>
      </p:sp>
    </p:spTree>
    <p:extLst>
      <p:ext uri="{BB962C8B-B14F-4D97-AF65-F5344CB8AC3E}">
        <p14:creationId xmlns:p14="http://schemas.microsoft.com/office/powerpoint/2010/main" val="1614500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1</a:t>
            </a:fld>
            <a:endParaRPr lang="en-US" dirty="0"/>
          </a:p>
        </p:txBody>
      </p:sp>
    </p:spTree>
    <p:extLst>
      <p:ext uri="{BB962C8B-B14F-4D97-AF65-F5344CB8AC3E}">
        <p14:creationId xmlns:p14="http://schemas.microsoft.com/office/powerpoint/2010/main" val="3154243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original plan was to use the</a:t>
            </a:r>
            <a:r>
              <a:rPr lang="en-US" baseline="0" dirty="0" smtClean="0"/>
              <a:t> ‘shared folder’ support in KVM.  This would allow us to transfer files in and out of the VM in a very natural way, and since we already had a starter mode which only communicated through files, we wouldn’t have to do much to get things to work.  Another advantage of this approach is that it doesn’t assume anything about the networking availability for the VM; no network communication that wasn’t already occurring for vanilla universe jobs is necessary.  As well, because the physical starter is the only one communicating with the rest of </a:t>
            </a:r>
            <a:r>
              <a:rPr lang="en-US" baseline="0" dirty="0" err="1" smtClean="0"/>
              <a:t>HTCondor</a:t>
            </a:r>
            <a:r>
              <a:rPr lang="en-US" baseline="0" dirty="0" smtClean="0"/>
              <a:t>, we don’t have to make any other changes.  Unfortunately, KVM’s current implementation of ‘shared folder’s simply does not function after saving and restoring the (rest of) the VM’s state.  (Probably because the state of the file server on the hypervisor is not preserved.)  We’re working on alternate implementations and considering other approaches.</a:t>
            </a:r>
          </a:p>
        </p:txBody>
      </p:sp>
      <p:sp>
        <p:nvSpPr>
          <p:cNvPr id="4" name="Slide Number Placeholder 3"/>
          <p:cNvSpPr>
            <a:spLocks noGrp="1"/>
          </p:cNvSpPr>
          <p:nvPr>
            <p:ph type="sldNum" sz="quarter" idx="10"/>
          </p:nvPr>
        </p:nvSpPr>
        <p:spPr/>
        <p:txBody>
          <a:bodyPr/>
          <a:lstStyle/>
          <a:p>
            <a:fld id="{38E670C6-B8FB-48ED-992A-67B4B9053D3F}" type="slidenum">
              <a:rPr lang="en-US" smtClean="0"/>
              <a:t>56</a:t>
            </a:fld>
            <a:endParaRPr lang="en-US"/>
          </a:p>
        </p:txBody>
      </p:sp>
    </p:spTree>
    <p:extLst>
      <p:ext uri="{BB962C8B-B14F-4D97-AF65-F5344CB8AC3E}">
        <p14:creationId xmlns:p14="http://schemas.microsoft.com/office/powerpoint/2010/main" val="104308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AE1DEB4-BAD6-446D-919C-8310BE9C7D16}"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D38103F-205D-43FB-949B-D0D3706754F2}"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2978B1-D068-47E8-9D8F-DDBF907F7C11}" type="slidenum">
              <a:rPr lang="en-US" smtClean="0"/>
              <a:pPr>
                <a:defRPr/>
              </a:pPr>
              <a:t>5</a:t>
            </a:fld>
            <a:endParaRPr lang="en-US" dirty="0"/>
          </a:p>
        </p:txBody>
      </p:sp>
    </p:spTree>
    <p:extLst>
      <p:ext uri="{BB962C8B-B14F-4D97-AF65-F5344CB8AC3E}">
        <p14:creationId xmlns:p14="http://schemas.microsoft.com/office/powerpoint/2010/main" val="128749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BAEE6F5-8B4E-485C-902F-563275D8E9C2}" type="slidenum">
              <a:rPr lang="en-US" smtClean="0"/>
              <a:pPr>
                <a:defRPr/>
              </a:pPr>
              <a:t>22</a:t>
            </a:fld>
            <a:endParaRPr lang="en-US"/>
          </a:p>
        </p:txBody>
      </p:sp>
    </p:spTree>
    <p:extLst>
      <p:ext uri="{BB962C8B-B14F-4D97-AF65-F5344CB8AC3E}">
        <p14:creationId xmlns:p14="http://schemas.microsoft.com/office/powerpoint/2010/main" val="803211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1A1F413-D92C-49D5-940E-EA04D080B007}" type="slidenum">
              <a:rPr lang="en-US" altLang="en-US"/>
              <a:pPr/>
              <a:t>50</a:t>
            </a:fld>
            <a:endParaRPr lang="en-US" altLang="en-US"/>
          </a:p>
        </p:txBody>
      </p:sp>
      <p:sp>
        <p:nvSpPr>
          <p:cNvPr id="51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txBox="1">
            <a:spLocks noGrp="1" noChangeArrowheads="1"/>
          </p:cNvSpPr>
          <p:nvPr>
            <p:ph type="body" idx="1"/>
          </p:nvPr>
        </p:nvSpPr>
        <p:spPr bwMode="auto">
          <a:xfrm>
            <a:off x="686360" y="4342535"/>
            <a:ext cx="5486681" cy="403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Debugging and/or</a:t>
            </a:r>
            <a:r>
              <a:rPr lang="en-US" baseline="0" dirty="0" smtClean="0"/>
              <a:t> maintaining a VM universe infrastructure can be a little troublesome, so we had a few thoughts about things </a:t>
            </a:r>
            <a:r>
              <a:rPr lang="en-US" baseline="0" dirty="0" err="1" smtClean="0"/>
              <a:t>HTCondor</a:t>
            </a:r>
            <a:r>
              <a:rPr lang="en-US" baseline="0" dirty="0" smtClean="0"/>
              <a:t> could do to help.  It should be possible to construct tiny VMs that don’t do anything interesting except indicate that they’ve started, and with these, </a:t>
            </a:r>
            <a:r>
              <a:rPr lang="en-US" baseline="0" dirty="0" err="1" smtClean="0"/>
              <a:t>HTCondor</a:t>
            </a:r>
            <a:r>
              <a:rPr lang="en-US" baseline="0" dirty="0" smtClean="0"/>
              <a:t> could check to see if it can actually start VMU jobs.  It’s probably harder to check if networking for a VM works, but the same general approach probably applies.  Since our experience suggests that the health of VMU decays over time, we should periodically recheck both and make sure they’re still OK.  Reporting that status where the users can see it benefits them because it may help analyze / improve VMU error reporting.  (e.g., did my job hang, or was that hypervisor’s networking broken?)</a:t>
            </a:r>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53</a:t>
            </a:fld>
            <a:endParaRPr lang="en-US"/>
          </a:p>
        </p:txBody>
      </p:sp>
    </p:spTree>
    <p:extLst>
      <p:ext uri="{BB962C8B-B14F-4D97-AF65-F5344CB8AC3E}">
        <p14:creationId xmlns:p14="http://schemas.microsoft.com/office/powerpoint/2010/main" val="51616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addressing the first set of issues should be to make the virtual machine universe easier to user and/or more-consistent with how you do vanilla universe submission and file-transfer.  In particular: the user will not know how much overhead the particular hypervisor will need, but the </a:t>
            </a:r>
            <a:r>
              <a:rPr lang="en-US" baseline="0" dirty="0" err="1" smtClean="0"/>
              <a:t>startd</a:t>
            </a:r>
            <a:r>
              <a:rPr lang="en-US" baseline="0" dirty="0" smtClean="0"/>
              <a:t> will and can infer a good guess from </a:t>
            </a:r>
            <a:r>
              <a:rPr lang="en-US" baseline="0" dirty="0" err="1" smtClean="0"/>
              <a:t>vm_memory</a:t>
            </a:r>
            <a:r>
              <a:rPr lang="en-US" baseline="0" dirty="0" smtClean="0"/>
              <a:t>.  It should do so, and </a:t>
            </a:r>
            <a:r>
              <a:rPr lang="en-US" baseline="0" dirty="0" err="1" smtClean="0"/>
              <a:t>condor_submit</a:t>
            </a:r>
            <a:r>
              <a:rPr lang="en-US" baseline="0" dirty="0" smtClean="0"/>
              <a:t> should not warn about </a:t>
            </a:r>
            <a:r>
              <a:rPr lang="en-US" baseline="0" dirty="0" err="1" smtClean="0"/>
              <a:t>RequestMemory</a:t>
            </a:r>
            <a:r>
              <a:rPr lang="en-US" baseline="0" dirty="0" smtClean="0"/>
              <a:t> being missing for VMU submits.  </a:t>
            </a:r>
            <a:r>
              <a:rPr lang="en-US" baseline="0" dirty="0" err="1" smtClean="0"/>
              <a:t>Condor_submit</a:t>
            </a:r>
            <a:r>
              <a:rPr lang="en-US" baseline="0" dirty="0" smtClean="0"/>
              <a:t> also emits what appears to be spurious warnings about </a:t>
            </a:r>
            <a:r>
              <a:rPr lang="en-US" baseline="0" dirty="0" err="1" smtClean="0"/>
              <a:t>when_to_transfer_output</a:t>
            </a:r>
            <a:r>
              <a:rPr lang="en-US" baseline="0" dirty="0" smtClean="0"/>
              <a:t> and </a:t>
            </a:r>
            <a:r>
              <a:rPr lang="en-US" baseline="0" dirty="0" err="1" smtClean="0"/>
              <a:t>should_transfer_files</a:t>
            </a:r>
            <a:r>
              <a:rPr lang="en-US" baseline="0" dirty="0" smtClean="0"/>
              <a:t>.  As of 8.0.x, this behavior contradicts the manual, which states </a:t>
            </a:r>
            <a:r>
              <a:rPr lang="en-US" baseline="0" dirty="0" err="1" smtClean="0"/>
              <a:t>HTCondor</a:t>
            </a:r>
            <a:r>
              <a:rPr lang="en-US" baseline="0" dirty="0" smtClean="0"/>
              <a:t> must be explicitly told about file transfer.  Similarly, the VMU assumes that disk entries in </a:t>
            </a:r>
            <a:r>
              <a:rPr lang="en-US" baseline="0" dirty="0" err="1" smtClean="0"/>
              <a:t>vm_disk</a:t>
            </a:r>
            <a:r>
              <a:rPr lang="en-US" baseline="0" dirty="0" smtClean="0"/>
              <a:t> must appear in the </a:t>
            </a:r>
            <a:r>
              <a:rPr lang="en-US" baseline="0" dirty="0" err="1" smtClean="0"/>
              <a:t>transfer_input_files</a:t>
            </a:r>
            <a:r>
              <a:rPr lang="en-US" baseline="0" dirty="0" smtClean="0"/>
              <a:t> list, but they may be encoded or embedded in the file-transfer URLs (e.g., compressed VM images, a VM-image-generation service).  This causes grief.  Finally, </a:t>
            </a:r>
            <a:r>
              <a:rPr lang="en-US" baseline="0" dirty="0" err="1" smtClean="0"/>
              <a:t>vm_no_output_vm</a:t>
            </a:r>
            <a:r>
              <a:rPr lang="en-US" baseline="0" dirty="0" smtClean="0"/>
              <a:t> </a:t>
            </a:r>
            <a:r>
              <a:rPr lang="en-US" i="1" baseline="0" dirty="0" smtClean="0"/>
              <a:t>deletes</a:t>
            </a:r>
            <a:r>
              <a:rPr lang="en-US" i="0" baseline="0" dirty="0" smtClean="0"/>
              <a:t> the output disk images rather than removing them from the file transfer list.  This makes it impossible to say “don’t send me any output except this particular one,” which is counter-intuitive at best.</a:t>
            </a:r>
          </a:p>
          <a:p>
            <a:endParaRPr lang="en-US" i="0" baseline="0" dirty="0" smtClean="0"/>
          </a:p>
          <a:p>
            <a:r>
              <a:rPr lang="en-US" i="0" baseline="0" dirty="0" smtClean="0"/>
              <a:t>Supporting an exit status code is going to be tricky but make a lot of our users happy.</a:t>
            </a:r>
            <a:endParaRPr lang="en-US" dirty="0"/>
          </a:p>
        </p:txBody>
      </p:sp>
      <p:sp>
        <p:nvSpPr>
          <p:cNvPr id="4" name="Slide Number Placeholder 3"/>
          <p:cNvSpPr>
            <a:spLocks noGrp="1"/>
          </p:cNvSpPr>
          <p:nvPr>
            <p:ph type="sldNum" sz="quarter" idx="10"/>
          </p:nvPr>
        </p:nvSpPr>
        <p:spPr/>
        <p:txBody>
          <a:bodyPr/>
          <a:lstStyle/>
          <a:p>
            <a:pPr>
              <a:defRPr/>
            </a:pPr>
            <a:fld id="{15B8C8C1-1820-40EC-BAB3-D7820D9EAB13}" type="slidenum">
              <a:rPr lang="en-US" smtClean="0"/>
              <a:pPr>
                <a:defRPr/>
              </a:pPr>
              <a:t>54</a:t>
            </a:fld>
            <a:endParaRPr lang="en-US"/>
          </a:p>
        </p:txBody>
      </p:sp>
    </p:spTree>
    <p:extLst>
      <p:ext uri="{BB962C8B-B14F-4D97-AF65-F5344CB8AC3E}">
        <p14:creationId xmlns:p14="http://schemas.microsoft.com/office/powerpoint/2010/main" val="1322286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instance, you don’t have to recompile your binaries, or run only single-process single-threaded statically-linked jobs; but you (or somebody who likes you) has to provide and maintain the VM, you can’t use remote IO, your disk and memory limits are strictly enforced, and your application will probably run more slowly and certainly create larger checkpoints.</a:t>
            </a:r>
          </a:p>
          <a:p>
            <a:endParaRPr lang="en-US" baseline="0" dirty="0" smtClean="0"/>
          </a:p>
          <a:p>
            <a:r>
              <a:rPr lang="en-US" baseline="0" dirty="0" smtClean="0"/>
              <a:t>Ideally, we can simplify the user’s end of things to a single line in their submit file (</a:t>
            </a:r>
            <a:r>
              <a:rPr lang="en-US" baseline="0" dirty="0" err="1" smtClean="0"/>
              <a:t>WantCheckpointing</a:t>
            </a:r>
            <a:r>
              <a:rPr lang="en-US" baseline="0" dirty="0" smtClean="0"/>
              <a:t> = TRUE).  But then the administrator has to provide a VM that looks a lot like the machine(s) the job would have normally run on.  OTOH, the administrator should have an easier time maintaining that VM than the user.   By pushing this as the canonical default, we also minimize the issues with respect to matchmaking, since the simple case’s </a:t>
            </a:r>
            <a:r>
              <a:rPr lang="en-US" baseline="0" dirty="0" err="1" smtClean="0"/>
              <a:t>startd</a:t>
            </a:r>
            <a:r>
              <a:rPr lang="en-US" baseline="0" dirty="0" smtClean="0"/>
              <a:t> will obviously advertise attributes appropriate for the VM.</a:t>
            </a:r>
            <a:endParaRPr lang="en-US" dirty="0"/>
          </a:p>
        </p:txBody>
      </p:sp>
      <p:sp>
        <p:nvSpPr>
          <p:cNvPr id="4" name="Slide Number Placeholder 3"/>
          <p:cNvSpPr>
            <a:spLocks noGrp="1"/>
          </p:cNvSpPr>
          <p:nvPr>
            <p:ph type="sldNum" sz="quarter" idx="10"/>
          </p:nvPr>
        </p:nvSpPr>
        <p:spPr/>
        <p:txBody>
          <a:bodyPr/>
          <a:lstStyle/>
          <a:p>
            <a:fld id="{38E670C6-B8FB-48ED-992A-67B4B9053D3F}" type="slidenum">
              <a:rPr lang="en-US" smtClean="0"/>
              <a:t>55</a:t>
            </a:fld>
            <a:endParaRPr lang="en-US"/>
          </a:p>
        </p:txBody>
      </p:sp>
    </p:spTree>
    <p:extLst>
      <p:ext uri="{BB962C8B-B14F-4D97-AF65-F5344CB8AC3E}">
        <p14:creationId xmlns:p14="http://schemas.microsoft.com/office/powerpoint/2010/main" val="1848791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7" descr="CHTC_logo_color_ve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09" y="5602288"/>
            <a:ext cx="2211387"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C:\Users\vmuser\Desktop\HTCondor_red_blk_no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990" y="5885071"/>
            <a:ext cx="27082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02" name="Rectangle 2"/>
          <p:cNvSpPr>
            <a:spLocks noGrp="1" noChangeArrowheads="1"/>
          </p:cNvSpPr>
          <p:nvPr>
            <p:ph type="ctrTitle"/>
          </p:nvPr>
        </p:nvSpPr>
        <p:spPr>
          <a:xfrm>
            <a:off x="685800" y="517219"/>
            <a:ext cx="7772400" cy="2438400"/>
          </a:xfrm>
        </p:spPr>
        <p:txBody>
          <a:bodyPr/>
          <a:lstStyle>
            <a:lvl1pPr>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370012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73A6A0AA-7FD3-4A82-9345-19D2032998B2}" type="slidenum">
              <a:rPr lang="en-US"/>
              <a:pPr>
                <a:defRPr/>
              </a:pPr>
              <a:t>‹#›</a:t>
            </a:fld>
            <a:endParaRPr lang="en-US" dirty="0"/>
          </a:p>
        </p:txBody>
      </p:sp>
    </p:spTree>
    <p:extLst>
      <p:ext uri="{BB962C8B-B14F-4D97-AF65-F5344CB8AC3E}">
        <p14:creationId xmlns:p14="http://schemas.microsoft.com/office/powerpoint/2010/main" val="4081393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6EE045F6-34A2-4511-A3FB-315699BF1E8E}" type="slidenum">
              <a:rPr lang="en-US"/>
              <a:pPr>
                <a:defRPr/>
              </a:pPr>
              <a:t>‹#›</a:t>
            </a:fld>
            <a:endParaRPr lang="en-US" dirty="0"/>
          </a:p>
        </p:txBody>
      </p:sp>
    </p:spTree>
    <p:extLst>
      <p:ext uri="{BB962C8B-B14F-4D97-AF65-F5344CB8AC3E}">
        <p14:creationId xmlns:p14="http://schemas.microsoft.com/office/powerpoint/2010/main" val="235492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0238"/>
            <a:ext cx="3810000" cy="373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533400" y="6172200"/>
            <a:ext cx="4114800" cy="457200"/>
          </a:xfrm>
          <a:prstGeom prst="rect">
            <a:avLst/>
          </a:prstGeom>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pPr>
              <a:defRPr/>
            </a:pPr>
            <a:fld id="{09D9E3F0-957F-4C2E-A4DA-12781F608000}" type="slidenum">
              <a:rPr lang="en-US"/>
              <a:pPr>
                <a:defRPr/>
              </a:pPr>
              <a:t>‹#›</a:t>
            </a:fld>
            <a:endParaRPr lang="en-US" dirty="0"/>
          </a:p>
        </p:txBody>
      </p:sp>
    </p:spTree>
    <p:extLst>
      <p:ext uri="{BB962C8B-B14F-4D97-AF65-F5344CB8AC3E}">
        <p14:creationId xmlns:p14="http://schemas.microsoft.com/office/powerpoint/2010/main" val="258252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FC77776C-14D7-48C6-B1E3-FF145FC109AB}" type="slidenum">
              <a:rPr lang="en-US"/>
              <a:pPr>
                <a:defRPr/>
              </a:pPr>
              <a:t>‹#›</a:t>
            </a:fld>
            <a:endParaRPr lang="en-US" dirty="0"/>
          </a:p>
        </p:txBody>
      </p:sp>
    </p:spTree>
    <p:extLst>
      <p:ext uri="{BB962C8B-B14F-4D97-AF65-F5344CB8AC3E}">
        <p14:creationId xmlns:p14="http://schemas.microsoft.com/office/powerpoint/2010/main" val="21591163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A229C8E0-503E-4745-A517-CFD08AC9DC44}" type="slidenum">
              <a:rPr lang="en-US"/>
              <a:pPr>
                <a:defRPr/>
              </a:pPr>
              <a:t>‹#›</a:t>
            </a:fld>
            <a:endParaRPr lang="en-US" dirty="0"/>
          </a:p>
        </p:txBody>
      </p:sp>
    </p:spTree>
    <p:extLst>
      <p:ext uri="{BB962C8B-B14F-4D97-AF65-F5344CB8AC3E}">
        <p14:creationId xmlns:p14="http://schemas.microsoft.com/office/powerpoint/2010/main" val="128211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02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xfrm>
            <a:off x="7467600" y="6248400"/>
            <a:ext cx="990600" cy="457200"/>
          </a:xfrm>
        </p:spPr>
        <p:txBody>
          <a:bodyPr/>
          <a:lstStyle>
            <a:lvl1pPr>
              <a:defRPr/>
            </a:lvl1pPr>
          </a:lstStyle>
          <a:p>
            <a:pPr>
              <a:defRPr/>
            </a:pPr>
            <a:fld id="{099A462B-5250-49FE-8A2E-19B006A29292}" type="slidenum">
              <a:rPr lang="en-US"/>
              <a:pPr>
                <a:defRPr/>
              </a:pPr>
              <a:t>‹#›</a:t>
            </a:fld>
            <a:endParaRPr lang="en-US" dirty="0"/>
          </a:p>
        </p:txBody>
      </p:sp>
    </p:spTree>
    <p:extLst>
      <p:ext uri="{BB962C8B-B14F-4D97-AF65-F5344CB8AC3E}">
        <p14:creationId xmlns:p14="http://schemas.microsoft.com/office/powerpoint/2010/main" val="416661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7" name="Slide Number Placeholder 1"/>
          <p:cNvSpPr>
            <a:spLocks noGrp="1"/>
          </p:cNvSpPr>
          <p:nvPr>
            <p:ph type="sldNum" sz="quarter" idx="10"/>
          </p:nvPr>
        </p:nvSpPr>
        <p:spPr/>
        <p:txBody>
          <a:bodyPr/>
          <a:lstStyle>
            <a:lvl1pPr>
              <a:defRPr/>
            </a:lvl1pPr>
          </a:lstStyle>
          <a:p>
            <a:pPr>
              <a:defRPr/>
            </a:pPr>
            <a:fld id="{93ADACEB-D72B-4C0B-B940-72A92838F30F}" type="slidenum">
              <a:rPr lang="en-US"/>
              <a:pPr>
                <a:defRPr/>
              </a:pPr>
              <a:t>‹#›</a:t>
            </a:fld>
            <a:endParaRPr lang="en-US" dirty="0"/>
          </a:p>
        </p:txBody>
      </p:sp>
    </p:spTree>
    <p:extLst>
      <p:ext uri="{BB962C8B-B14F-4D97-AF65-F5344CB8AC3E}">
        <p14:creationId xmlns:p14="http://schemas.microsoft.com/office/powerpoint/2010/main" val="2718490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7C47EE97-0F2E-4B87-BB55-F7FDEEB233A8}" type="slidenum">
              <a:rPr lang="en-US"/>
              <a:pPr>
                <a:defRPr/>
              </a:pPr>
              <a:t>‹#›</a:t>
            </a:fld>
            <a:endParaRPr lang="en-US" dirty="0"/>
          </a:p>
        </p:txBody>
      </p:sp>
    </p:spTree>
    <p:extLst>
      <p:ext uri="{BB962C8B-B14F-4D97-AF65-F5344CB8AC3E}">
        <p14:creationId xmlns:p14="http://schemas.microsoft.com/office/powerpoint/2010/main" val="333777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C4EA2EA0-71A3-4F83-BC2C-56E5F38A3D0D}" type="slidenum">
              <a:rPr lang="en-US"/>
              <a:pPr>
                <a:defRPr/>
              </a:pPr>
              <a:t>‹#›</a:t>
            </a:fld>
            <a:endParaRPr lang="en-US" dirty="0"/>
          </a:p>
        </p:txBody>
      </p:sp>
    </p:spTree>
    <p:extLst>
      <p:ext uri="{BB962C8B-B14F-4D97-AF65-F5344CB8AC3E}">
        <p14:creationId xmlns:p14="http://schemas.microsoft.com/office/powerpoint/2010/main" val="104483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BF879E37-CFA8-442E-BA24-229311A8B4EC}" type="slidenum">
              <a:rPr lang="en-US"/>
              <a:pPr>
                <a:defRPr/>
              </a:pPr>
              <a:t>‹#›</a:t>
            </a:fld>
            <a:endParaRPr lang="en-US" dirty="0"/>
          </a:p>
        </p:txBody>
      </p:sp>
    </p:spTree>
    <p:extLst>
      <p:ext uri="{BB962C8B-B14F-4D97-AF65-F5344CB8AC3E}">
        <p14:creationId xmlns:p14="http://schemas.microsoft.com/office/powerpoint/2010/main" val="209826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297683C2-34A6-4DA9-845D-D15FEE5C68DA}" type="slidenum">
              <a:rPr lang="en-US"/>
              <a:pPr>
                <a:defRPr/>
              </a:pPr>
              <a:t>‹#›</a:t>
            </a:fld>
            <a:endParaRPr lang="en-US" dirty="0"/>
          </a:p>
        </p:txBody>
      </p:sp>
    </p:spTree>
    <p:extLst>
      <p:ext uri="{BB962C8B-B14F-4D97-AF65-F5344CB8AC3E}">
        <p14:creationId xmlns:p14="http://schemas.microsoft.com/office/powerpoint/2010/main" val="401799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485379" name="Rectangle 3"/>
          <p:cNvSpPr>
            <a:spLocks noGrp="1" noChangeArrowheads="1"/>
          </p:cNvSpPr>
          <p:nvPr>
            <p:ph type="body" idx="1"/>
          </p:nvPr>
        </p:nvSpPr>
        <p:spPr bwMode="auto">
          <a:xfrm>
            <a:off x="322263" y="1355725"/>
            <a:ext cx="8399462"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8" name="Picture 1" descr="CHTC_logo_color_horiz.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75388"/>
            <a:ext cx="27622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bwMode="auto">
          <a:xfrm>
            <a:off x="0" y="6254750"/>
            <a:ext cx="9144000"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Slide Number Placeholder 1"/>
          <p:cNvSpPr>
            <a:spLocks noGrp="1"/>
          </p:cNvSpPr>
          <p:nvPr>
            <p:ph type="sldNum" sz="quarter" idx="4"/>
          </p:nvPr>
        </p:nvSpPr>
        <p:spPr>
          <a:xfrm>
            <a:off x="3505200" y="6492875"/>
            <a:ext cx="2133600" cy="365125"/>
          </a:xfrm>
          <a:prstGeom prst="rect">
            <a:avLst/>
          </a:prstGeom>
        </p:spPr>
        <p:txBody>
          <a:bodyPr vert="horz" lIns="91440" tIns="45720" rIns="91440" bIns="45720" rtlCol="0" anchor="ctr"/>
          <a:lstStyle>
            <a:lvl1pPr algn="ctr">
              <a:defRPr sz="1200" smtClean="0">
                <a:solidFill>
                  <a:schemeClr val="tx1">
                    <a:tint val="75000"/>
                  </a:schemeClr>
                </a:solidFill>
                <a:latin typeface="+mn-lt"/>
              </a:defRPr>
            </a:lvl1pPr>
          </a:lstStyle>
          <a:p>
            <a:pPr>
              <a:defRPr/>
            </a:pPr>
            <a:fld id="{671F83BD-2119-406E-B847-CD3D3B269ABB}" type="slidenum">
              <a:rPr lang="en-US"/>
              <a:pPr>
                <a:defRPr/>
              </a:pPr>
              <a:t>‹#›</a:t>
            </a:fld>
            <a:endParaRPr lang="en-US" dirty="0"/>
          </a:p>
        </p:txBody>
      </p:sp>
      <p:pic>
        <p:nvPicPr>
          <p:cNvPr id="1031" name="Picture 8" descr="C:\Users\vmuser\Desktop\HTCondor_red_blk_notag.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5725" y="6181725"/>
            <a:ext cx="2708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9" r:id="rId2"/>
    <p:sldLayoutId id="2147483730" r:id="rId3"/>
    <p:sldLayoutId id="2147483739" r:id="rId4"/>
    <p:sldLayoutId id="2147483731" r:id="rId5"/>
    <p:sldLayoutId id="2147483732" r:id="rId6"/>
    <p:sldLayoutId id="2147483733" r:id="rId7"/>
    <p:sldLayoutId id="2147483734" r:id="rId8"/>
    <p:sldLayoutId id="2147483735" r:id="rId9"/>
    <p:sldLayoutId id="2147483736" r:id="rId10"/>
    <p:sldLayoutId id="2147483737" r:id="rId11"/>
    <p:sldLayoutId id="2147483740" r:id="rId12"/>
  </p:sldLayoutIdLst>
  <p:hf hdr="0" ftr="0" dt="0"/>
  <p:txStyles>
    <p:title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p:titleStyle>
    <p:body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htcondor-wiki.cs.wisc.edu/index.cgi/tktview?tn=429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quefeng@submit.chtc.wisc.edu" TargetMode="External"/><Relationship Id="rId2" Type="http://schemas.openxmlformats.org/officeDocument/2006/relationships/hyperlink" Target="mailto:wbrooks2@submit.chtc.wisc.edu" TargetMode="External"/><Relationship Id="rId1" Type="http://schemas.openxmlformats.org/officeDocument/2006/relationships/slideLayout" Target="../slideLayouts/slideLayout2.xml"/><Relationship Id="rId5" Type="http://schemas.openxmlformats.org/officeDocument/2006/relationships/hyperlink" Target="mailto:asiahpirani@discovery.wisc.edu" TargetMode="External"/><Relationship Id="rId4" Type="http://schemas.openxmlformats.org/officeDocument/2006/relationships/hyperlink" Target="mailto:davisa@submit.chtc.wisc.edu"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goo.gl/8sxQJb"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What’s new in HTCondor?</a:t>
            </a:r>
            <a:br>
              <a:rPr lang="en-US" dirty="0" smtClean="0"/>
            </a:br>
            <a:r>
              <a:rPr lang="en-US" dirty="0" smtClean="0"/>
              <a:t>What’s coming?</a:t>
            </a:r>
            <a:br>
              <a:rPr lang="en-US" dirty="0" smtClean="0"/>
            </a:br>
            <a:r>
              <a:rPr lang="en-US" dirty="0"/>
              <a:t/>
            </a:r>
            <a:br>
              <a:rPr lang="en-US" dirty="0"/>
            </a:br>
            <a:r>
              <a:rPr lang="en-US" dirty="0" smtClean="0"/>
              <a:t>HTCondor Week 2014</a:t>
            </a:r>
            <a:endParaRPr lang="en-US" dirty="0"/>
          </a:p>
        </p:txBody>
      </p:sp>
      <p:sp>
        <p:nvSpPr>
          <p:cNvPr id="4" name="Title 2"/>
          <p:cNvSpPr txBox="1">
            <a:spLocks/>
          </p:cNvSpPr>
          <p:nvPr/>
        </p:nvSpPr>
        <p:spPr bwMode="auto">
          <a:xfrm>
            <a:off x="838200" y="3544865"/>
            <a:ext cx="7772400" cy="2032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2800" kern="0" dirty="0" smtClean="0"/>
              <a:t>Todd Tannenbaum</a:t>
            </a:r>
          </a:p>
          <a:p>
            <a:r>
              <a:rPr lang="en-US" sz="2800" kern="0" dirty="0" smtClean="0"/>
              <a:t>Center for High Throughput Computing</a:t>
            </a:r>
          </a:p>
          <a:p>
            <a:r>
              <a:rPr lang="en-US" sz="2800" kern="0" dirty="0" smtClean="0"/>
              <a:t>Department of Computer Sciences</a:t>
            </a:r>
          </a:p>
          <a:p>
            <a:r>
              <a:rPr lang="en-US" sz="2800" kern="0" dirty="0" smtClean="0"/>
              <a:t>University of Wisconsin-Madison</a:t>
            </a:r>
            <a:endParaRPr lang="en-US" sz="28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Berkeley Open Infrastructure for Network Computing</a:t>
            </a:r>
          </a:p>
          <a:p>
            <a:pPr>
              <a:defRPr/>
            </a:pPr>
            <a:r>
              <a:rPr lang="en-US" dirty="0" smtClean="0"/>
              <a:t>Grew out of </a:t>
            </a:r>
            <a:r>
              <a:rPr lang="en-US" dirty="0" err="1" smtClean="0"/>
              <a:t>SETI@Home</a:t>
            </a:r>
            <a:r>
              <a:rPr lang="en-US" dirty="0" smtClean="0"/>
              <a:t>, began in 2002</a:t>
            </a:r>
          </a:p>
          <a:p>
            <a:pPr>
              <a:defRPr/>
            </a:pPr>
            <a:r>
              <a:rPr lang="en-US" dirty="0" smtClean="0"/>
              <a:t>Middleware system for </a:t>
            </a:r>
            <a:r>
              <a:rPr lang="en-US" i="1" dirty="0" smtClean="0"/>
              <a:t>volunteer computing</a:t>
            </a:r>
          </a:p>
        </p:txBody>
      </p:sp>
      <p:sp>
        <p:nvSpPr>
          <p:cNvPr id="3" name="Slide Number Placeholder 2"/>
          <p:cNvSpPr>
            <a:spLocks noGrp="1"/>
          </p:cNvSpPr>
          <p:nvPr>
            <p:ph type="sldNum" sz="quarter" idx="10"/>
          </p:nvPr>
        </p:nvSpPr>
        <p:spPr/>
        <p:txBody>
          <a:bodyPr/>
          <a:lstStyle/>
          <a:p>
            <a:fld id="{06E456F1-B19C-C042-9572-DEF0A96DFBFB}" type="slidenum">
              <a:rPr lang="en-US"/>
              <a:pPr/>
              <a:t>10</a:t>
            </a:fld>
            <a:endParaRPr lang="en-US"/>
          </a:p>
        </p:txBody>
      </p:sp>
      <p:sp>
        <p:nvSpPr>
          <p:cNvPr id="4" name="Title 3"/>
          <p:cNvSpPr>
            <a:spLocks noGrp="1"/>
          </p:cNvSpPr>
          <p:nvPr>
            <p:ph type="title"/>
          </p:nvPr>
        </p:nvSpPr>
        <p:spPr/>
        <p:txBody>
          <a:bodyPr/>
          <a:lstStyle/>
          <a:p>
            <a:pPr>
              <a:defRPr/>
            </a:pPr>
            <a:r>
              <a:rPr lang="en-US" dirty="0" smtClean="0">
                <a:cs typeface="ＭＳ Ｐゴシック" charset="0"/>
              </a:rPr>
              <a:t>A Brief History of BOINC</a:t>
            </a:r>
            <a:endParaRPr lang="en-US" dirty="0">
              <a:cs typeface="ＭＳ Ｐゴシック" charset="0"/>
            </a:endParaRPr>
          </a:p>
        </p:txBody>
      </p:sp>
      <p:pic>
        <p:nvPicPr>
          <p:cNvPr id="17410" name="Picture 2" descr="BOINC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949" y="3895956"/>
            <a:ext cx="3472733" cy="154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6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975" y="861050"/>
            <a:ext cx="8399462" cy="4227513"/>
          </a:xfrm>
        </p:spPr>
        <p:txBody>
          <a:bodyPr/>
          <a:lstStyle/>
          <a:p>
            <a:r>
              <a:rPr lang="en-US" dirty="0" smtClean="0"/>
              <a:t>Previous work</a:t>
            </a:r>
          </a:p>
          <a:p>
            <a:pPr lvl="1"/>
            <a:r>
              <a:rPr lang="en-US" dirty="0" smtClean="0"/>
              <a:t>Backfill state and Work-Fetch Hooks</a:t>
            </a:r>
          </a:p>
          <a:p>
            <a:pPr lvl="1"/>
            <a:r>
              <a:rPr lang="en-US" dirty="0" err="1" smtClean="0"/>
              <a:t>HTCondor</a:t>
            </a:r>
            <a:r>
              <a:rPr lang="en-US" dirty="0" smtClean="0"/>
              <a:t> execute machine becomes a BOINC client when otherwise idle</a:t>
            </a:r>
          </a:p>
          <a:p>
            <a:r>
              <a:rPr lang="en-US" dirty="0" smtClean="0"/>
              <a:t>Now, we’re doing the reverse…</a:t>
            </a:r>
            <a:endParaRPr lang="en-US" dirty="0"/>
          </a:p>
        </p:txBody>
      </p:sp>
      <p:sp>
        <p:nvSpPr>
          <p:cNvPr id="3" name="Title 2"/>
          <p:cNvSpPr>
            <a:spLocks noGrp="1"/>
          </p:cNvSpPr>
          <p:nvPr>
            <p:ph type="title"/>
          </p:nvPr>
        </p:nvSpPr>
        <p:spPr/>
        <p:txBody>
          <a:bodyPr/>
          <a:lstStyle/>
          <a:p>
            <a:r>
              <a:rPr lang="en-US" dirty="0" smtClean="0"/>
              <a:t>Previous Work</a:t>
            </a:r>
            <a:endParaRPr lang="en-US" dirty="0"/>
          </a:p>
        </p:txBody>
      </p:sp>
      <p:sp>
        <p:nvSpPr>
          <p:cNvPr id="4" name="Slide Number Placeholder 3"/>
          <p:cNvSpPr>
            <a:spLocks noGrp="1"/>
          </p:cNvSpPr>
          <p:nvPr>
            <p:ph type="sldNum" sz="quarter" idx="10"/>
          </p:nvPr>
        </p:nvSpPr>
        <p:spPr/>
        <p:txBody>
          <a:bodyPr/>
          <a:lstStyle/>
          <a:p>
            <a:fld id="{2E56DE62-7960-B142-BF9B-29C676829DA2}" type="slidenum">
              <a:rPr lang="en-US" smtClean="0"/>
              <a:pPr/>
              <a:t>11</a:t>
            </a:fld>
            <a:endParaRPr lang="en-US"/>
          </a:p>
        </p:txBody>
      </p:sp>
      <p:sp>
        <p:nvSpPr>
          <p:cNvPr id="5" name="AutoShape 2" descr="data:image/jpeg;base64,/9j/4AAQSkZJRgABAQAAAQABAAD/2wCEAAkGBxQTEhQUEhQVFRUVFRQVFBUUFRcVFxQUFBQWFhQVFRUYHCggGBwlHBQUITEhJSkrLi4uFx8zODMsNygtLisBCgoKDg0OGhAQGiwcHBwsLCwsLCwsLCwsLCwsLCwsLCwsLCwsLCwsLCwsLCwsLCwsLDcsLCw3LCw3LCwsLDc3K//AABEIAMIBAwMBIgACEQEDEQH/xAAcAAABBQEBAQAAAAAAAAAAAAADAAIEBQYBBwj/xABCEAACAQIDBAYFCgQGAwEAAAABAgADEQQSIQUxQVEGImFxgZEyobHB0RMjM0JSU2Jyk+EHFZLwFEOCorLxNGNzwv/EABkBAAMBAQEAAAAAAAAAAAAAAAABAgMEBf/EACMRAQEAAgICAgIDAQAAAAAAAAABAhESMQMhQVEEIhMyYSP/2gAMAwEAAhEDEQA/APO8JTt7JPq07BTusAAPaT/fCRVU7ue6S85ZTpYjTsNtxixtu2mU1SrjQe6GRcwA3WsAe/fG0SGtbxHb2Qhp3Ouv99kztsPHV7R8dXejTZkNmsATv42lHQ23iiQFquSSABobkmwA0l3Wwxq5qYOrKbX4Ebrw3RLotVGNw5dQUWpmYg39EFh6wJrL6GffpPw2wtr8bD8xUnyAllQ2RtEemaf6bH2Wl/tzFt8s2ViANNCRu7pFXH1RuqP/AFGZXyVO4j0sJXHplfCmw9phwpkmntisPr37wD7oZdtVOIpt3p+8OauU+kIk8oP5IfZHlLQbUU+lQpnuFo8Y2gd9Ej8rQ5bPniosRg1f0gPIRyYcKLKAO4CXt8MfvV8j8Y8YOgd1a35lMOX+nyxZ4Un+s9xyAK++Ep08osJffyYH0KtNvGNfYNUblzflIMe6f6qlKhEZXdjopy8zvNuy+ksKmznXejDwMCaMOVPURMKWVmBYsmmW9iwP1h3bpLFYRppThpx7GoacRclbaagHssNfX6pKW2msiZROBYchpmNuNUxFZ6S6hL5VHYNT2mVGIwuWkGuSuZUKg2KuxsAUbUTeiiAbgC/MDXzkXF7Lp1Dd0BNwb7jcbjcSYLGMfBVFqFCpzlRxzE2OgsPfNZ0VxINP5MLYpv8AxXJ1PbH4fY6JUNRcwYqy3JJ0bjrxj9kbPFBiwYsCLEEC/Ybx7uy16X9JYS0jpi143EMmIU/WEojxDoerBgjhad/ePlr2Cw5hrwNHdCAzojM/PFFkigHi2Ha+nHgDJSUt4Hf3yABYkjeOMsKNXQX43t4iZepVdz0QpDQrcn++clK4AuSL8re2BZ9LDfpaCqVFW+Ygm2+/H+7xXCCUbAuTXVu32zedFU+dLfZUnz/szA7PHWXJdtRe3AcbmehbEGWhXfnZR/fjJyvZfCurhnLsvO5475E+UPMeX7y72Mm/tPsH7yB0tpphkFY3szBco3ljfcPAzHVqEZah5jy/eOWqez2Slp7bp8cw8PgZKpbUpH6wHfce2Fxv0NxarW7PWIRao7u8SHSrK25ge4gwoHKSE1WB3R4kC57D3iOTEW33Hr9sQ0ngQtKqw3Mw7iRIVPEg8vZJYU2Bta+68Am0tqVh/mHxsfbJK7ac+miP3rKtY4R7p7WYxlBvSo27VP8A1HfI4Ztzun5hcf34ytyzolTl9HyqwXYwb6Oqjdm4+0wVbYNUfUv+UiRLQ1LEOvosw7iY+R86j1cGy+krDvBjPk5cUtsVh9YN+YD3Qn8zRvpKCntXQ/34wliuai+TjDSmlTB0KqsaYZStiQeR8T2wa4JBwv3yz5M6aUb8ieU0ppKNwEBUhoclIuFbgDCLTqD61vGWLQTx6LaMjuPrDyjjim0UAZmICngDvJI7BcxPBrVCsrHdfU8r6XlzLXZJ42eOL1CeJzsL+AIAikjOZyV/JgWq8ppdH86Bg5UtrZl/swo2A+l6i2HDKdfXNFack6CpXYVMcWPPW0NT2bSXdTXxFz65OaMMYNCAbgB3aS/PUwSj7bX9f7CURl9t0ZUopyW59Uzz6FE2KnVB7/bMz/FOvf8AwtP8bVP6VsP+Rmu2ctqa/lvMB/EKrmxiL9ijfxdj8BFgzrPKIZVg0EMsvaTlWSaVdxudh4n2QCwiwJOpbTqjiD+YX9klU9sfaQHuNvUZVqIQCLjjRurYY5CNCQbaAj3iadD8xRP4F/4iYW03VP6Cj+RP+ImeeMnS5dmrCiBBj88nDKSGJrFbSNDTt5f8uwRNu6Mp4hW3Mp7iI3EagA7iyg9xYXvKnG1ays+ZM6AkglVa6gsTw06pH9PbM5Nmvrzt5n1xQzMoQLa5Vg7U1KDOQbrxstvMy7oC1xcmzaE6mxUHU+JhZoL7o9uqj8HxhGgujvpVB+A+2EeaYdKgbQLiHMA5lmA4gXkh5HeAAYSJi1upHMSYRI9QXIUakkAd5itkEZqtiKtMlEdsq2A6xOlud4pfVcPqb2vuPeJyabg0gThjmEaRBJhjTHkRhgYuFTM6jmwHrlp0je9W3IASNsKneunYb+Qi2q+aq57T6tJj5BV7R0Re4eyeZ9MXvjavYlNf9t/fPTmWwHdPKukjXxlf8yjyUR4s6hJCrBrCLKiRFEKsGsIsohBCLBrCLJAk3NrUqQ/An/BZh1903Vf0UHJR6gJn5KvEMCIiIRXmKnZ0TgnYAiLixghhE4DL+Ulf+JEMJ0R7CPVwlxYsSNNHCuNN17i/rkiilhqbkm5O657uG4eUcBHAR7C46O+m3/zPtEI8D0ePzh/I3ukhxNcOjgREDUEM0C5lqCaAqDS/CHMMhHyZuuYB1JG69wR7xFbqBW1BZGc6KoubbzyA5knTxlBs6q1WplchHznq3upXhZrXvYg+U1uOo2oqoHpXa3d6IPPUg+Ep9ioUyr8pTKguwVhepckkuW/ESfC3hlPm1YT0ipI1NuIBse2KXtKkbCKVyHpknMZHvGGboNMaY4xpiC46ML84zfZQ/wB+qVtVrsTzMtNhi1Gu3Zb1fvKkHWY+S+01qqjaTyfpB/5df8//AOVnq5Gk8r6TJbGVwftA+BUSoioKwqwSQqykiLCqYICEEZCrCLAiEUxBKw63YDmQPMzcYveO6YzZK3qoPxr6jf3TY4k6zLyLxQdoYoUqT1CLhFLW3Xtwmew/TmgfTWovgG9hvLLpe9sJW7VA82UTyqHjwmU9nXrGF6S4Z91ZR+a6f8hLSjWVtVZWH4SD7J4nePp1SNQSO0Gx9Uu+GDb2+dUzx/DbexKejWqeJzDya8tcN04xK+l8m/epB81I9kn+Kjb04GdEyvRzpX/iagptTysQTcG407LTVCRZZ2a26PfS/wCk+6SnkTo79L/pb3SXUmmHSoC0A8O8C0swjD4NLq4/CD5MD8YEiS9nHrW5gj1RXoJG0cPew5KADy0/eUuz8Ac1TReGbTUrfq+QtNNi218B7JU4fEgPUbSxUAd9gPaJkoZVNoolri0UD0wlfee+Rq9dVF2P7x+0sSFZuJ5TM4vEFibn++U6ds0utthr9UADt1g12nU7PKQAIejRLbhFacbrZNUnAsx0Lsd3l7pWy1NP5PA0V4mxPjrKqc+d9pq6xe1Ra1PX8XwmfxmBSqb1Fuftbj5w2Xw7p257/UYtpU1Xo4PqPbsYX9YkOtsaqv1cw/Cb+rfNMtQdx7dIUNHM6NMUyldCCD2i0cGm1YA6EA94vI9TZVFvqAd1xKnknyniygMIpl7U6OofRdh32MA3R5xudT33HxlzLEuNO6NJeuvZc+Q/eaiqdTKbo1gTTqPmtcKN27rH9pbmY53dXOmf6ctbCP2sg/3AzzahSzMAOM9D/iC9sMBzqL6gTMX0dpZq6g7gGPkLzXx+sU+TLWNoy9Ga7HqBXsCTY2sBvJvI9fYOIQXNF7cwMw81vN3s3FqhYMLq6lGtvsbajykrGU6dRKS08S9I0wwBKkXzEEXIPC1oeLyTKftXmfj/AJ3KfvfbyplsbHQ8jpOT1/ZmznNGuK9SliGy/NXytwN73F+U846UYdUrAImT5tCygWs5vfThwmzu8fmmd1Fl/Dr/AMo6f5TeHWWemCeefw1p/O1TyQDzb9p6NTC63zX4AZct7b2J15aDtnP5PeTeLHo99MPytJjSH0d+m/0tJjx4dLgLwJhXgmlmYYbZ56477ecAxjsO9mXvHtgFltWrYAk2uo15cPaRMVicS3+KOj5QoAOUincdZyCdGN2tpyms2k2YaEDI7Br/AGDe/u8pi/lM5FQPVqBjdc65FTMSbLoL+My0qNIj6Df6opAXGMAAADbjOxaPbz+rVY8ST5xlLCk79PC58hL2jQpk5RcLxcDQdgPMjyk6qFAy0woXs9svlb0fGfKlobOQWJ9fulhTCAaWhkwQIBPlvk/BbLvqQAO7WPhfkcpOkvpBpTpLyX3CUcvOkWUUzVqMQFsNBfebAW75VYXBl0WpT6ysLjge4gyMsaxoImO21tOqWYNmphWYJlut7HQk/WM2r0iN4I8Ixqd4sbog8BULUkLjUqCwPdrpIeyNqU8QXCBlK9trjmAJaKJC2dsmnRZ2QEF99zcAb7CT6CaUI+sOzNz7xO9bl5H4yi6W7Lq1hTNLUqTcXtvtZrnuk3a+1P8ADUlzDM7Cw5ZgNSeyGgsflOYI8DHCqOYmf6K7cqVajU6uU9XMpAy7iAQR4zUd8MpZfYPwAsHPMj1LHRiKBuAHdHyQyf8AEVvmaY51D6lPxmJ2fjWovnS17EdYXFjv0nsLKCLEAjkReVuK6OYap6VJR2rdD/tmuHk1NUrN+mEp9IQdXp+KMR6jf2yww+3KJ+syn8S+9biWeL6CUj9HUdOwgOPcZT4roNXX0GSoO/KfI6euP/nk5M/wfFl8aWdHEBvo6it3EXv3XvMtt9r12vvFhr3TmK2JiKfp0XHaBmHmt5DI5+uVhhJdyl4Pw8fDlylbr+GdLSu3M0x5Zz75tcStSmy/KUyqOcqvmB6xGgZeF/hMp/Dqnag551PYB8ZqsTTaoyNUd2CaohIChgCA1gNTrxvIz/tXbNLfo4Pnv9LSW8idHfpT+VvdJTSsOlQFoN49oOoZZhtB31EeTAtADbTDK7NcWZiLX13A7vGUtWhc3JPYJY4lyxzHfYDyAHukV5MxPaPFH5ZyMI9DDLlI3jXfO0tnqDpcn1CKjsJWtY1FHZUce+SdsY1MLRNjZyCKQN3Zm7jv8ZQ2lUMCBYtv9UZjscgvSWqi1dLAkXBJ43nnFPbeID3FZyxO5jpc6ei3VHhEVYBlIvWJ9K98o4jW4Ldo3RUtr3pD0kFVWoIhKbqlQi246lQe7iY7ZOIpBDSpVjaxvdmQ23ki9reBmXWiwsiMSWtmzHq5r7rbj3wooM1hYWXflGUHXUnge8wJvNnlkBDO7qR1c9mC9oa1z4mPsCNVueam0w2HxNRbinUZEW7BRextprwOnPSWOH6R1BZqqKU9G66Mbb9QbE+AEmwNMcOpICtv5j3zj4Rhwv3ayuwe36Li7E0wN2cXB13KVuTLbDEsM1MhlNxem1723+PZJuJ6iKUgMVg0qACooYA3FxuMszUNrMB/qGvnHGkptoRe1zcEAyOOi0pNmbIp0CxRbFt5uSbctdwlmIb/AAtyQpB7N3tjWoMN4IispaNEcI206JOiPEdGCOBgHZ0RTogHRAYjZ9Kp9JTRvzKD64aOEcCr2hgWpYWomDXI+9QOZIzWvxteSOijVRQ+fSz21LG5O7hw4ydGogG7SVy9aC46O/SN+RvdJGaR+j/pP/8AM+0RmGBJzE/tLx6XBWMEYVoO0sBkQbQ5EDUEYAeR3klxu7QfCxtb3zN7R2garfI0NbnKXB3n7KH2t5QAtbbNJWILEkGxspIvx1EUtMJ0ZoqihlzMBqb2BPYOUUrjT2s1MgbW2QmItn0IBA0BGvZLFVvu8o8DnIJiMZ0QyhmVc5A6oDXGa+8q2/S5te2kyqHIWC1ru2ZWHoixOoN+qe4T13GYfPTdL2zKRe198xO0ehbD0F0/9ZuP6Dr5RW6PW2fxNN1X5IgZyesV32I9EnUeUCKJUmmjFMwAfNpfjY2uo3Dtkj+WVqLE02IOug6p10N0aCp4xqYKsgubdbVXA42B015xTKFxPTFsVCBAQpJZ7Zc191za1hra8fi6IZurdEte7aG9tblfKCq4imFUU7qx9LMAoWx0tqVbvJjjjHFkIVrE6qACT2sos1pRGqGY5iucKBq32RzKkWHZH06BuXOYWBK5TaxG7UG6jdrvj8U5dgFDU10zE6knfqy7xu084416rKEADKpLZm3nh1iCLAb9ecAn4Xb2JWzNUFRRYfJlVYsFG7UZh+a/nLPDdKaZN61BqehylCWvyGVgD43mfNem5VbFRoCQM12+s2++XjOVVzPlpkOFFgSQ2a2psDuXu5QDa4PalGqCwqLoQCKnUIvw13+BMnILA2OUHXmO+888qIhJzXJB1FOwVRyGaScHUrqvUdqardgtyLAka5SLNfQxaht0VuNVB36g29QjHw66WJ8Rx75n6W28RdQ9EWsLmzKT2lt3haa1KeZFdSMhXNrpp28BaLiFe2DYHn3WPqgipElYfFU3N6bKSOKMD6pIDa8G36NIuBaVojhJhpLrmBHLLr53ipYEvfIQbcDoYuI0iidEfUwzDeDpv/7gwItEdedE5adERLfYP+Z+QwyrYQewh1av5R74Rn1tNselwMxhEMwgyJYDaArsALkgAaknQAcyZ3H4tKSF6jBVHE+oAcT2TE7Qx9TFsAAVp36lIek/I1PhuEcmy2PtPa5rn5OjcUybFh6VXsXiF7ePdNH0e2IKK5mAzkf0j7Ii2BsRaIDPY1CPBb8B8ZdEzSY6TtzSKctFHo2G2d02A0xNMp+NLuh7wOsvrmrwG0UqqGputReYII8+EoNqdCCLmg3+l/c3xmTxeyqtB7kPRfg6dW/iNGkXATJ6wLd3rHnHhSPjPN9n9L8TSsKqrXXmvUqW7vRb1TV7I6WYasbLU+Tf7FTqNfsvo3hI0e1xXwyuLOobvF5T4/orTcHISnYRnXyPxmgV+492+OsDu8jpJ1Ke68/xnQ1hqq37UNx/Q3ulK2xnpt1Lg6+icjctVbSet5bQVbDq4s6hu8Xk8fpW/t5PSd0uuS5NgLgqw524E677SXXwXzQKjrkspDWGTQHUjedR5z0B9iU/qllB0IBuLdl926TKWFRVyBRl5b79/OOSldPJK2GqqLMC17MQBfQ82UXA03dkEjrYAAhhvYHN4AaFf2nq1XYlJtVGQ6C66bt2m7iZW1ujPWBIp1B+IWNo+VncGoz2wNkLUsyWc87FUTvB3mbShsekFIZQ5IsxYbxyHITM4jav+EVlQh6pABA+jpW582HKA2FtDEmoGaqSCblKlrNfUk6dUd0d+6U/xqquyaI1YkLcEgt1SRu3yHtig2IpFFbJTFjYDgAbA9nZu0h3qksDUsQbeiL5R2a8ZyjTzFgCQD1rXy5gvH3TK566aTH7Y59hVqQz0iVIBzNms1jpYW3XFzznKO0sRh7qT8rcaFruF5WO9jNlYuoXS1yc3EjTQ8hpvtKDpFtmkE+Tpn5y9m0JVORzDjpu4cY5naVxgeD6UqoIrKyvpYJrmG4lgx6u6aDYm0BWUvRJaxAa4sR4ce8TD4PBvmVmAqByGC6VC9zbTS43Tb7LwKYJHq1Xy3FrDcBfqqB9ZvjNNpV3S/EGnQcqzJUNrWNjbMM1jvGl9Y7oMpxFFGqhvm2qDM3WzhiCq5r3JW1rmHGPpY58oa4FytNuq1hvYg7z3HjL/ZI6hXcFsFIAAtyHaPfFLOlXC62jYvAUwVAYgubKLZtbX3cIGpspxus3cbe2XhpDTS9txI1jXa2g1PLl3/CFwjNE2LRIWqGBGi7/ABhSIQE89+/tjCI5NGG4lRtnbFPDr1tXb0Ka+kx9w7TInSDpMEJpULPV3M31Kf5jxb8PnM9svZdSvUJuXdrZ6jf3u5AS5jsrQ2Wti6oL9ZvqU19CmOzmebGbbYmw1oC5szkaty7F7JO2VslKC2UXJ3sd5/vlJTTSRALCMCw2WdCRgLJFD5YoHtwAjeDG1aCuLMoIO8EXHkZJR46wPDyi2VjJ7T6FUnuad6Z7NV/p+Ex+1+idZAc9MVF+0vWt3jeJ60yW1GvZHFeYh2TxPAY3E4f6CuwA/wAureonkdV8JptnfxBtYYqgV/8AZS66eIPWHrmz2l0eoV/TQX+0Oq3mN/jMntLoG4uaLhh9l9D/AFbj6pNxVMmm2XtqhiBehVV+wHUd6nUSwt2eXwnjW0dhvSa9Sm1NuDDTyYb5L2f0lxtCwFUVlH1awufBxr5yLifJ63l7fdOFZjNnfxGpHTE0noniR84nmBf1TWbO2lRrC9GqrjkpBt3jeItK2NlitCHuv3fCdyjn56RGxtbouRc5FcnXMuhzXBLFTx385eVNnolPq23qoFrXLaa9t+Mtsto4kHeAZGWNvVVKzm0waNP5Sqxsoyg+WmmvISjo9JqdWpY02RTaxuGA4Zn5Dzmz2ls1ayBczLZswtrqARuPDWVVPo4VdS2V1Gb0RlJJtlJHnxkcdT3FSy1Rbc2rURsmG0UgAuF9K50Chh6+2U2zdlM5KGmDUIutri1mF8/DcTrNzjdmBxkVSMw1Yi2Qg6HTedBOY+vTwNIsiFncnvZuJY8FErD2PJJAsHhaGBpg1qi5zmsTzOpSmN4F4LG4T/FqGZgyg3XLYqpItfMN+nG/E87TI18WcTWD1frFVLKdFGgChTfieHObbojsZqSsXFke1kO8lfrtyvyl3fwWGUnc2g7A6PFai1ACiqQebOymxAJ+rp4gzYU6dtwsOAjjBkk90cmkWk1Tgvn8JwLaPC2lHt7pJSw/UHzlW2lJTu7Xa1kHr7IyWWLxCU0L1GCqN7MbATDbZ6R1K90o5qdLi+6pUH4fsL6z2SFiKlbFVAapzm/UpqOon5RxP4jNdsPosFs9bU8E4Dv5+yXMftNqj6PdGTUAJGSn627vjN1hcIlJQqAADl7TzMkbtBGGWkNpzLCBY7LDYByxwWFyzuWBhZIoS0UA812P/FXDtZcQjUW+0OunmNR5TdbN2tRrrmo1UqLzRg3nbd4z5hx1IrvFoLCYx6TZqbtTYfWRip8xMcbV5TVfWKtCq88A2H/FXGUbCrlrqPtdV/6xv8RPQ9g/xQwVey1GNBzwqjq37HFx52lbTpvwAf2iNPlbxkbD11dQyMGU7ipuD4iHVpW06MrUVIswFjpY2sZQ7S6GYepcqvyZ5poP6TpNKG/sxwt/1HsaeXbS6C1kuaZWoOXot5HT1zK4nZLUnuVak4OhsVN+ye+ZPH1SPicEjizqGHJgCPXAPHMB0oxtDQVBVX7NUXPgw1mlwH8SKZsMRRemea/OL7j7ZebR6DUHuUDUz+HUf0n3TK7R6C10uUy1ByBsf6W+MVxhzJttmbcw1f6GsjH7IYBvFTr6pZ5e4+ozw7G7HKNZ0ZG7QVPhJWztuYzD/R12Zfs1euO4X1HhIuKtvZyg7R7POcyHhr3Gee7P/iWy6YnDn81E3/2t8ZptmdMsFWsFqqrfZqAofM6HwMVh7XRXnIG0NkpWsWzArcAg2te19N3AS1puCLhrjhxEXgD3aSdDahwXRtEqCoxzlRZbgWBuTmtxOsumNt8c3cZHetrpqfUI56HblU3HEcuE5jcZTopnquqKN5Y215DmeyZ3bHS5EJShatVGhN/m0Pa31j2LfvEyhp1sTUDVWarU+qPqr2Im4d8qY7K1a7X6V1a91w96NPjUOlR/yj6g7d/dAbB6PPVPUFlv1na+p4m+9jNJsXoiBZq+p+wNw/MePcJq0phQAoAA3ACwHcOE0kkTbtX7K2PToL1Rc8WO8/AdknMZ0mctGRlossKFitAB5Z3LCWitAw7RR5jSIgZOTpigHyxjKhI1JPeZVNFFMcelZ9m3nQYopSPlpeh20KtOuq06tRAQSQjsoJ7QDN+u18R9/W/Uf4xRQishBtjEff1v1H+M6NsYj7+t+q/xiijSd/OcR9/W/Vf4xy7ZxH39b9V/jFFAOfznEff1v1X+M4dsYj7+t+q/xiijJHxO0qzKwarUYZTozsR6zMRVxT/bb+oxRQMI4l/tt/UZFxFVjvY+ZiiiCd0X2pXSsFStVVSNVWowHkDN1T2xiPv636j/ABnIpKhf5ziLfT1v1X+Moek21a5oMDWq2LICPlG1BYXB1iigSmp4pxoHYdzGaDo/tGqoYrVqA34Ow4dhnYpZVb/znEff1v1X+M5/OMR9/W/Vf4xRQhODbGI+/rfqP8Z3+cYj7+t+q/xiigC/nGI+/rfqv8Y4bZxH39b9V/jFFEZHbOI+/rfqv8Zz+cYj7+t+q/xiigHP5xiPv636r/GcO2MR9/W/Uf4xRQBv83xH39b9R/jFFFA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QTEhQUEhQVFRUVFRQVFBUUFRcVFxQUFBQWFhQVFRUYHCggGBwlHBQUITEhJSkrLi4uFx8zODMsNygtLisBCgoKDg0OGhAQGiwcHBwsLCwsLCwsLCwsLCwsLCwsLCwsLCwsLCwsLCwsLCwsLCwsLDcsLCw3LCw3LCwsLDc3K//AABEIAMIBAwMBIgACEQEDEQH/xAAcAAABBQEBAQAAAAAAAAAAAAADAAIEBQYBBwj/xABCEAACAQIDBAYFCgQGAwEAAAABAgADEQQSIQUxQVEGImFxgZEyobHB0RMjM0JSU2Jyk+EHFZLwFEOCorLxNGNzwv/EABkBAAMBAQEAAAAAAAAAAAAAAAABAgMEBf/EACMRAQEAAgICAgIDAQAAAAAAAAABAhESMQMhQVEEIhMyYSP/2gAMAwEAAhEDEQA/APO8JTt7JPq07BTusAAPaT/fCRVU7ue6S85ZTpYjTsNtxixtu2mU1SrjQe6GRcwA3WsAe/fG0SGtbxHb2Qhp3Ouv99kztsPHV7R8dXejTZkNmsATv42lHQ23iiQFquSSABobkmwA0l3Wwxq5qYOrKbX4Ebrw3RLotVGNw5dQUWpmYg39EFh6wJrL6GffpPw2wtr8bD8xUnyAllQ2RtEemaf6bH2Wl/tzFt8s2ViANNCRu7pFXH1RuqP/AFGZXyVO4j0sJXHplfCmw9phwpkmntisPr37wD7oZdtVOIpt3p+8OauU+kIk8oP5IfZHlLQbUU+lQpnuFo8Y2gd9Ej8rQ5bPniosRg1f0gPIRyYcKLKAO4CXt8MfvV8j8Y8YOgd1a35lMOX+nyxZ4Un+s9xyAK++Ep08osJffyYH0KtNvGNfYNUblzflIMe6f6qlKhEZXdjopy8zvNuy+ksKmznXejDwMCaMOVPURMKWVmBYsmmW9iwP1h3bpLFYRppThpx7GoacRclbaagHssNfX6pKW2msiZROBYchpmNuNUxFZ6S6hL5VHYNT2mVGIwuWkGuSuZUKg2KuxsAUbUTeiiAbgC/MDXzkXF7Lp1Dd0BNwb7jcbjcSYLGMfBVFqFCpzlRxzE2OgsPfNZ0VxINP5MLYpv8AxXJ1PbH4fY6JUNRcwYqy3JJ0bjrxj9kbPFBiwYsCLEEC/Ybx7uy16X9JYS0jpi143EMmIU/WEojxDoerBgjhad/ePlr2Cw5hrwNHdCAzojM/PFFkigHi2Ha+nHgDJSUt4Hf3yABYkjeOMsKNXQX43t4iZepVdz0QpDQrcn++clK4AuSL8re2BZ9LDfpaCqVFW+Ygm2+/H+7xXCCUbAuTXVu32zedFU+dLfZUnz/szA7PHWXJdtRe3AcbmehbEGWhXfnZR/fjJyvZfCurhnLsvO5475E+UPMeX7y72Mm/tPsH7yB0tpphkFY3szBco3ljfcPAzHVqEZah5jy/eOWqez2Slp7bp8cw8PgZKpbUpH6wHfce2Fxv0NxarW7PWIRao7u8SHSrK25ge4gwoHKSE1WB3R4kC57D3iOTEW33Hr9sQ0ngQtKqw3Mw7iRIVPEg8vZJYU2Bta+68Am0tqVh/mHxsfbJK7ac+miP3rKtY4R7p7WYxlBvSo27VP8A1HfI4Ztzun5hcf34ytyzolTl9HyqwXYwb6Oqjdm4+0wVbYNUfUv+UiRLQ1LEOvosw7iY+R86j1cGy+krDvBjPk5cUtsVh9YN+YD3Qn8zRvpKCntXQ/34wliuai+TjDSmlTB0KqsaYZStiQeR8T2wa4JBwv3yz5M6aUb8ieU0ppKNwEBUhoclIuFbgDCLTqD61vGWLQTx6LaMjuPrDyjjim0UAZmICngDvJI7BcxPBrVCsrHdfU8r6XlzLXZJ42eOL1CeJzsL+AIAikjOZyV/JgWq8ppdH86Bg5UtrZl/swo2A+l6i2HDKdfXNFack6CpXYVMcWPPW0NT2bSXdTXxFz65OaMMYNCAbgB3aS/PUwSj7bX9f7CURl9t0ZUopyW59Uzz6FE2KnVB7/bMz/FOvf8AwtP8bVP6VsP+Rmu2ctqa/lvMB/EKrmxiL9ijfxdj8BFgzrPKIZVg0EMsvaTlWSaVdxudh4n2QCwiwJOpbTqjiD+YX9klU9sfaQHuNvUZVqIQCLjjRurYY5CNCQbaAj3iadD8xRP4F/4iYW03VP6Cj+RP+ImeeMnS5dmrCiBBj88nDKSGJrFbSNDTt5f8uwRNu6Mp4hW3Mp7iI3EagA7iyg9xYXvKnG1ays+ZM6AkglVa6gsTw06pH9PbM5Nmvrzt5n1xQzMoQLa5Vg7U1KDOQbrxstvMy7oC1xcmzaE6mxUHU+JhZoL7o9uqj8HxhGgujvpVB+A+2EeaYdKgbQLiHMA5lmA4gXkh5HeAAYSJi1upHMSYRI9QXIUakkAd5itkEZqtiKtMlEdsq2A6xOlud4pfVcPqb2vuPeJyabg0gThjmEaRBJhjTHkRhgYuFTM6jmwHrlp0je9W3IASNsKneunYb+Qi2q+aq57T6tJj5BV7R0Re4eyeZ9MXvjavYlNf9t/fPTmWwHdPKukjXxlf8yjyUR4s6hJCrBrCLKiRFEKsGsIsohBCLBrCLJAk3NrUqQ/An/BZh1903Vf0UHJR6gJn5KvEMCIiIRXmKnZ0TgnYAiLixghhE4DL+Ulf+JEMJ0R7CPVwlxYsSNNHCuNN17i/rkiilhqbkm5O657uG4eUcBHAR7C46O+m3/zPtEI8D0ePzh/I3ukhxNcOjgREDUEM0C5lqCaAqDS/CHMMhHyZuuYB1JG69wR7xFbqBW1BZGc6KoubbzyA5knTxlBs6q1WplchHznq3upXhZrXvYg+U1uOo2oqoHpXa3d6IPPUg+Ep9ioUyr8pTKguwVhepckkuW/ESfC3hlPm1YT0ipI1NuIBse2KXtKkbCKVyHpknMZHvGGboNMaY4xpiC46ML84zfZQ/wB+qVtVrsTzMtNhi1Gu3Zb1fvKkHWY+S+01qqjaTyfpB/5df8//AOVnq5Gk8r6TJbGVwftA+BUSoioKwqwSQqykiLCqYICEEZCrCLAiEUxBKw63YDmQPMzcYveO6YzZK3qoPxr6jf3TY4k6zLyLxQdoYoUqT1CLhFLW3Xtwmew/TmgfTWovgG9hvLLpe9sJW7VA82UTyqHjwmU9nXrGF6S4Z91ZR+a6f8hLSjWVtVZWH4SD7J4nePp1SNQSO0Gx9Uu+GDb2+dUzx/DbexKejWqeJzDya8tcN04xK+l8m/epB81I9kn+Kjb04GdEyvRzpX/iagptTysQTcG407LTVCRZZ2a26PfS/wCk+6SnkTo79L/pb3SXUmmHSoC0A8O8C0swjD4NLq4/CD5MD8YEiS9nHrW5gj1RXoJG0cPew5KADy0/eUuz8Ac1TReGbTUrfq+QtNNi218B7JU4fEgPUbSxUAd9gPaJkoZVNoolri0UD0wlfee+Rq9dVF2P7x+0sSFZuJ5TM4vEFibn++U6ds0utthr9UADt1g12nU7PKQAIejRLbhFacbrZNUnAsx0Lsd3l7pWy1NP5PA0V4mxPjrKqc+d9pq6xe1Ra1PX8XwmfxmBSqb1Fuftbj5w2Xw7p257/UYtpU1Xo4PqPbsYX9YkOtsaqv1cw/Cb+rfNMtQdx7dIUNHM6NMUyldCCD2i0cGm1YA6EA94vI9TZVFvqAd1xKnknyniygMIpl7U6OofRdh32MA3R5xudT33HxlzLEuNO6NJeuvZc+Q/eaiqdTKbo1gTTqPmtcKN27rH9pbmY53dXOmf6ctbCP2sg/3AzzahSzMAOM9D/iC9sMBzqL6gTMX0dpZq6g7gGPkLzXx+sU+TLWNoy9Ga7HqBXsCTY2sBvJvI9fYOIQXNF7cwMw81vN3s3FqhYMLq6lGtvsbajykrGU6dRKS08S9I0wwBKkXzEEXIPC1oeLyTKftXmfj/AJ3KfvfbyplsbHQ8jpOT1/ZmznNGuK9SliGy/NXytwN73F+U846UYdUrAImT5tCygWs5vfThwmzu8fmmd1Fl/Dr/AMo6f5TeHWWemCeefw1p/O1TyQDzb9p6NTC63zX4AZct7b2J15aDtnP5PeTeLHo99MPytJjSH0d+m/0tJjx4dLgLwJhXgmlmYYbZ56477ecAxjsO9mXvHtgFltWrYAk2uo15cPaRMVicS3+KOj5QoAOUincdZyCdGN2tpyms2k2YaEDI7Br/AGDe/u8pi/lM5FQPVqBjdc65FTMSbLoL+My0qNIj6Df6opAXGMAAADbjOxaPbz+rVY8ST5xlLCk79PC58hL2jQpk5RcLxcDQdgPMjyk6qFAy0woXs9svlb0fGfKlobOQWJ9fulhTCAaWhkwQIBPlvk/BbLvqQAO7WPhfkcpOkvpBpTpLyX3CUcvOkWUUzVqMQFsNBfebAW75VYXBl0WpT6ysLjge4gyMsaxoImO21tOqWYNmphWYJlut7HQk/WM2r0iN4I8Ixqd4sbog8BULUkLjUqCwPdrpIeyNqU8QXCBlK9trjmAJaKJC2dsmnRZ2QEF99zcAb7CT6CaUI+sOzNz7xO9bl5H4yi6W7Lq1hTNLUqTcXtvtZrnuk3a+1P8ADUlzDM7Cw5ZgNSeyGgsflOYI8DHCqOYmf6K7cqVajU6uU9XMpAy7iAQR4zUd8MpZfYPwAsHPMj1LHRiKBuAHdHyQyf8AEVvmaY51D6lPxmJ2fjWovnS17EdYXFjv0nsLKCLEAjkReVuK6OYap6VJR2rdD/tmuHk1NUrN+mEp9IQdXp+KMR6jf2yww+3KJ+syn8S+9biWeL6CUj9HUdOwgOPcZT4roNXX0GSoO/KfI6euP/nk5M/wfFl8aWdHEBvo6it3EXv3XvMtt9r12vvFhr3TmK2JiKfp0XHaBmHmt5DI5+uVhhJdyl4Pw8fDlylbr+GdLSu3M0x5Zz75tcStSmy/KUyqOcqvmB6xGgZeF/hMp/Dqnag551PYB8ZqsTTaoyNUd2CaohIChgCA1gNTrxvIz/tXbNLfo4Pnv9LSW8idHfpT+VvdJTSsOlQFoN49oOoZZhtB31EeTAtADbTDK7NcWZiLX13A7vGUtWhc3JPYJY4lyxzHfYDyAHukV5MxPaPFH5ZyMI9DDLlI3jXfO0tnqDpcn1CKjsJWtY1FHZUce+SdsY1MLRNjZyCKQN3Zm7jv8ZQ2lUMCBYtv9UZjscgvSWqi1dLAkXBJ43nnFPbeID3FZyxO5jpc6ei3VHhEVYBlIvWJ9K98o4jW4Ldo3RUtr3pD0kFVWoIhKbqlQi246lQe7iY7ZOIpBDSpVjaxvdmQ23ki9reBmXWiwsiMSWtmzHq5r7rbj3wooM1hYWXflGUHXUnge8wJvNnlkBDO7qR1c9mC9oa1z4mPsCNVueam0w2HxNRbinUZEW7BRextprwOnPSWOH6R1BZqqKU9G66Mbb9QbE+AEmwNMcOpICtv5j3zj4Rhwv3ayuwe36Li7E0wN2cXB13KVuTLbDEsM1MhlNxem1723+PZJuJ6iKUgMVg0qACooYA3FxuMszUNrMB/qGvnHGkptoRe1zcEAyOOi0pNmbIp0CxRbFt5uSbctdwlmIb/AAtyQpB7N3tjWoMN4IispaNEcI206JOiPEdGCOBgHZ0RTogHRAYjZ9Kp9JTRvzKD64aOEcCr2hgWpYWomDXI+9QOZIzWvxteSOijVRQ+fSz21LG5O7hw4ydGogG7SVy9aC46O/SN+RvdJGaR+j/pP/8AM+0RmGBJzE/tLx6XBWMEYVoO0sBkQbQ5EDUEYAeR3klxu7QfCxtb3zN7R2garfI0NbnKXB3n7KH2t5QAtbbNJWILEkGxspIvx1EUtMJ0ZoqihlzMBqb2BPYOUUrjT2s1MgbW2QmItn0IBA0BGvZLFVvu8o8DnIJiMZ0QyhmVc5A6oDXGa+8q2/S5te2kyqHIWC1ru2ZWHoixOoN+qe4T13GYfPTdL2zKRe198xO0ehbD0F0/9ZuP6Dr5RW6PW2fxNN1X5IgZyesV32I9EnUeUCKJUmmjFMwAfNpfjY2uo3Dtkj+WVqLE02IOug6p10N0aCp4xqYKsgubdbVXA42B015xTKFxPTFsVCBAQpJZ7Zc191za1hra8fi6IZurdEte7aG9tblfKCq4imFUU7qx9LMAoWx0tqVbvJjjjHFkIVrE6qACT2sos1pRGqGY5iucKBq32RzKkWHZH06BuXOYWBK5TaxG7UG6jdrvj8U5dgFDU10zE6knfqy7xu084416rKEADKpLZm3nh1iCLAb9ecAn4Xb2JWzNUFRRYfJlVYsFG7UZh+a/nLPDdKaZN61BqehylCWvyGVgD43mfNem5VbFRoCQM12+s2++XjOVVzPlpkOFFgSQ2a2psDuXu5QDa4PalGqCwqLoQCKnUIvw13+BMnILA2OUHXmO+888qIhJzXJB1FOwVRyGaScHUrqvUdqardgtyLAka5SLNfQxaht0VuNVB36g29QjHw66WJ8Rx75n6W28RdQ9EWsLmzKT2lt3haa1KeZFdSMhXNrpp28BaLiFe2DYHn3WPqgipElYfFU3N6bKSOKMD6pIDa8G36NIuBaVojhJhpLrmBHLLr53ipYEvfIQbcDoYuI0iidEfUwzDeDpv/7gwItEdedE5adERLfYP+Z+QwyrYQewh1av5R74Rn1tNselwMxhEMwgyJYDaArsALkgAaknQAcyZ3H4tKSF6jBVHE+oAcT2TE7Qx9TFsAAVp36lIek/I1PhuEcmy2PtPa5rn5OjcUybFh6VXsXiF7ePdNH0e2IKK5mAzkf0j7Ii2BsRaIDPY1CPBb8B8ZdEzSY6TtzSKctFHo2G2d02A0xNMp+NLuh7wOsvrmrwG0UqqGputReYII8+EoNqdCCLmg3+l/c3xmTxeyqtB7kPRfg6dW/iNGkXATJ6wLd3rHnHhSPjPN9n9L8TSsKqrXXmvUqW7vRb1TV7I6WYasbLU+Tf7FTqNfsvo3hI0e1xXwyuLOobvF5T4/orTcHISnYRnXyPxmgV+492+OsDu8jpJ1Ke68/xnQ1hqq37UNx/Q3ulK2xnpt1Lg6+icjctVbSet5bQVbDq4s6hu8Xk8fpW/t5PSd0uuS5NgLgqw524E677SXXwXzQKjrkspDWGTQHUjedR5z0B9iU/qllB0IBuLdl926TKWFRVyBRl5b79/OOSldPJK2GqqLMC17MQBfQ82UXA03dkEjrYAAhhvYHN4AaFf2nq1XYlJtVGQ6C66bt2m7iZW1ujPWBIp1B+IWNo+VncGoz2wNkLUsyWc87FUTvB3mbShsekFIZQ5IsxYbxyHITM4jav+EVlQh6pABA+jpW582HKA2FtDEmoGaqSCblKlrNfUk6dUd0d+6U/xqquyaI1YkLcEgt1SRu3yHtig2IpFFbJTFjYDgAbA9nZu0h3qksDUsQbeiL5R2a8ZyjTzFgCQD1rXy5gvH3TK566aTH7Y59hVqQz0iVIBzNms1jpYW3XFzznKO0sRh7qT8rcaFruF5WO9jNlYuoXS1yc3EjTQ8hpvtKDpFtmkE+Tpn5y9m0JVORzDjpu4cY5naVxgeD6UqoIrKyvpYJrmG4lgx6u6aDYm0BWUvRJaxAa4sR4ce8TD4PBvmVmAqByGC6VC9zbTS43Tb7LwKYJHq1Xy3FrDcBfqqB9ZvjNNpV3S/EGnQcqzJUNrWNjbMM1jvGl9Y7oMpxFFGqhvm2qDM3WzhiCq5r3JW1rmHGPpY58oa4FytNuq1hvYg7z3HjL/ZI6hXcFsFIAAtyHaPfFLOlXC62jYvAUwVAYgubKLZtbX3cIGpspxus3cbe2XhpDTS9txI1jXa2g1PLl3/CFwjNE2LRIWqGBGi7/ABhSIQE89+/tjCI5NGG4lRtnbFPDr1tXb0Ka+kx9w7TInSDpMEJpULPV3M31Kf5jxb8PnM9svZdSvUJuXdrZ6jf3u5AS5jsrQ2Wti6oL9ZvqU19CmOzmebGbbYmw1oC5szkaty7F7JO2VslKC2UXJ3sd5/vlJTTSRALCMCw2WdCRgLJFD5YoHtwAjeDG1aCuLMoIO8EXHkZJR46wPDyi2VjJ7T6FUnuad6Z7NV/p+Ex+1+idZAc9MVF+0vWt3jeJ60yW1GvZHFeYh2TxPAY3E4f6CuwA/wAureonkdV8JptnfxBtYYqgV/8AZS66eIPWHrmz2l0eoV/TQX+0Oq3mN/jMntLoG4uaLhh9l9D/AFbj6pNxVMmm2XtqhiBehVV+wHUd6nUSwt2eXwnjW0dhvSa9Sm1NuDDTyYb5L2f0lxtCwFUVlH1awufBxr5yLifJ63l7fdOFZjNnfxGpHTE0noniR84nmBf1TWbO2lRrC9GqrjkpBt3jeItK2NlitCHuv3fCdyjn56RGxtbouRc5FcnXMuhzXBLFTx385eVNnolPq23qoFrXLaa9t+Mtsto4kHeAZGWNvVVKzm0waNP5Sqxsoyg+WmmvISjo9JqdWpY02RTaxuGA4Zn5Dzmz2ls1ayBczLZswtrqARuPDWVVPo4VdS2V1Gb0RlJJtlJHnxkcdT3FSy1Rbc2rURsmG0UgAuF9K50Chh6+2U2zdlM5KGmDUIutri1mF8/DcTrNzjdmBxkVSMw1Yi2Qg6HTedBOY+vTwNIsiFncnvZuJY8FErD2PJJAsHhaGBpg1qi5zmsTzOpSmN4F4LG4T/FqGZgyg3XLYqpItfMN+nG/E87TI18WcTWD1frFVLKdFGgChTfieHObbojsZqSsXFke1kO8lfrtyvyl3fwWGUnc2g7A6PFai1ACiqQebOymxAJ+rp4gzYU6dtwsOAjjBkk90cmkWk1Tgvn8JwLaPC2lHt7pJSw/UHzlW2lJTu7Xa1kHr7IyWWLxCU0L1GCqN7MbATDbZ6R1K90o5qdLi+6pUH4fsL6z2SFiKlbFVAapzm/UpqOon5RxP4jNdsPosFs9bU8E4Dv5+yXMftNqj6PdGTUAJGSn627vjN1hcIlJQqAADl7TzMkbtBGGWkNpzLCBY7LDYByxwWFyzuWBhZIoS0UA812P/FXDtZcQjUW+0OunmNR5TdbN2tRrrmo1UqLzRg3nbd4z5hx1IrvFoLCYx6TZqbtTYfWRip8xMcbV5TVfWKtCq88A2H/FXGUbCrlrqPtdV/6xv8RPQ9g/xQwVey1GNBzwqjq37HFx52lbTpvwAf2iNPlbxkbD11dQyMGU7ipuD4iHVpW06MrUVIswFjpY2sZQ7S6GYepcqvyZ5poP6TpNKG/sxwt/1HsaeXbS6C1kuaZWoOXot5HT1zK4nZLUnuVak4OhsVN+ye+ZPH1SPicEjizqGHJgCPXAPHMB0oxtDQVBVX7NUXPgw1mlwH8SKZsMRRemea/OL7j7ZebR6DUHuUDUz+HUf0n3TK7R6C10uUy1ByBsf6W+MVxhzJttmbcw1f6GsjH7IYBvFTr6pZ5e4+ozw7G7HKNZ0ZG7QVPhJWztuYzD/R12Zfs1euO4X1HhIuKtvZyg7R7POcyHhr3Gee7P/iWy6YnDn81E3/2t8ZptmdMsFWsFqqrfZqAofM6HwMVh7XRXnIG0NkpWsWzArcAg2te19N3AS1puCLhrjhxEXgD3aSdDahwXRtEqCoxzlRZbgWBuTmtxOsumNt8c3cZHetrpqfUI56HblU3HEcuE5jcZTopnquqKN5Y215DmeyZ3bHS5EJShatVGhN/m0Pa31j2LfvEyhp1sTUDVWarU+qPqr2Im4d8qY7K1a7X6V1a91w96NPjUOlR/yj6g7d/dAbB6PPVPUFlv1na+p4m+9jNJsXoiBZq+p+wNw/MePcJq0phQAoAA3ACwHcOE0kkTbtX7K2PToL1Rc8WO8/AdknMZ0mctGRlossKFitAB5Z3LCWitAw7RR5jSIgZOTpigHyxjKhI1JPeZVNFFMcelZ9m3nQYopSPlpeh20KtOuq06tRAQSQjsoJ7QDN+u18R9/W/Uf4xRQishBtjEff1v1H+M6NsYj7+t+q/xiijSd/OcR9/W/Vf4xy7ZxH39b9V/jFFAOfznEff1v1X+M4dsYj7+t+q/xiijJHxO0qzKwarUYZTozsR6zMRVxT/bb+oxRQMI4l/tt/UZFxFVjvY+ZiiiCd0X2pXSsFStVVSNVWowHkDN1T2xiPv636j/ABnIpKhf5ziLfT1v1X+Moek21a5oMDWq2LICPlG1BYXB1iigSmp4pxoHYdzGaDo/tGqoYrVqA34Ow4dhnYpZVb/znEff1v1X+M5/OMR9/W/Vf4xRQhODbGI+/rfqP8Z3+cYj7+t+q/xiigC/nGI+/rfqv8Y4bZxH39b9V/jFFEZHbOI+/rfqv8Zz+cYj7+t+q/xiigHP5xiPv636r/GcO2MR9/W/Uf4xRQBv83xH39b9R/jFFFA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2230" name="Picture 6" descr="http://home.wxs.nl/%7Ejanvdv/images/100_4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3449" y="3473794"/>
            <a:ext cx="3457055" cy="259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41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117601"/>
            <a:ext cx="8399462" cy="4465638"/>
          </a:xfrm>
        </p:spPr>
        <p:txBody>
          <a:bodyPr/>
          <a:lstStyle/>
          <a:p>
            <a:r>
              <a:rPr lang="en-US" dirty="0" smtClean="0"/>
              <a:t>New grid universe type: </a:t>
            </a:r>
            <a:r>
              <a:rPr lang="en-US" dirty="0" err="1" smtClean="0"/>
              <a:t>boinc</a:t>
            </a:r>
            <a:endParaRPr lang="en-US" dirty="0" smtClean="0"/>
          </a:p>
          <a:p>
            <a:pPr lvl="1"/>
            <a:r>
              <a:rPr lang="en-US" dirty="0" smtClean="0"/>
              <a:t>Submit file format very similar to other job types</a:t>
            </a:r>
          </a:p>
          <a:p>
            <a:pPr lvl="1"/>
            <a:r>
              <a:rPr lang="en-US" dirty="0" smtClean="0"/>
              <a:t>Application must be described to BOINC server first</a:t>
            </a:r>
          </a:p>
          <a:p>
            <a:pPr lvl="2"/>
            <a:r>
              <a:rPr lang="en-US" dirty="0" smtClean="0"/>
              <a:t>Manual step at present</a:t>
            </a:r>
          </a:p>
          <a:p>
            <a:r>
              <a:rPr lang="en-US" dirty="0" smtClean="0"/>
              <a:t>Why?</a:t>
            </a:r>
          </a:p>
          <a:p>
            <a:pPr lvl="1"/>
            <a:r>
              <a:rPr lang="en-US" dirty="0" smtClean="0"/>
              <a:t>Easy accessibility for campus users, OSG VOs</a:t>
            </a:r>
          </a:p>
          <a:p>
            <a:pPr lvl="1"/>
            <a:r>
              <a:rPr lang="en-US" dirty="0" smtClean="0"/>
              <a:t>“Submit locally, run globally”</a:t>
            </a:r>
          </a:p>
          <a:p>
            <a:pPr lvl="1"/>
            <a:r>
              <a:rPr lang="en-US" dirty="0" smtClean="0"/>
              <a:t>Use in workflows</a:t>
            </a:r>
          </a:p>
          <a:p>
            <a:pPr lvl="1"/>
            <a:endParaRPr lang="en-US" dirty="0"/>
          </a:p>
        </p:txBody>
      </p:sp>
      <p:sp>
        <p:nvSpPr>
          <p:cNvPr id="3" name="Title 2"/>
          <p:cNvSpPr>
            <a:spLocks noGrp="1"/>
          </p:cNvSpPr>
          <p:nvPr>
            <p:ph type="title"/>
          </p:nvPr>
        </p:nvSpPr>
        <p:spPr>
          <a:xfrm>
            <a:off x="0" y="162232"/>
            <a:ext cx="9144000" cy="914400"/>
          </a:xfrm>
        </p:spPr>
        <p:txBody>
          <a:bodyPr/>
          <a:lstStyle/>
          <a:p>
            <a:r>
              <a:rPr lang="en-US" dirty="0" smtClean="0"/>
              <a:t>HTCondor submitting jobs to BOINC</a:t>
            </a:r>
            <a:endParaRPr lang="en-US" dirty="0"/>
          </a:p>
        </p:txBody>
      </p:sp>
      <p:sp>
        <p:nvSpPr>
          <p:cNvPr id="4" name="Slide Number Placeholder 3"/>
          <p:cNvSpPr>
            <a:spLocks noGrp="1"/>
          </p:cNvSpPr>
          <p:nvPr>
            <p:ph type="sldNum" sz="quarter" idx="10"/>
          </p:nvPr>
        </p:nvSpPr>
        <p:spPr/>
        <p:txBody>
          <a:bodyPr/>
          <a:lstStyle/>
          <a:p>
            <a:fld id="{2E56DE62-7960-B142-BF9B-29C676829DA2}" type="slidenum">
              <a:rPr lang="en-US" smtClean="0"/>
              <a:pPr/>
              <a:t>12</a:t>
            </a:fld>
            <a:endParaRPr lang="en-US"/>
          </a:p>
        </p:txBody>
      </p:sp>
    </p:spTree>
    <p:extLst>
      <p:ext uri="{BB962C8B-B14F-4D97-AF65-F5344CB8AC3E}">
        <p14:creationId xmlns:p14="http://schemas.microsoft.com/office/powerpoint/2010/main" val="1336418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02170"/>
            <a:ext cx="9144000" cy="914400"/>
          </a:xfrm>
        </p:spPr>
        <p:txBody>
          <a:bodyPr/>
          <a:lstStyle/>
          <a:p>
            <a:r>
              <a:rPr lang="en-US" dirty="0" smtClean="0"/>
              <a:t>Scalability</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13</a:t>
            </a:fld>
            <a:endParaRPr lang="en-US" dirty="0"/>
          </a:p>
        </p:txBody>
      </p:sp>
      <p:pic>
        <p:nvPicPr>
          <p:cNvPr id="491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2404"/>
          <a:stretch/>
        </p:blipFill>
        <p:spPr bwMode="auto">
          <a:xfrm>
            <a:off x="1948721" y="1534227"/>
            <a:ext cx="5216577" cy="4494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828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473712"/>
            <a:ext cx="8399462" cy="4227513"/>
          </a:xfrm>
        </p:spPr>
        <p:txBody>
          <a:bodyPr/>
          <a:lstStyle/>
          <a:p>
            <a:r>
              <a:rPr lang="en-US" dirty="0"/>
              <a:t>“…CMS has stood up a new submit machine in Switzerland, trying to connect to a central manager in the US. Round trip ping time is on the order of 200 </a:t>
            </a:r>
            <a:r>
              <a:rPr lang="en-US" dirty="0" err="1"/>
              <a:t>ms</a:t>
            </a:r>
            <a:r>
              <a:rPr lang="en-US" dirty="0"/>
              <a:t>, and they see that the negotiation is much slower to those </a:t>
            </a:r>
            <a:r>
              <a:rPr lang="en-US" dirty="0" err="1"/>
              <a:t>schedds</a:t>
            </a:r>
            <a:r>
              <a:rPr lang="en-US" dirty="0"/>
              <a:t>, topping at </a:t>
            </a:r>
            <a:r>
              <a:rPr lang="en-US" dirty="0" smtClean="0"/>
              <a:t>5Hz”</a:t>
            </a:r>
            <a:endParaRPr lang="en-US" dirty="0"/>
          </a:p>
        </p:txBody>
      </p:sp>
      <p:sp>
        <p:nvSpPr>
          <p:cNvPr id="3" name="Title 2"/>
          <p:cNvSpPr>
            <a:spLocks noGrp="1"/>
          </p:cNvSpPr>
          <p:nvPr>
            <p:ph type="title"/>
          </p:nvPr>
        </p:nvSpPr>
        <p:spPr>
          <a:xfrm>
            <a:off x="0" y="162233"/>
            <a:ext cx="9144000" cy="914400"/>
          </a:xfrm>
        </p:spPr>
        <p:txBody>
          <a:bodyPr/>
          <a:lstStyle/>
          <a:p>
            <a:r>
              <a:rPr lang="en-US" dirty="0" smtClean="0"/>
              <a:t>Improve matchmaking protocol </a:t>
            </a:r>
            <a:r>
              <a:rPr lang="en-US" dirty="0" err="1" smtClean="0"/>
              <a:t>esp</a:t>
            </a:r>
            <a:r>
              <a:rPr lang="en-US" dirty="0" smtClean="0"/>
              <a:t> over slow links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14</a:t>
            </a:fld>
            <a:endParaRPr lang="en-US" dirty="0"/>
          </a:p>
        </p:txBody>
      </p:sp>
    </p:spTree>
    <p:extLst>
      <p:ext uri="{BB962C8B-B14F-4D97-AF65-F5344CB8AC3E}">
        <p14:creationId xmlns:p14="http://schemas.microsoft.com/office/powerpoint/2010/main" val="3896163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91730"/>
            <a:ext cx="9144000" cy="914400"/>
          </a:xfrm>
        </p:spPr>
        <p:txBody>
          <a:bodyPr/>
          <a:lstStyle/>
          <a:p>
            <a:r>
              <a:rPr lang="en-US" dirty="0"/>
              <a:t>Improve matchmaking protocol </a:t>
            </a:r>
            <a:r>
              <a:rPr lang="en-US" dirty="0" err="1"/>
              <a:t>esp</a:t>
            </a:r>
            <a:r>
              <a:rPr lang="en-US" dirty="0"/>
              <a:t> over slow </a:t>
            </a:r>
            <a:r>
              <a:rPr lang="en-US" dirty="0" smtClean="0"/>
              <a:t>links, </a:t>
            </a:r>
            <a:r>
              <a:rPr lang="en-US" dirty="0" err="1" smtClean="0"/>
              <a:t>cont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15</a:t>
            </a:fld>
            <a:endParaRPr lang="en-US" dirty="0"/>
          </a:p>
        </p:txBody>
      </p:sp>
      <p:pic>
        <p:nvPicPr>
          <p:cNvPr id="6" name="Picture 5" descr="HTCondorWiki: Ticket #3585 - Mozilla Firefox"/>
          <p:cNvPicPr>
            <a:picLocks noChangeAspect="1"/>
          </p:cNvPicPr>
          <p:nvPr/>
        </p:nvPicPr>
        <p:blipFill rotWithShape="1">
          <a:blip r:embed="rId2">
            <a:extLst>
              <a:ext uri="{28A0092B-C50C-407E-A947-70E740481C1C}">
                <a14:useLocalDpi xmlns:a14="http://schemas.microsoft.com/office/drawing/2010/main" val="0"/>
              </a:ext>
            </a:extLst>
          </a:blip>
          <a:srcRect t="18776" b="10939"/>
          <a:stretch/>
        </p:blipFill>
        <p:spPr>
          <a:xfrm>
            <a:off x="0" y="1297859"/>
            <a:ext cx="9068518" cy="4793226"/>
          </a:xfrm>
          <a:prstGeom prst="rect">
            <a:avLst/>
          </a:prstGeom>
        </p:spPr>
      </p:pic>
      <p:cxnSp>
        <p:nvCxnSpPr>
          <p:cNvPr id="10" name="Straight Arrow Connector 9"/>
          <p:cNvCxnSpPr/>
          <p:nvPr/>
        </p:nvCxnSpPr>
        <p:spPr bwMode="auto">
          <a:xfrm>
            <a:off x="6150077" y="943897"/>
            <a:ext cx="0" cy="1799303"/>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37329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318547"/>
            <a:ext cx="8399462" cy="4227513"/>
          </a:xfrm>
        </p:spPr>
        <p:txBody>
          <a:bodyPr/>
          <a:lstStyle/>
          <a:p>
            <a:r>
              <a:rPr lang="en-US" dirty="0" smtClean="0"/>
              <a:t>Currently in production with ~50k slots</a:t>
            </a:r>
          </a:p>
          <a:p>
            <a:r>
              <a:rPr lang="en-US" dirty="0" smtClean="0"/>
              <a:t>Testing now for a target of 250k slots</a:t>
            </a:r>
          </a:p>
          <a:p>
            <a:r>
              <a:rPr lang="en-US" dirty="0" err="1" smtClean="0"/>
              <a:t>Glidein</a:t>
            </a:r>
            <a:r>
              <a:rPr lang="en-US" dirty="0" smtClean="0"/>
              <a:t> nodes around the world</a:t>
            </a:r>
          </a:p>
          <a:p>
            <a:pPr lvl="1"/>
            <a:r>
              <a:rPr lang="en-US" dirty="0" smtClean="0"/>
              <a:t>Network latency</a:t>
            </a:r>
          </a:p>
          <a:p>
            <a:pPr lvl="1"/>
            <a:r>
              <a:rPr lang="en-US" dirty="0" smtClean="0"/>
              <a:t>CCB / </a:t>
            </a:r>
            <a:r>
              <a:rPr lang="en-US" dirty="0" err="1" smtClean="0"/>
              <a:t>shared_port</a:t>
            </a:r>
            <a:endParaRPr lang="en-US" dirty="0" smtClean="0"/>
          </a:p>
          <a:p>
            <a:pPr lvl="1"/>
            <a:r>
              <a:rPr lang="en-US" dirty="0" smtClean="0"/>
              <a:t>Strong security (GSI)</a:t>
            </a:r>
          </a:p>
          <a:p>
            <a:r>
              <a:rPr lang="en-US" dirty="0" smtClean="0"/>
              <a:t>Knocking over bottlenecks</a:t>
            </a:r>
            <a:r>
              <a:rPr lang="en-US" dirty="0"/>
              <a:t> </a:t>
            </a:r>
          </a:p>
          <a:p>
            <a:pPr lvl="1"/>
            <a:r>
              <a:rPr lang="en-US" dirty="0" smtClean="0"/>
              <a:t>“Collector only handling 100 updates/sec!”</a:t>
            </a:r>
          </a:p>
        </p:txBody>
      </p:sp>
      <p:sp>
        <p:nvSpPr>
          <p:cNvPr id="3" name="Title 2"/>
          <p:cNvSpPr>
            <a:spLocks noGrp="1"/>
          </p:cNvSpPr>
          <p:nvPr>
            <p:ph type="title"/>
          </p:nvPr>
        </p:nvSpPr>
        <p:spPr/>
        <p:txBody>
          <a:bodyPr/>
          <a:lstStyle/>
          <a:p>
            <a:r>
              <a:rPr lang="en-US" dirty="0" smtClean="0"/>
              <a:t>US CMS Scale Work</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16</a:t>
            </a:fld>
            <a:endParaRPr lang="en-US" dirty="0"/>
          </a:p>
        </p:txBody>
      </p:sp>
      <p:sp>
        <p:nvSpPr>
          <p:cNvPr id="5" name="AutoShape 2" descr="https://twiki.grid.iu.edu/twiki/pub/Security/SecurityTeamMembers/sfiligoi_igor.jpg"/>
          <p:cNvSpPr>
            <a:spLocks noChangeAspect="1" noChangeArrowheads="1"/>
          </p:cNvSpPr>
          <p:nvPr/>
        </p:nvSpPr>
        <p:spPr bwMode="auto">
          <a:xfrm>
            <a:off x="63500" y="-136525"/>
            <a:ext cx="952500"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twiki.grid.iu.edu/twiki/pub/Security/SecurityTeamMembers/sfiligoi_igor.jpg"/>
          <p:cNvSpPr>
            <a:spLocks noChangeAspect="1" noChangeArrowheads="1"/>
          </p:cNvSpPr>
          <p:nvPr/>
        </p:nvSpPr>
        <p:spPr bwMode="auto">
          <a:xfrm>
            <a:off x="215900" y="15875"/>
            <a:ext cx="952500"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https://twiki.grid.iu.edu/twiki/pub/Security/SecurityTeamMembers/sfiligoi_igor.jpg"/>
          <p:cNvSpPr>
            <a:spLocks noChangeAspect="1" noChangeArrowheads="1"/>
          </p:cNvSpPr>
          <p:nvPr/>
        </p:nvSpPr>
        <p:spPr bwMode="auto">
          <a:xfrm>
            <a:off x="368300" y="168275"/>
            <a:ext cx="952500"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8" name="Picture 8" descr="https://encrypted-tbn2.gstatic.com/images?q=tbn:ANd9GcRzzKo8nh3Sm_kxQxA1xV3oG3PsXel39R2u8ybMLiuT8dqQZ07qX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180" y="3627259"/>
            <a:ext cx="1481495" cy="155557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bwMode="auto">
          <a:xfrm>
            <a:off x="6836593" y="2374489"/>
            <a:ext cx="2109022" cy="1134781"/>
          </a:xfrm>
          <a:prstGeom prst="wedgeRoundRectCallout">
            <a:avLst>
              <a:gd name="adj1" fmla="val -27826"/>
              <a:gd name="adj2" fmla="val 101382"/>
              <a:gd name="adj3" fmla="val 16667"/>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lvl="1"/>
            <a:r>
              <a:rPr lang="en-US" sz="2000" dirty="0"/>
              <a:t>“Collector only handling 100 updates/sec!”</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1365007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17</a:t>
            </a:fld>
            <a:endParaRPr lang="en-US" dirty="0"/>
          </a:p>
        </p:txBody>
      </p:sp>
      <p:pic>
        <p:nvPicPr>
          <p:cNvPr id="5" name="Picture 4" descr="HTCondorWiki: How To Config Collectors - Mozilla Firefox"/>
          <p:cNvPicPr>
            <a:picLocks noChangeAspect="1"/>
          </p:cNvPicPr>
          <p:nvPr/>
        </p:nvPicPr>
        <p:blipFill rotWithShape="1">
          <a:blip r:embed="rId2">
            <a:extLst>
              <a:ext uri="{28A0092B-C50C-407E-A947-70E740481C1C}">
                <a14:useLocalDpi xmlns:a14="http://schemas.microsoft.com/office/drawing/2010/main" val="0"/>
              </a:ext>
            </a:extLst>
          </a:blip>
          <a:srcRect t="6928"/>
          <a:stretch/>
        </p:blipFill>
        <p:spPr>
          <a:xfrm>
            <a:off x="461386" y="176981"/>
            <a:ext cx="8221223" cy="5656738"/>
          </a:xfrm>
          <a:prstGeom prst="rect">
            <a:avLst/>
          </a:prstGeom>
        </p:spPr>
      </p:pic>
    </p:spTree>
    <p:extLst>
      <p:ext uri="{BB962C8B-B14F-4D97-AF65-F5344CB8AC3E}">
        <p14:creationId xmlns:p14="http://schemas.microsoft.com/office/powerpoint/2010/main" val="226970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Collector Update Rate</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18</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034012911"/>
              </p:ext>
            </p:extLst>
          </p:nvPr>
        </p:nvGraphicFramePr>
        <p:xfrm>
          <a:off x="428625" y="855407"/>
          <a:ext cx="8390910" cy="4921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24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w/ jumbo UDP datagrams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19</a:t>
            </a:fld>
            <a:endParaRPr lang="en-US" dirty="0"/>
          </a:p>
        </p:txBody>
      </p:sp>
      <p:graphicFrame>
        <p:nvGraphicFramePr>
          <p:cNvPr id="6" name="Chart 5"/>
          <p:cNvGraphicFramePr>
            <a:graphicFrameLocks/>
          </p:cNvGraphicFramePr>
          <p:nvPr/>
        </p:nvGraphicFramePr>
        <p:xfrm>
          <a:off x="295275" y="1081087"/>
          <a:ext cx="8553449" cy="469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24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a:t>
            </a:fld>
            <a:endParaRPr lang="en-US" dirty="0"/>
          </a:p>
        </p:txBody>
      </p:sp>
      <p:pic>
        <p:nvPicPr>
          <p:cNvPr id="47106" name="Picture 2" descr="http://www.roinc.com/pub/photo/thumb/rip-windows-xp_fitbox_600x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385" y="368584"/>
            <a:ext cx="4986051" cy="5224114"/>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descr="Windows XP nostalgia. sub for more funny pics and gifs. Windings IF’ N I J successfully.. I have this link to an IE6 simulator Just try it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10" y="368583"/>
            <a:ext cx="4326757" cy="2854301"/>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descr="http://oldcomputers.net/pics/ticosbyad.jpg"/>
          <p:cNvPicPr>
            <a:picLocks noChangeAspect="1" noChangeArrowheads="1"/>
          </p:cNvPicPr>
          <p:nvPr/>
        </p:nvPicPr>
        <p:blipFill rotWithShape="1">
          <a:blip r:embed="rId4">
            <a:extLst>
              <a:ext uri="{28A0092B-C50C-407E-A947-70E740481C1C}">
                <a14:useLocalDpi xmlns:a14="http://schemas.microsoft.com/office/drawing/2010/main" val="0"/>
              </a:ext>
            </a:extLst>
          </a:blip>
          <a:srcRect b="15988"/>
          <a:stretch/>
        </p:blipFill>
        <p:spPr bwMode="auto">
          <a:xfrm>
            <a:off x="435858" y="498022"/>
            <a:ext cx="5770069" cy="5449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64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additive="base">
                                        <p:cTn id="13" dur="500" fill="hold"/>
                                        <p:tgtEl>
                                          <p:spTgt spid="47110"/>
                                        </p:tgtEl>
                                        <p:attrNameLst>
                                          <p:attrName>ppt_x</p:attrName>
                                        </p:attrNameLst>
                                      </p:cBhvr>
                                      <p:tavLst>
                                        <p:tav tm="0">
                                          <p:val>
                                            <p:strVal val="#ppt_x"/>
                                          </p:val>
                                        </p:tav>
                                        <p:tav tm="100000">
                                          <p:val>
                                            <p:strVal val="#ppt_x"/>
                                          </p:val>
                                        </p:tav>
                                      </p:tavLst>
                                    </p:anim>
                                    <p:anim calcmode="lin" valueType="num">
                                      <p:cBhvr additive="base">
                                        <p:cTn id="14"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Jumbo UDP datagrams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20</a:t>
            </a:fld>
            <a:endParaRPr lang="en-US" dirty="0"/>
          </a:p>
        </p:txBody>
      </p:sp>
      <p:pic>
        <p:nvPicPr>
          <p:cNvPr id="21506" name="Picture 2" descr="performance.png"/>
          <p:cNvPicPr>
            <a:picLocks noChangeAspect="1" noChangeArrowheads="1"/>
          </p:cNvPicPr>
          <p:nvPr/>
        </p:nvPicPr>
        <p:blipFill rotWithShape="1">
          <a:blip r:embed="rId2">
            <a:extLst>
              <a:ext uri="{28A0092B-C50C-407E-A947-70E740481C1C}">
                <a14:useLocalDpi xmlns:a14="http://schemas.microsoft.com/office/drawing/2010/main" val="0"/>
              </a:ext>
            </a:extLst>
          </a:blip>
          <a:srcRect r="18389" b="14524"/>
          <a:stretch/>
        </p:blipFill>
        <p:spPr bwMode="auto">
          <a:xfrm>
            <a:off x="450542" y="1017640"/>
            <a:ext cx="8131932" cy="50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1355725"/>
            <a:ext cx="8399462" cy="2685333"/>
          </a:xfrm>
        </p:spPr>
        <p:txBody>
          <a:bodyPr/>
          <a:lstStyle/>
          <a:p>
            <a:r>
              <a:rPr lang="en-US" dirty="0" err="1" smtClean="0"/>
              <a:t>Schedd</a:t>
            </a:r>
            <a:r>
              <a:rPr lang="en-US" dirty="0" smtClean="0"/>
              <a:t> restart time improved</a:t>
            </a:r>
          </a:p>
          <a:p>
            <a:r>
              <a:rPr lang="en-US" dirty="0" smtClean="0"/>
              <a:t>Reduced max time to detect a disappeared node now 6 minutes, was 2 hours.</a:t>
            </a:r>
          </a:p>
          <a:p>
            <a:r>
              <a:rPr lang="en-US" dirty="0" smtClean="0"/>
              <a:t>Non-blocking I/O</a:t>
            </a:r>
          </a:p>
          <a:p>
            <a:r>
              <a:rPr lang="en-US" dirty="0" smtClean="0"/>
              <a:t>Do not fork </a:t>
            </a:r>
            <a:r>
              <a:rPr lang="en-US" dirty="0" err="1" smtClean="0"/>
              <a:t>schedd</a:t>
            </a:r>
            <a:r>
              <a:rPr lang="en-US" dirty="0" smtClean="0"/>
              <a:t> to process </a:t>
            </a:r>
            <a:r>
              <a:rPr lang="en-US" dirty="0" err="1" smtClean="0"/>
              <a:t>condor_q</a:t>
            </a:r>
            <a:endParaRPr lang="en-US" dirty="0" smtClean="0"/>
          </a:p>
          <a:p>
            <a:pPr lvl="1"/>
            <a:r>
              <a:rPr lang="en-US" dirty="0" smtClean="0"/>
              <a:t>Why? Observed </a:t>
            </a:r>
            <a:r>
              <a:rPr lang="en-US" dirty="0" err="1" smtClean="0"/>
              <a:t>schedd</a:t>
            </a:r>
            <a:r>
              <a:rPr lang="en-US" dirty="0" smtClean="0"/>
              <a:t> child process grow at ~500MB/sec</a:t>
            </a:r>
          </a:p>
          <a:p>
            <a:r>
              <a:rPr lang="en-US" dirty="0" smtClean="0"/>
              <a:t>Do not fork to process incoming connections to </a:t>
            </a:r>
            <a:r>
              <a:rPr lang="en-US" dirty="0" err="1" smtClean="0"/>
              <a:t>condor_shared_port</a:t>
            </a:r>
            <a:endParaRPr lang="en-US" dirty="0"/>
          </a:p>
        </p:txBody>
      </p:sp>
      <p:sp>
        <p:nvSpPr>
          <p:cNvPr id="3" name="Title 2"/>
          <p:cNvSpPr>
            <a:spLocks noGrp="1"/>
          </p:cNvSpPr>
          <p:nvPr>
            <p:ph type="title"/>
          </p:nvPr>
        </p:nvSpPr>
        <p:spPr/>
        <p:txBody>
          <a:bodyPr/>
          <a:lstStyle/>
          <a:p>
            <a:r>
              <a:rPr lang="en-US" dirty="0" smtClean="0"/>
              <a:t>More scalability changes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21</a:t>
            </a:fld>
            <a:endParaRPr lang="en-US" dirty="0"/>
          </a:p>
        </p:txBody>
      </p:sp>
    </p:spTree>
    <p:extLst>
      <p:ext uri="{BB962C8B-B14F-4D97-AF65-F5344CB8AC3E}">
        <p14:creationId xmlns:p14="http://schemas.microsoft.com/office/powerpoint/2010/main" val="2443362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759" y="1001763"/>
            <a:ext cx="3630305" cy="2124895"/>
          </a:xfrm>
        </p:spPr>
        <p:txBody>
          <a:bodyPr/>
          <a:lstStyle/>
          <a:p>
            <a:pPr>
              <a:defRPr/>
            </a:pPr>
            <a:r>
              <a:rPr lang="en-US" dirty="0" smtClean="0"/>
              <a:t>Backward compatible</a:t>
            </a:r>
          </a:p>
          <a:p>
            <a:pPr>
              <a:defRPr/>
            </a:pPr>
            <a:r>
              <a:rPr lang="en-US" dirty="0"/>
              <a:t>Less </a:t>
            </a:r>
            <a:r>
              <a:rPr lang="en-US" dirty="0" smtClean="0"/>
              <a:t>surprising</a:t>
            </a:r>
          </a:p>
          <a:p>
            <a:pPr>
              <a:defRPr/>
            </a:pPr>
            <a:r>
              <a:rPr lang="en-US" dirty="0" smtClean="0"/>
              <a:t>Small</a:t>
            </a:r>
          </a:p>
          <a:p>
            <a:pPr>
              <a:defRPr/>
            </a:pPr>
            <a:r>
              <a:rPr lang="en-US" dirty="0" smtClean="0"/>
              <a:t>More powerful</a:t>
            </a:r>
            <a:endParaRPr lang="en-US" dirty="0"/>
          </a:p>
        </p:txBody>
      </p:sp>
      <p:sp>
        <p:nvSpPr>
          <p:cNvPr id="3" name="Slide Number Placeholder 2"/>
          <p:cNvSpPr>
            <a:spLocks noGrp="1"/>
          </p:cNvSpPr>
          <p:nvPr>
            <p:ph type="sldNum" sz="quarter" idx="10"/>
          </p:nvPr>
        </p:nvSpPr>
        <p:spPr/>
        <p:txBody>
          <a:bodyPr/>
          <a:lstStyle/>
          <a:p>
            <a:pPr>
              <a:defRPr/>
            </a:pPr>
            <a:fld id="{7E66C65D-C78B-4ED4-B348-84C4C2E66C23}" type="slidenum">
              <a:rPr lang="en-US"/>
              <a:pPr>
                <a:defRPr/>
              </a:pPr>
              <a:t>22</a:t>
            </a:fld>
            <a:endParaRPr lang="en-US"/>
          </a:p>
        </p:txBody>
      </p:sp>
      <p:sp>
        <p:nvSpPr>
          <p:cNvPr id="4" name="Title 3"/>
          <p:cNvSpPr>
            <a:spLocks noGrp="1"/>
          </p:cNvSpPr>
          <p:nvPr>
            <p:ph type="title"/>
          </p:nvPr>
        </p:nvSpPr>
        <p:spPr/>
        <p:txBody>
          <a:bodyPr/>
          <a:lstStyle/>
          <a:p>
            <a:pPr>
              <a:defRPr/>
            </a:pPr>
            <a:r>
              <a:rPr lang="en-US" dirty="0" smtClean="0"/>
              <a:t>HTCondor Configuration File</a:t>
            </a:r>
            <a:endParaRPr lang="en-US" dirty="0"/>
          </a:p>
        </p:txBody>
      </p:sp>
      <p:pic>
        <p:nvPicPr>
          <p:cNvPr id="19458" name="Picture 2" descr="http://i.imgur.com/OhuQTp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87579"/>
            <a:ext cx="8782330" cy="483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35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9458"/>
                                        </p:tgtEl>
                                        <p:attrNameLst>
                                          <p:attrName>ppt_w</p:attrName>
                                        </p:attrNameLst>
                                      </p:cBhvr>
                                      <p:tavLst>
                                        <p:tav tm="0">
                                          <p:val>
                                            <p:strVal val="ppt_w"/>
                                          </p:val>
                                        </p:tav>
                                        <p:tav tm="100000">
                                          <p:val>
                                            <p:fltVal val="0"/>
                                          </p:val>
                                        </p:tav>
                                      </p:tavLst>
                                    </p:anim>
                                    <p:anim calcmode="lin" valueType="num">
                                      <p:cBhvr>
                                        <p:cTn id="7" dur="500"/>
                                        <p:tgtEl>
                                          <p:spTgt spid="19458"/>
                                        </p:tgtEl>
                                        <p:attrNameLst>
                                          <p:attrName>ppt_h</p:attrName>
                                        </p:attrNameLst>
                                      </p:cBhvr>
                                      <p:tavLst>
                                        <p:tav tm="0">
                                          <p:val>
                                            <p:strVal val="ppt_h"/>
                                          </p:val>
                                        </p:tav>
                                        <p:tav tm="100000">
                                          <p:val>
                                            <p:fltVal val="0"/>
                                          </p:val>
                                        </p:tav>
                                      </p:tavLst>
                                    </p:anim>
                                    <p:animEffect transition="out" filter="fade">
                                      <p:cBhvr>
                                        <p:cTn id="8" dur="500"/>
                                        <p:tgtEl>
                                          <p:spTgt spid="19458"/>
                                        </p:tgtEl>
                                      </p:cBhvr>
                                    </p:animEffect>
                                    <p:set>
                                      <p:cBhvr>
                                        <p:cTn id="9" dur="1" fill="hold">
                                          <p:stCondLst>
                                            <p:cond delay="4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3" y="788858"/>
            <a:ext cx="8399462" cy="5327129"/>
          </a:xfrm>
        </p:spPr>
        <p:txBody>
          <a:bodyPr/>
          <a:lstStyle/>
          <a:p>
            <a:r>
              <a:rPr lang="en-US" sz="2800" dirty="0" smtClean="0"/>
              <a:t>New configuration language constructs</a:t>
            </a:r>
          </a:p>
          <a:p>
            <a:pPr lvl="1"/>
            <a:r>
              <a:rPr lang="en-US" sz="2400" b="1" dirty="0">
                <a:latin typeface="Courier New" panose="02070309020205020404" pitchFamily="49" charset="0"/>
                <a:cs typeface="Courier New" panose="02070309020205020404" pitchFamily="49" charset="0"/>
              </a:rPr>
              <a:t>$(&lt;knob&gt;:&lt;default&gt;)</a:t>
            </a:r>
          </a:p>
          <a:p>
            <a:pPr lvl="1"/>
            <a:r>
              <a:rPr lang="en-US" sz="2400" b="1" dirty="0" smtClean="0">
                <a:latin typeface="Courier New" panose="02070309020205020404" pitchFamily="49" charset="0"/>
                <a:cs typeface="Courier New" panose="02070309020205020404" pitchFamily="49" charset="0"/>
              </a:rPr>
              <a:t>include</a:t>
            </a:r>
          </a:p>
          <a:p>
            <a:pPr lvl="1"/>
            <a:r>
              <a:rPr lang="en-US" sz="2400" b="1" dirty="0" smtClean="0">
                <a:latin typeface="Courier New" panose="02070309020205020404" pitchFamily="49" charset="0"/>
                <a:cs typeface="Courier New" panose="02070309020205020404" pitchFamily="49" charset="0"/>
              </a:rPr>
              <a:t>if, else, </a:t>
            </a:r>
            <a:r>
              <a:rPr lang="en-US" sz="2400" b="1" dirty="0" err="1" smtClean="0">
                <a:latin typeface="Courier New" panose="02070309020205020404" pitchFamily="49" charset="0"/>
                <a:cs typeface="Courier New" panose="02070309020205020404" pitchFamily="49" charset="0"/>
              </a:rPr>
              <a:t>elif</a:t>
            </a:r>
            <a:r>
              <a:rPr lang="en-US" sz="2400" b="1" dirty="0" smtClean="0">
                <a:latin typeface="Courier New" panose="02070309020205020404" pitchFamily="49" charset="0"/>
                <a:cs typeface="Courier New" panose="02070309020205020404" pitchFamily="49" charset="0"/>
              </a:rPr>
              <a:t>, </a:t>
            </a:r>
            <a:r>
              <a:rPr lang="en-US" sz="2400" b="1" dirty="0" err="1" smtClean="0">
                <a:latin typeface="Courier New" panose="02070309020205020404" pitchFamily="49" charset="0"/>
                <a:cs typeface="Courier New" panose="02070309020205020404" pitchFamily="49" charset="0"/>
              </a:rPr>
              <a:t>endif</a:t>
            </a:r>
            <a:endParaRPr lang="en-US" sz="2400" b="1" dirty="0" smtClean="0">
              <a:latin typeface="Courier New" panose="02070309020205020404" pitchFamily="49" charset="0"/>
              <a:cs typeface="Courier New" panose="02070309020205020404" pitchFamily="49" charset="0"/>
            </a:endParaRPr>
          </a:p>
          <a:p>
            <a:pPr lvl="1"/>
            <a:r>
              <a:rPr lang="en-US" sz="2400" b="1" dirty="0" smtClean="0">
                <a:latin typeface="Courier New" panose="02070309020205020404" pitchFamily="49" charset="0"/>
                <a:cs typeface="Courier New" panose="02070309020205020404" pitchFamily="49" charset="0"/>
              </a:rPr>
              <a:t>use &lt;category&gt;:&lt;option&gt;</a:t>
            </a:r>
          </a:p>
          <a:p>
            <a:r>
              <a:rPr lang="en-US" sz="2800" dirty="0" smtClean="0">
                <a:cs typeface="Courier New" panose="02070309020205020404" pitchFamily="49" charset="0"/>
              </a:rPr>
              <a:t>Use meta-knobs</a:t>
            </a:r>
          </a:p>
          <a:p>
            <a:pPr lvl="1"/>
            <a:r>
              <a:rPr lang="en-US" sz="2400" dirty="0" smtClean="0">
                <a:cs typeface="Courier New" panose="02070309020205020404" pitchFamily="49" charset="0"/>
              </a:rPr>
              <a:t>See categories and options with </a:t>
            </a:r>
            <a:r>
              <a:rPr lang="en-US" sz="2400" dirty="0" err="1" smtClean="0">
                <a:cs typeface="Courier New" panose="02070309020205020404" pitchFamily="49" charset="0"/>
              </a:rPr>
              <a:t>condor_config_val</a:t>
            </a:r>
            <a:endParaRPr lang="en-US" sz="2400" dirty="0" smtClean="0">
              <a:cs typeface="Courier New" panose="02070309020205020404" pitchFamily="49" charset="0"/>
            </a:endParaRPr>
          </a:p>
          <a:p>
            <a:pPr lvl="1"/>
            <a:r>
              <a:rPr lang="en-US" sz="2400" dirty="0" smtClean="0">
                <a:cs typeface="Courier New" panose="02070309020205020404" pitchFamily="49" charset="0"/>
              </a:rPr>
              <a:t>Examples:</a:t>
            </a:r>
            <a:endParaRPr lang="en-US" sz="2400" dirty="0" smtClean="0"/>
          </a:p>
          <a:p>
            <a:pPr marL="914400" lvl="2" indent="0">
              <a:buNone/>
            </a:pPr>
            <a:r>
              <a:rPr lang="en-US" sz="2000" dirty="0">
                <a:latin typeface="Courier New" panose="02070309020205020404" pitchFamily="49" charset="0"/>
                <a:cs typeface="Courier New" panose="02070309020205020404" pitchFamily="49" charset="0"/>
              </a:rPr>
              <a:t>use </a:t>
            </a:r>
            <a:r>
              <a:rPr lang="en-US" sz="2000" dirty="0" err="1">
                <a:latin typeface="Courier New" panose="02070309020205020404" pitchFamily="49" charset="0"/>
                <a:cs typeface="Courier New" panose="02070309020205020404" pitchFamily="49" charset="0"/>
              </a:rPr>
              <a:t>role:execute</a:t>
            </a:r>
            <a:endParaRPr lang="en-US" sz="2000" dirty="0">
              <a:latin typeface="Courier New" panose="02070309020205020404" pitchFamily="49" charset="0"/>
              <a:cs typeface="Courier New" panose="02070309020205020404" pitchFamily="49" charset="0"/>
            </a:endParaRPr>
          </a:p>
          <a:p>
            <a:pPr marL="914400" lvl="2" indent="0">
              <a:buNone/>
            </a:pPr>
            <a:r>
              <a:rPr lang="en-US" sz="2000" dirty="0">
                <a:latin typeface="Courier New" panose="02070309020205020404" pitchFamily="49" charset="0"/>
                <a:cs typeface="Courier New" panose="02070309020205020404" pitchFamily="49" charset="0"/>
              </a:rPr>
              <a:t>use </a:t>
            </a:r>
            <a:r>
              <a:rPr lang="en-US" sz="2000" dirty="0" err="1">
                <a:latin typeface="Courier New" panose="02070309020205020404" pitchFamily="49" charset="0"/>
                <a:cs typeface="Courier New" panose="02070309020205020404" pitchFamily="49" charset="0"/>
              </a:rPr>
              <a:t>policy:always_run_jobs</a:t>
            </a:r>
            <a:endParaRPr lang="en-US" sz="2000" dirty="0">
              <a:latin typeface="Courier New" panose="02070309020205020404" pitchFamily="49" charset="0"/>
              <a:cs typeface="Courier New" panose="02070309020205020404" pitchFamily="49" charset="0"/>
            </a:endParaRPr>
          </a:p>
          <a:p>
            <a:pPr marL="914400" lvl="2" indent="0">
              <a:buNone/>
            </a:pPr>
            <a:r>
              <a:rPr lang="en-US" sz="2000" dirty="0" smtClean="0">
                <a:latin typeface="Courier New" panose="02070309020205020404" pitchFamily="49" charset="0"/>
                <a:cs typeface="Courier New" panose="02070309020205020404" pitchFamily="49" charset="0"/>
              </a:rPr>
              <a:t>use </a:t>
            </a:r>
            <a:r>
              <a:rPr lang="en-US" sz="2000" dirty="0" err="1">
                <a:latin typeface="Courier New" panose="02070309020205020404" pitchFamily="49" charset="0"/>
                <a:cs typeface="Courier New" panose="02070309020205020404" pitchFamily="49" charset="0"/>
              </a:rPr>
              <a:t>feature:gpus</a:t>
            </a:r>
            <a:endParaRPr lang="en-US" sz="2000" dirty="0">
              <a:latin typeface="Courier New" panose="02070309020205020404" pitchFamily="49" charset="0"/>
              <a:cs typeface="Courier New" panose="02070309020205020404" pitchFamily="49" charset="0"/>
            </a:endParaRPr>
          </a:p>
          <a:p>
            <a:pPr marL="457200" lvl="1" indent="0">
              <a:buNone/>
            </a:pPr>
            <a:endParaRPr lang="en-US" b="1" dirty="0" smtClean="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p:txBody>
          <a:bodyPr/>
          <a:lstStyle/>
          <a:p>
            <a:r>
              <a:rPr lang="en-US" dirty="0" smtClean="0"/>
              <a:t>More power</a:t>
            </a:r>
            <a:endParaRPr lang="en-US" dirty="0"/>
          </a:p>
        </p:txBody>
      </p:sp>
      <p:sp>
        <p:nvSpPr>
          <p:cNvPr id="4" name="Slide Number Placeholder 3"/>
          <p:cNvSpPr>
            <a:spLocks noGrp="1"/>
          </p:cNvSpPr>
          <p:nvPr>
            <p:ph type="sldNum" sz="quarter" idx="10"/>
          </p:nvPr>
        </p:nvSpPr>
        <p:spPr/>
        <p:txBody>
          <a:bodyPr/>
          <a:lstStyle/>
          <a:p>
            <a:pPr>
              <a:defRPr/>
            </a:pPr>
            <a:fld id="{32518E4F-6306-4F7A-8038-52BAE9682138}" type="slidenum">
              <a:rPr lang="en-US" smtClean="0"/>
              <a:pPr>
                <a:defRPr/>
              </a:pPr>
              <a:t>23</a:t>
            </a:fld>
            <a:endParaRPr lang="en-US"/>
          </a:p>
        </p:txBody>
      </p:sp>
      <p:pic>
        <p:nvPicPr>
          <p:cNvPr id="54274" name="Picture 2" descr="An old picture of me from 7 years a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082" y="1290039"/>
            <a:ext cx="3513361" cy="232259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SEhQUExQUFhQXFxQXGBcXGRcWFxUXFRQXFxcXFxcYHCggGBolHBQVITEhJSkrLi4uFx8zODMsNygtLisBCgoKDg0OGhAQGiwcHCQsLCwsLCwsLCwsLCwsLCwsLCwsLCwsLCwsLCwsLCwsLCwsLCwsLCwsLCwsLCwsLCwsLP/AABEIAJMBVgMBIgACEQEDEQH/xAAcAAEAAQUBAQAAAAAAAAAAAAAABAECAwUGBwj/xAA/EAACAQICBgcFBwQBBAMAAAAAAQIDESExBBJBUWFxBQYTgZGhsSIycsHwBxRCUrLC0UNikuGCFTOi8YOT0v/EABYBAQEBAAAAAAAAAAAAAAAAAAABAv/EAB4RAQEBAAMAAwEBAAAAAAAAAAARAQISITFBYVET/9oADAMBAAIRAxEAPwD3EAAAAAAAAAAAAAAAAAAAAAAAAAAAAAAAAAAAAAAAAAAAAAAAAAAAAAAAAAAAAAAAAAAAAABhr6XCHvzhH4pJerNfW6zaHHPSaPJTjJ+EWwNsDmq3XzQY/wBVy+GnUfm42INb7SNGXu068v8AjFLzlfyLNK7MHn1b7S/yaM3xlUt5KD9SHW+0XSX7lKjH4teXpKImpcemg8mq9dtOllOEfhhH91yBW6w6bPPSKn/FqH6Ei9SvaDFW0mEPfnGPxNL1PDa9evP36tWXxTlL1ZEWh8PIvVOz2yr1m0OLs9KoX3KpBtc0ngX0usWiSwjpWjt7lVp38LniX3fgOyXEdE7PeKenU5e7Ug+Uov0ZnTPn6VNbvIosMlZ8MB0O76DB4FDpGtH3atVcpzXozNHrDpcctIr99Sb9WOi5ye7g8Ph1v09ZaRPvjCX6osk0evWnrOonzpw+UUTrq17ODySn9oWmr8NF/FTl+2aJdL7RtJ/FRovkpr1kx10uPUAedU/tIqbdGi+VRx/YyTS+0dfi0aS5TT9Yok0uO8BxsPtEobaVZctR/vRIp9ftFeaqx5xX7ZMTS46oHOw67aE/6rXOnU//ACSKfWzQ3/XiualH9SQmlboGtp9YNFeWk0OXaQv4XJNPpGlL3atN8pxfoyKkgonfIqAAAAAAAABC0vpWjSvrzStmsW/BJmpr9dtEj+Ob5U5r9SRN0xtTeGF3fhgQ68YO2tTi78Fubx8DUTWvq/aJQ/DSrS42gl+pvyIVb7R3+HRu+VT5KHzNjX6L0Z+9Sgtm3a7LaRqvVzRn+GS5MsxPWprfaHpL92lRjzU5fuRBr9ddNllVjH4acP3XN1V6p0n7s5LmrkOr1S3VI96f8F8T1o63WDTJ56TV/wCL1P0JEKtXqz9+pUl8U5P1Zv6nVmosnB99iPU6Cqr8HgLh60EdF3JeRf8Ad+BtKnR01nCXgYno7WxruFEFUS5UiUoMuURRFVIvVMkqPBF6jwJRF1SqiS1BFeyQoiKBeqZKVHiXKiKRE7Ir2ZMVH6wHY8C1IhdiU+78Cc4DsmKRC7DgOyJ3YFVRBEHsQqJP7MKmKqD2Q7Em9mOzFELsS10Sc4DsxUiB2BTsCf2ZTsxViA6BR0Ce4FrpjNSILolrok5wKdmSka5aMk7pJPeliZ4VqkfdqVFynJejJHZlrpotCPSekrLSK/8A9tRrwcjPDrFpiy0ip36sv1JmDskRa1TZFXFxW1fXDTYZ133wpY+ELnoXUzpOppOiwq1bOUpTV0rXUZuOXczxqpHG7x9O7f6HsHUCFtAof/I/GrN/MzvwcXQgAy20+nytOXd+lEKdRrO2Lt3Xer32sS+lI+3t2PnhbHh/o5zrNTlqxkm9Re8lsb92XjbyN4mtvGWeFsfHBYr62Fk5J3i8d+7ExaNOfZxcku0tiuPHj88DDpuk6jx1rcLYWWbv/JN8Evtdnlw+rCCsrXbstuL72a+OnwaUrpXvbWWq8Em8bszOqnbLD2vZknlhjlde0vFGaM2N3d5vDgvq5id75YWxd8b7reJfVyaWD37uJYyjHVm0trxWXNGOouXgXpvbbN25bDFJ42s+exZfyBh1IyzUWr2eG7Mwy0Sm/wAC25YbCTUlZY5IxtJ425cAiNPQKeOa7/5ML6Pjsk/AnMtUeLfF5gQX0dukvAs+5S4PvJ7T4d/y4iwGveiT/K+7EtdKS2PwNjjua3ceKKurbbYUa0qkbHtbrY+5FG084x8LCkQkVJepD8rXJlOxhvkvBiiLYqokn7utk/FMp91exxfeKRH1SnZkr7rP8t+VmWOnJfhfgKMHZlez4GWw1QMDgUaJCRWwojapTVJWry8Cjit3qKI2oU7Mk6i4jsuPkBFdIp2RNVItrSjDPF7l8xRF7C5hq1IxwzePLDHvGkaS3hktyIeOzP8AnBeoCpd+94LPw2K21keovrZ/vm8CRUx+r45f8n5Eer9bcvX0QESq/r6z5+B7P1PjbQtG40oP/Ja3zPF6ztj9fXnyR7h1do6miaND8tGjH/GnFfIunFsAAZaabpmVprlHzk0a9tK7wW1/y/BGz6diortHK1lZJRlJyeLS9nLbsOdfSscpRa4YekrPyNZ6mp9sW7v+DFUhfda3f/6sYHpsH+K2zFOPmzLTqJ5NNcHcmjHUpXeMVLmk7eKMcqEUskscMMnJpXw23sZk8M7vw8i3Xf8AGPnwMxVXm3tefdkY27tO+/DeUlUvhw+sSxtLBYLJIqLqknZ2tfjl3lrZb35+WH14lsm7q2W3wwsBS99jz8eRbUlv2+bLpMsvw8frMCll3/x9Mskr7bcdxdfxLbW397v6gC3HhbffG/L5lWuNvrLgWsoqy2M9q81byZXHarL1KTltb8eBmgyjSea87YlMHmk1ueRUoqWtbb91s+/YVa4tW2YWfPcUbAFrT3O2/DPcVx4W57eW4oBdFvYXLSWnbWd91/kY9ZXttL9bC2zPytmQZVpcuD5pFfvO+EfCxgDinvusrPDvW0CR2sHnC3Ji9P8AuXgyNYOLeTjfPHC/BcSiV2cdk/FD7vulF95FK3AkPRZbvCxbOmo4yw9TDTqXV1f0Zg0+o3LF3wQFK+mbIqy82Q6j9F6FZkfTdKjTzvfJRWMpPckBWZipTU4KcWnFtpPZLUdpPldNcbGilodbpByTmqWixbjNxacpyXvQTydla8sUm7Y2Zv4qEI06dNWhTVo7Xhjm9uGbCLJv6yw3cFwWLI1aVs/ls+sslxZnm8ksXkktvLbm883sNlV6h6bUUZWpKLSbg5tT+FrV1UuF+e4ufI43TtIk8IptvCKWLk3ko7Xd7c2fQ3RuiqlRp01goQhBLhCKivQ4zqb1JlSq/eNJS14K1OF1LVeN6jawvjhuxedrd4XlufGHHAAGWmu6c0GVamoxtdSTxwWCa3cTmK/RukU84Ta4e2v8Vf0O4BrOW4m5XnDrJYOEOKtKm+/UaXijRdbkpUo6jq05azd41NVp2ws4RTazwd9h6/X0eE1acYyX9yT9TW1urOizacqSdsbNy1f8b2NZzz7Z3i+fNF6xdJU6nZU51a8tkOz7aTWx2itY9F6s0ema1u30ShTj+ac3Tk1wpx7R352PT9G0WFNatOEYR3RSivBGYxv41n65Sv0NXX4YyX9ssfCdl5kGto04+9TmrbXFtLZfWjdLPedyCK89U072d+WwqpW3953ekaLCp78Iy+KKfqQKvV+hLKLi/wC2TS/xvbyIOTV+Ftn+yyb8+86Or1Y/JVa+OKl+lxIFfq7XXu6kuUrPwkreYqRqix4/6JNbo+tD3qU1yWt5wuiHrJO2Ce1be8UXFr7reY72uVijZRUopc+9W9Siv3bMflsE5b/qwoMNLbfudsf4Lbp7E1ueTKkFSlnwtt39wa424Wz/AIKXAFNbG2Pg7eOQx3O2/ZfcV1tl8ALtbCxQtTKuKztjv4AV1Vnjfm7W5fMFA087q2TVnfmnl3AJJ7GuKefcAzBpOlxpuCnK3aTVOODd5tOSjdZYRee4DNKVsce5N+hdGWTXNCMmsmW3AvcrkTS37T7vQkXImkP2nzAwyI8uioylUqVX7MsFFZ2tbF/tWGd73ss+1c0YnUbtfZa3ACzRNAjo1BUY567m1sV0lZLd7K8y2lByaSi5SbsksbvDC23Nq3EzwoyqTUYpynJ2SWLbz+T8Nx6L1Y6tx0ZKU7SrPN5qF84x/naVMRuqnVVULVayUqzxW1U/k5cdmze+pADQAAAAAAAAAAAAAAAAAAAAAGOtQjNWlGMl/ck/UyADV1ur+jy/pqPwNxt3J28jX1+qcX7lWS+JRkvLVfmdIAOMrdWK8fddOa5uL8GreZArdGV4e9RqdyU/0NnoQJB5fOWNng9zwfgVtff3O2PE9Mq0oyVpRUluaTXma2v1d0aX9KMfgbh5QaQHCNlMeFtuOPhtR1lfqhB+5VnF/wByjJeifmQK/VSsvdlTmu+D8LNeYRoymur22k2t0TXh71GfONp37oNvyIU6lvZl7L3SWq/B4gVw3K+/aVLULLPHju4W3AV1dt+63ncoA092G++3dYA77nbfsXArcXLdfZtAqLJ5q62oOKeaTytwe9FAEVayIlZ4vmyWiDN5gY2/n6F2g6JOrOMKcXKTyS3LNtvJK6x48USOjuj5156lON3t2JLfJ7F9JPI9H6C6Ep6LC0cZu2vN5ytsX5YrGy9W22GHq90BDRo3dpVWrSnuWerHdHBc7K+SS3IBVAAAAAAAAAAAAAAAAAAAAAAAAAAAAAAAAAAAAAAtqU1JWaTW5q6LgBq6/V7Rpf0ox+C9P9DRr6/VCm/cq1I8Hqzj5rW/8jpABwnSnV+dCDm6tFxX5r0m3sil7ScnsW05aHTlP8SnD4ov5HV/aFpDVSlFPKMpW5u37TknUvmk+aN5wyMbqZS6Qpy92pF96JCae58dq5M0lTRaUs6aXIw/9Oiv+3VqQ73Yf5/p2dCUlG+Tt3X7jRqGkx92rGfCSRX/AKlpEffoa3GLJ01bjdpmvqysscdy2sjUun4ylqdlVU7ZNYf5ZGKtWd/7suEVuRM47fTddn1B6Yl2n3dxg7qU9ZLVaatg/wAyxwviuJ3xwP2e9A1FP71P2YuMlCLXtTUre290cMN975Wv3w2fS4AAigAAAAAAAAAAAAAAAAAAAAAAAAAAAAAAAAAAAAAAAAAAg6f0RRru9SmpO1r4qVsXa6adsX4mn0nqTQl7kqkO9SX/AJK78TpgW6Rwek9Rai/7dWEviTh6axq9J6r6VD+lrLfFqXle/keoAvbU648a0jRpQ9+EofFFx9THGTWTZ7Q1fM12k9A6PU96jDmlqvxjZl7p1eT1671Xd+h1fVDqfe1bSY4ZwpPbulUT/T47jotF6paNTqKooNtWajKTlFNZOzza432bjejeX8MwABhoAAAAAAAAAAAAAAAAAAAAAAAAAAAAAAAAAAAA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SEhQUExQUFhQXFxQXGBcXGRcWFxUXFRQXFxcXFxcYHCggGBolHBQVITEhJSkrLi4uFx8zODMsNygtLisBCgoKDg0OGhAQGiwcHCQsLCwsLCwsLCwsLCwsLCwsLCwsLCwsLCwsLCwsLCwsLCwsLCwsLCwsLCwsLCwsLCwsLP/AABEIAJMBVgMBIgACEQEDEQH/xAAcAAEAAQUBAQAAAAAAAAAAAAAABAECAwUGBwj/xAA/EAACAQICBgcFBwQBBAMAAAAAAQIDESExBBJBUWFxBQYTgZGhsSIycsHwBxRCUrLC0UNikuGCFTOi8YOT0v/EABYBAQEBAAAAAAAAAAAAAAAAAAABAv/EAB4RAQEBAAMAAwEBAAAAAAAAAAARAQISITFBYVET/9oADAMBAAIRAxEAPwD3EAAAAAAAAAAAAAAAAAAAAAAAAAAAAAAAAAAAAAAAAAAAAAAAAAAAAAAAAAAAAAAAAAAAAABhr6XCHvzhH4pJerNfW6zaHHPSaPJTjJ+EWwNsDmq3XzQY/wBVy+GnUfm42INb7SNGXu068v8AjFLzlfyLNK7MHn1b7S/yaM3xlUt5KD9SHW+0XSX7lKjH4teXpKImpcemg8mq9dtOllOEfhhH91yBW6w6bPPSKn/FqH6Ei9SvaDFW0mEPfnGPxNL1PDa9evP36tWXxTlL1ZEWh8PIvVOz2yr1m0OLs9KoX3KpBtc0ngX0usWiSwjpWjt7lVp38LniX3fgOyXEdE7PeKenU5e7Ug+Uov0ZnTPn6VNbvIosMlZ8MB0O76DB4FDpGtH3atVcpzXozNHrDpcctIr99Sb9WOi5ye7g8Ph1v09ZaRPvjCX6osk0evWnrOonzpw+UUTrq17ODySn9oWmr8NF/FTl+2aJdL7RtJ/FRovkpr1kx10uPUAedU/tIqbdGi+VRx/YyTS+0dfi0aS5TT9Yok0uO8BxsPtEobaVZctR/vRIp9ftFeaqx5xX7ZMTS46oHOw67aE/6rXOnU//ACSKfWzQ3/XiualH9SQmlboGtp9YNFeWk0OXaQv4XJNPpGlL3atN8pxfoyKkgonfIqAAAAAAAABC0vpWjSvrzStmsW/BJmpr9dtEj+Ob5U5r9SRN0xtTeGF3fhgQ68YO2tTi78Fubx8DUTWvq/aJQ/DSrS42gl+pvyIVb7R3+HRu+VT5KHzNjX6L0Z+9Sgtm3a7LaRqvVzRn+GS5MsxPWprfaHpL92lRjzU5fuRBr9ddNllVjH4acP3XN1V6p0n7s5LmrkOr1S3VI96f8F8T1o63WDTJ56TV/wCL1P0JEKtXqz9+pUl8U5P1Zv6nVmosnB99iPU6Cqr8HgLh60EdF3JeRf8Ad+BtKnR01nCXgYno7WxruFEFUS5UiUoMuURRFVIvVMkqPBF6jwJRF1SqiS1BFeyQoiKBeqZKVHiXKiKRE7Ir2ZMVH6wHY8C1IhdiU+78Cc4DsmKRC7DgOyJ3YFVRBEHsQqJP7MKmKqD2Q7Em9mOzFELsS10Sc4DsxUiB2BTsCf2ZTsxViA6BR0Ce4FrpjNSILolrok5wKdmSka5aMk7pJPeliZ4VqkfdqVFynJejJHZlrpotCPSekrLSK/8A9tRrwcjPDrFpiy0ip36sv1JmDskRa1TZFXFxW1fXDTYZ133wpY+ELnoXUzpOppOiwq1bOUpTV0rXUZuOXczxqpHG7x9O7f6HsHUCFtAof/I/GrN/MzvwcXQgAy20+nytOXd+lEKdRrO2Lt3Xer32sS+lI+3t2PnhbHh/o5zrNTlqxkm9Re8lsb92XjbyN4mtvGWeFsfHBYr62Fk5J3i8d+7ExaNOfZxcku0tiuPHj88DDpuk6jx1rcLYWWbv/JN8Evtdnlw+rCCsrXbstuL72a+OnwaUrpXvbWWq8Em8bszOqnbLD2vZknlhjlde0vFGaM2N3d5vDgvq5id75YWxd8b7reJfVyaWD37uJYyjHVm0trxWXNGOouXgXpvbbN25bDFJ42s+exZfyBh1IyzUWr2eG7Mwy0Sm/wAC25YbCTUlZY5IxtJ425cAiNPQKeOa7/5ML6Pjsk/AnMtUeLfF5gQX0dukvAs+5S4PvJ7T4d/y4iwGveiT/K+7EtdKS2PwNjjua3ceKKurbbYUa0qkbHtbrY+5FG084x8LCkQkVJepD8rXJlOxhvkvBiiLYqokn7utk/FMp91exxfeKRH1SnZkr7rP8t+VmWOnJfhfgKMHZlez4GWw1QMDgUaJCRWwojapTVJWry8Cjit3qKI2oU7Mk6i4jsuPkBFdIp2RNVItrSjDPF7l8xRF7C5hq1IxwzePLDHvGkaS3hktyIeOzP8AnBeoCpd+94LPw2K21keovrZ/vm8CRUx+r45f8n5Eer9bcvX0QESq/r6z5+B7P1PjbQtG40oP/Ja3zPF6ztj9fXnyR7h1do6miaND8tGjH/GnFfIunFsAAZaabpmVprlHzk0a9tK7wW1/y/BGz6diortHK1lZJRlJyeLS9nLbsOdfSscpRa4YekrPyNZ6mp9sW7v+DFUhfda3f/6sYHpsH+K2zFOPmzLTqJ5NNcHcmjHUpXeMVLmk7eKMcqEUskscMMnJpXw23sZk8M7vw8i3Xf8AGPnwMxVXm3tefdkY27tO+/DeUlUvhw+sSxtLBYLJIqLqknZ2tfjl3lrZb35+WH14lsm7q2W3wwsBS99jz8eRbUlv2+bLpMsvw8frMCll3/x9Mskr7bcdxdfxLbW397v6gC3HhbffG/L5lWuNvrLgWsoqy2M9q81byZXHarL1KTltb8eBmgyjSea87YlMHmk1ueRUoqWtbb91s+/YVa4tW2YWfPcUbAFrT3O2/DPcVx4W57eW4oBdFvYXLSWnbWd91/kY9ZXttL9bC2zPytmQZVpcuD5pFfvO+EfCxgDinvusrPDvW0CR2sHnC3Ji9P8AuXgyNYOLeTjfPHC/BcSiV2cdk/FD7vulF95FK3AkPRZbvCxbOmo4yw9TDTqXV1f0Zg0+o3LF3wQFK+mbIqy82Q6j9F6FZkfTdKjTzvfJRWMpPckBWZipTU4KcWnFtpPZLUdpPldNcbGilodbpByTmqWixbjNxacpyXvQTydla8sUm7Y2Zv4qEI06dNWhTVo7Xhjm9uGbCLJv6yw3cFwWLI1aVs/ls+sslxZnm8ksXkktvLbm883sNlV6h6bUUZWpKLSbg5tT+FrV1UuF+e4ufI43TtIk8IptvCKWLk3ko7Xd7c2fQ3RuiqlRp01goQhBLhCKivQ4zqb1JlSq/eNJS14K1OF1LVeN6jawvjhuxedrd4XlufGHHAAGWmu6c0GVamoxtdSTxwWCa3cTmK/RukU84Ta4e2v8Vf0O4BrOW4m5XnDrJYOEOKtKm+/UaXijRdbkpUo6jq05azd41NVp2ws4RTazwd9h6/X0eE1acYyX9yT9TW1urOizacqSdsbNy1f8b2NZzz7Z3i+fNF6xdJU6nZU51a8tkOz7aTWx2itY9F6s0ema1u30ShTj+ac3Tk1wpx7R352PT9G0WFNatOEYR3RSivBGYxv41n65Sv0NXX4YyX9ssfCdl5kGto04+9TmrbXFtLZfWjdLPedyCK89U072d+WwqpW3953ekaLCp78Iy+KKfqQKvV+hLKLi/wC2TS/xvbyIOTV+Ftn+yyb8+86Or1Y/JVa+OKl+lxIFfq7XXu6kuUrPwkreYqRqix4/6JNbo+tD3qU1yWt5wuiHrJO2Ce1be8UXFr7reY72uVijZRUopc+9W9Siv3bMflsE5b/qwoMNLbfudsf4Lbp7E1ueTKkFSlnwtt39wa424Wz/AIKXAFNbG2Pg7eOQx3O2/ZfcV1tl8ALtbCxQtTKuKztjv4AV1Vnjfm7W5fMFA087q2TVnfmnl3AJJ7GuKefcAzBpOlxpuCnK3aTVOODd5tOSjdZYRee4DNKVsce5N+hdGWTXNCMmsmW3AvcrkTS37T7vQkXImkP2nzAwyI8uioylUqVX7MsFFZ2tbF/tWGd73ss+1c0YnUbtfZa3ACzRNAjo1BUY567m1sV0lZLd7K8y2lByaSi5SbsksbvDC23Nq3EzwoyqTUYpynJ2SWLbz+T8Nx6L1Y6tx0ZKU7SrPN5qF84x/naVMRuqnVVULVayUqzxW1U/k5cdmze+pADQAAAAAAAAAAAAAAAAAAAAAGOtQjNWlGMl/ck/UyADV1ur+jy/pqPwNxt3J28jX1+qcX7lWS+JRkvLVfmdIAOMrdWK8fddOa5uL8GreZArdGV4e9RqdyU/0NnoQJB5fOWNng9zwfgVtff3O2PE9Mq0oyVpRUluaTXma2v1d0aX9KMfgbh5QaQHCNlMeFtuOPhtR1lfqhB+5VnF/wByjJeifmQK/VSsvdlTmu+D8LNeYRoymur22k2t0TXh71GfONp37oNvyIU6lvZl7L3SWq/B4gVw3K+/aVLULLPHju4W3AV1dt+63ncoA092G++3dYA77nbfsXArcXLdfZtAqLJ5q62oOKeaTytwe9FAEVayIlZ4vmyWiDN5gY2/n6F2g6JOrOMKcXKTyS3LNtvJK6x48USOjuj5156lON3t2JLfJ7F9JPI9H6C6Ep6LC0cZu2vN5ytsX5YrGy9W22GHq90BDRo3dpVWrSnuWerHdHBc7K+SS3IBVAAAAAAAAAAAAAAAAAAAAAAAAAAAAAAAAAAAAAAtqU1JWaTW5q6LgBq6/V7Rpf0ox+C9P9DRr6/VCm/cq1I8Hqzj5rW/8jpABwnSnV+dCDm6tFxX5r0m3sil7ScnsW05aHTlP8SnD4ov5HV/aFpDVSlFPKMpW5u37TknUvmk+aN5wyMbqZS6Qpy92pF96JCae58dq5M0lTRaUs6aXIw/9Oiv+3VqQ73Yf5/p2dCUlG+Tt3X7jRqGkx92rGfCSRX/AKlpEffoa3GLJ01bjdpmvqysscdy2sjUun4ylqdlVU7ZNYf5ZGKtWd/7suEVuRM47fTddn1B6Yl2n3dxg7qU9ZLVaatg/wAyxwviuJ3xwP2e9A1FP71P2YuMlCLXtTUre290cMN975Wv3w2fS4AAigAAAAAAAAAAAAAAAAAAAAAAAAAAAAAAAAAAAAAAAAAAg6f0RRru9SmpO1r4qVsXa6adsX4mn0nqTQl7kqkO9SX/AJK78TpgW6Rwek9Rai/7dWEviTh6axq9J6r6VD+lrLfFqXle/keoAvbU648a0jRpQ9+EofFFx9THGTWTZ7Q1fM12k9A6PU96jDmlqvxjZl7p1eT1671Xd+h1fVDqfe1bSY4ZwpPbulUT/T47jotF6paNTqKooNtWajKTlFNZOzza432bjejeX8MwABhoAAAAAAAAAAAAAAAAAAAAAAAAAAAAAAAAAAAA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SEhQUExQUFhQXFxQXGBcXGRcWFxUXFRQXFxcXFxcYHCggGBolHBQVITEhJSkrLi4uFx8zODMsNygtLisBCgoKDg0OGhAQGiwcHCQsLCwsLCwsLCwsLCwsLCwsLCwsLCwsLCwsLCwsLCwsLCwsLCwsLCwsLCwsLCwsLCwsLP/AABEIAJMBVgMBIgACEQEDEQH/xAAcAAEAAQUBAQAAAAAAAAAAAAAABAECAwUGBwj/xAA/EAACAQICBgcFBwQBBAMAAAAAAQIDESExBBJBUWFxBQYTgZGhsSIycsHwBxRCUrLC0UNikuGCFTOi8YOT0v/EABYBAQEBAAAAAAAAAAAAAAAAAAABAv/EAB4RAQEBAAMAAwEBAAAAAAAAAAARAQISITFBYVET/9oADAMBAAIRAxEAPwD3EAAAAAAAAAAAAAAAAAAAAAAAAAAAAAAAAAAAAAAAAAAAAAAAAAAAAAAAAAAAAAAAAAAAAABhr6XCHvzhH4pJerNfW6zaHHPSaPJTjJ+EWwNsDmq3XzQY/wBVy+GnUfm42INb7SNGXu068v8AjFLzlfyLNK7MHn1b7S/yaM3xlUt5KD9SHW+0XSX7lKjH4teXpKImpcemg8mq9dtOllOEfhhH91yBW6w6bPPSKn/FqH6Ei9SvaDFW0mEPfnGPxNL1PDa9evP36tWXxTlL1ZEWh8PIvVOz2yr1m0OLs9KoX3KpBtc0ngX0usWiSwjpWjt7lVp38LniX3fgOyXEdE7PeKenU5e7Ug+Uov0ZnTPn6VNbvIosMlZ8MB0O76DB4FDpGtH3atVcpzXozNHrDpcctIr99Sb9WOi5ye7g8Ph1v09ZaRPvjCX6osk0evWnrOonzpw+UUTrq17ODySn9oWmr8NF/FTl+2aJdL7RtJ/FRovkpr1kx10uPUAedU/tIqbdGi+VRx/YyTS+0dfi0aS5TT9Yok0uO8BxsPtEobaVZctR/vRIp9ftFeaqx5xX7ZMTS46oHOw67aE/6rXOnU//ACSKfWzQ3/XiualH9SQmlboGtp9YNFeWk0OXaQv4XJNPpGlL3atN8pxfoyKkgonfIqAAAAAAAABC0vpWjSvrzStmsW/BJmpr9dtEj+Ob5U5r9SRN0xtTeGF3fhgQ68YO2tTi78Fubx8DUTWvq/aJQ/DSrS42gl+pvyIVb7R3+HRu+VT5KHzNjX6L0Z+9Sgtm3a7LaRqvVzRn+GS5MsxPWprfaHpL92lRjzU5fuRBr9ddNllVjH4acP3XN1V6p0n7s5LmrkOr1S3VI96f8F8T1o63WDTJ56TV/wCL1P0JEKtXqz9+pUl8U5P1Zv6nVmosnB99iPU6Cqr8HgLh60EdF3JeRf8Ad+BtKnR01nCXgYno7WxruFEFUS5UiUoMuURRFVIvVMkqPBF6jwJRF1SqiS1BFeyQoiKBeqZKVHiXKiKRE7Ir2ZMVH6wHY8C1IhdiU+78Cc4DsmKRC7DgOyJ3YFVRBEHsQqJP7MKmKqD2Q7Em9mOzFELsS10Sc4DsxUiB2BTsCf2ZTsxViA6BR0Ce4FrpjNSILolrok5wKdmSka5aMk7pJPeliZ4VqkfdqVFynJejJHZlrpotCPSekrLSK/8A9tRrwcjPDrFpiy0ip36sv1JmDskRa1TZFXFxW1fXDTYZ133wpY+ELnoXUzpOppOiwq1bOUpTV0rXUZuOXczxqpHG7x9O7f6HsHUCFtAof/I/GrN/MzvwcXQgAy20+nytOXd+lEKdRrO2Lt3Xer32sS+lI+3t2PnhbHh/o5zrNTlqxkm9Re8lsb92XjbyN4mtvGWeFsfHBYr62Fk5J3i8d+7ExaNOfZxcku0tiuPHj88DDpuk6jx1rcLYWWbv/JN8Evtdnlw+rCCsrXbstuL72a+OnwaUrpXvbWWq8Em8bszOqnbLD2vZknlhjlde0vFGaM2N3d5vDgvq5id75YWxd8b7reJfVyaWD37uJYyjHVm0trxWXNGOouXgXpvbbN25bDFJ42s+exZfyBh1IyzUWr2eG7Mwy0Sm/wAC25YbCTUlZY5IxtJ425cAiNPQKeOa7/5ML6Pjsk/AnMtUeLfF5gQX0dukvAs+5S4PvJ7T4d/y4iwGveiT/K+7EtdKS2PwNjjua3ceKKurbbYUa0qkbHtbrY+5FG084x8LCkQkVJepD8rXJlOxhvkvBiiLYqokn7utk/FMp91exxfeKRH1SnZkr7rP8t+VmWOnJfhfgKMHZlez4GWw1QMDgUaJCRWwojapTVJWry8Cjit3qKI2oU7Mk6i4jsuPkBFdIp2RNVItrSjDPF7l8xRF7C5hq1IxwzePLDHvGkaS3hktyIeOzP8AnBeoCpd+94LPw2K21keovrZ/vm8CRUx+r45f8n5Eer9bcvX0QESq/r6z5+B7P1PjbQtG40oP/Ja3zPF6ztj9fXnyR7h1do6miaND8tGjH/GnFfIunFsAAZaabpmVprlHzk0a9tK7wW1/y/BGz6diortHK1lZJRlJyeLS9nLbsOdfSscpRa4YekrPyNZ6mp9sW7v+DFUhfda3f/6sYHpsH+K2zFOPmzLTqJ5NNcHcmjHUpXeMVLmk7eKMcqEUskscMMnJpXw23sZk8M7vw8i3Xf8AGPnwMxVXm3tefdkY27tO+/DeUlUvhw+sSxtLBYLJIqLqknZ2tfjl3lrZb35+WH14lsm7q2W3wwsBS99jz8eRbUlv2+bLpMsvw8frMCll3/x9Mskr7bcdxdfxLbW397v6gC3HhbffG/L5lWuNvrLgWsoqy2M9q81byZXHarL1KTltb8eBmgyjSea87YlMHmk1ueRUoqWtbb91s+/YVa4tW2YWfPcUbAFrT3O2/DPcVx4W57eW4oBdFvYXLSWnbWd91/kY9ZXttL9bC2zPytmQZVpcuD5pFfvO+EfCxgDinvusrPDvW0CR2sHnC3Ji9P8AuXgyNYOLeTjfPHC/BcSiV2cdk/FD7vulF95FK3AkPRZbvCxbOmo4yw9TDTqXV1f0Zg0+o3LF3wQFK+mbIqy82Q6j9F6FZkfTdKjTzvfJRWMpPckBWZipTU4KcWnFtpPZLUdpPldNcbGilodbpByTmqWixbjNxacpyXvQTydla8sUm7Y2Zv4qEI06dNWhTVo7Xhjm9uGbCLJv6yw3cFwWLI1aVs/ls+sslxZnm8ksXkktvLbm883sNlV6h6bUUZWpKLSbg5tT+FrV1UuF+e4ufI43TtIk8IptvCKWLk3ko7Xd7c2fQ3RuiqlRp01goQhBLhCKivQ4zqb1JlSq/eNJS14K1OF1LVeN6jawvjhuxedrd4XlufGHHAAGWmu6c0GVamoxtdSTxwWCa3cTmK/RukU84Ta4e2v8Vf0O4BrOW4m5XnDrJYOEOKtKm+/UaXijRdbkpUo6jq05azd41NVp2ws4RTazwd9h6/X0eE1acYyX9yT9TW1urOizacqSdsbNy1f8b2NZzz7Z3i+fNF6xdJU6nZU51a8tkOz7aTWx2itY9F6s0ema1u30ShTj+ac3Tk1wpx7R352PT9G0WFNatOEYR3RSivBGYxv41n65Sv0NXX4YyX9ssfCdl5kGto04+9TmrbXFtLZfWjdLPedyCK89U072d+WwqpW3953ekaLCp78Iy+KKfqQKvV+hLKLi/wC2TS/xvbyIOTV+Ftn+yyb8+86Or1Y/JVa+OKl+lxIFfq7XXu6kuUrPwkreYqRqix4/6JNbo+tD3qU1yWt5wuiHrJO2Ce1be8UXFr7reY72uVijZRUopc+9W9Siv3bMflsE5b/qwoMNLbfudsf4Lbp7E1ueTKkFSlnwtt39wa424Wz/AIKXAFNbG2Pg7eOQx3O2/ZfcV1tl8ALtbCxQtTKuKztjv4AV1Vnjfm7W5fMFA087q2TVnfmnl3AJJ7GuKefcAzBpOlxpuCnK3aTVOODd5tOSjdZYRee4DNKVsce5N+hdGWTXNCMmsmW3AvcrkTS37T7vQkXImkP2nzAwyI8uioylUqVX7MsFFZ2tbF/tWGd73ss+1c0YnUbtfZa3ACzRNAjo1BUY567m1sV0lZLd7K8y2lByaSi5SbsksbvDC23Nq3EzwoyqTUYpynJ2SWLbz+T8Nx6L1Y6tx0ZKU7SrPN5qF84x/naVMRuqnVVULVayUqzxW1U/k5cdmze+pADQAAAAAAAAAAAAAAAAAAAAAGOtQjNWlGMl/ck/UyADV1ur+jy/pqPwNxt3J28jX1+qcX7lWS+JRkvLVfmdIAOMrdWK8fddOa5uL8GreZArdGV4e9RqdyU/0NnoQJB5fOWNng9zwfgVtff3O2PE9Mq0oyVpRUluaTXma2v1d0aX9KMfgbh5QaQHCNlMeFtuOPhtR1lfqhB+5VnF/wByjJeifmQK/VSsvdlTmu+D8LNeYRoymur22k2t0TXh71GfONp37oNvyIU6lvZl7L3SWq/B4gVw3K+/aVLULLPHju4W3AV1dt+63ncoA092G++3dYA77nbfsXArcXLdfZtAqLJ5q62oOKeaTytwe9FAEVayIlZ4vmyWiDN5gY2/n6F2g6JOrOMKcXKTyS3LNtvJK6x48USOjuj5156lON3t2JLfJ7F9JPI9H6C6Ep6LC0cZu2vN5ytsX5YrGy9W22GHq90BDRo3dpVWrSnuWerHdHBc7K+SS3IBVAAAAAAAAAAAAAAAAAAAAAAAAAAAAAAAAAAAAAAtqU1JWaTW5q6LgBq6/V7Rpf0ox+C9P9DRr6/VCm/cq1I8Hqzj5rW/8jpABwnSnV+dCDm6tFxX5r0m3sil7ScnsW05aHTlP8SnD4ov5HV/aFpDVSlFPKMpW5u37TknUvmk+aN5wyMbqZS6Qpy92pF96JCae58dq5M0lTRaUs6aXIw/9Oiv+3VqQ73Yf5/p2dCUlG+Tt3X7jRqGkx92rGfCSRX/AKlpEffoa3GLJ01bjdpmvqysscdy2sjUun4ylqdlVU7ZNYf5ZGKtWd/7suEVuRM47fTddn1B6Yl2n3dxg7qU9ZLVaatg/wAyxwviuJ3xwP2e9A1FP71P2YuMlCLXtTUre290cMN975Wv3w2fS4AAigAAAAAAAAAAAAAAAAAAAAAAAAAAAAAAAAAAAAAAAAAAg6f0RRru9SmpO1r4qVsXa6adsX4mn0nqTQl7kqkO9SX/AJK78TpgW6Rwek9Rai/7dWEviTh6axq9J6r6VD+lrLfFqXle/keoAvbU648a0jRpQ9+EofFFx9THGTWTZ7Q1fM12k9A6PU96jDmlqvxjZl7p1eT1671Xd+h1fVDqfe1bSY4ZwpPbulUT/T47jotF6paNTqKooNtWajKTlFNZOzza432bjejeX8MwABhoAAAAAAAAAAAAAAAAAAAAAAAAAAAAAAAAAAAAAAAAAAAAAAAAAAAAAAAAAAAAAAAAAAAAAf/Z"/>
          <p:cNvSpPr>
            <a:spLocks noChangeAspect="1" noChangeArrowheads="1"/>
          </p:cNvSpPr>
          <p:nvPr/>
        </p:nvSpPr>
        <p:spPr bwMode="auto">
          <a:xfrm>
            <a:off x="155575" y="-1325563"/>
            <a:ext cx="641985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QSEhQUExQUFhQXFxQXGBcXGRcWFxUXFRQXFxcXFxcYHCggGBolHBQVITEhJSkrLi4uFx8zODMsNygtLisBCgoKDg0OGhAQGiwcHCQsLCwsLCwsLCwsLCwsLCwsLCwsLCwsLCwsLCwsLCwsLCwsLCwsLCwsLCwsLCwsLCwsLP/AABEIAJMBVgMBIgACEQEDEQH/xAAcAAEAAQUBAQAAAAAAAAAAAAAABAECAwUGBwj/xAA/EAACAQICBgcFBwQBBAMAAAAAAQIDESExBBJBUWFxBQYTgZGhsSIycsHwBxRCUrLC0UNikuGCFTOi8YOT0v/EABYBAQEBAAAAAAAAAAAAAAAAAAABAv/EAB4RAQEBAAMAAwEBAAAAAAAAAAARAQISITFBYVET/9oADAMBAAIRAxEAPwD3EAAAAAAAAAAAAAAAAAAAAAAAAAAAAAAAAAAAAAAAAAAAAAAAAAAAAAAAAAAAAAAAAAAAAABhr6XCHvzhH4pJerNfW6zaHHPSaPJTjJ+EWwNsDmq3XzQY/wBVy+GnUfm42INb7SNGXu068v8AjFLzlfyLNK7MHn1b7S/yaM3xlUt5KD9SHW+0XSX7lKjH4teXpKImpcemg8mq9dtOllOEfhhH91yBW6w6bPPSKn/FqH6Ei9SvaDFW0mEPfnGPxNL1PDa9evP36tWXxTlL1ZEWh8PIvVOz2yr1m0OLs9KoX3KpBtc0ngX0usWiSwjpWjt7lVp38LniX3fgOyXEdE7PeKenU5e7Ug+Uov0ZnTPn6VNbvIosMlZ8MB0O76DB4FDpGtH3atVcpzXozNHrDpcctIr99Sb9WOi5ye7g8Ph1v09ZaRPvjCX6osk0evWnrOonzpw+UUTrq17ODySn9oWmr8NF/FTl+2aJdL7RtJ/FRovkpr1kx10uPUAedU/tIqbdGi+VRx/YyTS+0dfi0aS5TT9Yok0uO8BxsPtEobaVZctR/vRIp9ftFeaqx5xX7ZMTS46oHOw67aE/6rXOnU//ACSKfWzQ3/XiualH9SQmlboGtp9YNFeWk0OXaQv4XJNPpGlL3atN8pxfoyKkgonfIqAAAAAAAABC0vpWjSvrzStmsW/BJmpr9dtEj+Ob5U5r9SRN0xtTeGF3fhgQ68YO2tTi78Fubx8DUTWvq/aJQ/DSrS42gl+pvyIVb7R3+HRu+VT5KHzNjX6L0Z+9Sgtm3a7LaRqvVzRn+GS5MsxPWprfaHpL92lRjzU5fuRBr9ddNllVjH4acP3XN1V6p0n7s5LmrkOr1S3VI96f8F8T1o63WDTJ56TV/wCL1P0JEKtXqz9+pUl8U5P1Zv6nVmosnB99iPU6Cqr8HgLh60EdF3JeRf8Ad+BtKnR01nCXgYno7WxruFEFUS5UiUoMuURRFVIvVMkqPBF6jwJRF1SqiS1BFeyQoiKBeqZKVHiXKiKRE7Ir2ZMVH6wHY8C1IhdiU+78Cc4DsmKRC7DgOyJ3YFVRBEHsQqJP7MKmKqD2Q7Em9mOzFELsS10Sc4DsxUiB2BTsCf2ZTsxViA6BR0Ce4FrpjNSILolrok5wKdmSka5aMk7pJPeliZ4VqkfdqVFynJejJHZlrpotCPSekrLSK/8A9tRrwcjPDrFpiy0ip36sv1JmDskRa1TZFXFxW1fXDTYZ133wpY+ELnoXUzpOppOiwq1bOUpTV0rXUZuOXczxqpHG7x9O7f6HsHUCFtAof/I/GrN/MzvwcXQgAy20+nytOXd+lEKdRrO2Lt3Xer32sS+lI+3t2PnhbHh/o5zrNTlqxkm9Re8lsb92XjbyN4mtvGWeFsfHBYr62Fk5J3i8d+7ExaNOfZxcku0tiuPHj88DDpuk6jx1rcLYWWbv/JN8Evtdnlw+rCCsrXbstuL72a+OnwaUrpXvbWWq8Em8bszOqnbLD2vZknlhjlde0vFGaM2N3d5vDgvq5id75YWxd8b7reJfVyaWD37uJYyjHVm0trxWXNGOouXgXpvbbN25bDFJ42s+exZfyBh1IyzUWr2eG7Mwy0Sm/wAC25YbCTUlZY5IxtJ425cAiNPQKeOa7/5ML6Pjsk/AnMtUeLfF5gQX0dukvAs+5S4PvJ7T4d/y4iwGveiT/K+7EtdKS2PwNjjua3ceKKurbbYUa0qkbHtbrY+5FG084x8LCkQkVJepD8rXJlOxhvkvBiiLYqokn7utk/FMp91exxfeKRH1SnZkr7rP8t+VmWOnJfhfgKMHZlez4GWw1QMDgUaJCRWwojapTVJWry8Cjit3qKI2oU7Mk6i4jsuPkBFdIp2RNVItrSjDPF7l8xRF7C5hq1IxwzePLDHvGkaS3hktyIeOzP8AnBeoCpd+94LPw2K21keovrZ/vm8CRUx+r45f8n5Eer9bcvX0QESq/r6z5+B7P1PjbQtG40oP/Ja3zPF6ztj9fXnyR7h1do6miaND8tGjH/GnFfIunFsAAZaabpmVprlHzk0a9tK7wW1/y/BGz6diortHK1lZJRlJyeLS9nLbsOdfSscpRa4YekrPyNZ6mp9sW7v+DFUhfda3f/6sYHpsH+K2zFOPmzLTqJ5NNcHcmjHUpXeMVLmk7eKMcqEUskscMMnJpXw23sZk8M7vw8i3Xf8AGPnwMxVXm3tefdkY27tO+/DeUlUvhw+sSxtLBYLJIqLqknZ2tfjl3lrZb35+WH14lsm7q2W3wwsBS99jz8eRbUlv2+bLpMsvw8frMCll3/x9Mskr7bcdxdfxLbW397v6gC3HhbffG/L5lWuNvrLgWsoqy2M9q81byZXHarL1KTltb8eBmgyjSea87YlMHmk1ueRUoqWtbb91s+/YVa4tW2YWfPcUbAFrT3O2/DPcVx4W57eW4oBdFvYXLSWnbWd91/kY9ZXttL9bC2zPytmQZVpcuD5pFfvO+EfCxgDinvusrPDvW0CR2sHnC3Ji9P8AuXgyNYOLeTjfPHC/BcSiV2cdk/FD7vulF95FK3AkPRZbvCxbOmo4yw9TDTqXV1f0Zg0+o3LF3wQFK+mbIqy82Q6j9F6FZkfTdKjTzvfJRWMpPckBWZipTU4KcWnFtpPZLUdpPldNcbGilodbpByTmqWixbjNxacpyXvQTydla8sUm7Y2Zv4qEI06dNWhTVo7Xhjm9uGbCLJv6yw3cFwWLI1aVs/ls+sslxZnm8ksXkktvLbm883sNlV6h6bUUZWpKLSbg5tT+FrV1UuF+e4ufI43TtIk8IptvCKWLk3ko7Xd7c2fQ3RuiqlRp01goQhBLhCKivQ4zqb1JlSq/eNJS14K1OF1LVeN6jawvjhuxedrd4XlufGHHAAGWmu6c0GVamoxtdSTxwWCa3cTmK/RukU84Ta4e2v8Vf0O4BrOW4m5XnDrJYOEOKtKm+/UaXijRdbkpUo6jq05azd41NVp2ws4RTazwd9h6/X0eE1acYyX9yT9TW1urOizacqSdsbNy1f8b2NZzz7Z3i+fNF6xdJU6nZU51a8tkOz7aTWx2itY9F6s0ema1u30ShTj+ac3Tk1wpx7R352PT9G0WFNatOEYR3RSivBGYxv41n65Sv0NXX4YyX9ssfCdl5kGto04+9TmrbXFtLZfWjdLPedyCK89U072d+WwqpW3953ekaLCp78Iy+KKfqQKvV+hLKLi/wC2TS/xvbyIOTV+Ftn+yyb8+86Or1Y/JVa+OKl+lxIFfq7XXu6kuUrPwkreYqRqix4/6JNbo+tD3qU1yWt5wuiHrJO2Ce1be8UXFr7reY72uVijZRUopc+9W9Siv3bMflsE5b/qwoMNLbfudsf4Lbp7E1ueTKkFSlnwtt39wa424Wz/AIKXAFNbG2Pg7eOQx3O2/ZfcV1tl8ALtbCxQtTKuKztjv4AV1Vnjfm7W5fMFA087q2TVnfmnl3AJJ7GuKefcAzBpOlxpuCnK3aTVOODd5tOSjdZYRee4DNKVsce5N+hdGWTXNCMmsmW3AvcrkTS37T7vQkXImkP2nzAwyI8uioylUqVX7MsFFZ2tbF/tWGd73ss+1c0YnUbtfZa3ACzRNAjo1BUY567m1sV0lZLd7K8y2lByaSi5SbsksbvDC23Nq3EzwoyqTUYpynJ2SWLbz+T8Nx6L1Y6tx0ZKU7SrPN5qF84x/naVMRuqnVVULVayUqzxW1U/k5cdmze+pADQAAAAAAAAAAAAAAAAAAAAAGOtQjNWlGMl/ck/UyADV1ur+jy/pqPwNxt3J28jX1+qcX7lWS+JRkvLVfmdIAOMrdWK8fddOa5uL8GreZArdGV4e9RqdyU/0NnoQJB5fOWNng9zwfgVtff3O2PE9Mq0oyVpRUluaTXma2v1d0aX9KMfgbh5QaQHCNlMeFtuOPhtR1lfqhB+5VnF/wByjJeifmQK/VSsvdlTmu+D8LNeYRoymur22k2t0TXh71GfONp37oNvyIU6lvZl7L3SWq/B4gVw3K+/aVLULLPHju4W3AV1dt+63ncoA092G++3dYA77nbfsXArcXLdfZtAqLJ5q62oOKeaTytwe9FAEVayIlZ4vmyWiDN5gY2/n6F2g6JOrOMKcXKTyS3LNtvJK6x48USOjuj5156lON3t2JLfJ7F9JPI9H6C6Ep6LC0cZu2vN5ytsX5YrGy9W22GHq90BDRo3dpVWrSnuWerHdHBc7K+SS3IBVAAAAAAAAAAAAAAAAAAAAAAAAAAAAAAAAAAAAAAtqU1JWaTW5q6LgBq6/V7Rpf0ox+C9P9DRr6/VCm/cq1I8Hqzj5rW/8jpABwnSnV+dCDm6tFxX5r0m3sil7ScnsW05aHTlP8SnD4ov5HV/aFpDVSlFPKMpW5u37TknUvmk+aN5wyMbqZS6Qpy92pF96JCae58dq5M0lTRaUs6aXIw/9Oiv+3VqQ73Yf5/p2dCUlG+Tt3X7jRqGkx92rGfCSRX/AKlpEffoa3GLJ01bjdpmvqysscdy2sjUun4ylqdlVU7ZNYf5ZGKtWd/7suEVuRM47fTddn1B6Yl2n3dxg7qU9ZLVaatg/wAyxwviuJ3xwP2e9A1FP71P2YuMlCLXtTUre290cMN975Wv3w2fS4AAigAAAAAAAAAAAAAAAAAAAAAAAAAAAAAAAAAAAAAAAAAAg6f0RRru9SmpO1r4qVsXa6adsX4mn0nqTQl7kqkO9SX/AJK78TpgW6Rwek9Rai/7dWEviTh6axq9J6r6VD+lrLfFqXle/keoAvbU648a0jRpQ9+EofFFx9THGTWTZ7Q1fM12k9A6PU96jDmlqvxjZl7p1eT1671Xd+h1fVDqfe1bSY4ZwpPbulUT/T47jotF6paNTqKooNtWajKTlFNZOzza432bjejeX8MwABhoAAAAAAAAAAAAAAAAAAAAAAAAAAAAAAAAAAAAAAAAAAAAAAAAAAAAAAAAAAAAAAAAAAAAAf/Z"/>
          <p:cNvSpPr>
            <a:spLocks noChangeAspect="1" noChangeArrowheads="1"/>
          </p:cNvSpPr>
          <p:nvPr/>
        </p:nvSpPr>
        <p:spPr bwMode="auto">
          <a:xfrm>
            <a:off x="307975" y="-1173163"/>
            <a:ext cx="6419850" cy="2771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4284" name="Picture 12" descr="http://sunstuff.org/hardware/systems/sun4/sun4c/SPARCstation1+/sun.sparcst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737" y="4210806"/>
            <a:ext cx="3554706" cy="153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648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6509" y="736293"/>
            <a:ext cx="8399462" cy="5502275"/>
          </a:xfrm>
        </p:spPr>
        <p:txBody>
          <a:bodyPr/>
          <a:lstStyle/>
          <a:p>
            <a:r>
              <a:rPr lang="en-US" sz="2800" dirty="0" smtClean="0"/>
              <a:t>HTCondor can now automatically</a:t>
            </a:r>
          </a:p>
          <a:p>
            <a:pPr lvl="1"/>
            <a:r>
              <a:rPr lang="en-US" sz="2400" dirty="0" smtClean="0"/>
              <a:t>Discover, Bind, Sandbox, Monitor, and Manage GPUs</a:t>
            </a:r>
          </a:p>
          <a:p>
            <a:r>
              <a:rPr lang="en-US" sz="2800" dirty="0" smtClean="0"/>
              <a:t>CUDA and </a:t>
            </a:r>
            <a:r>
              <a:rPr lang="en-US" sz="2800" dirty="0" err="1" smtClean="0"/>
              <a:t>OpenCL</a:t>
            </a:r>
            <a:endParaRPr lang="en-US" sz="2800" dirty="0" smtClean="0"/>
          </a:p>
          <a:p>
            <a:r>
              <a:rPr lang="en-US" sz="2800" dirty="0" smtClean="0"/>
              <a:t>Both static slots and partitionable slots supported!</a:t>
            </a:r>
          </a:p>
          <a:p>
            <a:r>
              <a:rPr lang="en-US" sz="2800" dirty="0" smtClean="0"/>
              <a:t>How?</a:t>
            </a:r>
          </a:p>
          <a:p>
            <a:pPr lvl="1"/>
            <a:r>
              <a:rPr lang="en-US" sz="2400" dirty="0" smtClean="0"/>
              <a:t>Add to </a:t>
            </a:r>
            <a:r>
              <a:rPr lang="en-US" sz="2400" dirty="0" err="1" smtClean="0"/>
              <a:t>config</a:t>
            </a:r>
            <a:r>
              <a:rPr lang="en-US" sz="2400" dirty="0" smtClean="0"/>
              <a:t> file</a:t>
            </a:r>
          </a:p>
          <a:p>
            <a:pPr marL="914400" lvl="2" indent="0">
              <a:buNone/>
            </a:pPr>
            <a:r>
              <a:rPr lang="en-US" sz="2000" dirty="0" smtClean="0">
                <a:latin typeface="Courier New" panose="02070309020205020404" pitchFamily="49" charset="0"/>
                <a:cs typeface="Courier New" panose="02070309020205020404" pitchFamily="49" charset="0"/>
              </a:rPr>
              <a:t>use </a:t>
            </a:r>
            <a:r>
              <a:rPr lang="en-US" sz="2000" dirty="0" err="1" smtClean="0">
                <a:latin typeface="Courier New" panose="02070309020205020404" pitchFamily="49" charset="0"/>
                <a:cs typeface="Courier New" panose="02070309020205020404" pitchFamily="49" charset="0"/>
              </a:rPr>
              <a:t>feature:gpus</a:t>
            </a:r>
            <a:endParaRPr lang="en-US" sz="2000" dirty="0" smtClean="0">
              <a:latin typeface="Courier New" panose="02070309020205020404" pitchFamily="49" charset="0"/>
              <a:cs typeface="Courier New" panose="02070309020205020404" pitchFamily="49" charset="0"/>
            </a:endParaRPr>
          </a:p>
          <a:p>
            <a:pPr lvl="1"/>
            <a:r>
              <a:rPr lang="en-US" sz="2400" dirty="0" smtClean="0"/>
              <a:t>Sample submit file</a:t>
            </a:r>
            <a:endParaRPr lang="en-US" sz="2400" dirty="0"/>
          </a:p>
          <a:p>
            <a:pPr marL="914400" lvl="2" indent="0">
              <a:buNone/>
            </a:pPr>
            <a:r>
              <a:rPr lang="en-US" sz="2000" dirty="0" err="1">
                <a:latin typeface="Courier New" panose="02070309020205020404" pitchFamily="49" charset="0"/>
                <a:cs typeface="Courier New" panose="02070309020205020404" pitchFamily="49" charset="0"/>
              </a:rPr>
              <a:t>r</a:t>
            </a:r>
            <a:r>
              <a:rPr lang="en-US" sz="2000" dirty="0" err="1" smtClean="0">
                <a:latin typeface="Courier New" panose="02070309020205020404" pitchFamily="49" charset="0"/>
                <a:cs typeface="Courier New" panose="02070309020205020404" pitchFamily="49" charset="0"/>
              </a:rPr>
              <a:t>equest_cpus</a:t>
            </a:r>
            <a:r>
              <a:rPr lang="en-US" sz="2000" dirty="0" smtClean="0">
                <a:latin typeface="Courier New" panose="02070309020205020404" pitchFamily="49" charset="0"/>
                <a:cs typeface="Courier New" panose="02070309020205020404" pitchFamily="49" charset="0"/>
              </a:rPr>
              <a:t> = 1</a:t>
            </a:r>
          </a:p>
          <a:p>
            <a:pPr marL="914400" lvl="2" indent="0">
              <a:buNone/>
            </a:pPr>
            <a:r>
              <a:rPr lang="en-US" sz="2000" dirty="0" err="1" smtClean="0">
                <a:latin typeface="Courier New" panose="02070309020205020404" pitchFamily="49" charset="0"/>
                <a:cs typeface="Courier New" panose="02070309020205020404" pitchFamily="49" charset="0"/>
              </a:rPr>
              <a:t>request_gpus</a:t>
            </a:r>
            <a:r>
              <a:rPr lang="en-US" sz="2000" dirty="0" smtClean="0">
                <a:latin typeface="Courier New" panose="02070309020205020404" pitchFamily="49" charset="0"/>
                <a:cs typeface="Courier New" panose="02070309020205020404" pitchFamily="49" charset="0"/>
              </a:rPr>
              <a:t> = 1</a:t>
            </a:r>
          </a:p>
          <a:p>
            <a:pPr marL="914400" lvl="2" indent="0">
              <a:buNone/>
            </a:pPr>
            <a:r>
              <a:rPr lang="en-US" sz="2000" dirty="0">
                <a:latin typeface="Courier New" panose="02070309020205020404" pitchFamily="49" charset="0"/>
                <a:cs typeface="Courier New" panose="02070309020205020404" pitchFamily="49" charset="0"/>
              </a:rPr>
              <a:t>e</a:t>
            </a:r>
            <a:r>
              <a:rPr lang="en-US" sz="2000" dirty="0" smtClean="0">
                <a:latin typeface="Courier New" panose="02070309020205020404" pitchFamily="49" charset="0"/>
                <a:cs typeface="Courier New" panose="02070309020205020404" pitchFamily="49" charset="0"/>
              </a:rPr>
              <a:t>xecutable = hola_gpus.exe</a:t>
            </a:r>
          </a:p>
          <a:p>
            <a:pPr marL="914400" lvl="2" indent="0">
              <a:buNone/>
            </a:pPr>
            <a:r>
              <a:rPr lang="en-US" sz="2000" dirty="0">
                <a:latin typeface="Courier New" panose="02070309020205020404" pitchFamily="49" charset="0"/>
                <a:cs typeface="Courier New" panose="02070309020205020404" pitchFamily="49" charset="0"/>
              </a:rPr>
              <a:t>q</a:t>
            </a:r>
            <a:r>
              <a:rPr lang="en-US" sz="2000" dirty="0" smtClean="0">
                <a:latin typeface="Courier New" panose="02070309020205020404" pitchFamily="49" charset="0"/>
                <a:cs typeface="Courier New" panose="02070309020205020404" pitchFamily="49" charset="0"/>
              </a:rPr>
              <a:t>ueue</a:t>
            </a:r>
          </a:p>
        </p:txBody>
      </p:sp>
      <p:sp>
        <p:nvSpPr>
          <p:cNvPr id="3" name="Title 2"/>
          <p:cNvSpPr>
            <a:spLocks noGrp="1"/>
          </p:cNvSpPr>
          <p:nvPr>
            <p:ph type="title"/>
          </p:nvPr>
        </p:nvSpPr>
        <p:spPr/>
        <p:txBody>
          <a:bodyPr/>
          <a:lstStyle/>
          <a:p>
            <a:r>
              <a:rPr lang="en-US" dirty="0" smtClean="0"/>
              <a:t>GPU Support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24</a:t>
            </a:fld>
            <a:endParaRPr lang="en-US" dirty="0"/>
          </a:p>
        </p:txBody>
      </p:sp>
      <p:pic>
        <p:nvPicPr>
          <p:cNvPr id="48130" name="Picture 2" descr="https://encrypted-tbn1.gstatic.com/images?q=tbn:ANd9GcQN3ldk3qI6cjoD0fVZEaFQPVKo2bKw4rpuHVCCe3mwKHS7yP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1956" y="2821975"/>
            <a:ext cx="30670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633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61935"/>
            <a:ext cx="9144000" cy="914400"/>
          </a:xfrm>
        </p:spPr>
        <p:txBody>
          <a:bodyPr/>
          <a:lstStyle/>
          <a:p>
            <a:r>
              <a:rPr lang="en-US" dirty="0" smtClean="0"/>
              <a:t>Data Intensive Computing</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25</a:t>
            </a:fld>
            <a:endParaRPr lang="en-US" dirty="0"/>
          </a:p>
        </p:txBody>
      </p:sp>
      <p:pic>
        <p:nvPicPr>
          <p:cNvPr id="55298" name="Picture 2" descr="http://3.bp.blogspot.com/_d0Xd21ZFD30/R0K7GbH1tAI/AAAAAAAAACU/IGt2xUf190c/s1600/Vax11-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971" y="2007602"/>
            <a:ext cx="3861790" cy="395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906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What is it?</a:t>
            </a:r>
          </a:p>
          <a:p>
            <a:pPr lvl="1" eaLnBrk="1" hangingPunct="1">
              <a:buFont typeface="Marlett" charset="0"/>
              <a:buChar char="h"/>
              <a:defRPr/>
            </a:pPr>
            <a:r>
              <a:rPr lang="en-US" dirty="0" smtClean="0">
                <a:ea typeface="ＭＳ Ｐゴシック" charset="0"/>
              </a:rPr>
              <a:t>Allows the execution of a job to be overlaid with the transfer of output files of a different job</a:t>
            </a:r>
          </a:p>
          <a:p>
            <a:pPr lvl="1" eaLnBrk="1" hangingPunct="1">
              <a:buFont typeface="Marlett" charset="0"/>
              <a:buChar char="h"/>
              <a:defRPr/>
            </a:pPr>
            <a:r>
              <a:rPr lang="en-US" dirty="0" smtClean="0">
                <a:ea typeface="ＭＳ Ｐゴシック" charset="0"/>
              </a:rPr>
              <a:t>Conditions apply:</a:t>
            </a:r>
          </a:p>
          <a:p>
            <a:pPr lvl="2" eaLnBrk="1" hangingPunct="1">
              <a:defRPr/>
            </a:pPr>
            <a:r>
              <a:rPr lang="en-US" dirty="0" smtClean="0"/>
              <a:t>Both jobs must be from the same user</a:t>
            </a:r>
          </a:p>
          <a:p>
            <a:pPr lvl="2" eaLnBrk="1" hangingPunct="1">
              <a:defRPr/>
            </a:pPr>
            <a:r>
              <a:rPr lang="en-US" dirty="0" smtClean="0"/>
              <a:t>Submitted from the same submit point</a:t>
            </a:r>
          </a:p>
          <a:p>
            <a:pPr lvl="2" eaLnBrk="1" hangingPunct="1">
              <a:defRPr/>
            </a:pPr>
            <a:r>
              <a:rPr lang="en-US" dirty="0" smtClean="0"/>
              <a:t>Jobs must explicitly choose to participate</a:t>
            </a:r>
          </a:p>
        </p:txBody>
      </p:sp>
      <p:sp>
        <p:nvSpPr>
          <p:cNvPr id="1536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13BA620D-2FF6-45DD-BC2F-5FFF3DFBF19F}" type="slidenum">
              <a:rPr lang="en-US" altLang="en-US" sz="1200">
                <a:solidFill>
                  <a:srgbClr val="898989"/>
                </a:solidFill>
                <a:latin typeface="Arial" pitchFamily="34" charset="0"/>
              </a:rPr>
              <a:pPr/>
              <a:t>26</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Tree>
    <p:extLst>
      <p:ext uri="{BB962C8B-B14F-4D97-AF65-F5344CB8AC3E}">
        <p14:creationId xmlns:p14="http://schemas.microsoft.com/office/powerpoint/2010/main" val="464275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Normal </a:t>
            </a:r>
            <a:r>
              <a:rPr lang="en-US" dirty="0" err="1" smtClean="0"/>
              <a:t>HTCondor</a:t>
            </a:r>
            <a:r>
              <a:rPr lang="en-US" dirty="0" smtClean="0"/>
              <a:t> operation for a single compute slot has three phases.  Several consecutive jobs look like this:</a:t>
            </a:r>
            <a:endParaRPr lang="en-US" dirty="0"/>
          </a:p>
        </p:txBody>
      </p:sp>
      <p:sp>
        <p:nvSpPr>
          <p:cNvPr id="3" name="Title 2"/>
          <p:cNvSpPr>
            <a:spLocks noGrp="1"/>
          </p:cNvSpPr>
          <p:nvPr>
            <p:ph type="title"/>
          </p:nvPr>
        </p:nvSpPr>
        <p:spPr/>
        <p:txBody>
          <a:bodyPr/>
          <a:lstStyle/>
          <a:p>
            <a:pPr>
              <a:defRPr/>
            </a:pPr>
            <a:r>
              <a:rPr lang="en-US" dirty="0" smtClean="0"/>
              <a:t>ASYNC_STAGEOUT, </a:t>
            </a:r>
            <a:r>
              <a:rPr lang="en-US" dirty="0" err="1" smtClean="0"/>
              <a:t>cont</a:t>
            </a:r>
            <a:endParaRPr lang="en-US" dirty="0"/>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495408D3-CA6E-4B4E-A676-0498255B08DB}" type="slidenum">
              <a:rPr lang="en-US" altLang="en-US" sz="1200">
                <a:solidFill>
                  <a:srgbClr val="898989"/>
                </a:solidFill>
                <a:latin typeface="Arial" pitchFamily="34" charset="0"/>
              </a:rPr>
              <a:pPr/>
              <a:t>27</a:t>
            </a:fld>
            <a:endParaRPr lang="en-US" altLang="en-US" sz="1200">
              <a:solidFill>
                <a:srgbClr val="898989"/>
              </a:solidFill>
              <a:latin typeface="Arial" pitchFamily="34" charset="0"/>
            </a:endParaRPr>
          </a:p>
        </p:txBody>
      </p:sp>
      <p:cxnSp>
        <p:nvCxnSpPr>
          <p:cNvPr id="17" name="Straight Arrow Connector 16"/>
          <p:cNvCxnSpPr/>
          <p:nvPr/>
        </p:nvCxnSpPr>
        <p:spPr bwMode="auto">
          <a:xfrm>
            <a:off x="1452563" y="3203575"/>
            <a:ext cx="7264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509" name="TextBox 17"/>
          <p:cNvSpPr txBox="1">
            <a:spLocks noChangeArrowheads="1"/>
          </p:cNvSpPr>
          <p:nvPr/>
        </p:nvSpPr>
        <p:spPr bwMode="auto">
          <a:xfrm>
            <a:off x="4627563" y="287655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1800"/>
              <a:t>time</a:t>
            </a:r>
          </a:p>
        </p:txBody>
      </p:sp>
      <p:sp>
        <p:nvSpPr>
          <p:cNvPr id="21510" name="TextBox 22"/>
          <p:cNvSpPr txBox="1">
            <a:spLocks noChangeArrowheads="1"/>
          </p:cNvSpPr>
          <p:nvPr/>
        </p:nvSpPr>
        <p:spPr bwMode="auto">
          <a:xfrm>
            <a:off x="250825" y="426243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000"/>
              <a:t>job2</a:t>
            </a:r>
          </a:p>
        </p:txBody>
      </p:sp>
      <p:grpSp>
        <p:nvGrpSpPr>
          <p:cNvPr id="21511" name="Group 4"/>
          <p:cNvGrpSpPr>
            <a:grpSpLocks/>
          </p:cNvGrpSpPr>
          <p:nvPr/>
        </p:nvGrpSpPr>
        <p:grpSpPr bwMode="auto">
          <a:xfrm>
            <a:off x="1447800" y="3584575"/>
            <a:ext cx="2430463" cy="339725"/>
            <a:chOff x="1448210" y="3584313"/>
            <a:chExt cx="3646535" cy="340168"/>
          </a:xfrm>
        </p:grpSpPr>
        <p:sp>
          <p:nvSpPr>
            <p:cNvPr id="21522" name="Rectangle 10"/>
            <p:cNvSpPr>
              <a:spLocks noChangeArrowheads="1"/>
            </p:cNvSpPr>
            <p:nvPr/>
          </p:nvSpPr>
          <p:spPr bwMode="auto">
            <a:xfrm>
              <a:off x="2662058" y="3585863"/>
              <a:ext cx="1212305" cy="338618"/>
            </a:xfrm>
            <a:prstGeom prst="rect">
              <a:avLst/>
            </a:prstGeom>
            <a:solidFill>
              <a:srgbClr val="3366FF"/>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execute</a:t>
              </a:r>
            </a:p>
          </p:txBody>
        </p:sp>
        <p:sp>
          <p:nvSpPr>
            <p:cNvPr id="21523" name="Rectangle 11"/>
            <p:cNvSpPr>
              <a:spLocks noChangeArrowheads="1"/>
            </p:cNvSpPr>
            <p:nvPr/>
          </p:nvSpPr>
          <p:spPr bwMode="auto">
            <a:xfrm>
              <a:off x="3882440" y="3584313"/>
              <a:ext cx="1212305" cy="339867"/>
            </a:xfrm>
            <a:prstGeom prst="rect">
              <a:avLst/>
            </a:prstGeom>
            <a:solidFill>
              <a:srgbClr val="0080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output</a:t>
              </a:r>
            </a:p>
          </p:txBody>
        </p:sp>
        <p:sp>
          <p:nvSpPr>
            <p:cNvPr id="21524" name="Rectangle 12"/>
            <p:cNvSpPr>
              <a:spLocks noChangeArrowheads="1"/>
            </p:cNvSpPr>
            <p:nvPr/>
          </p:nvSpPr>
          <p:spPr bwMode="auto">
            <a:xfrm>
              <a:off x="1448210" y="3584313"/>
              <a:ext cx="1212305" cy="339868"/>
            </a:xfrm>
            <a:prstGeom prst="rect">
              <a:avLst/>
            </a:prstGeom>
            <a:solidFill>
              <a:srgbClr val="FFFF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input</a:t>
              </a:r>
            </a:p>
          </p:txBody>
        </p:sp>
      </p:grpSp>
      <p:sp>
        <p:nvSpPr>
          <p:cNvPr id="21512" name="TextBox 13"/>
          <p:cNvSpPr txBox="1">
            <a:spLocks noChangeArrowheads="1"/>
          </p:cNvSpPr>
          <p:nvPr/>
        </p:nvSpPr>
        <p:spPr bwMode="auto">
          <a:xfrm>
            <a:off x="249238" y="350043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000"/>
              <a:t>job1</a:t>
            </a:r>
          </a:p>
        </p:txBody>
      </p:sp>
      <p:sp>
        <p:nvSpPr>
          <p:cNvPr id="21513" name="TextBox 23"/>
          <p:cNvSpPr txBox="1">
            <a:spLocks noChangeArrowheads="1"/>
          </p:cNvSpPr>
          <p:nvPr/>
        </p:nvSpPr>
        <p:spPr bwMode="auto">
          <a:xfrm>
            <a:off x="249238" y="5021263"/>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000"/>
              <a:t>job3</a:t>
            </a:r>
          </a:p>
        </p:txBody>
      </p:sp>
      <p:grpSp>
        <p:nvGrpSpPr>
          <p:cNvPr id="21514" name="Group 28"/>
          <p:cNvGrpSpPr>
            <a:grpSpLocks/>
          </p:cNvGrpSpPr>
          <p:nvPr/>
        </p:nvGrpSpPr>
        <p:grpSpPr bwMode="auto">
          <a:xfrm>
            <a:off x="3876675" y="4294188"/>
            <a:ext cx="2430463" cy="339725"/>
            <a:chOff x="1448210" y="3584313"/>
            <a:chExt cx="3646535" cy="340168"/>
          </a:xfrm>
        </p:grpSpPr>
        <p:sp>
          <p:nvSpPr>
            <p:cNvPr id="21519" name="Rectangle 29"/>
            <p:cNvSpPr>
              <a:spLocks noChangeArrowheads="1"/>
            </p:cNvSpPr>
            <p:nvPr/>
          </p:nvSpPr>
          <p:spPr bwMode="auto">
            <a:xfrm>
              <a:off x="2662058" y="3585863"/>
              <a:ext cx="1212305" cy="338618"/>
            </a:xfrm>
            <a:prstGeom prst="rect">
              <a:avLst/>
            </a:prstGeom>
            <a:solidFill>
              <a:srgbClr val="3366FF"/>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execute</a:t>
              </a:r>
            </a:p>
          </p:txBody>
        </p:sp>
        <p:sp>
          <p:nvSpPr>
            <p:cNvPr id="21520" name="Rectangle 30"/>
            <p:cNvSpPr>
              <a:spLocks noChangeArrowheads="1"/>
            </p:cNvSpPr>
            <p:nvPr/>
          </p:nvSpPr>
          <p:spPr bwMode="auto">
            <a:xfrm>
              <a:off x="3882440" y="3584313"/>
              <a:ext cx="1212305" cy="339867"/>
            </a:xfrm>
            <a:prstGeom prst="rect">
              <a:avLst/>
            </a:prstGeom>
            <a:solidFill>
              <a:srgbClr val="0080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output</a:t>
              </a:r>
            </a:p>
          </p:txBody>
        </p:sp>
        <p:sp>
          <p:nvSpPr>
            <p:cNvPr id="21521" name="Rectangle 31"/>
            <p:cNvSpPr>
              <a:spLocks noChangeArrowheads="1"/>
            </p:cNvSpPr>
            <p:nvPr/>
          </p:nvSpPr>
          <p:spPr bwMode="auto">
            <a:xfrm>
              <a:off x="1448210" y="3584313"/>
              <a:ext cx="1212305" cy="339868"/>
            </a:xfrm>
            <a:prstGeom prst="rect">
              <a:avLst/>
            </a:prstGeom>
            <a:solidFill>
              <a:srgbClr val="FFFF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input</a:t>
              </a:r>
            </a:p>
          </p:txBody>
        </p:sp>
      </p:grpSp>
      <p:grpSp>
        <p:nvGrpSpPr>
          <p:cNvPr id="21515" name="Group 32"/>
          <p:cNvGrpSpPr>
            <a:grpSpLocks/>
          </p:cNvGrpSpPr>
          <p:nvPr/>
        </p:nvGrpSpPr>
        <p:grpSpPr bwMode="auto">
          <a:xfrm>
            <a:off x="6308725" y="5056188"/>
            <a:ext cx="2430463" cy="339725"/>
            <a:chOff x="1448210" y="3584313"/>
            <a:chExt cx="3646535" cy="340168"/>
          </a:xfrm>
        </p:grpSpPr>
        <p:sp>
          <p:nvSpPr>
            <p:cNvPr id="21516" name="Rectangle 33"/>
            <p:cNvSpPr>
              <a:spLocks noChangeArrowheads="1"/>
            </p:cNvSpPr>
            <p:nvPr/>
          </p:nvSpPr>
          <p:spPr bwMode="auto">
            <a:xfrm>
              <a:off x="2662058" y="3585863"/>
              <a:ext cx="1212305" cy="338618"/>
            </a:xfrm>
            <a:prstGeom prst="rect">
              <a:avLst/>
            </a:prstGeom>
            <a:solidFill>
              <a:srgbClr val="3366FF"/>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execute</a:t>
              </a:r>
            </a:p>
          </p:txBody>
        </p:sp>
        <p:sp>
          <p:nvSpPr>
            <p:cNvPr id="21517" name="Rectangle 34"/>
            <p:cNvSpPr>
              <a:spLocks noChangeArrowheads="1"/>
            </p:cNvSpPr>
            <p:nvPr/>
          </p:nvSpPr>
          <p:spPr bwMode="auto">
            <a:xfrm>
              <a:off x="3882440" y="3584313"/>
              <a:ext cx="1212305" cy="339867"/>
            </a:xfrm>
            <a:prstGeom prst="rect">
              <a:avLst/>
            </a:prstGeom>
            <a:solidFill>
              <a:srgbClr val="0080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output</a:t>
              </a:r>
            </a:p>
          </p:txBody>
        </p:sp>
        <p:sp>
          <p:nvSpPr>
            <p:cNvPr id="21518" name="Rectangle 35"/>
            <p:cNvSpPr>
              <a:spLocks noChangeArrowheads="1"/>
            </p:cNvSpPr>
            <p:nvPr/>
          </p:nvSpPr>
          <p:spPr bwMode="auto">
            <a:xfrm>
              <a:off x="1448210" y="3584313"/>
              <a:ext cx="1212305" cy="339868"/>
            </a:xfrm>
            <a:prstGeom prst="rect">
              <a:avLst/>
            </a:prstGeom>
            <a:solidFill>
              <a:srgbClr val="FFFF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input</a:t>
              </a:r>
            </a:p>
          </p:txBody>
        </p:sp>
      </p:grpSp>
    </p:spTree>
    <p:extLst>
      <p:ext uri="{BB962C8B-B14F-4D97-AF65-F5344CB8AC3E}">
        <p14:creationId xmlns:p14="http://schemas.microsoft.com/office/powerpoint/2010/main" val="1924499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mtClean="0"/>
              <a:t>The “input/execute” phase and the “output” phase can be done concurrently, also known as “pipelining”:</a:t>
            </a:r>
          </a:p>
        </p:txBody>
      </p:sp>
      <p:sp>
        <p:nvSpPr>
          <p:cNvPr id="3" name="Title 2"/>
          <p:cNvSpPr>
            <a:spLocks noGrp="1"/>
          </p:cNvSpPr>
          <p:nvPr>
            <p:ph type="title"/>
          </p:nvPr>
        </p:nvSpPr>
        <p:spPr/>
        <p:txBody>
          <a:bodyPr/>
          <a:lstStyle/>
          <a:p>
            <a:pPr>
              <a:defRPr/>
            </a:pPr>
            <a:r>
              <a:rPr lang="en-US" dirty="0" smtClean="0"/>
              <a:t>ASYNC_TRANSFER</a:t>
            </a:r>
            <a:endParaRPr lang="en-US" dirty="0"/>
          </a:p>
        </p:txBody>
      </p:sp>
      <p:sp>
        <p:nvSpPr>
          <p:cNvPr id="235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6165D08C-828D-43B7-8F45-672866350621}" type="slidenum">
              <a:rPr lang="en-US" altLang="en-US" sz="1200">
                <a:solidFill>
                  <a:srgbClr val="898989"/>
                </a:solidFill>
                <a:latin typeface="Arial" pitchFamily="34" charset="0"/>
              </a:rPr>
              <a:pPr/>
              <a:t>28</a:t>
            </a:fld>
            <a:endParaRPr lang="en-US" altLang="en-US" sz="1200">
              <a:solidFill>
                <a:srgbClr val="898989"/>
              </a:solidFill>
              <a:latin typeface="Arial" pitchFamily="34" charset="0"/>
            </a:endParaRPr>
          </a:p>
        </p:txBody>
      </p:sp>
      <p:cxnSp>
        <p:nvCxnSpPr>
          <p:cNvPr id="17" name="Straight Arrow Connector 16"/>
          <p:cNvCxnSpPr/>
          <p:nvPr/>
        </p:nvCxnSpPr>
        <p:spPr bwMode="auto">
          <a:xfrm>
            <a:off x="1452563" y="3203575"/>
            <a:ext cx="7264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57" name="TextBox 17"/>
          <p:cNvSpPr txBox="1">
            <a:spLocks noChangeArrowheads="1"/>
          </p:cNvSpPr>
          <p:nvPr/>
        </p:nvSpPr>
        <p:spPr bwMode="auto">
          <a:xfrm>
            <a:off x="4627563" y="287655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1800"/>
              <a:t>time</a:t>
            </a:r>
          </a:p>
        </p:txBody>
      </p:sp>
      <p:sp>
        <p:nvSpPr>
          <p:cNvPr id="23558" name="TextBox 22"/>
          <p:cNvSpPr txBox="1">
            <a:spLocks noChangeArrowheads="1"/>
          </p:cNvSpPr>
          <p:nvPr/>
        </p:nvSpPr>
        <p:spPr bwMode="auto">
          <a:xfrm>
            <a:off x="250825" y="426243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000"/>
              <a:t>job2</a:t>
            </a:r>
          </a:p>
        </p:txBody>
      </p:sp>
      <p:grpSp>
        <p:nvGrpSpPr>
          <p:cNvPr id="23559" name="Group 4"/>
          <p:cNvGrpSpPr>
            <a:grpSpLocks/>
          </p:cNvGrpSpPr>
          <p:nvPr/>
        </p:nvGrpSpPr>
        <p:grpSpPr bwMode="auto">
          <a:xfrm>
            <a:off x="1447800" y="3584575"/>
            <a:ext cx="2430463" cy="339725"/>
            <a:chOff x="1448210" y="3584313"/>
            <a:chExt cx="3646536" cy="339868"/>
          </a:xfrm>
        </p:grpSpPr>
        <p:sp>
          <p:nvSpPr>
            <p:cNvPr id="23568" name="Rectangle 11"/>
            <p:cNvSpPr>
              <a:spLocks noChangeArrowheads="1"/>
            </p:cNvSpPr>
            <p:nvPr/>
          </p:nvSpPr>
          <p:spPr bwMode="auto">
            <a:xfrm>
              <a:off x="3288689" y="3584313"/>
              <a:ext cx="1806057" cy="339867"/>
            </a:xfrm>
            <a:prstGeom prst="rect">
              <a:avLst/>
            </a:prstGeom>
            <a:solidFill>
              <a:srgbClr val="0080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output</a:t>
              </a:r>
            </a:p>
          </p:txBody>
        </p:sp>
        <p:sp>
          <p:nvSpPr>
            <p:cNvPr id="23569" name="Rectangle 12"/>
            <p:cNvSpPr>
              <a:spLocks noChangeArrowheads="1"/>
            </p:cNvSpPr>
            <p:nvPr/>
          </p:nvSpPr>
          <p:spPr bwMode="auto">
            <a:xfrm>
              <a:off x="1448210" y="3584313"/>
              <a:ext cx="1854916" cy="339868"/>
            </a:xfrm>
            <a:prstGeom prst="rect">
              <a:avLst/>
            </a:prstGeom>
            <a:gradFill rotWithShape="1">
              <a:gsLst>
                <a:gs pos="0">
                  <a:srgbClr val="FFFF00"/>
                </a:gs>
                <a:gs pos="99001">
                  <a:srgbClr val="3366FF"/>
                </a:gs>
                <a:gs pos="100000">
                  <a:srgbClr val="FFFFFF"/>
                </a:gs>
              </a:gsLst>
              <a:lin ang="0" scaled="1"/>
            </a:gra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input / execute</a:t>
              </a:r>
            </a:p>
          </p:txBody>
        </p:sp>
      </p:grpSp>
      <p:sp>
        <p:nvSpPr>
          <p:cNvPr id="23560" name="TextBox 13"/>
          <p:cNvSpPr txBox="1">
            <a:spLocks noChangeArrowheads="1"/>
          </p:cNvSpPr>
          <p:nvPr/>
        </p:nvSpPr>
        <p:spPr bwMode="auto">
          <a:xfrm>
            <a:off x="249238" y="3500438"/>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000"/>
              <a:t>job1</a:t>
            </a:r>
          </a:p>
        </p:txBody>
      </p:sp>
      <p:sp>
        <p:nvSpPr>
          <p:cNvPr id="23561" name="TextBox 23"/>
          <p:cNvSpPr txBox="1">
            <a:spLocks noChangeArrowheads="1"/>
          </p:cNvSpPr>
          <p:nvPr/>
        </p:nvSpPr>
        <p:spPr bwMode="auto">
          <a:xfrm>
            <a:off x="249238" y="5021263"/>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000"/>
              <a:t>job3</a:t>
            </a:r>
          </a:p>
        </p:txBody>
      </p:sp>
      <p:grpSp>
        <p:nvGrpSpPr>
          <p:cNvPr id="23562" name="Group 21"/>
          <p:cNvGrpSpPr>
            <a:grpSpLocks/>
          </p:cNvGrpSpPr>
          <p:nvPr/>
        </p:nvGrpSpPr>
        <p:grpSpPr bwMode="auto">
          <a:xfrm>
            <a:off x="2678113" y="4294188"/>
            <a:ext cx="2430462" cy="339725"/>
            <a:chOff x="1448210" y="3584313"/>
            <a:chExt cx="3646536" cy="339868"/>
          </a:xfrm>
        </p:grpSpPr>
        <p:sp>
          <p:nvSpPr>
            <p:cNvPr id="23566" name="Rectangle 24"/>
            <p:cNvSpPr>
              <a:spLocks noChangeArrowheads="1"/>
            </p:cNvSpPr>
            <p:nvPr/>
          </p:nvSpPr>
          <p:spPr bwMode="auto">
            <a:xfrm>
              <a:off x="3288689" y="3584313"/>
              <a:ext cx="1806057" cy="339867"/>
            </a:xfrm>
            <a:prstGeom prst="rect">
              <a:avLst/>
            </a:prstGeom>
            <a:solidFill>
              <a:srgbClr val="0080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output</a:t>
              </a:r>
            </a:p>
          </p:txBody>
        </p:sp>
        <p:sp>
          <p:nvSpPr>
            <p:cNvPr id="23567" name="Rectangle 25"/>
            <p:cNvSpPr>
              <a:spLocks noChangeArrowheads="1"/>
            </p:cNvSpPr>
            <p:nvPr/>
          </p:nvSpPr>
          <p:spPr bwMode="auto">
            <a:xfrm>
              <a:off x="1448210" y="3584313"/>
              <a:ext cx="1854916" cy="339868"/>
            </a:xfrm>
            <a:prstGeom prst="rect">
              <a:avLst/>
            </a:prstGeom>
            <a:gradFill rotWithShape="1">
              <a:gsLst>
                <a:gs pos="0">
                  <a:srgbClr val="FFFF00"/>
                </a:gs>
                <a:gs pos="99001">
                  <a:srgbClr val="3366FF"/>
                </a:gs>
                <a:gs pos="100000">
                  <a:srgbClr val="FFFFFF"/>
                </a:gs>
              </a:gsLst>
              <a:lin ang="0" scaled="1"/>
            </a:gra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input / execute</a:t>
              </a:r>
            </a:p>
          </p:txBody>
        </p:sp>
      </p:grpSp>
      <p:grpSp>
        <p:nvGrpSpPr>
          <p:cNvPr id="23563" name="Group 26"/>
          <p:cNvGrpSpPr>
            <a:grpSpLocks/>
          </p:cNvGrpSpPr>
          <p:nvPr/>
        </p:nvGrpSpPr>
        <p:grpSpPr bwMode="auto">
          <a:xfrm>
            <a:off x="3919538" y="5045075"/>
            <a:ext cx="2430462" cy="339725"/>
            <a:chOff x="1448210" y="3584313"/>
            <a:chExt cx="3646536" cy="339868"/>
          </a:xfrm>
        </p:grpSpPr>
        <p:sp>
          <p:nvSpPr>
            <p:cNvPr id="23564" name="Rectangle 27"/>
            <p:cNvSpPr>
              <a:spLocks noChangeArrowheads="1"/>
            </p:cNvSpPr>
            <p:nvPr/>
          </p:nvSpPr>
          <p:spPr bwMode="auto">
            <a:xfrm>
              <a:off x="3288689" y="3584313"/>
              <a:ext cx="1806057" cy="339867"/>
            </a:xfrm>
            <a:prstGeom prst="rect">
              <a:avLst/>
            </a:prstGeom>
            <a:solidFill>
              <a:srgbClr val="008000"/>
            </a:soli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output</a:t>
              </a:r>
            </a:p>
          </p:txBody>
        </p:sp>
        <p:sp>
          <p:nvSpPr>
            <p:cNvPr id="23565" name="Rectangle 36"/>
            <p:cNvSpPr>
              <a:spLocks noChangeArrowheads="1"/>
            </p:cNvSpPr>
            <p:nvPr/>
          </p:nvSpPr>
          <p:spPr bwMode="auto">
            <a:xfrm>
              <a:off x="1448210" y="3584313"/>
              <a:ext cx="1854916" cy="339868"/>
            </a:xfrm>
            <a:prstGeom prst="rect">
              <a:avLst/>
            </a:prstGeom>
            <a:gradFill rotWithShape="1">
              <a:gsLst>
                <a:gs pos="0">
                  <a:srgbClr val="FFFF00"/>
                </a:gs>
                <a:gs pos="99001">
                  <a:srgbClr val="3366FF"/>
                </a:gs>
                <a:gs pos="100000">
                  <a:srgbClr val="FFFFFF"/>
                </a:gs>
              </a:gsLst>
              <a:lin ang="0" scaled="1"/>
            </a:gradFill>
            <a:ln w="9525">
              <a:solidFill>
                <a:schemeClr val="tx1"/>
              </a:solidFill>
              <a:round/>
              <a:headEnd/>
              <a:tailEnd/>
            </a:ln>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pPr algn="ctr"/>
              <a:r>
                <a:rPr lang="en-US" altLang="en-US" sz="1400"/>
                <a:t>input / execute</a:t>
              </a:r>
            </a:p>
          </p:txBody>
        </p:sp>
      </p:grpSp>
    </p:spTree>
    <p:extLst>
      <p:ext uri="{BB962C8B-B14F-4D97-AF65-F5344CB8AC3E}">
        <p14:creationId xmlns:p14="http://schemas.microsoft.com/office/powerpoint/2010/main" val="250852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800" smtClean="0"/>
              <a:t>How does it work?</a:t>
            </a:r>
          </a:p>
          <a:p>
            <a:r>
              <a:rPr lang="en-US" altLang="en-US" sz="2800" smtClean="0"/>
              <a:t>The schedd can now tell a startd to move a job from one slot to another.</a:t>
            </a:r>
          </a:p>
          <a:p>
            <a:r>
              <a:rPr lang="en-US" altLang="en-US" sz="2800" smtClean="0"/>
              <a:t>The execute node is configured to create dedicated “transfer slots” for each traditional execute slot.</a:t>
            </a:r>
          </a:p>
          <a:p>
            <a:pPr lvl="1"/>
            <a:r>
              <a:rPr lang="en-US" altLang="en-US" sz="2400" smtClean="0"/>
              <a:t>The transfer slot will not run jobs</a:t>
            </a:r>
          </a:p>
          <a:p>
            <a:pPr lvl="1"/>
            <a:r>
              <a:rPr lang="en-US" altLang="en-US" sz="2400" smtClean="0"/>
              <a:t>Jobs are moved into the transfer slot when they signal the phase transition, but only if the transfer slot is idle.</a:t>
            </a:r>
          </a:p>
          <a:p>
            <a:pPr lvl="1"/>
            <a:r>
              <a:rPr lang="en-US" altLang="en-US" sz="2400" smtClean="0"/>
              <a:t>Typically, transfer slots are not visible, but like everything in HTCondor, there’s a knob for that!</a:t>
            </a:r>
          </a:p>
        </p:txBody>
      </p:sp>
      <p:sp>
        <p:nvSpPr>
          <p:cNvPr id="3" name="Title 2"/>
          <p:cNvSpPr>
            <a:spLocks noGrp="1"/>
          </p:cNvSpPr>
          <p:nvPr>
            <p:ph type="title"/>
          </p:nvPr>
        </p:nvSpPr>
        <p:spPr/>
        <p:txBody>
          <a:bodyPr/>
          <a:lstStyle/>
          <a:p>
            <a:pPr>
              <a:defRPr/>
            </a:pPr>
            <a:r>
              <a:rPr lang="en-US" dirty="0" smtClean="0"/>
              <a:t>ASYNC_STAGEOUT</a:t>
            </a:r>
            <a:endParaRPr lang="en-US" dirty="0"/>
          </a:p>
        </p:txBody>
      </p:sp>
      <p:sp>
        <p:nvSpPr>
          <p:cNvPr id="327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E5927FC-AE7B-4969-8C72-1B9B60C61F27}" type="slidenum">
              <a:rPr lang="en-US" altLang="en-US" sz="1200">
                <a:solidFill>
                  <a:srgbClr val="898989"/>
                </a:solidFill>
                <a:latin typeface="Arial" pitchFamily="34" charset="0"/>
              </a:rPr>
              <a:pPr/>
              <a:t>29</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331740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1"/>
          </p:nvPr>
        </p:nvSpPr>
        <p:spPr>
          <a:noFill/>
        </p:spPr>
        <p:txBody>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fld id="{1EE7CA17-3ED9-4FF6-840B-D97D7F9C332B}" type="slidenum">
              <a:rPr lang="en-US" sz="1400" smtClean="0"/>
              <a:pPr/>
              <a:t>3</a:t>
            </a:fld>
            <a:endParaRPr lang="en-US" sz="1400" dirty="0" smtClean="0"/>
          </a:p>
        </p:txBody>
      </p:sp>
      <p:sp>
        <p:nvSpPr>
          <p:cNvPr id="4099" name="Rectangle 2"/>
          <p:cNvSpPr>
            <a:spLocks noGrp="1" noChangeArrowheads="1"/>
          </p:cNvSpPr>
          <p:nvPr>
            <p:ph type="title"/>
          </p:nvPr>
        </p:nvSpPr>
        <p:spPr>
          <a:xfrm>
            <a:off x="685800" y="124918"/>
            <a:ext cx="7772400" cy="914400"/>
          </a:xfrm>
        </p:spPr>
        <p:txBody>
          <a:bodyPr/>
          <a:lstStyle/>
          <a:p>
            <a:pPr eaLnBrk="1" hangingPunct="1"/>
            <a:r>
              <a:rPr lang="en-US" dirty="0" smtClean="0"/>
              <a:t>Release Situation</a:t>
            </a:r>
          </a:p>
        </p:txBody>
      </p:sp>
      <p:sp>
        <p:nvSpPr>
          <p:cNvPr id="4100" name="Rectangle 3"/>
          <p:cNvSpPr>
            <a:spLocks noGrp="1" noChangeArrowheads="1"/>
          </p:cNvSpPr>
          <p:nvPr>
            <p:ph type="body" sz="half" idx="1"/>
          </p:nvPr>
        </p:nvSpPr>
        <p:spPr>
          <a:xfrm>
            <a:off x="460948" y="950626"/>
            <a:ext cx="7696200" cy="4348163"/>
          </a:xfrm>
        </p:spPr>
        <p:txBody>
          <a:bodyPr/>
          <a:lstStyle/>
          <a:p>
            <a:pPr eaLnBrk="1" hangingPunct="1"/>
            <a:r>
              <a:rPr lang="en-US" sz="2400" dirty="0" smtClean="0"/>
              <a:t>Development Series</a:t>
            </a:r>
          </a:p>
          <a:p>
            <a:pPr lvl="1"/>
            <a:r>
              <a:rPr lang="en-US" sz="2400" dirty="0" smtClean="0">
                <a:solidFill>
                  <a:srgbClr val="FF0000"/>
                </a:solidFill>
              </a:rPr>
              <a:t>HTCondor </a:t>
            </a:r>
            <a:r>
              <a:rPr lang="en-US" sz="2400" dirty="0">
                <a:solidFill>
                  <a:srgbClr val="FF0000"/>
                </a:solidFill>
              </a:rPr>
              <a:t>v8.1.6 frozen </a:t>
            </a:r>
            <a:r>
              <a:rPr lang="en-US" sz="2400" dirty="0" smtClean="0">
                <a:solidFill>
                  <a:srgbClr val="FF0000"/>
                </a:solidFill>
              </a:rPr>
              <a:t>(release </a:t>
            </a:r>
            <a:r>
              <a:rPr lang="en-US" sz="2400" dirty="0">
                <a:solidFill>
                  <a:srgbClr val="FF0000"/>
                </a:solidFill>
              </a:rPr>
              <a:t>candidate for v8.2.0</a:t>
            </a:r>
            <a:r>
              <a:rPr lang="en-US" sz="2400" dirty="0" smtClean="0">
                <a:solidFill>
                  <a:srgbClr val="FF0000"/>
                </a:solidFill>
              </a:rPr>
              <a:t>), in beta test, release to web 5/20/14.</a:t>
            </a:r>
          </a:p>
          <a:p>
            <a:pPr lvl="1" eaLnBrk="1" hangingPunct="1"/>
            <a:r>
              <a:rPr lang="en-US" sz="2400" dirty="0" smtClean="0"/>
              <a:t>Development on series v8.1.x over, v8.3.x release scheduled for 7/1/14.</a:t>
            </a:r>
          </a:p>
          <a:p>
            <a:pPr eaLnBrk="1" hangingPunct="1"/>
            <a:r>
              <a:rPr lang="en-US" sz="2400" dirty="0" smtClean="0"/>
              <a:t>Stable Series</a:t>
            </a:r>
          </a:p>
          <a:p>
            <a:pPr lvl="1" eaLnBrk="1" hangingPunct="1"/>
            <a:r>
              <a:rPr lang="en-US" sz="2400" dirty="0" smtClean="0">
                <a:solidFill>
                  <a:srgbClr val="FF0000"/>
                </a:solidFill>
              </a:rPr>
              <a:t>June 5th: HTCondor v8.2.0</a:t>
            </a:r>
          </a:p>
          <a:p>
            <a:pPr lvl="1" eaLnBrk="1" hangingPunct="1"/>
            <a:r>
              <a:rPr lang="en-US" sz="2000" dirty="0" smtClean="0"/>
              <a:t>v8.0.6 will </a:t>
            </a:r>
            <a:r>
              <a:rPr lang="en-US" sz="2000" i="1" dirty="0" smtClean="0"/>
              <a:t>likely </a:t>
            </a:r>
            <a:r>
              <a:rPr lang="en-US" sz="2000" dirty="0" smtClean="0"/>
              <a:t>be the last v8.0.x released</a:t>
            </a:r>
          </a:p>
          <a:p>
            <a:pPr lvl="1" eaLnBrk="1" hangingPunct="1"/>
            <a:r>
              <a:rPr lang="en-US" sz="2000" dirty="0" smtClean="0"/>
              <a:t>Last Year: Condor v8.0.0 (June 6th 2013)</a:t>
            </a:r>
          </a:p>
          <a:p>
            <a:pPr eaLnBrk="1" hangingPunct="1"/>
            <a:r>
              <a:rPr lang="en-US" sz="2800" dirty="0" smtClean="0"/>
              <a:t>Since HTCondor Week 2012: 14 releases, 3375 commits by 32 contributors, resolved tickets: 170 stable series, 397 </a:t>
            </a:r>
            <a:r>
              <a:rPr lang="en-US" sz="2800" dirty="0" err="1" smtClean="0"/>
              <a:t>dev</a:t>
            </a:r>
            <a:r>
              <a:rPr lang="en-US" sz="2800" dirty="0" smtClean="0"/>
              <a:t> series</a:t>
            </a:r>
          </a:p>
        </p:txBody>
      </p:sp>
      <p:sp>
        <p:nvSpPr>
          <p:cNvPr id="2" name="8-Point Star 1"/>
          <p:cNvSpPr/>
          <p:nvPr/>
        </p:nvSpPr>
        <p:spPr bwMode="auto">
          <a:xfrm>
            <a:off x="6205928" y="2713220"/>
            <a:ext cx="2638269" cy="1603948"/>
          </a:xfrm>
          <a:prstGeom prst="star8">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charset="0"/>
                <a:ea typeface="ＭＳ Ｐゴシック" charset="0"/>
              </a:rPr>
              <a:t>New RPM</a:t>
            </a:r>
          </a:p>
          <a:p>
            <a:pPr marL="0" marR="0" indent="0" algn="l" defTabSz="914400" rtl="0" eaLnBrk="0" fontAlgn="base" latinLnBrk="0" hangingPunct="0">
              <a:lnSpc>
                <a:spcPct val="100000"/>
              </a:lnSpc>
              <a:spcBef>
                <a:spcPct val="0"/>
              </a:spcBef>
              <a:spcAft>
                <a:spcPct val="0"/>
              </a:spcAft>
              <a:buClrTx/>
              <a:buSzTx/>
              <a:buFontTx/>
              <a:buNone/>
              <a:tabLst/>
            </a:pPr>
            <a:r>
              <a:rPr lang="en-US" dirty="0" smtClean="0">
                <a:latin typeface="Times New Roman" charset="0"/>
                <a:ea typeface="ＭＳ Ｐゴシック" charset="0"/>
              </a:rPr>
              <a:t>Packaging!</a:t>
            </a:r>
            <a:endParaRPr kumimoji="0" lang="en-US" sz="2800" b="0" i="0" u="none" strike="noStrike" cap="none" normalizeH="0" baseline="0" dirty="0">
              <a:ln>
                <a:noFill/>
              </a:ln>
              <a:solidFill>
                <a:schemeClr val="tx1"/>
              </a:solidFill>
              <a:effectLst/>
              <a:latin typeface="Times New Roman" charset="0"/>
              <a:ea typeface="ＭＳ Ｐゴシック" charset="0"/>
            </a:endParaRPr>
          </a:p>
        </p:txBody>
      </p:sp>
    </p:spTree>
    <p:extLst>
      <p:ext uri="{BB962C8B-B14F-4D97-AF65-F5344CB8AC3E}">
        <p14:creationId xmlns:p14="http://schemas.microsoft.com/office/powerpoint/2010/main" val="3932433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encrypted-tbn0.gstatic.com/images?q=tbn:ANd9GcRiyk6e4bx8yebwSbQcUrltJZ4Kkj7TYzo49XRqHesXvEHOMRxd6B1y8Q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49" y="4046459"/>
            <a:ext cx="5461598" cy="270511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32582" y="846059"/>
            <a:ext cx="8399462" cy="4227513"/>
          </a:xfrm>
        </p:spPr>
        <p:txBody>
          <a:bodyPr/>
          <a:lstStyle/>
          <a:p>
            <a:pPr>
              <a:defRPr/>
            </a:pPr>
            <a:r>
              <a:rPr lang="en-US" dirty="0" smtClean="0"/>
              <a:t>A single core machine (with the transfer slot configured to be visible):</a:t>
            </a:r>
            <a:endParaRPr lang="en-US" dirty="0"/>
          </a:p>
        </p:txBody>
      </p:sp>
      <p:sp>
        <p:nvSpPr>
          <p:cNvPr id="3" name="Title 2"/>
          <p:cNvSpPr>
            <a:spLocks noGrp="1"/>
          </p:cNvSpPr>
          <p:nvPr>
            <p:ph type="title"/>
          </p:nvPr>
        </p:nvSpPr>
        <p:spPr/>
        <p:txBody>
          <a:bodyPr/>
          <a:lstStyle/>
          <a:p>
            <a:pPr>
              <a:defRPr/>
            </a:pPr>
            <a:r>
              <a:rPr lang="en-US" dirty="0" smtClean="0"/>
              <a:t>ASYNC_STAGEOUT</a:t>
            </a:r>
            <a:endParaRPr lang="en-US" dirty="0"/>
          </a:p>
        </p:txBody>
      </p:sp>
      <p:sp>
        <p:nvSpPr>
          <p:cNvPr id="337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A46E97BC-A090-451A-81EE-6133C66F1AD5}" type="slidenum">
              <a:rPr lang="en-US" altLang="en-US" sz="1200">
                <a:solidFill>
                  <a:srgbClr val="898989"/>
                </a:solidFill>
                <a:latin typeface="Arial" pitchFamily="34" charset="0"/>
              </a:rPr>
              <a:pPr/>
              <a:t>30</a:t>
            </a:fld>
            <a:endParaRPr lang="en-US" altLang="en-US" sz="1200">
              <a:solidFill>
                <a:srgbClr val="898989"/>
              </a:solidFill>
              <a:latin typeface="Arial" pitchFamily="34" charset="0"/>
            </a:endParaRPr>
          </a:p>
        </p:txBody>
      </p:sp>
      <p:sp>
        <p:nvSpPr>
          <p:cNvPr id="5" name="TextBox 4"/>
          <p:cNvSpPr txBox="1"/>
          <p:nvPr/>
        </p:nvSpPr>
        <p:spPr>
          <a:xfrm>
            <a:off x="415132" y="2108122"/>
            <a:ext cx="8255000" cy="1938337"/>
          </a:xfrm>
          <a:prstGeom prst="rect">
            <a:avLst/>
          </a:prstGeom>
          <a:solidFill>
            <a:schemeClr val="accent6">
              <a:lumMod val="10000"/>
              <a:lumOff val="90000"/>
            </a:schemeClr>
          </a:solidFill>
          <a:ln>
            <a:solidFill>
              <a:schemeClr val="tx1"/>
            </a:solidFill>
          </a:ln>
        </p:spPr>
        <p:txBody>
          <a:bodyPr>
            <a:spAutoFit/>
          </a:bodyPr>
          <a:lstStyle/>
          <a:p>
            <a:pPr>
              <a:defRPr/>
            </a:pPr>
            <a:r>
              <a:rPr lang="en-US" sz="1200" dirty="0">
                <a:latin typeface="Courier New"/>
                <a:ea typeface="MS PGothic" charset="0"/>
                <a:cs typeface="Courier New"/>
              </a:rPr>
              <a:t>% </a:t>
            </a:r>
            <a:r>
              <a:rPr lang="en-US" sz="1200" dirty="0" err="1">
                <a:latin typeface="Courier New"/>
                <a:ea typeface="MS PGothic" charset="0"/>
                <a:cs typeface="Courier New"/>
              </a:rPr>
              <a:t>condor_status</a:t>
            </a:r>
            <a:endParaRPr lang="en-US" sz="1200" dirty="0">
              <a:latin typeface="Courier New"/>
              <a:ea typeface="MS PGothic" charset="0"/>
              <a:cs typeface="Courier New"/>
            </a:endParaRPr>
          </a:p>
          <a:p>
            <a:pPr>
              <a:defRPr/>
            </a:pPr>
            <a:r>
              <a:rPr lang="en-US" sz="1200" dirty="0">
                <a:latin typeface="Courier New"/>
                <a:ea typeface="MS PGothic" charset="0"/>
                <a:cs typeface="Courier New"/>
              </a:rPr>
              <a:t>Name               </a:t>
            </a:r>
            <a:r>
              <a:rPr lang="en-US" sz="1200" dirty="0" err="1">
                <a:latin typeface="Courier New"/>
                <a:ea typeface="MS PGothic" charset="0"/>
                <a:cs typeface="Courier New"/>
              </a:rPr>
              <a:t>OpSys</a:t>
            </a:r>
            <a:r>
              <a:rPr lang="en-US" sz="1200" dirty="0">
                <a:latin typeface="Courier New"/>
                <a:ea typeface="MS PGothic" charset="0"/>
                <a:cs typeface="Courier New"/>
              </a:rPr>
              <a:t>      Arch   State     Activity </a:t>
            </a:r>
            <a:r>
              <a:rPr lang="en-US" sz="1200" dirty="0" err="1">
                <a:latin typeface="Courier New"/>
                <a:ea typeface="MS PGothic" charset="0"/>
                <a:cs typeface="Courier New"/>
              </a:rPr>
              <a:t>LoadAv</a:t>
            </a:r>
            <a:r>
              <a:rPr lang="en-US" sz="1200" dirty="0">
                <a:latin typeface="Courier New"/>
                <a:ea typeface="MS PGothic" charset="0"/>
                <a:cs typeface="Courier New"/>
              </a:rPr>
              <a:t> </a:t>
            </a:r>
            <a:r>
              <a:rPr lang="en-US" sz="1200" dirty="0" err="1">
                <a:latin typeface="Courier New"/>
                <a:ea typeface="MS PGothic" charset="0"/>
                <a:cs typeface="Courier New"/>
              </a:rPr>
              <a:t>Mem</a:t>
            </a:r>
            <a:r>
              <a:rPr lang="en-US" sz="1200" dirty="0">
                <a:latin typeface="Courier New"/>
                <a:ea typeface="MS PGothic" charset="0"/>
                <a:cs typeface="Courier New"/>
              </a:rPr>
              <a:t>    </a:t>
            </a:r>
            <a:r>
              <a:rPr lang="en-US" sz="1200" dirty="0" err="1">
                <a:latin typeface="Courier New"/>
                <a:ea typeface="MS PGothic" charset="0"/>
                <a:cs typeface="Courier New"/>
              </a:rPr>
              <a:t>ActvtyTime</a:t>
            </a: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r>
              <a:rPr lang="en-US" sz="1200" dirty="0">
                <a:latin typeface="Courier New"/>
                <a:ea typeface="MS PGothic" charset="0"/>
                <a:cs typeface="Courier New"/>
              </a:rPr>
              <a:t>slot1@ingwe.cs.wis LINUX      X86_64 Unclaimed Idle      0.250 15816  0+00:00:11</a:t>
            </a:r>
          </a:p>
          <a:p>
            <a:pPr>
              <a:defRPr/>
            </a:pPr>
            <a:r>
              <a:rPr lang="en-US" sz="1200" dirty="0">
                <a:latin typeface="Courier New"/>
                <a:ea typeface="MS PGothic" charset="0"/>
                <a:cs typeface="Courier New"/>
              </a:rPr>
              <a:t>xfer2@ingwe.cs.wis LINUX      X86_64 Unclaimed Idle      0.000  124  0+00:00:10</a:t>
            </a:r>
          </a:p>
          <a:p>
            <a:pPr>
              <a:defRPr/>
            </a:pPr>
            <a:r>
              <a:rPr lang="en-US" sz="1200" dirty="0">
                <a:latin typeface="Courier New"/>
                <a:ea typeface="MS PGothic" charset="0"/>
                <a:cs typeface="Courier New"/>
              </a:rPr>
              <a:t>                     Total Owner Claimed Unclaimed Matched Preempting Backfill</a:t>
            </a:r>
          </a:p>
          <a:p>
            <a:pPr>
              <a:defRPr/>
            </a:pPr>
            <a:endParaRPr lang="en-US" sz="1200" dirty="0">
              <a:latin typeface="Courier New"/>
              <a:ea typeface="MS PGothic" charset="0"/>
              <a:cs typeface="Courier New"/>
            </a:endParaRPr>
          </a:p>
          <a:p>
            <a:pPr>
              <a:defRPr/>
            </a:pPr>
            <a:r>
              <a:rPr lang="en-US" sz="1200" dirty="0">
                <a:latin typeface="Courier New"/>
                <a:ea typeface="MS PGothic" charset="0"/>
                <a:cs typeface="Courier New"/>
              </a:rPr>
              <a:t>        X86_64/LINUX     2     0       0         2       0          0        0</a:t>
            </a:r>
          </a:p>
          <a:p>
            <a:pPr>
              <a:defRPr/>
            </a:pPr>
            <a:endParaRPr lang="en-US" sz="1200" dirty="0">
              <a:latin typeface="Courier New"/>
              <a:ea typeface="MS PGothic" charset="0"/>
              <a:cs typeface="Courier New"/>
            </a:endParaRPr>
          </a:p>
          <a:p>
            <a:pPr>
              <a:defRPr/>
            </a:pPr>
            <a:r>
              <a:rPr lang="en-US" sz="1200" dirty="0">
                <a:latin typeface="Courier New"/>
                <a:ea typeface="MS PGothic" charset="0"/>
                <a:cs typeface="Courier New"/>
              </a:rPr>
              <a:t>               Total     2     0       0         2       0          0        0</a:t>
            </a:r>
          </a:p>
        </p:txBody>
      </p:sp>
    </p:spTree>
    <p:extLst>
      <p:ext uri="{BB962C8B-B14F-4D97-AF65-F5344CB8AC3E}">
        <p14:creationId xmlns:p14="http://schemas.microsoft.com/office/powerpoint/2010/main" val="463224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To work, the submit node, execute node, and the job itself must participate.</a:t>
            </a:r>
          </a:p>
          <a:p>
            <a:pPr eaLnBrk="1" hangingPunct="1">
              <a:defRPr/>
            </a:pPr>
            <a:r>
              <a:rPr lang="en-US" dirty="0" smtClean="0"/>
              <a:t>If any party does not participate, normal job execution results. (i.e. no overlay)</a:t>
            </a:r>
          </a:p>
          <a:p>
            <a:pPr eaLnBrk="1" hangingPunct="1">
              <a:defRPr/>
            </a:pPr>
            <a:r>
              <a:rPr lang="en-US" dirty="0" smtClean="0"/>
              <a:t>The job explicitly signals the transition to output phase using a chirp command:</a:t>
            </a:r>
          </a:p>
          <a:p>
            <a:pPr eaLnBrk="1" hangingPunct="1">
              <a:defRPr/>
            </a:pPr>
            <a:endParaRPr lang="en-US" sz="800" dirty="0" smtClean="0"/>
          </a:p>
          <a:p>
            <a:pPr marL="0" indent="0" eaLnBrk="1" hangingPunct="1">
              <a:buFontTx/>
              <a:buNone/>
              <a:defRPr/>
            </a:pPr>
            <a:r>
              <a:rPr lang="en-US" dirty="0" smtClean="0">
                <a:latin typeface="Courier New"/>
                <a:cs typeface="Courier New"/>
              </a:rPr>
              <a:t>	</a:t>
            </a:r>
            <a:r>
              <a:rPr lang="en-US" dirty="0" err="1" smtClean="0">
                <a:latin typeface="Courier New"/>
                <a:cs typeface="Courier New"/>
              </a:rPr>
              <a:t>condor_chirp</a:t>
            </a:r>
            <a:r>
              <a:rPr lang="en-US" dirty="0" smtClean="0">
                <a:latin typeface="Courier New"/>
                <a:cs typeface="Courier New"/>
              </a:rPr>
              <a:t> phase output</a:t>
            </a:r>
          </a:p>
        </p:txBody>
      </p:sp>
      <p:sp>
        <p:nvSpPr>
          <p:cNvPr id="1638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D5FD33A4-C6CB-40FB-8B0A-033DD3951253}" type="slidenum">
              <a:rPr lang="en-US" altLang="en-US" sz="1200">
                <a:solidFill>
                  <a:srgbClr val="898989"/>
                </a:solidFill>
                <a:latin typeface="Arial" pitchFamily="34" charset="0"/>
              </a:rPr>
              <a:pPr/>
              <a:t>31</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Tree>
    <p:extLst>
      <p:ext uri="{BB962C8B-B14F-4D97-AF65-F5344CB8AC3E}">
        <p14:creationId xmlns:p14="http://schemas.microsoft.com/office/powerpoint/2010/main" val="3747356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What does it look like from the user perspective?</a:t>
            </a:r>
          </a:p>
          <a:p>
            <a:pPr eaLnBrk="1" hangingPunct="1">
              <a:defRPr/>
            </a:pPr>
            <a:r>
              <a:rPr lang="en-US" dirty="0" smtClean="0"/>
              <a:t>Example executable file:</a:t>
            </a:r>
          </a:p>
        </p:txBody>
      </p:sp>
      <p:sp>
        <p:nvSpPr>
          <p:cNvPr id="1741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6CE9343B-CC1D-4195-8B6D-F9CA530A1E30}" type="slidenum">
              <a:rPr lang="en-US" altLang="en-US" sz="1200">
                <a:solidFill>
                  <a:srgbClr val="898989"/>
                </a:solidFill>
                <a:latin typeface="Arial" pitchFamily="34" charset="0"/>
              </a:rPr>
              <a:pPr/>
              <a:t>32</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
        <p:nvSpPr>
          <p:cNvPr id="3" name="TextBox 2"/>
          <p:cNvSpPr txBox="1"/>
          <p:nvPr/>
        </p:nvSpPr>
        <p:spPr>
          <a:xfrm>
            <a:off x="1414463" y="3136900"/>
            <a:ext cx="6378575" cy="2800350"/>
          </a:xfrm>
          <a:prstGeom prst="rect">
            <a:avLst/>
          </a:prstGeom>
          <a:solidFill>
            <a:schemeClr val="accent6">
              <a:lumMod val="10000"/>
              <a:lumOff val="90000"/>
            </a:schemeClr>
          </a:solidFill>
          <a:ln>
            <a:solidFill>
              <a:schemeClr val="tx1"/>
            </a:solidFill>
          </a:ln>
        </p:spPr>
        <p:txBody>
          <a:bodyPr>
            <a:spAutoFit/>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r>
              <a:rPr lang="en-US" altLang="en-US" sz="2200">
                <a:latin typeface="Courier New" pitchFamily="49" charset="0"/>
                <a:cs typeface="Courier New" pitchFamily="49" charset="0"/>
              </a:rPr>
              <a:t>#!/bin/sh</a:t>
            </a:r>
          </a:p>
          <a:p>
            <a:endParaRPr lang="en-US" altLang="en-US" sz="2200">
              <a:latin typeface="Courier New" pitchFamily="49" charset="0"/>
              <a:cs typeface="Courier New" pitchFamily="49" charset="0"/>
            </a:endParaRPr>
          </a:p>
          <a:p>
            <a:r>
              <a:rPr lang="en-US" altLang="en-US" sz="2200">
                <a:latin typeface="Courier New" pitchFamily="49" charset="0"/>
                <a:cs typeface="Courier New" pitchFamily="49" charset="0"/>
              </a:rPr>
              <a:t>echo “Executing...”</a:t>
            </a:r>
          </a:p>
          <a:p>
            <a:r>
              <a:rPr lang="en-US" altLang="en-US" sz="2200">
                <a:latin typeface="Courier New" pitchFamily="49" charset="0"/>
                <a:cs typeface="Courier New" pitchFamily="49" charset="0"/>
              </a:rPr>
              <a:t>sleep 120</a:t>
            </a:r>
          </a:p>
          <a:p>
            <a:endParaRPr lang="en-US" altLang="en-US" sz="2200">
              <a:latin typeface="Courier New" pitchFamily="49" charset="0"/>
              <a:cs typeface="Courier New" pitchFamily="49" charset="0"/>
            </a:endParaRPr>
          </a:p>
          <a:p>
            <a:r>
              <a:rPr lang="en-US" altLang="en-US" sz="2200">
                <a:latin typeface="Courier New" pitchFamily="49" charset="0"/>
                <a:cs typeface="Courier New" pitchFamily="49" charset="0"/>
              </a:rPr>
              <a:t>echo “Transferring...”</a:t>
            </a:r>
          </a:p>
          <a:p>
            <a:r>
              <a:rPr lang="en-US" altLang="en-US" sz="2200">
                <a:latin typeface="Courier New" pitchFamily="49" charset="0"/>
                <a:cs typeface="Courier New" pitchFamily="49" charset="0"/>
              </a:rPr>
              <a:t>condor_chirp phase output</a:t>
            </a:r>
          </a:p>
          <a:p>
            <a:r>
              <a:rPr lang="en-US" altLang="en-US" sz="2200">
                <a:latin typeface="Courier New" pitchFamily="49" charset="0"/>
                <a:cs typeface="Courier New" pitchFamily="49" charset="0"/>
              </a:rPr>
              <a:t>sleep 120</a:t>
            </a:r>
          </a:p>
        </p:txBody>
      </p:sp>
    </p:spTree>
    <p:extLst>
      <p:ext uri="{BB962C8B-B14F-4D97-AF65-F5344CB8AC3E}">
        <p14:creationId xmlns:p14="http://schemas.microsoft.com/office/powerpoint/2010/main" val="3534581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What does it look like from the user perspective?</a:t>
            </a:r>
          </a:p>
          <a:p>
            <a:pPr eaLnBrk="1" hangingPunct="1">
              <a:defRPr/>
            </a:pPr>
            <a:r>
              <a:rPr lang="en-US" dirty="0" smtClean="0"/>
              <a:t>Normal job execution for first 120 seconds:</a:t>
            </a:r>
          </a:p>
        </p:txBody>
      </p:sp>
      <p:sp>
        <p:nvSpPr>
          <p:cNvPr id="1843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BAE6EE59-A5B9-4F4B-82FD-72CAD514F796}" type="slidenum">
              <a:rPr lang="en-US" altLang="en-US" sz="1200">
                <a:solidFill>
                  <a:srgbClr val="898989"/>
                </a:solidFill>
                <a:latin typeface="Arial" pitchFamily="34" charset="0"/>
              </a:rPr>
              <a:pPr/>
              <a:t>33</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
        <p:nvSpPr>
          <p:cNvPr id="3" name="TextBox 2"/>
          <p:cNvSpPr txBox="1"/>
          <p:nvPr/>
        </p:nvSpPr>
        <p:spPr>
          <a:xfrm>
            <a:off x="798513" y="3271838"/>
            <a:ext cx="7456487" cy="2308225"/>
          </a:xfrm>
          <a:prstGeom prst="rect">
            <a:avLst/>
          </a:prstGeom>
          <a:solidFill>
            <a:schemeClr val="accent6">
              <a:lumMod val="10000"/>
              <a:lumOff val="90000"/>
            </a:schemeClr>
          </a:solidFill>
          <a:ln>
            <a:solidFill>
              <a:schemeClr val="tx1"/>
            </a:solidFill>
          </a:ln>
        </p:spPr>
        <p:txBody>
          <a:bodyPr>
            <a:spAutoFit/>
          </a:bodyPr>
          <a:lstStyle/>
          <a:p>
            <a:pPr>
              <a:defRPr/>
            </a:pPr>
            <a:r>
              <a:rPr lang="en-US" sz="1200" dirty="0">
                <a:latin typeface="Courier New"/>
                <a:ea typeface="MS PGothic" charset="0"/>
                <a:cs typeface="Courier New"/>
              </a:rPr>
              <a:t>% </a:t>
            </a:r>
            <a:r>
              <a:rPr lang="en-US" sz="1200" dirty="0" err="1">
                <a:latin typeface="Courier New"/>
                <a:ea typeface="MS PGothic" charset="0"/>
                <a:cs typeface="Courier New"/>
              </a:rPr>
              <a:t>condor_q</a:t>
            </a: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r>
              <a:rPr lang="de-DE" sz="1200" dirty="0">
                <a:latin typeface="Courier New"/>
                <a:ea typeface="MS PGothic" charset="0"/>
                <a:cs typeface="Courier New"/>
              </a:rPr>
              <a:t>-- </a:t>
            </a:r>
            <a:r>
              <a:rPr lang="de-DE" sz="1200" dirty="0" err="1">
                <a:latin typeface="Courier New"/>
                <a:ea typeface="MS PGothic" charset="0"/>
                <a:cs typeface="Courier New"/>
              </a:rPr>
              <a:t>Submitter</a:t>
            </a:r>
            <a:r>
              <a:rPr lang="de-DE" sz="1200" dirty="0">
                <a:latin typeface="Courier New"/>
                <a:ea typeface="MS PGothic" charset="0"/>
                <a:cs typeface="Courier New"/>
              </a:rPr>
              <a:t>: </a:t>
            </a:r>
            <a:r>
              <a:rPr lang="de-DE" sz="1200" dirty="0" err="1">
                <a:latin typeface="Courier New"/>
                <a:ea typeface="MS PGothic" charset="0"/>
                <a:cs typeface="Courier New"/>
              </a:rPr>
              <a:t>ingwe.cs.wisc.edu</a:t>
            </a:r>
            <a:r>
              <a:rPr lang="de-DE" sz="1200" dirty="0">
                <a:latin typeface="Courier New"/>
                <a:ea typeface="MS PGothic" charset="0"/>
                <a:cs typeface="Courier New"/>
              </a:rPr>
              <a:t> : &lt;128.105.121.64:56450&gt; : </a:t>
            </a:r>
            <a:r>
              <a:rPr lang="de-DE" sz="1200" dirty="0" err="1">
                <a:latin typeface="Courier New"/>
                <a:ea typeface="MS PGothic" charset="0"/>
                <a:cs typeface="Courier New"/>
              </a:rPr>
              <a:t>ingwe.cs.wisc.edu</a:t>
            </a:r>
            <a:endParaRPr lang="de-DE" sz="1200" dirty="0">
              <a:latin typeface="Courier New"/>
              <a:ea typeface="MS PGothic" charset="0"/>
              <a:cs typeface="Courier New"/>
            </a:endParaRPr>
          </a:p>
          <a:p>
            <a:pPr>
              <a:defRPr/>
            </a:pPr>
            <a:r>
              <a:rPr lang="de-DE" sz="1200" dirty="0">
                <a:latin typeface="Courier New"/>
                <a:ea typeface="MS PGothic" charset="0"/>
                <a:cs typeface="Courier New"/>
              </a:rPr>
              <a:t> ID      OWNER            SUBMITTED     RUN_TIME ST PRI SIZE CMD               </a:t>
            </a:r>
          </a:p>
          <a:p>
            <a:pPr>
              <a:defRPr/>
            </a:pPr>
            <a:r>
              <a:rPr lang="pl-PL" sz="1200" dirty="0">
                <a:latin typeface="Courier New"/>
                <a:ea typeface="MS PGothic" charset="0"/>
                <a:cs typeface="Courier New"/>
              </a:rPr>
              <a:t>1255.0   </a:t>
            </a:r>
            <a:r>
              <a:rPr lang="pl-PL" sz="1200" dirty="0" err="1">
                <a:latin typeface="Courier New"/>
                <a:ea typeface="MS PGothic" charset="0"/>
                <a:cs typeface="Courier New"/>
              </a:rPr>
              <a:t>zmiller</a:t>
            </a:r>
            <a:r>
              <a:rPr lang="pl-PL" sz="1200" dirty="0">
                <a:latin typeface="Courier New"/>
                <a:ea typeface="MS PGothic" charset="0"/>
                <a:cs typeface="Courier New"/>
              </a:rPr>
              <a:t>         4/29 11:26   </a:t>
            </a:r>
            <a:r>
              <a:rPr lang="pl-PL" sz="1200" b="1" dirty="0">
                <a:latin typeface="Courier New"/>
                <a:ea typeface="MS PGothic" charset="0"/>
                <a:cs typeface="Courier New"/>
              </a:rPr>
              <a:t>0+00:01:29 R</a:t>
            </a:r>
            <a:r>
              <a:rPr lang="pl-PL" sz="1200" dirty="0">
                <a:latin typeface="Courier New"/>
                <a:ea typeface="MS PGothic" charset="0"/>
                <a:cs typeface="Courier New"/>
              </a:rPr>
              <a:t>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1255.1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1255.2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1255.3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1255.4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endParaRPr lang="pl-PL" sz="1200" dirty="0">
              <a:latin typeface="Courier New"/>
              <a:ea typeface="MS PGothic" charset="0"/>
              <a:cs typeface="Courier New"/>
            </a:endParaRPr>
          </a:p>
          <a:p>
            <a:pPr>
              <a:defRPr/>
            </a:pPr>
            <a:r>
              <a:rPr lang="pl-PL" sz="1200" dirty="0">
                <a:latin typeface="Courier New"/>
                <a:ea typeface="MS PGothic" charset="0"/>
                <a:cs typeface="Courier New"/>
              </a:rPr>
              <a:t>5 </a:t>
            </a:r>
            <a:r>
              <a:rPr lang="pl-PL" sz="1200" dirty="0" err="1">
                <a:latin typeface="Courier New"/>
                <a:ea typeface="MS PGothic" charset="0"/>
                <a:cs typeface="Courier New"/>
              </a:rPr>
              <a:t>jobs</a:t>
            </a:r>
            <a:r>
              <a:rPr lang="pl-PL" sz="1200" dirty="0">
                <a:latin typeface="Courier New"/>
                <a:ea typeface="MS PGothic" charset="0"/>
                <a:cs typeface="Courier New"/>
              </a:rPr>
              <a:t>; 0 </a:t>
            </a:r>
            <a:r>
              <a:rPr lang="pl-PL" sz="1200" dirty="0" err="1">
                <a:latin typeface="Courier New"/>
                <a:ea typeface="MS PGothic" charset="0"/>
                <a:cs typeface="Courier New"/>
              </a:rPr>
              <a:t>completed</a:t>
            </a:r>
            <a:r>
              <a:rPr lang="pl-PL" sz="1200" dirty="0">
                <a:latin typeface="Courier New"/>
                <a:ea typeface="MS PGothic" charset="0"/>
                <a:cs typeface="Courier New"/>
              </a:rPr>
              <a:t>, 0 </a:t>
            </a:r>
            <a:r>
              <a:rPr lang="pl-PL" sz="1200" dirty="0" err="1">
                <a:latin typeface="Courier New"/>
                <a:ea typeface="MS PGothic" charset="0"/>
                <a:cs typeface="Courier New"/>
              </a:rPr>
              <a:t>removed</a:t>
            </a:r>
            <a:r>
              <a:rPr lang="pl-PL" sz="1200" dirty="0">
                <a:latin typeface="Courier New"/>
                <a:ea typeface="MS PGothic" charset="0"/>
                <a:cs typeface="Courier New"/>
              </a:rPr>
              <a:t>, 4 </a:t>
            </a:r>
            <a:r>
              <a:rPr lang="pl-PL" sz="1200" dirty="0" err="1">
                <a:latin typeface="Courier New"/>
                <a:ea typeface="MS PGothic" charset="0"/>
                <a:cs typeface="Courier New"/>
              </a:rPr>
              <a:t>idle</a:t>
            </a:r>
            <a:r>
              <a:rPr lang="pl-PL" sz="1200" dirty="0">
                <a:latin typeface="Courier New"/>
                <a:ea typeface="MS PGothic" charset="0"/>
                <a:cs typeface="Courier New"/>
              </a:rPr>
              <a:t>, 1 </a:t>
            </a:r>
            <a:r>
              <a:rPr lang="pl-PL" sz="1200" dirty="0" err="1">
                <a:latin typeface="Courier New"/>
                <a:ea typeface="MS PGothic" charset="0"/>
                <a:cs typeface="Courier New"/>
              </a:rPr>
              <a:t>running</a:t>
            </a:r>
            <a:r>
              <a:rPr lang="pl-PL" sz="1200" dirty="0">
                <a:latin typeface="Courier New"/>
                <a:ea typeface="MS PGothic" charset="0"/>
                <a:cs typeface="Courier New"/>
              </a:rPr>
              <a:t>, 0 </a:t>
            </a:r>
            <a:r>
              <a:rPr lang="pl-PL" sz="1200" dirty="0" err="1">
                <a:latin typeface="Courier New"/>
                <a:ea typeface="MS PGothic" charset="0"/>
                <a:cs typeface="Courier New"/>
              </a:rPr>
              <a:t>held</a:t>
            </a:r>
            <a:r>
              <a:rPr lang="pl-PL" sz="1200" dirty="0">
                <a:latin typeface="Courier New"/>
                <a:ea typeface="MS PGothic" charset="0"/>
                <a:cs typeface="Courier New"/>
              </a:rPr>
              <a:t>, 0 </a:t>
            </a:r>
            <a:r>
              <a:rPr lang="pl-PL" sz="1200" dirty="0" err="1">
                <a:latin typeface="Courier New"/>
                <a:ea typeface="MS PGothic" charset="0"/>
                <a:cs typeface="Courier New"/>
              </a:rPr>
              <a:t>suspended</a:t>
            </a:r>
            <a:endParaRPr lang="pl-PL" sz="1200" dirty="0">
              <a:latin typeface="Courier New"/>
              <a:ea typeface="MS PGothic" charset="0"/>
              <a:cs typeface="Courier New"/>
            </a:endParaRPr>
          </a:p>
        </p:txBody>
      </p:sp>
    </p:spTree>
    <p:extLst>
      <p:ext uri="{BB962C8B-B14F-4D97-AF65-F5344CB8AC3E}">
        <p14:creationId xmlns:p14="http://schemas.microsoft.com/office/powerpoint/2010/main" val="3566328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What does it look like from the user perspective?</a:t>
            </a:r>
          </a:p>
          <a:p>
            <a:pPr eaLnBrk="1" hangingPunct="1">
              <a:defRPr/>
            </a:pPr>
            <a:r>
              <a:rPr lang="en-US" dirty="0" smtClean="0"/>
              <a:t>After 120 seconds another job starts:</a:t>
            </a:r>
          </a:p>
        </p:txBody>
      </p:sp>
      <p:sp>
        <p:nvSpPr>
          <p:cNvPr id="1945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E0426946-200E-43E0-AF79-035A6A9C8164}" type="slidenum">
              <a:rPr lang="en-US" altLang="en-US" sz="1200">
                <a:solidFill>
                  <a:srgbClr val="898989"/>
                </a:solidFill>
                <a:latin typeface="Arial" pitchFamily="34" charset="0"/>
              </a:rPr>
              <a:pPr/>
              <a:t>34</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
        <p:nvSpPr>
          <p:cNvPr id="3" name="TextBox 2"/>
          <p:cNvSpPr txBox="1"/>
          <p:nvPr/>
        </p:nvSpPr>
        <p:spPr>
          <a:xfrm>
            <a:off x="798513" y="3271838"/>
            <a:ext cx="7456487" cy="2308225"/>
          </a:xfrm>
          <a:prstGeom prst="rect">
            <a:avLst/>
          </a:prstGeom>
          <a:solidFill>
            <a:schemeClr val="accent6">
              <a:lumMod val="10000"/>
              <a:lumOff val="90000"/>
            </a:schemeClr>
          </a:solidFill>
          <a:ln>
            <a:solidFill>
              <a:schemeClr val="tx1"/>
            </a:solidFill>
          </a:ln>
        </p:spPr>
        <p:txBody>
          <a:bodyPr>
            <a:spAutoFit/>
          </a:bodyPr>
          <a:lstStyle/>
          <a:p>
            <a:pPr>
              <a:defRPr/>
            </a:pPr>
            <a:r>
              <a:rPr lang="en-US" sz="1200" dirty="0">
                <a:latin typeface="Courier New"/>
                <a:ea typeface="MS PGothic" charset="0"/>
                <a:cs typeface="Courier New"/>
              </a:rPr>
              <a:t>% </a:t>
            </a:r>
            <a:r>
              <a:rPr lang="en-US" sz="1200" dirty="0" err="1">
                <a:latin typeface="Courier New"/>
                <a:ea typeface="MS PGothic" charset="0"/>
                <a:cs typeface="Courier New"/>
              </a:rPr>
              <a:t>condor_q</a:t>
            </a: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r>
              <a:rPr lang="de-DE" sz="1200" dirty="0">
                <a:latin typeface="Courier New"/>
                <a:ea typeface="MS PGothic" charset="0"/>
                <a:cs typeface="Courier New"/>
              </a:rPr>
              <a:t>-- </a:t>
            </a:r>
            <a:r>
              <a:rPr lang="de-DE" sz="1200" dirty="0" err="1">
                <a:latin typeface="Courier New"/>
                <a:ea typeface="MS PGothic" charset="0"/>
                <a:cs typeface="Courier New"/>
              </a:rPr>
              <a:t>Submitter</a:t>
            </a:r>
            <a:r>
              <a:rPr lang="de-DE" sz="1200" dirty="0">
                <a:latin typeface="Courier New"/>
                <a:ea typeface="MS PGothic" charset="0"/>
                <a:cs typeface="Courier New"/>
              </a:rPr>
              <a:t>: </a:t>
            </a:r>
            <a:r>
              <a:rPr lang="de-DE" sz="1200" dirty="0" err="1">
                <a:latin typeface="Courier New"/>
                <a:ea typeface="MS PGothic" charset="0"/>
                <a:cs typeface="Courier New"/>
              </a:rPr>
              <a:t>ingwe.cs.wisc.edu</a:t>
            </a:r>
            <a:r>
              <a:rPr lang="de-DE" sz="1200" dirty="0">
                <a:latin typeface="Courier New"/>
                <a:ea typeface="MS PGothic" charset="0"/>
                <a:cs typeface="Courier New"/>
              </a:rPr>
              <a:t> : &lt;128.105.121.64:56450&gt; : </a:t>
            </a:r>
            <a:r>
              <a:rPr lang="de-DE" sz="1200" dirty="0" err="1">
                <a:latin typeface="Courier New"/>
                <a:ea typeface="MS PGothic" charset="0"/>
                <a:cs typeface="Courier New"/>
              </a:rPr>
              <a:t>ingwe.cs.wisc.edu</a:t>
            </a:r>
            <a:endParaRPr lang="de-DE" sz="1200" dirty="0">
              <a:latin typeface="Courier New"/>
              <a:ea typeface="MS PGothic" charset="0"/>
              <a:cs typeface="Courier New"/>
            </a:endParaRPr>
          </a:p>
          <a:p>
            <a:pPr>
              <a:defRPr/>
            </a:pPr>
            <a:r>
              <a:rPr lang="de-DE" sz="1200" dirty="0">
                <a:latin typeface="Courier New"/>
                <a:ea typeface="MS PGothic" charset="0"/>
                <a:cs typeface="Courier New"/>
              </a:rPr>
              <a:t> ID      OWNER            SUBMITTED     RUN_TIME ST PRI SIZE CMD               </a:t>
            </a:r>
          </a:p>
          <a:p>
            <a:pPr>
              <a:defRPr/>
            </a:pPr>
            <a:r>
              <a:rPr lang="pl-PL" sz="1200" dirty="0">
                <a:latin typeface="Courier New"/>
                <a:ea typeface="MS PGothic" charset="0"/>
                <a:cs typeface="Courier New"/>
              </a:rPr>
              <a:t>1255.0   </a:t>
            </a:r>
            <a:r>
              <a:rPr lang="pl-PL" sz="1200" dirty="0" err="1">
                <a:latin typeface="Courier New"/>
                <a:ea typeface="MS PGothic" charset="0"/>
                <a:cs typeface="Courier New"/>
              </a:rPr>
              <a:t>zmiller</a:t>
            </a:r>
            <a:r>
              <a:rPr lang="pl-PL" sz="1200" dirty="0">
                <a:latin typeface="Courier New"/>
                <a:ea typeface="MS PGothic" charset="0"/>
                <a:cs typeface="Courier New"/>
              </a:rPr>
              <a:t>         4/29 11:26   </a:t>
            </a:r>
            <a:r>
              <a:rPr lang="pl-PL" sz="1200" b="1" dirty="0">
                <a:latin typeface="Courier New"/>
                <a:ea typeface="MS PGothic" charset="0"/>
                <a:cs typeface="Courier New"/>
              </a:rPr>
              <a:t>0+00:02:09 R</a:t>
            </a:r>
            <a:r>
              <a:rPr lang="pl-PL" sz="1200" dirty="0">
                <a:latin typeface="Courier New"/>
                <a:ea typeface="MS PGothic" charset="0"/>
                <a:cs typeface="Courier New"/>
              </a:rPr>
              <a:t>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1255.1   </a:t>
            </a:r>
            <a:r>
              <a:rPr lang="pl-PL" sz="1200" dirty="0" err="1">
                <a:latin typeface="Courier New"/>
                <a:ea typeface="MS PGothic" charset="0"/>
                <a:cs typeface="Courier New"/>
              </a:rPr>
              <a:t>zmiller</a:t>
            </a:r>
            <a:r>
              <a:rPr lang="pl-PL" sz="1200" dirty="0">
                <a:latin typeface="Courier New"/>
                <a:ea typeface="MS PGothic" charset="0"/>
                <a:cs typeface="Courier New"/>
              </a:rPr>
              <a:t>         4/29 11:26   </a:t>
            </a:r>
            <a:r>
              <a:rPr lang="pl-PL" sz="1200" b="1" dirty="0">
                <a:latin typeface="Courier New"/>
                <a:ea typeface="MS PGothic" charset="0"/>
                <a:cs typeface="Courier New"/>
              </a:rPr>
              <a:t>0+00:00:03 R  </a:t>
            </a:r>
            <a:r>
              <a:rPr lang="pl-PL" sz="1200" dirty="0">
                <a:latin typeface="Courier New"/>
                <a:ea typeface="MS PGothic" charset="0"/>
                <a:cs typeface="Courier New"/>
              </a:rPr>
              <a:t>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1255.2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1255.3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1255.4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endParaRPr lang="pl-PL" sz="1200" dirty="0">
              <a:latin typeface="Courier New"/>
              <a:ea typeface="MS PGothic" charset="0"/>
              <a:cs typeface="Courier New"/>
            </a:endParaRPr>
          </a:p>
          <a:p>
            <a:pPr>
              <a:defRPr/>
            </a:pPr>
            <a:r>
              <a:rPr lang="pl-PL" sz="1200" dirty="0">
                <a:latin typeface="Courier New"/>
                <a:ea typeface="MS PGothic" charset="0"/>
                <a:cs typeface="Courier New"/>
              </a:rPr>
              <a:t>5 </a:t>
            </a:r>
            <a:r>
              <a:rPr lang="pl-PL" sz="1200" dirty="0" err="1">
                <a:latin typeface="Courier New"/>
                <a:ea typeface="MS PGothic" charset="0"/>
                <a:cs typeface="Courier New"/>
              </a:rPr>
              <a:t>jobs</a:t>
            </a:r>
            <a:r>
              <a:rPr lang="pl-PL" sz="1200" dirty="0">
                <a:latin typeface="Courier New"/>
                <a:ea typeface="MS PGothic" charset="0"/>
                <a:cs typeface="Courier New"/>
              </a:rPr>
              <a:t>; 0 </a:t>
            </a:r>
            <a:r>
              <a:rPr lang="pl-PL" sz="1200" dirty="0" err="1">
                <a:latin typeface="Courier New"/>
                <a:ea typeface="MS PGothic" charset="0"/>
                <a:cs typeface="Courier New"/>
              </a:rPr>
              <a:t>completed</a:t>
            </a:r>
            <a:r>
              <a:rPr lang="pl-PL" sz="1200" dirty="0">
                <a:latin typeface="Courier New"/>
                <a:ea typeface="MS PGothic" charset="0"/>
                <a:cs typeface="Courier New"/>
              </a:rPr>
              <a:t>, 0 </a:t>
            </a:r>
            <a:r>
              <a:rPr lang="pl-PL" sz="1200" dirty="0" err="1">
                <a:latin typeface="Courier New"/>
                <a:ea typeface="MS PGothic" charset="0"/>
                <a:cs typeface="Courier New"/>
              </a:rPr>
              <a:t>removed</a:t>
            </a:r>
            <a:r>
              <a:rPr lang="pl-PL" sz="1200" dirty="0">
                <a:latin typeface="Courier New"/>
                <a:ea typeface="MS PGothic" charset="0"/>
                <a:cs typeface="Courier New"/>
              </a:rPr>
              <a:t>, 3 </a:t>
            </a:r>
            <a:r>
              <a:rPr lang="pl-PL" sz="1200" dirty="0" err="1">
                <a:latin typeface="Courier New"/>
                <a:ea typeface="MS PGothic" charset="0"/>
                <a:cs typeface="Courier New"/>
              </a:rPr>
              <a:t>idle</a:t>
            </a:r>
            <a:r>
              <a:rPr lang="pl-PL" sz="1200" dirty="0">
                <a:latin typeface="Courier New"/>
                <a:ea typeface="MS PGothic" charset="0"/>
                <a:cs typeface="Courier New"/>
              </a:rPr>
              <a:t>, 2 </a:t>
            </a:r>
            <a:r>
              <a:rPr lang="pl-PL" sz="1200" dirty="0" err="1">
                <a:latin typeface="Courier New"/>
                <a:ea typeface="MS PGothic" charset="0"/>
                <a:cs typeface="Courier New"/>
              </a:rPr>
              <a:t>running</a:t>
            </a:r>
            <a:r>
              <a:rPr lang="pl-PL" sz="1200" dirty="0">
                <a:latin typeface="Courier New"/>
                <a:ea typeface="MS PGothic" charset="0"/>
                <a:cs typeface="Courier New"/>
              </a:rPr>
              <a:t>, 0 </a:t>
            </a:r>
            <a:r>
              <a:rPr lang="pl-PL" sz="1200" dirty="0" err="1">
                <a:latin typeface="Courier New"/>
                <a:ea typeface="MS PGothic" charset="0"/>
                <a:cs typeface="Courier New"/>
              </a:rPr>
              <a:t>held</a:t>
            </a:r>
            <a:r>
              <a:rPr lang="pl-PL" sz="1200" dirty="0">
                <a:latin typeface="Courier New"/>
                <a:ea typeface="MS PGothic" charset="0"/>
                <a:cs typeface="Courier New"/>
              </a:rPr>
              <a:t>, 0 </a:t>
            </a:r>
            <a:r>
              <a:rPr lang="pl-PL" sz="1200" dirty="0" err="1">
                <a:latin typeface="Courier New"/>
                <a:ea typeface="MS PGothic" charset="0"/>
                <a:cs typeface="Courier New"/>
              </a:rPr>
              <a:t>suspended</a:t>
            </a:r>
            <a:endParaRPr lang="pl-PL" sz="1200" dirty="0">
              <a:latin typeface="Courier New"/>
              <a:ea typeface="MS PGothic" charset="0"/>
              <a:cs typeface="Courier New"/>
            </a:endParaRPr>
          </a:p>
        </p:txBody>
      </p:sp>
    </p:spTree>
    <p:extLst>
      <p:ext uri="{BB962C8B-B14F-4D97-AF65-F5344CB8AC3E}">
        <p14:creationId xmlns:p14="http://schemas.microsoft.com/office/powerpoint/2010/main" val="3079573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What does it look like from the user perspective?</a:t>
            </a:r>
          </a:p>
          <a:p>
            <a:pPr eaLnBrk="1" hangingPunct="1">
              <a:defRPr/>
            </a:pPr>
            <a:r>
              <a:rPr lang="en-US" dirty="0" smtClean="0"/>
              <a:t>You can see the first job has moved:</a:t>
            </a:r>
          </a:p>
        </p:txBody>
      </p:sp>
      <p:sp>
        <p:nvSpPr>
          <p:cNvPr id="2048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5B8E0B76-3DD9-4BC2-93C7-9F5D10B6396D}" type="slidenum">
              <a:rPr lang="en-US" altLang="en-US" sz="1200">
                <a:solidFill>
                  <a:srgbClr val="898989"/>
                </a:solidFill>
                <a:latin typeface="Arial" pitchFamily="34" charset="0"/>
              </a:rPr>
              <a:pPr/>
              <a:t>35</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
        <p:nvSpPr>
          <p:cNvPr id="3" name="TextBox 2"/>
          <p:cNvSpPr txBox="1"/>
          <p:nvPr/>
        </p:nvSpPr>
        <p:spPr>
          <a:xfrm>
            <a:off x="798513" y="3271838"/>
            <a:ext cx="7456487" cy="1384300"/>
          </a:xfrm>
          <a:prstGeom prst="rect">
            <a:avLst/>
          </a:prstGeom>
          <a:solidFill>
            <a:schemeClr val="accent6">
              <a:lumMod val="10000"/>
              <a:lumOff val="90000"/>
            </a:schemeClr>
          </a:solidFill>
          <a:ln>
            <a:solidFill>
              <a:schemeClr val="tx1"/>
            </a:solidFill>
          </a:ln>
        </p:spPr>
        <p:txBody>
          <a:bodyPr>
            <a:spAutoFit/>
          </a:bodyPr>
          <a:lstStyle/>
          <a:p>
            <a:pPr>
              <a:defRPr/>
            </a:pPr>
            <a:r>
              <a:rPr lang="en-US" sz="1200" dirty="0">
                <a:latin typeface="Courier New"/>
                <a:ea typeface="MS PGothic" charset="0"/>
                <a:cs typeface="Courier New"/>
              </a:rPr>
              <a:t>% </a:t>
            </a:r>
            <a:r>
              <a:rPr lang="en-US" sz="1200" dirty="0" err="1">
                <a:latin typeface="Courier New"/>
                <a:ea typeface="MS PGothic" charset="0"/>
                <a:cs typeface="Courier New"/>
              </a:rPr>
              <a:t>condor_q</a:t>
            </a:r>
            <a:r>
              <a:rPr lang="en-US" sz="1200" dirty="0">
                <a:latin typeface="Courier New"/>
                <a:ea typeface="MS PGothic" charset="0"/>
                <a:cs typeface="Courier New"/>
              </a:rPr>
              <a:t> -run</a:t>
            </a:r>
          </a:p>
          <a:p>
            <a:pPr>
              <a:defRPr/>
            </a:pP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r>
              <a:rPr lang="de-DE" sz="1200" dirty="0">
                <a:latin typeface="Courier New"/>
                <a:ea typeface="MS PGothic" charset="0"/>
                <a:cs typeface="Courier New"/>
              </a:rPr>
              <a:t>-- </a:t>
            </a:r>
            <a:r>
              <a:rPr lang="de-DE" sz="1200" dirty="0" err="1">
                <a:latin typeface="Courier New"/>
                <a:ea typeface="MS PGothic" charset="0"/>
                <a:cs typeface="Courier New"/>
              </a:rPr>
              <a:t>Submitter</a:t>
            </a:r>
            <a:r>
              <a:rPr lang="de-DE" sz="1200" dirty="0">
                <a:latin typeface="Courier New"/>
                <a:ea typeface="MS PGothic" charset="0"/>
                <a:cs typeface="Courier New"/>
              </a:rPr>
              <a:t>: </a:t>
            </a:r>
            <a:r>
              <a:rPr lang="de-DE" sz="1200" dirty="0" err="1">
                <a:latin typeface="Courier New"/>
                <a:ea typeface="MS PGothic" charset="0"/>
                <a:cs typeface="Courier New"/>
              </a:rPr>
              <a:t>ingwe.cs.wisc.edu</a:t>
            </a:r>
            <a:r>
              <a:rPr lang="de-DE" sz="1200" dirty="0">
                <a:latin typeface="Courier New"/>
                <a:ea typeface="MS PGothic" charset="0"/>
                <a:cs typeface="Courier New"/>
              </a:rPr>
              <a:t> : &lt;128.105.121.64:56450&gt; : </a:t>
            </a:r>
            <a:r>
              <a:rPr lang="de-DE" sz="1200" dirty="0" err="1">
                <a:latin typeface="Courier New"/>
                <a:ea typeface="MS PGothic" charset="0"/>
                <a:cs typeface="Courier New"/>
              </a:rPr>
              <a:t>ingwe.cs.wisc.edu</a:t>
            </a:r>
            <a:endParaRPr lang="de-DE" sz="1200" dirty="0">
              <a:latin typeface="Courier New"/>
              <a:ea typeface="MS PGothic" charset="0"/>
              <a:cs typeface="Courier New"/>
            </a:endParaRPr>
          </a:p>
          <a:p>
            <a:pPr>
              <a:defRPr/>
            </a:pPr>
            <a:r>
              <a:rPr lang="de-DE" sz="1200" dirty="0">
                <a:latin typeface="Courier New"/>
                <a:ea typeface="MS PGothic" charset="0"/>
                <a:cs typeface="Courier New"/>
              </a:rPr>
              <a:t> ID      OWNER          . SUBMITTED     RUN_TIME HOST(S)</a:t>
            </a:r>
          </a:p>
          <a:p>
            <a:pPr>
              <a:defRPr/>
            </a:pPr>
            <a:r>
              <a:rPr lang="de-DE" sz="1200" dirty="0">
                <a:latin typeface="Courier New"/>
                <a:ea typeface="MS PGothic" charset="0"/>
                <a:cs typeface="Courier New"/>
              </a:rPr>
              <a:t>1255.0   </a:t>
            </a:r>
            <a:r>
              <a:rPr lang="de-DE" sz="1200" dirty="0" err="1">
                <a:latin typeface="Courier New"/>
                <a:ea typeface="MS PGothic" charset="0"/>
                <a:cs typeface="Courier New"/>
              </a:rPr>
              <a:t>zmiller</a:t>
            </a:r>
            <a:r>
              <a:rPr lang="de-DE" sz="1200" dirty="0">
                <a:latin typeface="Courier New"/>
                <a:ea typeface="MS PGothic" charset="0"/>
                <a:cs typeface="Courier New"/>
              </a:rPr>
              <a:t>         4/29 11:26   0+00:02:44 </a:t>
            </a:r>
            <a:r>
              <a:rPr lang="de-DE" sz="1200" b="1" dirty="0">
                <a:latin typeface="Courier New"/>
                <a:ea typeface="MS PGothic" charset="0"/>
                <a:cs typeface="Courier New"/>
              </a:rPr>
              <a:t>xfer2</a:t>
            </a:r>
            <a:r>
              <a:rPr lang="de-DE" sz="1200" dirty="0">
                <a:latin typeface="Courier New"/>
                <a:ea typeface="MS PGothic" charset="0"/>
                <a:cs typeface="Courier New"/>
              </a:rPr>
              <a:t>@ingwe.cs.wisc.edu</a:t>
            </a:r>
          </a:p>
          <a:p>
            <a:pPr>
              <a:defRPr/>
            </a:pPr>
            <a:r>
              <a:rPr lang="de-DE" sz="1200" dirty="0">
                <a:latin typeface="Courier New"/>
                <a:ea typeface="MS PGothic" charset="0"/>
                <a:cs typeface="Courier New"/>
              </a:rPr>
              <a:t>1255.1   </a:t>
            </a:r>
            <a:r>
              <a:rPr lang="de-DE" sz="1200" dirty="0" err="1">
                <a:latin typeface="Courier New"/>
                <a:ea typeface="MS PGothic" charset="0"/>
                <a:cs typeface="Courier New"/>
              </a:rPr>
              <a:t>zmiller</a:t>
            </a:r>
            <a:r>
              <a:rPr lang="de-DE" sz="1200" dirty="0">
                <a:latin typeface="Courier New"/>
                <a:ea typeface="MS PGothic" charset="0"/>
                <a:cs typeface="Courier New"/>
              </a:rPr>
              <a:t>         4/29 11:26   0+00:00:38 </a:t>
            </a:r>
            <a:r>
              <a:rPr lang="de-DE" sz="1200" b="1" dirty="0">
                <a:latin typeface="Courier New"/>
                <a:ea typeface="MS PGothic" charset="0"/>
                <a:cs typeface="Courier New"/>
              </a:rPr>
              <a:t>slot1</a:t>
            </a:r>
            <a:r>
              <a:rPr lang="de-DE" sz="1200" dirty="0">
                <a:latin typeface="Courier New"/>
                <a:ea typeface="MS PGothic" charset="0"/>
                <a:cs typeface="Courier New"/>
              </a:rPr>
              <a:t>@ingwe.cs.wisc.edu</a:t>
            </a:r>
          </a:p>
        </p:txBody>
      </p:sp>
    </p:spTree>
    <p:extLst>
      <p:ext uri="{BB962C8B-B14F-4D97-AF65-F5344CB8AC3E}">
        <p14:creationId xmlns:p14="http://schemas.microsoft.com/office/powerpoint/2010/main" val="1763234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dirty="0" smtClean="0"/>
              <a:t>What does it look like from the user perspective?</a:t>
            </a:r>
          </a:p>
          <a:p>
            <a:pPr eaLnBrk="1" hangingPunct="1">
              <a:defRPr/>
            </a:pPr>
            <a:r>
              <a:rPr lang="en-US" dirty="0" smtClean="0"/>
              <a:t>Eventually first job finishes:</a:t>
            </a:r>
          </a:p>
        </p:txBody>
      </p:sp>
      <p:sp>
        <p:nvSpPr>
          <p:cNvPr id="21506"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EB2C3F80-BEA6-4E50-AC78-40A08DC60137}" type="slidenum">
              <a:rPr lang="en-US" altLang="en-US" sz="1200">
                <a:solidFill>
                  <a:srgbClr val="898989"/>
                </a:solidFill>
                <a:latin typeface="Arial" pitchFamily="34" charset="0"/>
              </a:rPr>
              <a:pPr/>
              <a:t>36</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
        <p:nvSpPr>
          <p:cNvPr id="3" name="TextBox 2"/>
          <p:cNvSpPr txBox="1"/>
          <p:nvPr/>
        </p:nvSpPr>
        <p:spPr>
          <a:xfrm>
            <a:off x="798513" y="3271838"/>
            <a:ext cx="7456487" cy="2122487"/>
          </a:xfrm>
          <a:prstGeom prst="rect">
            <a:avLst/>
          </a:prstGeom>
          <a:solidFill>
            <a:schemeClr val="accent6">
              <a:lumMod val="10000"/>
              <a:lumOff val="90000"/>
            </a:schemeClr>
          </a:solidFill>
          <a:ln>
            <a:solidFill>
              <a:schemeClr val="tx1"/>
            </a:solidFill>
          </a:ln>
        </p:spPr>
        <p:txBody>
          <a:bodyPr>
            <a:spAutoFit/>
          </a:bodyPr>
          <a:lstStyle/>
          <a:p>
            <a:pPr>
              <a:defRPr/>
            </a:pPr>
            <a:r>
              <a:rPr lang="en-US" sz="1200" dirty="0">
                <a:latin typeface="Courier New"/>
                <a:ea typeface="MS PGothic" charset="0"/>
                <a:cs typeface="Courier New"/>
              </a:rPr>
              <a:t>% </a:t>
            </a:r>
            <a:r>
              <a:rPr lang="en-US" sz="1200" dirty="0" err="1">
                <a:latin typeface="Courier New"/>
                <a:ea typeface="MS PGothic" charset="0"/>
                <a:cs typeface="Courier New"/>
              </a:rPr>
              <a:t>condor_q</a:t>
            </a: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r>
              <a:rPr lang="de-DE" sz="1200" dirty="0">
                <a:latin typeface="Courier New"/>
                <a:ea typeface="MS PGothic" charset="0"/>
                <a:cs typeface="Courier New"/>
              </a:rPr>
              <a:t>-- </a:t>
            </a:r>
            <a:r>
              <a:rPr lang="de-DE" sz="1200" dirty="0" err="1">
                <a:latin typeface="Courier New"/>
                <a:ea typeface="MS PGothic" charset="0"/>
                <a:cs typeface="Courier New"/>
              </a:rPr>
              <a:t>Submitter</a:t>
            </a:r>
            <a:r>
              <a:rPr lang="de-DE" sz="1200" dirty="0">
                <a:latin typeface="Courier New"/>
                <a:ea typeface="MS PGothic" charset="0"/>
                <a:cs typeface="Courier New"/>
              </a:rPr>
              <a:t>: </a:t>
            </a:r>
            <a:r>
              <a:rPr lang="de-DE" sz="1200" dirty="0" err="1">
                <a:latin typeface="Courier New"/>
                <a:ea typeface="MS PGothic" charset="0"/>
                <a:cs typeface="Courier New"/>
              </a:rPr>
              <a:t>ingwe.cs.wisc.edu</a:t>
            </a:r>
            <a:r>
              <a:rPr lang="de-DE" sz="1200" dirty="0">
                <a:latin typeface="Courier New"/>
                <a:ea typeface="MS PGothic" charset="0"/>
                <a:cs typeface="Courier New"/>
              </a:rPr>
              <a:t> : &lt;128.105.121.64:56450&gt; : </a:t>
            </a:r>
            <a:r>
              <a:rPr lang="de-DE" sz="1200" dirty="0" err="1">
                <a:latin typeface="Courier New"/>
                <a:ea typeface="MS PGothic" charset="0"/>
                <a:cs typeface="Courier New"/>
              </a:rPr>
              <a:t>ingwe.cs.wisc.edu</a:t>
            </a:r>
            <a:endParaRPr lang="de-DE" sz="1200" dirty="0">
              <a:latin typeface="Courier New"/>
              <a:ea typeface="MS PGothic" charset="0"/>
              <a:cs typeface="Courier New"/>
            </a:endParaRPr>
          </a:p>
          <a:p>
            <a:pPr>
              <a:defRPr/>
            </a:pPr>
            <a:r>
              <a:rPr lang="de-DE" sz="1200" dirty="0">
                <a:latin typeface="Courier New"/>
                <a:ea typeface="MS PGothic" charset="0"/>
                <a:cs typeface="Courier New"/>
              </a:rPr>
              <a:t> ID      OWNER            SUBMITTED     RUN_TIME ST PRI SIZE CMD               </a:t>
            </a:r>
          </a:p>
          <a:p>
            <a:pPr>
              <a:defRPr/>
            </a:pPr>
            <a:r>
              <a:rPr lang="pl-PL" sz="1200" dirty="0">
                <a:latin typeface="Courier New"/>
                <a:ea typeface="MS PGothic" charset="0"/>
                <a:cs typeface="Courier New"/>
              </a:rPr>
              <a:t>1255.1   </a:t>
            </a:r>
            <a:r>
              <a:rPr lang="pl-PL" sz="1200" dirty="0" err="1">
                <a:latin typeface="Courier New"/>
                <a:ea typeface="MS PGothic" charset="0"/>
                <a:cs typeface="Courier New"/>
              </a:rPr>
              <a:t>zmiller</a:t>
            </a:r>
            <a:r>
              <a:rPr lang="pl-PL" sz="1200" dirty="0">
                <a:latin typeface="Courier New"/>
                <a:ea typeface="MS PGothic" charset="0"/>
                <a:cs typeface="Courier New"/>
              </a:rPr>
              <a:t>         4/29 11:26   </a:t>
            </a:r>
            <a:r>
              <a:rPr lang="pl-PL" sz="1200" b="1" dirty="0">
                <a:latin typeface="Courier New"/>
                <a:ea typeface="MS PGothic" charset="0"/>
                <a:cs typeface="Courier New"/>
              </a:rPr>
              <a:t>0+00:02:01 </a:t>
            </a:r>
            <a:r>
              <a:rPr lang="pl-PL" sz="1200" dirty="0">
                <a:latin typeface="Courier New"/>
                <a:ea typeface="MS PGothic" charset="0"/>
                <a:cs typeface="Courier New"/>
              </a:rPr>
              <a:t>R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1255.2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1255.3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1255.4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endParaRPr lang="pl-PL" sz="1200" dirty="0">
              <a:latin typeface="Courier New"/>
              <a:ea typeface="MS PGothic" charset="0"/>
              <a:cs typeface="Courier New"/>
            </a:endParaRPr>
          </a:p>
          <a:p>
            <a:pPr>
              <a:defRPr/>
            </a:pPr>
            <a:r>
              <a:rPr lang="pl-PL" sz="1200" dirty="0">
                <a:latin typeface="Courier New"/>
                <a:ea typeface="MS PGothic" charset="0"/>
                <a:cs typeface="Courier New"/>
              </a:rPr>
              <a:t>4 </a:t>
            </a:r>
            <a:r>
              <a:rPr lang="pl-PL" sz="1200" dirty="0" err="1">
                <a:latin typeface="Courier New"/>
                <a:ea typeface="MS PGothic" charset="0"/>
                <a:cs typeface="Courier New"/>
              </a:rPr>
              <a:t>jobs</a:t>
            </a:r>
            <a:r>
              <a:rPr lang="pl-PL" sz="1200" dirty="0">
                <a:latin typeface="Courier New"/>
                <a:ea typeface="MS PGothic" charset="0"/>
                <a:cs typeface="Courier New"/>
              </a:rPr>
              <a:t>; 0 </a:t>
            </a:r>
            <a:r>
              <a:rPr lang="pl-PL" sz="1200" dirty="0" err="1">
                <a:latin typeface="Courier New"/>
                <a:ea typeface="MS PGothic" charset="0"/>
                <a:cs typeface="Courier New"/>
              </a:rPr>
              <a:t>completed</a:t>
            </a:r>
            <a:r>
              <a:rPr lang="pl-PL" sz="1200" dirty="0">
                <a:latin typeface="Courier New"/>
                <a:ea typeface="MS PGothic" charset="0"/>
                <a:cs typeface="Courier New"/>
              </a:rPr>
              <a:t>, 0 </a:t>
            </a:r>
            <a:r>
              <a:rPr lang="pl-PL" sz="1200" dirty="0" err="1">
                <a:latin typeface="Courier New"/>
                <a:ea typeface="MS PGothic" charset="0"/>
                <a:cs typeface="Courier New"/>
              </a:rPr>
              <a:t>removed</a:t>
            </a:r>
            <a:r>
              <a:rPr lang="pl-PL" sz="1200" dirty="0">
                <a:latin typeface="Courier New"/>
                <a:ea typeface="MS PGothic" charset="0"/>
                <a:cs typeface="Courier New"/>
              </a:rPr>
              <a:t>, 3 </a:t>
            </a:r>
            <a:r>
              <a:rPr lang="pl-PL" sz="1200" dirty="0" err="1">
                <a:latin typeface="Courier New"/>
                <a:ea typeface="MS PGothic" charset="0"/>
                <a:cs typeface="Courier New"/>
              </a:rPr>
              <a:t>idle</a:t>
            </a:r>
            <a:r>
              <a:rPr lang="pl-PL" sz="1200" dirty="0">
                <a:latin typeface="Courier New"/>
                <a:ea typeface="MS PGothic" charset="0"/>
                <a:cs typeface="Courier New"/>
              </a:rPr>
              <a:t>, 1 </a:t>
            </a:r>
            <a:r>
              <a:rPr lang="pl-PL" sz="1200" dirty="0" err="1">
                <a:latin typeface="Courier New"/>
                <a:ea typeface="MS PGothic" charset="0"/>
                <a:cs typeface="Courier New"/>
              </a:rPr>
              <a:t>running</a:t>
            </a:r>
            <a:r>
              <a:rPr lang="pl-PL" sz="1200" dirty="0">
                <a:latin typeface="Courier New"/>
                <a:ea typeface="MS PGothic" charset="0"/>
                <a:cs typeface="Courier New"/>
              </a:rPr>
              <a:t>, 0 </a:t>
            </a:r>
            <a:r>
              <a:rPr lang="pl-PL" sz="1200" dirty="0" err="1">
                <a:latin typeface="Courier New"/>
                <a:ea typeface="MS PGothic" charset="0"/>
                <a:cs typeface="Courier New"/>
              </a:rPr>
              <a:t>held</a:t>
            </a:r>
            <a:r>
              <a:rPr lang="pl-PL" sz="1200" dirty="0">
                <a:latin typeface="Courier New"/>
                <a:ea typeface="MS PGothic" charset="0"/>
                <a:cs typeface="Courier New"/>
              </a:rPr>
              <a:t>, 0 </a:t>
            </a:r>
            <a:r>
              <a:rPr lang="pl-PL" sz="1200" dirty="0" err="1">
                <a:latin typeface="Courier New"/>
                <a:ea typeface="MS PGothic" charset="0"/>
                <a:cs typeface="Courier New"/>
              </a:rPr>
              <a:t>suspended</a:t>
            </a:r>
            <a:endParaRPr lang="pl-PL" sz="1200" dirty="0">
              <a:latin typeface="Courier New"/>
              <a:ea typeface="MS PGothic" charset="0"/>
              <a:cs typeface="Courier New"/>
            </a:endParaRPr>
          </a:p>
        </p:txBody>
      </p:sp>
    </p:spTree>
    <p:extLst>
      <p:ext uri="{BB962C8B-B14F-4D97-AF65-F5344CB8AC3E}">
        <p14:creationId xmlns:p14="http://schemas.microsoft.com/office/powerpoint/2010/main" val="22057518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altLang="en-US" smtClean="0"/>
              <a:t>What does it look like from the user perspective?</a:t>
            </a:r>
          </a:p>
          <a:p>
            <a:pPr eaLnBrk="1" hangingPunct="1"/>
            <a:r>
              <a:rPr lang="en-US" altLang="en-US" smtClean="0"/>
              <a:t>And another job starts… and so on…</a:t>
            </a:r>
          </a:p>
        </p:txBody>
      </p:sp>
      <p:sp>
        <p:nvSpPr>
          <p:cNvPr id="2253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20F0AAF3-E92B-40DF-B59C-2E57E3E7E6A5}" type="slidenum">
              <a:rPr lang="en-US" altLang="en-US" sz="1200">
                <a:solidFill>
                  <a:srgbClr val="898989"/>
                </a:solidFill>
                <a:latin typeface="Arial" pitchFamily="34" charset="0"/>
              </a:rPr>
              <a:pPr/>
              <a:t>37</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sp>
        <p:nvSpPr>
          <p:cNvPr id="3" name="TextBox 2"/>
          <p:cNvSpPr txBox="1"/>
          <p:nvPr/>
        </p:nvSpPr>
        <p:spPr>
          <a:xfrm>
            <a:off x="798513" y="3271838"/>
            <a:ext cx="7456487" cy="2122487"/>
          </a:xfrm>
          <a:prstGeom prst="rect">
            <a:avLst/>
          </a:prstGeom>
          <a:solidFill>
            <a:schemeClr val="accent6">
              <a:lumMod val="10000"/>
              <a:lumOff val="90000"/>
            </a:schemeClr>
          </a:solidFill>
          <a:ln>
            <a:solidFill>
              <a:schemeClr val="tx1"/>
            </a:solidFill>
          </a:ln>
        </p:spPr>
        <p:txBody>
          <a:bodyPr>
            <a:spAutoFit/>
          </a:bodyPr>
          <a:lstStyle/>
          <a:p>
            <a:pPr>
              <a:defRPr/>
            </a:pPr>
            <a:r>
              <a:rPr lang="en-US" sz="1200" dirty="0">
                <a:latin typeface="Courier New"/>
                <a:ea typeface="MS PGothic" charset="0"/>
                <a:cs typeface="Courier New"/>
              </a:rPr>
              <a:t>% </a:t>
            </a:r>
            <a:r>
              <a:rPr lang="en-US" sz="1200" dirty="0" err="1">
                <a:latin typeface="Courier New"/>
                <a:ea typeface="MS PGothic" charset="0"/>
                <a:cs typeface="Courier New"/>
              </a:rPr>
              <a:t>condor_q</a:t>
            </a: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endParaRPr lang="en-US" sz="1200" dirty="0">
              <a:latin typeface="Courier New"/>
              <a:ea typeface="MS PGothic" charset="0"/>
              <a:cs typeface="Courier New"/>
            </a:endParaRPr>
          </a:p>
          <a:p>
            <a:pPr>
              <a:defRPr/>
            </a:pPr>
            <a:r>
              <a:rPr lang="de-DE" sz="1200" dirty="0">
                <a:latin typeface="Courier New"/>
                <a:ea typeface="MS PGothic" charset="0"/>
                <a:cs typeface="Courier New"/>
              </a:rPr>
              <a:t>-- </a:t>
            </a:r>
            <a:r>
              <a:rPr lang="de-DE" sz="1200" dirty="0" err="1">
                <a:latin typeface="Courier New"/>
                <a:ea typeface="MS PGothic" charset="0"/>
                <a:cs typeface="Courier New"/>
              </a:rPr>
              <a:t>Submitter</a:t>
            </a:r>
            <a:r>
              <a:rPr lang="de-DE" sz="1200" dirty="0">
                <a:latin typeface="Courier New"/>
                <a:ea typeface="MS PGothic" charset="0"/>
                <a:cs typeface="Courier New"/>
              </a:rPr>
              <a:t>: </a:t>
            </a:r>
            <a:r>
              <a:rPr lang="de-DE" sz="1200" dirty="0" err="1">
                <a:latin typeface="Courier New"/>
                <a:ea typeface="MS PGothic" charset="0"/>
                <a:cs typeface="Courier New"/>
              </a:rPr>
              <a:t>ingwe.cs.wisc.edu</a:t>
            </a:r>
            <a:r>
              <a:rPr lang="de-DE" sz="1200" dirty="0">
                <a:latin typeface="Courier New"/>
                <a:ea typeface="MS PGothic" charset="0"/>
                <a:cs typeface="Courier New"/>
              </a:rPr>
              <a:t> : &lt;128.105.121.64:56450&gt; : </a:t>
            </a:r>
            <a:r>
              <a:rPr lang="de-DE" sz="1200" dirty="0" err="1">
                <a:latin typeface="Courier New"/>
                <a:ea typeface="MS PGothic" charset="0"/>
                <a:cs typeface="Courier New"/>
              </a:rPr>
              <a:t>ingwe.cs.wisc.edu</a:t>
            </a:r>
            <a:endParaRPr lang="de-DE" sz="1200" dirty="0">
              <a:latin typeface="Courier New"/>
              <a:ea typeface="MS PGothic" charset="0"/>
              <a:cs typeface="Courier New"/>
            </a:endParaRPr>
          </a:p>
          <a:p>
            <a:pPr>
              <a:defRPr/>
            </a:pPr>
            <a:r>
              <a:rPr lang="de-DE" sz="1200" dirty="0">
                <a:latin typeface="Courier New"/>
                <a:ea typeface="MS PGothic" charset="0"/>
                <a:cs typeface="Courier New"/>
              </a:rPr>
              <a:t> ID      OWNER            SUBMITTED     RUN_TIME ST PRI SIZE CMD               </a:t>
            </a:r>
          </a:p>
          <a:p>
            <a:pPr>
              <a:defRPr/>
            </a:pPr>
            <a:r>
              <a:rPr lang="pl-PL" sz="1200" dirty="0">
                <a:latin typeface="Courier New"/>
                <a:ea typeface="MS PGothic" charset="0"/>
                <a:cs typeface="Courier New"/>
              </a:rPr>
              <a:t>1255.1   </a:t>
            </a:r>
            <a:r>
              <a:rPr lang="pl-PL" sz="1200" dirty="0" err="1">
                <a:latin typeface="Courier New"/>
                <a:ea typeface="MS PGothic" charset="0"/>
                <a:cs typeface="Courier New"/>
              </a:rPr>
              <a:t>zmiller</a:t>
            </a:r>
            <a:r>
              <a:rPr lang="pl-PL" sz="1200" dirty="0">
                <a:latin typeface="Courier New"/>
                <a:ea typeface="MS PGothic" charset="0"/>
                <a:cs typeface="Courier New"/>
              </a:rPr>
              <a:t>         4/29 11:26   </a:t>
            </a:r>
            <a:r>
              <a:rPr lang="pl-PL" sz="1200" b="1" dirty="0">
                <a:latin typeface="Courier New"/>
                <a:ea typeface="MS PGothic" charset="0"/>
                <a:cs typeface="Courier New"/>
              </a:rPr>
              <a:t>0+00:02:07 R  </a:t>
            </a:r>
            <a:r>
              <a:rPr lang="pl-PL" sz="1200" dirty="0">
                <a:latin typeface="Courier New"/>
                <a:ea typeface="MS PGothic" charset="0"/>
                <a:cs typeface="Courier New"/>
              </a:rPr>
              <a:t>0   17.1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1255.2   </a:t>
            </a:r>
            <a:r>
              <a:rPr lang="pl-PL" sz="1200" dirty="0" err="1">
                <a:latin typeface="Courier New"/>
                <a:ea typeface="MS PGothic" charset="0"/>
                <a:cs typeface="Courier New"/>
              </a:rPr>
              <a:t>zmiller</a:t>
            </a:r>
            <a:r>
              <a:rPr lang="pl-PL" sz="1200" dirty="0">
                <a:latin typeface="Courier New"/>
                <a:ea typeface="MS PGothic" charset="0"/>
                <a:cs typeface="Courier New"/>
              </a:rPr>
              <a:t>         4/29 11:26   </a:t>
            </a:r>
            <a:r>
              <a:rPr lang="pl-PL" sz="1200" b="1" dirty="0">
                <a:latin typeface="Courier New"/>
                <a:ea typeface="MS PGothic" charset="0"/>
                <a:cs typeface="Courier New"/>
              </a:rPr>
              <a:t>0+00:00:05 R  </a:t>
            </a:r>
            <a:r>
              <a:rPr lang="pl-PL" sz="1200" dirty="0">
                <a:latin typeface="Courier New"/>
                <a:ea typeface="MS PGothic" charset="0"/>
                <a:cs typeface="Courier New"/>
              </a:rPr>
              <a:t>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1255.3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r>
              <a:rPr lang="pl-PL" sz="1200" dirty="0">
                <a:latin typeface="Courier New"/>
                <a:ea typeface="MS PGothic" charset="0"/>
                <a:cs typeface="Courier New"/>
              </a:rPr>
              <a:t>1255.4   </a:t>
            </a:r>
            <a:r>
              <a:rPr lang="pl-PL" sz="1200" dirty="0" err="1">
                <a:latin typeface="Courier New"/>
                <a:ea typeface="MS PGothic" charset="0"/>
                <a:cs typeface="Courier New"/>
              </a:rPr>
              <a:t>zmiller</a:t>
            </a:r>
            <a:r>
              <a:rPr lang="pl-PL" sz="1200" dirty="0">
                <a:latin typeface="Courier New"/>
                <a:ea typeface="MS PGothic" charset="0"/>
                <a:cs typeface="Courier New"/>
              </a:rPr>
              <a:t>         4/29 11:26   0+00:00:00 I  0   0.0  </a:t>
            </a:r>
            <a:r>
              <a:rPr lang="pl-PL" sz="1200" dirty="0" err="1">
                <a:latin typeface="Courier New"/>
                <a:ea typeface="MS PGothic" charset="0"/>
                <a:cs typeface="Courier New"/>
              </a:rPr>
              <a:t>async.sh</a:t>
            </a:r>
            <a:r>
              <a:rPr lang="pl-PL" sz="1200" dirty="0">
                <a:latin typeface="Courier New"/>
                <a:ea typeface="MS PGothic" charset="0"/>
                <a:cs typeface="Courier New"/>
              </a:rPr>
              <a:t> 120      </a:t>
            </a:r>
          </a:p>
          <a:p>
            <a:pPr>
              <a:defRPr/>
            </a:pPr>
            <a:endParaRPr lang="pl-PL" sz="1200" dirty="0">
              <a:latin typeface="Courier New"/>
              <a:ea typeface="MS PGothic" charset="0"/>
              <a:cs typeface="Courier New"/>
            </a:endParaRPr>
          </a:p>
          <a:p>
            <a:pPr>
              <a:defRPr/>
            </a:pPr>
            <a:r>
              <a:rPr lang="pl-PL" sz="1200" dirty="0">
                <a:latin typeface="Courier New"/>
                <a:ea typeface="MS PGothic" charset="0"/>
                <a:cs typeface="Courier New"/>
              </a:rPr>
              <a:t>4 </a:t>
            </a:r>
            <a:r>
              <a:rPr lang="pl-PL" sz="1200" dirty="0" err="1">
                <a:latin typeface="Courier New"/>
                <a:ea typeface="MS PGothic" charset="0"/>
                <a:cs typeface="Courier New"/>
              </a:rPr>
              <a:t>jobs</a:t>
            </a:r>
            <a:r>
              <a:rPr lang="pl-PL" sz="1200" dirty="0">
                <a:latin typeface="Courier New"/>
                <a:ea typeface="MS PGothic" charset="0"/>
                <a:cs typeface="Courier New"/>
              </a:rPr>
              <a:t>; 0 </a:t>
            </a:r>
            <a:r>
              <a:rPr lang="pl-PL" sz="1200" dirty="0" err="1">
                <a:latin typeface="Courier New"/>
                <a:ea typeface="MS PGothic" charset="0"/>
                <a:cs typeface="Courier New"/>
              </a:rPr>
              <a:t>completed</a:t>
            </a:r>
            <a:r>
              <a:rPr lang="pl-PL" sz="1200" dirty="0">
                <a:latin typeface="Courier New"/>
                <a:ea typeface="MS PGothic" charset="0"/>
                <a:cs typeface="Courier New"/>
              </a:rPr>
              <a:t>, 0 </a:t>
            </a:r>
            <a:r>
              <a:rPr lang="pl-PL" sz="1200" dirty="0" err="1">
                <a:latin typeface="Courier New"/>
                <a:ea typeface="MS PGothic" charset="0"/>
                <a:cs typeface="Courier New"/>
              </a:rPr>
              <a:t>removed</a:t>
            </a:r>
            <a:r>
              <a:rPr lang="pl-PL" sz="1200" dirty="0">
                <a:latin typeface="Courier New"/>
                <a:ea typeface="MS PGothic" charset="0"/>
                <a:cs typeface="Courier New"/>
              </a:rPr>
              <a:t>, 2 </a:t>
            </a:r>
            <a:r>
              <a:rPr lang="pl-PL" sz="1200" dirty="0" err="1">
                <a:latin typeface="Courier New"/>
                <a:ea typeface="MS PGothic" charset="0"/>
                <a:cs typeface="Courier New"/>
              </a:rPr>
              <a:t>idle</a:t>
            </a:r>
            <a:r>
              <a:rPr lang="pl-PL" sz="1200" dirty="0">
                <a:latin typeface="Courier New"/>
                <a:ea typeface="MS PGothic" charset="0"/>
                <a:cs typeface="Courier New"/>
              </a:rPr>
              <a:t>, 2 </a:t>
            </a:r>
            <a:r>
              <a:rPr lang="pl-PL" sz="1200" dirty="0" err="1">
                <a:latin typeface="Courier New"/>
                <a:ea typeface="MS PGothic" charset="0"/>
                <a:cs typeface="Courier New"/>
              </a:rPr>
              <a:t>running</a:t>
            </a:r>
            <a:r>
              <a:rPr lang="pl-PL" sz="1200" dirty="0">
                <a:latin typeface="Courier New"/>
                <a:ea typeface="MS PGothic" charset="0"/>
                <a:cs typeface="Courier New"/>
              </a:rPr>
              <a:t>, 0 </a:t>
            </a:r>
            <a:r>
              <a:rPr lang="pl-PL" sz="1200" dirty="0" err="1">
                <a:latin typeface="Courier New"/>
                <a:ea typeface="MS PGothic" charset="0"/>
                <a:cs typeface="Courier New"/>
              </a:rPr>
              <a:t>held</a:t>
            </a:r>
            <a:r>
              <a:rPr lang="pl-PL" sz="1200" dirty="0">
                <a:latin typeface="Courier New"/>
                <a:ea typeface="MS PGothic" charset="0"/>
                <a:cs typeface="Courier New"/>
              </a:rPr>
              <a:t>, 0 </a:t>
            </a:r>
            <a:r>
              <a:rPr lang="pl-PL" sz="1200" dirty="0" err="1">
                <a:latin typeface="Courier New"/>
                <a:ea typeface="MS PGothic" charset="0"/>
                <a:cs typeface="Courier New"/>
              </a:rPr>
              <a:t>suspended</a:t>
            </a:r>
            <a:endParaRPr lang="pl-PL" sz="1200" dirty="0">
              <a:latin typeface="Courier New"/>
              <a:ea typeface="MS PGothic" charset="0"/>
              <a:cs typeface="Courier New"/>
            </a:endParaRPr>
          </a:p>
        </p:txBody>
      </p:sp>
    </p:spTree>
    <p:extLst>
      <p:ext uri="{BB962C8B-B14F-4D97-AF65-F5344CB8AC3E}">
        <p14:creationId xmlns:p14="http://schemas.microsoft.com/office/powerpoint/2010/main" val="21484312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534" y="867997"/>
            <a:ext cx="8399462" cy="4227513"/>
          </a:xfrm>
        </p:spPr>
        <p:txBody>
          <a:bodyPr/>
          <a:lstStyle/>
          <a:p>
            <a:pPr eaLnBrk="1" hangingPunct="1"/>
            <a:r>
              <a:rPr lang="en-US" altLang="en-US" dirty="0" smtClean="0"/>
              <a:t>To enable on your cluster, just use the meta-knob:</a:t>
            </a:r>
          </a:p>
          <a:p>
            <a:pPr marL="457200" lvl="1" indent="0" eaLnBrk="1" hangingPunct="1">
              <a:buFont typeface="Marlett" pitchFamily="2" charset="2"/>
              <a:buNone/>
            </a:pPr>
            <a:r>
              <a:rPr lang="en-US" altLang="en-US" dirty="0" smtClean="0">
                <a:latin typeface="Courier New" pitchFamily="49" charset="0"/>
                <a:cs typeface="Courier New" pitchFamily="49" charset="0"/>
              </a:rPr>
              <a:t>	use EXPERIMENTAL:ASYNC_STAGEOUT</a:t>
            </a:r>
          </a:p>
          <a:p>
            <a:pPr eaLnBrk="1" hangingPunct="1"/>
            <a:endParaRPr lang="en-US" altLang="en-US" dirty="0" smtClean="0"/>
          </a:p>
          <a:p>
            <a:pPr eaLnBrk="1" hangingPunct="1"/>
            <a:r>
              <a:rPr lang="en-US" altLang="en-US" dirty="0" smtClean="0"/>
              <a:t>See ticket </a:t>
            </a:r>
            <a:r>
              <a:rPr lang="en-US" altLang="en-US" dirty="0" smtClean="0">
                <a:hlinkClick r:id="rId2"/>
              </a:rPr>
              <a:t>#4291</a:t>
            </a:r>
            <a:endParaRPr lang="en-US" altLang="en-US" dirty="0" smtClean="0"/>
          </a:p>
        </p:txBody>
      </p:sp>
      <p:sp>
        <p:nvSpPr>
          <p:cNvPr id="2355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ea typeface="MS PGothic" pitchFamily="34" charset="-128"/>
              </a:defRPr>
            </a:lvl1pPr>
            <a:lvl2pPr marL="742950" indent="-285750">
              <a:defRPr sz="2800">
                <a:solidFill>
                  <a:schemeClr val="tx1"/>
                </a:solidFill>
                <a:latin typeface="Times New Roman" pitchFamily="18" charset="0"/>
                <a:ea typeface="MS PGothic" pitchFamily="34" charset="-128"/>
              </a:defRPr>
            </a:lvl2pPr>
            <a:lvl3pPr marL="1143000" indent="-228600">
              <a:defRPr sz="2800">
                <a:solidFill>
                  <a:schemeClr val="tx1"/>
                </a:solidFill>
                <a:latin typeface="Times New Roman" pitchFamily="18" charset="0"/>
                <a:ea typeface="MS PGothic" pitchFamily="34" charset="-128"/>
              </a:defRPr>
            </a:lvl3pPr>
            <a:lvl4pPr marL="1600200" indent="-228600">
              <a:defRPr sz="2800">
                <a:solidFill>
                  <a:schemeClr val="tx1"/>
                </a:solidFill>
                <a:latin typeface="Times New Roman" pitchFamily="18" charset="0"/>
                <a:ea typeface="MS PGothic" pitchFamily="34" charset="-128"/>
              </a:defRPr>
            </a:lvl4pPr>
            <a:lvl5pPr marL="2057400" indent="-228600">
              <a:defRPr sz="28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MS PGothic" pitchFamily="34" charset="-128"/>
              </a:defRPr>
            </a:lvl9pPr>
          </a:lstStyle>
          <a:p>
            <a:fld id="{04041675-C11A-4D72-9CF9-60D0A230252C}" type="slidenum">
              <a:rPr lang="en-US" altLang="en-US" sz="1200">
                <a:solidFill>
                  <a:srgbClr val="898989"/>
                </a:solidFill>
                <a:latin typeface="Arial" pitchFamily="34" charset="0"/>
              </a:rPr>
              <a:pPr/>
              <a:t>38</a:t>
            </a:fld>
            <a:endParaRPr lang="en-US" altLang="en-US" sz="1200">
              <a:solidFill>
                <a:srgbClr val="898989"/>
              </a:solidFill>
              <a:latin typeface="Arial" pitchFamily="34" charset="0"/>
            </a:endParaRPr>
          </a:p>
        </p:txBody>
      </p:sp>
      <p:sp>
        <p:nvSpPr>
          <p:cNvPr id="4" name="Title 3"/>
          <p:cNvSpPr>
            <a:spLocks noGrp="1"/>
          </p:cNvSpPr>
          <p:nvPr>
            <p:ph type="title"/>
          </p:nvPr>
        </p:nvSpPr>
        <p:spPr/>
        <p:txBody>
          <a:bodyPr/>
          <a:lstStyle/>
          <a:p>
            <a:pPr eaLnBrk="1" hangingPunct="1">
              <a:defRPr/>
            </a:pPr>
            <a:r>
              <a:rPr lang="en-US" dirty="0" smtClean="0">
                <a:cs typeface="ＭＳ Ｐゴシック" charset="0"/>
              </a:rPr>
              <a:t>ASYNC_STAGEOUT</a:t>
            </a:r>
            <a:endParaRPr lang="en-US" dirty="0">
              <a:cs typeface="ＭＳ Ｐゴシック" charset="0"/>
            </a:endParaRPr>
          </a:p>
        </p:txBody>
      </p:sp>
      <p:pic>
        <p:nvPicPr>
          <p:cNvPr id="33794" name="Picture 2" descr="http://www.weareprivate.net/blog/wp-content/uploads/Columbia%E2%80%99s-Electrical-Engineering-PDP-7-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344" y="2549646"/>
            <a:ext cx="4706652" cy="353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542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my pool healthy?</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39</a:t>
            </a:fld>
            <a:endParaRPr lang="en-US" dirty="0"/>
          </a:p>
        </p:txBody>
      </p:sp>
      <p:pic>
        <p:nvPicPr>
          <p:cNvPr id="12290" name="Picture 2" descr="https://encrypted-tbn2.gstatic.com/images?q=tbn:ANd9GcSJeZsDVFItOwpLMfhcyu5qV9tGJavuj9pMO-fupZQJPvMWhYR8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6" y="772887"/>
            <a:ext cx="2772227" cy="346183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bwMode="auto">
          <a:xfrm>
            <a:off x="0" y="4709885"/>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C60036"/>
                </a:solidFill>
                <a:latin typeface="+mj-lt"/>
                <a:ea typeface="MS PGothic" pitchFamily="34" charset="-128"/>
                <a:cs typeface="ＭＳ Ｐゴシック" charset="0"/>
              </a:defRPr>
            </a:lvl1pPr>
            <a:lvl2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2pPr>
            <a:lvl3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3pPr>
            <a:lvl4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4pPr>
            <a:lvl5pPr algn="ctr" rtl="0" eaLnBrk="1" fontAlgn="base" hangingPunct="1">
              <a:spcBef>
                <a:spcPct val="0"/>
              </a:spcBef>
              <a:spcAft>
                <a:spcPct val="0"/>
              </a:spcAft>
              <a:defRPr sz="4400" b="1">
                <a:solidFill>
                  <a:srgbClr val="C60036"/>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6pPr>
            <a:lvl7pPr marL="9144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7pPr>
            <a:lvl8pPr marL="13716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8pPr>
            <a:lvl9pPr marL="1828800" algn="ctr" rtl="0" eaLnBrk="1" fontAlgn="base" hangingPunct="1">
              <a:spcBef>
                <a:spcPct val="0"/>
              </a:spcBef>
              <a:spcAft>
                <a:spcPct val="0"/>
              </a:spcAft>
              <a:defRPr sz="4400" b="1">
                <a:solidFill>
                  <a:srgbClr val="3333CC"/>
                </a:solidFill>
                <a:latin typeface="Comic Sans MS" charset="0"/>
                <a:ea typeface="ＭＳ Ｐゴシック" charset="0"/>
                <a:cs typeface="Arial" charset="0"/>
              </a:defRPr>
            </a:lvl9pPr>
          </a:lstStyle>
          <a:p>
            <a:r>
              <a:rPr lang="en-US" sz="3600" kern="0" dirty="0" smtClean="0"/>
              <a:t>We added a lot of metrics in HTCondor v7.9.x, but how to spot trends?</a:t>
            </a:r>
            <a:endParaRPr lang="en-US" sz="3600" kern="0" dirty="0"/>
          </a:p>
        </p:txBody>
      </p:sp>
    </p:spTree>
    <p:extLst>
      <p:ext uri="{BB962C8B-B14F-4D97-AF65-F5344CB8AC3E}">
        <p14:creationId xmlns:p14="http://schemas.microsoft.com/office/powerpoint/2010/main" val="75506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6934200" y="6248400"/>
            <a:ext cx="990600" cy="457200"/>
          </a:xfrm>
          <a:prstGeom prst="rect">
            <a:avLst/>
          </a:prstGeom>
          <a:noFill/>
        </p:spPr>
        <p:txBody>
          <a:bodyPr/>
          <a:lstStyle>
            <a:lvl1pPr>
              <a:defRPr sz="2800">
                <a:solidFill>
                  <a:schemeClr val="tx1"/>
                </a:solidFill>
                <a:latin typeface="Times New Roman" pitchFamily="18" charset="0"/>
                <a:cs typeface="Arial" charset="0"/>
              </a:defRPr>
            </a:lvl1pPr>
            <a:lvl2pPr marL="742950" indent="-285750">
              <a:defRPr sz="2800">
                <a:solidFill>
                  <a:schemeClr val="tx1"/>
                </a:solidFill>
                <a:latin typeface="Times New Roman" pitchFamily="18" charset="0"/>
                <a:cs typeface="Arial" charset="0"/>
              </a:defRPr>
            </a:lvl2pPr>
            <a:lvl3pPr marL="1143000" indent="-228600">
              <a:defRPr sz="2800">
                <a:solidFill>
                  <a:schemeClr val="tx1"/>
                </a:solidFill>
                <a:latin typeface="Times New Roman" pitchFamily="18" charset="0"/>
                <a:cs typeface="Arial" charset="0"/>
              </a:defRPr>
            </a:lvl3pPr>
            <a:lvl4pPr marL="1600200" indent="-228600">
              <a:defRPr sz="2800">
                <a:solidFill>
                  <a:schemeClr val="tx1"/>
                </a:solidFill>
                <a:latin typeface="Times New Roman" pitchFamily="18" charset="0"/>
                <a:cs typeface="Arial" charset="0"/>
              </a:defRPr>
            </a:lvl4pPr>
            <a:lvl5pPr marL="2057400" indent="-22860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fld id="{85AB6A30-0A7C-4655-84C9-B01E28F2038F}" type="slidenum">
              <a:rPr lang="en-US" sz="1400" smtClean="0"/>
              <a:pPr/>
              <a:t>4</a:t>
            </a:fld>
            <a:endParaRPr lang="en-US" sz="1400" dirty="0" smtClean="0"/>
          </a:p>
        </p:txBody>
      </p:sp>
      <p:sp>
        <p:nvSpPr>
          <p:cNvPr id="6147" name="Rectangle 2"/>
          <p:cNvSpPr>
            <a:spLocks noGrp="1" noChangeArrowheads="1"/>
          </p:cNvSpPr>
          <p:nvPr>
            <p:ph type="title"/>
          </p:nvPr>
        </p:nvSpPr>
        <p:spPr>
          <a:xfrm>
            <a:off x="660748" y="0"/>
            <a:ext cx="7772400" cy="914400"/>
          </a:xfrm>
        </p:spPr>
        <p:txBody>
          <a:bodyPr/>
          <a:lstStyle/>
          <a:p>
            <a:pPr eaLnBrk="1" hangingPunct="1"/>
            <a:r>
              <a:rPr lang="en-US" dirty="0" smtClean="0"/>
              <a:t>Platforms tested with v8.2.0</a:t>
            </a:r>
          </a:p>
        </p:txBody>
      </p:sp>
      <p:sp>
        <p:nvSpPr>
          <p:cNvPr id="6148" name="Rectangle 5"/>
          <p:cNvSpPr>
            <a:spLocks noGrp="1" noChangeArrowheads="1"/>
          </p:cNvSpPr>
          <p:nvPr>
            <p:ph type="body" idx="1"/>
          </p:nvPr>
        </p:nvSpPr>
        <p:spPr>
          <a:xfrm>
            <a:off x="486033" y="4937185"/>
            <a:ext cx="7772400" cy="1253550"/>
          </a:xfrm>
        </p:spPr>
        <p:txBody>
          <a:bodyPr/>
          <a:lstStyle/>
          <a:p>
            <a:pPr eaLnBrk="1" hangingPunct="1">
              <a:lnSpc>
                <a:spcPct val="90000"/>
              </a:lnSpc>
            </a:pPr>
            <a:r>
              <a:rPr lang="en-US" dirty="0" smtClean="0"/>
              <a:t>Continue to push into distro repositories</a:t>
            </a:r>
          </a:p>
        </p:txBody>
      </p:sp>
      <p:grpSp>
        <p:nvGrpSpPr>
          <p:cNvPr id="3" name="Group 2"/>
          <p:cNvGrpSpPr/>
          <p:nvPr/>
        </p:nvGrpSpPr>
        <p:grpSpPr>
          <a:xfrm>
            <a:off x="876155" y="782201"/>
            <a:ext cx="7280678" cy="4154984"/>
            <a:chOff x="876155" y="782201"/>
            <a:chExt cx="7280678" cy="4154984"/>
          </a:xfrm>
        </p:grpSpPr>
        <p:sp>
          <p:nvSpPr>
            <p:cNvPr id="2" name="TextBox 1"/>
            <p:cNvSpPr txBox="1"/>
            <p:nvPr/>
          </p:nvSpPr>
          <p:spPr>
            <a:xfrm>
              <a:off x="876155" y="782201"/>
              <a:ext cx="3459892" cy="3785652"/>
            </a:xfrm>
            <a:prstGeom prst="rect">
              <a:avLst/>
            </a:prstGeom>
            <a:noFill/>
          </p:spPr>
          <p:txBody>
            <a:bodyPr wrap="square" rtlCol="0">
              <a:spAutoFit/>
            </a:bodyPr>
            <a:lstStyle/>
            <a:p>
              <a:pPr marL="0" lvl="1"/>
              <a:r>
                <a:rPr lang="en-US" sz="2400" dirty="0"/>
                <a:t>32bit Debian 6 </a:t>
              </a:r>
              <a:br>
                <a:rPr lang="en-US" sz="2400" dirty="0"/>
              </a:br>
              <a:r>
                <a:rPr lang="en-US" sz="2400" dirty="0"/>
                <a:t>32bit Scientific Linux 5 </a:t>
              </a:r>
              <a:br>
                <a:rPr lang="en-US" sz="2400" dirty="0"/>
              </a:br>
              <a:r>
                <a:rPr lang="en-US" sz="2400" dirty="0"/>
                <a:t>32bit Scientific Linux 6 </a:t>
              </a:r>
              <a:br>
                <a:rPr lang="en-US" sz="2400" dirty="0"/>
              </a:br>
              <a:r>
                <a:rPr lang="en-US" sz="2400" dirty="0"/>
                <a:t>64Bit Debian 6 (squeeze), </a:t>
              </a:r>
              <a:br>
                <a:rPr lang="en-US" sz="2400" dirty="0"/>
              </a:br>
              <a:r>
                <a:rPr lang="en-US" sz="2400" dirty="0">
                  <a:solidFill>
                    <a:srgbClr val="FF0000"/>
                  </a:solidFill>
                </a:rPr>
                <a:t>64Bit Debian 7 (wheezy),</a:t>
              </a:r>
              <a:r>
                <a:rPr lang="en-US" sz="2400" dirty="0"/>
                <a:t> </a:t>
              </a:r>
              <a:br>
                <a:rPr lang="en-US" sz="2400" dirty="0"/>
              </a:br>
              <a:r>
                <a:rPr lang="en-US" sz="2400" dirty="0"/>
                <a:t>64Bit Fedora 19 </a:t>
              </a:r>
              <a:br>
                <a:rPr lang="en-US" sz="2400" dirty="0"/>
              </a:br>
              <a:r>
                <a:rPr lang="en-US" sz="2400" dirty="0"/>
                <a:t>64Bit Fedora 20 </a:t>
              </a:r>
              <a:br>
                <a:rPr lang="en-US" sz="2400" dirty="0"/>
              </a:br>
              <a:r>
                <a:rPr lang="en-US" sz="2400" dirty="0"/>
                <a:t>64Bit </a:t>
              </a:r>
              <a:r>
                <a:rPr lang="en-US" sz="2400" dirty="0" err="1"/>
                <a:t>MacOSX</a:t>
              </a:r>
              <a:r>
                <a:rPr lang="en-US" sz="2400" dirty="0"/>
                <a:t> 8 </a:t>
              </a:r>
              <a:br>
                <a:rPr lang="en-US" sz="2400" dirty="0"/>
              </a:br>
              <a:r>
                <a:rPr lang="en-US" sz="2400" dirty="0"/>
                <a:t>64Bit </a:t>
              </a:r>
              <a:r>
                <a:rPr lang="en-US" sz="2400" dirty="0" err="1"/>
                <a:t>MacOSX</a:t>
              </a:r>
              <a:r>
                <a:rPr lang="en-US" sz="2400" dirty="0"/>
                <a:t> 9 </a:t>
              </a:r>
              <a:br>
                <a:rPr lang="en-US" sz="2400" dirty="0"/>
              </a:br>
              <a:endParaRPr lang="en-US" sz="2400" dirty="0"/>
            </a:p>
          </p:txBody>
        </p:sp>
        <p:sp>
          <p:nvSpPr>
            <p:cNvPr id="6" name="TextBox 5"/>
            <p:cNvSpPr txBox="1"/>
            <p:nvPr/>
          </p:nvSpPr>
          <p:spPr>
            <a:xfrm>
              <a:off x="4696941" y="782201"/>
              <a:ext cx="3459892" cy="4154984"/>
            </a:xfrm>
            <a:prstGeom prst="rect">
              <a:avLst/>
            </a:prstGeom>
            <a:noFill/>
          </p:spPr>
          <p:txBody>
            <a:bodyPr wrap="square" rtlCol="0">
              <a:spAutoFit/>
            </a:bodyPr>
            <a:lstStyle/>
            <a:p>
              <a:pPr marL="0" lvl="1"/>
              <a:r>
                <a:rPr lang="en-US" sz="2400" dirty="0"/>
                <a:t>64Bit Red Hat 5 </a:t>
              </a:r>
              <a:br>
                <a:rPr lang="en-US" sz="2400" dirty="0"/>
              </a:br>
              <a:r>
                <a:rPr lang="en-US" sz="2400" dirty="0"/>
                <a:t>64Bit Red Hat 6 </a:t>
              </a:r>
              <a:br>
                <a:rPr lang="en-US" sz="2400" dirty="0"/>
              </a:br>
              <a:r>
                <a:rPr lang="en-US" sz="2400" dirty="0">
                  <a:solidFill>
                    <a:srgbClr val="FF0000"/>
                  </a:solidFill>
                </a:rPr>
                <a:t>64Bit Red Hat 7 </a:t>
              </a:r>
              <a:br>
                <a:rPr lang="en-US" sz="2400" dirty="0">
                  <a:solidFill>
                    <a:srgbClr val="FF0000"/>
                  </a:solidFill>
                </a:rPr>
              </a:br>
              <a:r>
                <a:rPr lang="en-US" sz="2400" dirty="0"/>
                <a:t>64Bit Scientific Linux 5 </a:t>
              </a:r>
              <a:br>
                <a:rPr lang="en-US" sz="2400" dirty="0"/>
              </a:br>
              <a:r>
                <a:rPr lang="en-US" sz="2400" dirty="0"/>
                <a:t>64Bit Scientific Linux 6 (and 7 when it becomes available) </a:t>
              </a:r>
              <a:br>
                <a:rPr lang="en-US" sz="2400" dirty="0"/>
              </a:br>
              <a:r>
                <a:rPr lang="en-US" sz="2400" dirty="0"/>
                <a:t>64Bit Ubuntu 12.04 LTS </a:t>
              </a:r>
              <a:br>
                <a:rPr lang="en-US" sz="2400" dirty="0"/>
              </a:br>
              <a:r>
                <a:rPr lang="en-US" sz="2400" dirty="0"/>
                <a:t>64Bit Ubuntu 14.04 LTS </a:t>
              </a:r>
              <a:br>
                <a:rPr lang="en-US" sz="2400" dirty="0"/>
              </a:br>
              <a:r>
                <a:rPr lang="en-US" sz="2400" dirty="0"/>
                <a:t>64Bit Windows 7 SP1 </a:t>
              </a:r>
              <a:br>
                <a:rPr lang="en-US" sz="2400" dirty="0"/>
              </a:br>
              <a:r>
                <a:rPr lang="en-US" sz="2400" dirty="0"/>
                <a:t>64Bit Windows 8.1 </a:t>
              </a:r>
            </a:p>
          </p:txBody>
        </p:sp>
      </p:grpSp>
    </p:spTree>
    <p:extLst>
      <p:ext uri="{BB962C8B-B14F-4D97-AF65-F5344CB8AC3E}">
        <p14:creationId xmlns:p14="http://schemas.microsoft.com/office/powerpoint/2010/main" val="2635417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515" y="1637071"/>
            <a:ext cx="8399462" cy="3754438"/>
          </a:xfrm>
        </p:spPr>
        <p:txBody>
          <a:bodyPr/>
          <a:lstStyle/>
          <a:p>
            <a:r>
              <a:rPr lang="en-US" dirty="0"/>
              <a:t>Monitor your cluster with familiar tools </a:t>
            </a:r>
            <a:endParaRPr lang="en-US" dirty="0" smtClean="0"/>
          </a:p>
          <a:p>
            <a:r>
              <a:rPr lang="en-US" dirty="0" smtClean="0"/>
              <a:t>Measure utilization </a:t>
            </a:r>
          </a:p>
          <a:p>
            <a:r>
              <a:rPr lang="en-US" dirty="0" smtClean="0"/>
              <a:t>Diagnose </a:t>
            </a:r>
            <a:r>
              <a:rPr lang="en-US" dirty="0"/>
              <a:t>problems </a:t>
            </a:r>
            <a:endParaRPr lang="en-US" dirty="0" smtClean="0"/>
          </a:p>
          <a:p>
            <a:r>
              <a:rPr lang="en-US" dirty="0" smtClean="0"/>
              <a:t>View </a:t>
            </a:r>
            <a:r>
              <a:rPr lang="en-US" dirty="0"/>
              <a:t>usage over time </a:t>
            </a:r>
            <a:endParaRPr lang="en-US" dirty="0" smtClean="0"/>
          </a:p>
          <a:p>
            <a:r>
              <a:rPr lang="en-US" dirty="0" smtClean="0"/>
              <a:t>Easy </a:t>
            </a:r>
            <a:r>
              <a:rPr lang="en-US" dirty="0"/>
              <a:t>to configure </a:t>
            </a:r>
            <a:endParaRPr lang="en-US" dirty="0" smtClean="0"/>
          </a:p>
          <a:p>
            <a:pPr lvl="1"/>
            <a:r>
              <a:rPr lang="en-US" dirty="0" err="1" smtClean="0"/>
              <a:t>Esp</a:t>
            </a:r>
            <a:r>
              <a:rPr lang="en-US" dirty="0" smtClean="0"/>
              <a:t> if already using ganglia</a:t>
            </a:r>
            <a:r>
              <a:rPr lang="en-US" dirty="0"/>
              <a:t/>
            </a:r>
            <a:br>
              <a:rPr lang="en-US" dirty="0"/>
            </a:br>
            <a:endParaRPr lang="en-US" dirty="0"/>
          </a:p>
        </p:txBody>
      </p:sp>
      <p:sp>
        <p:nvSpPr>
          <p:cNvPr id="3" name="Title 2"/>
          <p:cNvSpPr>
            <a:spLocks noGrp="1"/>
          </p:cNvSpPr>
          <p:nvPr>
            <p:ph type="title"/>
          </p:nvPr>
        </p:nvSpPr>
        <p:spPr>
          <a:xfrm>
            <a:off x="0" y="147484"/>
            <a:ext cx="9144000" cy="914400"/>
          </a:xfrm>
        </p:spPr>
        <p:txBody>
          <a:bodyPr/>
          <a:lstStyle/>
          <a:p>
            <a:r>
              <a:rPr lang="en-US" dirty="0" smtClean="0"/>
              <a:t>Operational monitoring over time with </a:t>
            </a:r>
            <a:r>
              <a:rPr lang="en-US" dirty="0" err="1" smtClean="0"/>
              <a:t>condor_gangliad</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40</a:t>
            </a:fld>
            <a:endParaRPr lang="en-US" dirty="0"/>
          </a:p>
        </p:txBody>
      </p:sp>
      <p:pic>
        <p:nvPicPr>
          <p:cNvPr id="1026" name="Picture 2" descr="http://ganglia.info/wp-content/uploads/book_c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460" y="2243649"/>
            <a:ext cx="2941586" cy="385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86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41</a:t>
            </a:fld>
            <a:endParaRPr lang="en-US" dirty="0"/>
          </a:p>
        </p:txBody>
      </p:sp>
      <p:pic>
        <p:nvPicPr>
          <p:cNvPr id="11266" name="Picture 2" descr="C:\home\tannenba\slides\new\condor-week-2014\Job Metri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58" y="117987"/>
            <a:ext cx="771525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96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anglia:: submit-1.chtc.wisc.edu Host Report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3694" t="14357" r="15125" b="2953"/>
          <a:stretch/>
        </p:blipFill>
        <p:spPr>
          <a:xfrm>
            <a:off x="31782" y="203200"/>
            <a:ext cx="9010618" cy="5704113"/>
          </a:xfrm>
        </p:spPr>
      </p:pic>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42</a:t>
            </a:fld>
            <a:endParaRPr lang="en-US" dirty="0"/>
          </a:p>
        </p:txBody>
      </p:sp>
    </p:spTree>
    <p:extLst>
      <p:ext uri="{BB962C8B-B14F-4D97-AF65-F5344CB8AC3E}">
        <p14:creationId xmlns:p14="http://schemas.microsoft.com/office/powerpoint/2010/main" val="2391971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anglia:: submit-1.chtc.wisc.edu Host Report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3694" t="14357" r="15125" b="2953"/>
          <a:stretch/>
        </p:blipFill>
        <p:spPr>
          <a:xfrm>
            <a:off x="31782" y="203200"/>
            <a:ext cx="9010618" cy="5704113"/>
          </a:xfrm>
        </p:spPr>
      </p:pic>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43</a:t>
            </a:fld>
            <a:endParaRPr lang="en-US" dirty="0"/>
          </a:p>
        </p:txBody>
      </p:sp>
      <p:sp>
        <p:nvSpPr>
          <p:cNvPr id="2" name="Oval 1"/>
          <p:cNvSpPr/>
          <p:nvPr/>
        </p:nvSpPr>
        <p:spPr bwMode="auto">
          <a:xfrm>
            <a:off x="6531429" y="551543"/>
            <a:ext cx="1262742" cy="580571"/>
          </a:xfrm>
          <a:prstGeom prst="ellipse">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FF0000"/>
              </a:solidFill>
              <a:effectLst/>
              <a:latin typeface="Times New Roman" charset="0"/>
              <a:ea typeface="ＭＳ Ｐゴシック" charset="0"/>
            </a:endParaRPr>
          </a:p>
        </p:txBody>
      </p:sp>
      <p:sp>
        <p:nvSpPr>
          <p:cNvPr id="7" name="Oval 6"/>
          <p:cNvSpPr/>
          <p:nvPr/>
        </p:nvSpPr>
        <p:spPr bwMode="auto">
          <a:xfrm>
            <a:off x="2097314" y="2242457"/>
            <a:ext cx="1262742" cy="580571"/>
          </a:xfrm>
          <a:prstGeom prst="ellipse">
            <a:avLst/>
          </a:prstGeom>
          <a:no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rgbClr val="FF0000"/>
              </a:solidFill>
              <a:effectLst/>
              <a:latin typeface="Times New Roman" charset="0"/>
              <a:ea typeface="ＭＳ Ｐゴシック" charset="0"/>
            </a:endParaRPr>
          </a:p>
        </p:txBody>
      </p:sp>
    </p:spTree>
    <p:extLst>
      <p:ext uri="{BB962C8B-B14F-4D97-AF65-F5344CB8AC3E}">
        <p14:creationId xmlns:p14="http://schemas.microsoft.com/office/powerpoint/2010/main" val="2448826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749" y="949324"/>
            <a:ext cx="8399462" cy="4227513"/>
          </a:xfrm>
        </p:spPr>
        <p:txBody>
          <a:bodyPr/>
          <a:lstStyle/>
          <a:p>
            <a:r>
              <a:rPr lang="en-US" dirty="0" smtClean="0"/>
              <a:t>Could always configure max # of concurrent file uploads and downloads.</a:t>
            </a:r>
          </a:p>
        </p:txBody>
      </p:sp>
      <p:sp>
        <p:nvSpPr>
          <p:cNvPr id="3" name="Title 2"/>
          <p:cNvSpPr>
            <a:spLocks noGrp="1"/>
          </p:cNvSpPr>
          <p:nvPr>
            <p:ph type="title"/>
          </p:nvPr>
        </p:nvSpPr>
        <p:spPr/>
        <p:txBody>
          <a:bodyPr/>
          <a:lstStyle/>
          <a:p>
            <a:r>
              <a:rPr lang="en-US" dirty="0" smtClean="0"/>
              <a:t>File Transfer Management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44</a:t>
            </a:fld>
            <a:endParaRPr lang="en-US" dirty="0"/>
          </a:p>
        </p:txBody>
      </p:sp>
      <p:pic>
        <p:nvPicPr>
          <p:cNvPr id="1331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2937" b="4885"/>
          <a:stretch/>
        </p:blipFill>
        <p:spPr bwMode="auto">
          <a:xfrm>
            <a:off x="1839543" y="774831"/>
            <a:ext cx="5511346" cy="540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712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749" y="949324"/>
            <a:ext cx="8399462" cy="4227513"/>
          </a:xfrm>
        </p:spPr>
        <p:txBody>
          <a:bodyPr/>
          <a:lstStyle/>
          <a:p>
            <a:r>
              <a:rPr lang="en-US" dirty="0" smtClean="0"/>
              <a:t>Could always configure max # of concurrent file uploads and downloads.</a:t>
            </a:r>
          </a:p>
          <a:p>
            <a:r>
              <a:rPr lang="en-US" dirty="0" smtClean="0"/>
              <a:t>New </a:t>
            </a:r>
            <a:r>
              <a:rPr lang="en-US" dirty="0"/>
              <a:t>configuration variable</a:t>
            </a:r>
          </a:p>
          <a:p>
            <a:pPr marL="0" indent="0">
              <a:buNone/>
            </a:pPr>
            <a:r>
              <a:rPr lang="en-US" dirty="0" smtClean="0">
                <a:solidFill>
                  <a:srgbClr val="FF0000"/>
                </a:solidFill>
              </a:rPr>
              <a:t>FILE_TRANSFER_DISK_LOAD_THROTTLE</a:t>
            </a:r>
          </a:p>
          <a:p>
            <a:pPr marL="0" indent="0">
              <a:buNone/>
            </a:pPr>
            <a:r>
              <a:rPr lang="en-US" dirty="0"/>
              <a:t> </a:t>
            </a:r>
            <a:r>
              <a:rPr lang="en-US" dirty="0" smtClean="0"/>
              <a:t> enables dynamic adjustment </a:t>
            </a:r>
            <a:r>
              <a:rPr lang="en-US" dirty="0"/>
              <a:t>of the level of file transfer concurrency in order </a:t>
            </a:r>
            <a:r>
              <a:rPr lang="en-US" dirty="0" smtClean="0"/>
              <a:t>to keep </a:t>
            </a:r>
            <a:r>
              <a:rPr lang="en-US" dirty="0"/>
              <a:t>the disk load generated by transfers below a specified level.    </a:t>
            </a:r>
            <a:endParaRPr lang="en-US" dirty="0" smtClean="0"/>
          </a:p>
          <a:p>
            <a:endParaRPr lang="en-US" dirty="0"/>
          </a:p>
        </p:txBody>
      </p:sp>
      <p:sp>
        <p:nvSpPr>
          <p:cNvPr id="3" name="Title 2"/>
          <p:cNvSpPr>
            <a:spLocks noGrp="1"/>
          </p:cNvSpPr>
          <p:nvPr>
            <p:ph type="title"/>
          </p:nvPr>
        </p:nvSpPr>
        <p:spPr/>
        <p:txBody>
          <a:bodyPr/>
          <a:lstStyle/>
          <a:p>
            <a:r>
              <a:rPr lang="en-US" dirty="0" smtClean="0"/>
              <a:t>File Transfer Management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45</a:t>
            </a:fld>
            <a:endParaRPr lang="en-US" dirty="0"/>
          </a:p>
        </p:txBody>
      </p:sp>
      <p:pic>
        <p:nvPicPr>
          <p:cNvPr id="1331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42937" b="4885"/>
          <a:stretch/>
        </p:blipFill>
        <p:spPr bwMode="auto">
          <a:xfrm>
            <a:off x="1839543" y="774831"/>
            <a:ext cx="5511346" cy="540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981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13316"/>
                                        </p:tgtEl>
                                      </p:cBhvr>
                                    </p:animEffect>
                                    <p:anim calcmode="lin" valueType="num">
                                      <p:cBhvr>
                                        <p:cTn id="7" dur="1000"/>
                                        <p:tgtEl>
                                          <p:spTgt spid="13316"/>
                                        </p:tgtEl>
                                        <p:attrNameLst>
                                          <p:attrName>ppt_x</p:attrName>
                                        </p:attrNameLst>
                                      </p:cBhvr>
                                      <p:tavLst>
                                        <p:tav tm="0">
                                          <p:val>
                                            <p:strVal val="ppt_x"/>
                                          </p:val>
                                        </p:tav>
                                        <p:tav tm="100000">
                                          <p:val>
                                            <p:strVal val="ppt_x"/>
                                          </p:val>
                                        </p:tav>
                                      </p:tavLst>
                                    </p:anim>
                                    <p:anim calcmode="lin" valueType="num">
                                      <p:cBhvr>
                                        <p:cTn id="8" dur="1000"/>
                                        <p:tgtEl>
                                          <p:spTgt spid="13316"/>
                                        </p:tgtEl>
                                        <p:attrNameLst>
                                          <p:attrName>ppt_y</p:attrName>
                                        </p:attrNameLst>
                                      </p:cBhvr>
                                      <p:tavLst>
                                        <p:tav tm="0">
                                          <p:val>
                                            <p:strVal val="ppt_y"/>
                                          </p:val>
                                        </p:tav>
                                        <p:tav tm="100000">
                                          <p:val>
                                            <p:strVal val="ppt_y+.1"/>
                                          </p:val>
                                        </p:tav>
                                      </p:tavLst>
                                    </p:anim>
                                    <p:set>
                                      <p:cBhvr>
                                        <p:cTn id="9" dur="1" fill="hold">
                                          <p:stCondLst>
                                            <p:cond delay="999"/>
                                          </p:stCondLst>
                                        </p:cTn>
                                        <p:tgtEl>
                                          <p:spTgt spid="13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515" y="1724435"/>
            <a:ext cx="8399462" cy="4227513"/>
          </a:xfrm>
        </p:spPr>
        <p:txBody>
          <a:bodyPr/>
          <a:lstStyle/>
          <a:p>
            <a:r>
              <a:rPr lang="en-US" dirty="0" err="1"/>
              <a:t>c</a:t>
            </a:r>
            <a:r>
              <a:rPr lang="en-US" dirty="0" err="1" smtClean="0"/>
              <a:t>ondor_sos</a:t>
            </a:r>
            <a:r>
              <a:rPr lang="en-US" dirty="0" smtClean="0"/>
              <a:t> &lt;whatever….&gt;, </a:t>
            </a:r>
            <a:r>
              <a:rPr lang="en-US" dirty="0" err="1" smtClean="0"/>
              <a:t>eg</a:t>
            </a:r>
            <a:endParaRPr lang="en-US" dirty="0" smtClean="0"/>
          </a:p>
          <a:p>
            <a:pPr lvl="1"/>
            <a:r>
              <a:rPr lang="en-US" dirty="0" err="1"/>
              <a:t>c</a:t>
            </a:r>
            <a:r>
              <a:rPr lang="en-US" dirty="0" err="1" smtClean="0"/>
              <a:t>ondor_sos</a:t>
            </a:r>
            <a:r>
              <a:rPr lang="en-US" dirty="0" smtClean="0"/>
              <a:t> </a:t>
            </a:r>
            <a:r>
              <a:rPr lang="en-US" dirty="0" err="1" smtClean="0"/>
              <a:t>condor_q</a:t>
            </a:r>
            <a:endParaRPr lang="en-US" dirty="0" smtClean="0"/>
          </a:p>
          <a:p>
            <a:pPr lvl="1"/>
            <a:r>
              <a:rPr lang="en-US" dirty="0" err="1"/>
              <a:t>c</a:t>
            </a:r>
            <a:r>
              <a:rPr lang="en-US" dirty="0" err="1" smtClean="0"/>
              <a:t>ondor_sos</a:t>
            </a:r>
            <a:r>
              <a:rPr lang="en-US" dirty="0" smtClean="0"/>
              <a:t> </a:t>
            </a:r>
            <a:r>
              <a:rPr lang="en-US" dirty="0" err="1" smtClean="0"/>
              <a:t>condor_hold</a:t>
            </a:r>
            <a:r>
              <a:rPr lang="en-US" dirty="0" smtClean="0"/>
              <a:t> </a:t>
            </a:r>
            <a:r>
              <a:rPr lang="en-US" dirty="0" err="1" smtClean="0"/>
              <a:t>toddt</a:t>
            </a:r>
            <a:endParaRPr lang="en-US" dirty="0" smtClean="0"/>
          </a:p>
          <a:p>
            <a:pPr lvl="1"/>
            <a:r>
              <a:rPr lang="en-US" dirty="0" err="1"/>
              <a:t>c</a:t>
            </a:r>
            <a:r>
              <a:rPr lang="en-US" dirty="0" err="1" smtClean="0"/>
              <a:t>ondor_sos</a:t>
            </a:r>
            <a:r>
              <a:rPr lang="en-US" dirty="0" smtClean="0"/>
              <a:t> –</a:t>
            </a:r>
            <a:r>
              <a:rPr lang="en-US" dirty="0" err="1" smtClean="0"/>
              <a:t>schedd</a:t>
            </a:r>
            <a:r>
              <a:rPr lang="en-US" dirty="0" smtClean="0"/>
              <a:t> –direct </a:t>
            </a:r>
            <a:r>
              <a:rPr lang="en-US" dirty="0" err="1" smtClean="0"/>
              <a:t>my_schedd</a:t>
            </a:r>
            <a:endParaRPr lang="en-US" dirty="0" smtClean="0"/>
          </a:p>
          <a:p>
            <a:r>
              <a:rPr lang="en-US" dirty="0" smtClean="0"/>
              <a:t>Every </a:t>
            </a:r>
            <a:r>
              <a:rPr lang="en-US" dirty="0" err="1" smtClean="0"/>
              <a:t>superuser</a:t>
            </a:r>
            <a:r>
              <a:rPr lang="en-US" dirty="0" smtClean="0"/>
              <a:t> command is an SOS</a:t>
            </a:r>
          </a:p>
        </p:txBody>
      </p:sp>
      <p:sp>
        <p:nvSpPr>
          <p:cNvPr id="3" name="Title 2"/>
          <p:cNvSpPr>
            <a:spLocks noGrp="1"/>
          </p:cNvSpPr>
          <p:nvPr>
            <p:ph type="title"/>
          </p:nvPr>
        </p:nvSpPr>
        <p:spPr/>
        <p:txBody>
          <a:bodyPr/>
          <a:lstStyle/>
          <a:p>
            <a:r>
              <a:rPr lang="en-US" dirty="0" err="1" smtClean="0"/>
              <a:t>Schedd</a:t>
            </a:r>
            <a:r>
              <a:rPr lang="en-US" dirty="0" smtClean="0"/>
              <a:t> overloaded, now what?</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46</a:t>
            </a:fld>
            <a:endParaRPr lang="en-US" dirty="0"/>
          </a:p>
        </p:txBody>
      </p:sp>
      <p:pic>
        <p:nvPicPr>
          <p:cNvPr id="22530" name="Picture 2" descr="https://encrypted-tbn3.gstatic.com/images?q=tbn:ANd9GcTNcrjckwP5r4rzUaLkmKFNjKZBsyCmVMAFm0kG23ngAaiqUdOvlg"/>
          <p:cNvPicPr>
            <a:picLocks noChangeAspect="1" noChangeArrowheads="1"/>
          </p:cNvPicPr>
          <p:nvPr/>
        </p:nvPicPr>
        <p:blipFill rotWithShape="1">
          <a:blip r:embed="rId2">
            <a:extLst>
              <a:ext uri="{28A0092B-C50C-407E-A947-70E740481C1C}">
                <a14:useLocalDpi xmlns:a14="http://schemas.microsoft.com/office/drawing/2010/main" val="0"/>
              </a:ext>
            </a:extLst>
          </a:blip>
          <a:srcRect b="6699"/>
          <a:stretch/>
        </p:blipFill>
        <p:spPr bwMode="auto">
          <a:xfrm>
            <a:off x="6630117" y="917421"/>
            <a:ext cx="2066925" cy="20617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8764" y="4796135"/>
            <a:ext cx="6708055" cy="1107996"/>
          </a:xfrm>
          <a:prstGeom prst="rect">
            <a:avLst/>
          </a:prstGeom>
          <a:noFill/>
        </p:spPr>
        <p:txBody>
          <a:bodyPr wrap="none" lIns="91440" tIns="45720" rIns="91440" bIns="45720">
            <a:spAutoFit/>
          </a:bodyPr>
          <a:lstStyle/>
          <a:p>
            <a:pPr algn="ctr"/>
            <a:r>
              <a:rPr lang="en-US" sz="6600" b="1" cap="none" spc="0" dirty="0" smtClean="0">
                <a:ln w="17780" cmpd="sng">
                  <a:solidFill>
                    <a:schemeClr val="accent1">
                      <a:tint val="3000"/>
                    </a:schemeClr>
                  </a:solidFill>
                  <a:prstDash val="solid"/>
                  <a:miter lim="800000"/>
                </a:ln>
                <a:solidFill>
                  <a:schemeClr val="accent3">
                    <a:lumMod val="60000"/>
                    <a:lumOff val="40000"/>
                  </a:schemeClr>
                </a:solidFill>
                <a:effectLst>
                  <a:outerShdw blurRad="55000" dist="50800" dir="5400000" algn="tl">
                    <a:srgbClr val="000000">
                      <a:alpha val="33000"/>
                    </a:srgbClr>
                  </a:outerShdw>
                </a:effectLst>
              </a:rPr>
              <a:t>S</a:t>
            </a:r>
            <a:r>
              <a:rPr lang="en-US" sz="6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ave </a:t>
            </a:r>
            <a:r>
              <a:rPr lang="en-US" sz="6600" b="1" cap="none" spc="0" dirty="0" smtClean="0">
                <a:ln w="17780" cmpd="sng">
                  <a:solidFill>
                    <a:schemeClr val="accent1">
                      <a:tint val="3000"/>
                    </a:schemeClr>
                  </a:solidFill>
                  <a:prstDash val="solid"/>
                  <a:miter lim="800000"/>
                </a:ln>
                <a:solidFill>
                  <a:schemeClr val="accent3">
                    <a:lumMod val="60000"/>
                    <a:lumOff val="40000"/>
                  </a:schemeClr>
                </a:solidFill>
                <a:effectLst>
                  <a:outerShdw blurRad="55000" dist="50800" dir="5400000" algn="tl">
                    <a:srgbClr val="000000">
                      <a:alpha val="33000"/>
                    </a:srgbClr>
                  </a:outerShdw>
                </a:effectLst>
              </a:rPr>
              <a:t>O</a:t>
            </a:r>
            <a:r>
              <a:rPr lang="en-US" sz="6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ur </a:t>
            </a:r>
            <a:r>
              <a:rPr lang="en-US" sz="6600" b="1" cap="none" spc="0" dirty="0" err="1" smtClean="0">
                <a:ln w="17780" cmpd="sng">
                  <a:solidFill>
                    <a:schemeClr val="accent1">
                      <a:tint val="3000"/>
                    </a:schemeClr>
                  </a:solidFill>
                  <a:prstDash val="solid"/>
                  <a:miter lim="800000"/>
                </a:ln>
                <a:solidFill>
                  <a:schemeClr val="accent3">
                    <a:lumMod val="60000"/>
                    <a:lumOff val="40000"/>
                  </a:schemeClr>
                </a:solidFill>
                <a:effectLst>
                  <a:outerShdw blurRad="55000" dist="50800" dir="5400000" algn="tl">
                    <a:srgbClr val="000000">
                      <a:alpha val="33000"/>
                    </a:srgbClr>
                  </a:outerShdw>
                </a:effectLst>
              </a:rPr>
              <a:t>S</a:t>
            </a:r>
            <a:r>
              <a:rPr lang="en-US" sz="6600" b="1" cap="none" spc="0"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chedd</a:t>
            </a:r>
            <a:r>
              <a:rPr lang="en-US" sz="6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n-US" sz="6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023858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script in ~condor/bin</a:t>
            </a:r>
          </a:p>
          <a:p>
            <a:r>
              <a:rPr lang="en-US" dirty="0" smtClean="0"/>
              <a:t>Email report shows preempted jobs:</a:t>
            </a:r>
          </a:p>
          <a:p>
            <a:pPr marL="0" indent="0">
              <a:buNone/>
            </a:pPr>
            <a:r>
              <a:rPr lang="en-US" sz="2000" dirty="0">
                <a:latin typeface="Courier New" panose="02070309020205020404" pitchFamily="49" charset="0"/>
                <a:cs typeface="Courier New" panose="02070309020205020404" pitchFamily="49" charset="0"/>
              </a:rPr>
              <a:t>The following users have run vanilla jobs without +</a:t>
            </a:r>
            <a:r>
              <a:rPr lang="en-US" sz="2000" dirty="0" err="1">
                <a:latin typeface="Courier New" panose="02070309020205020404" pitchFamily="49" charset="0"/>
                <a:cs typeface="Courier New" panose="02070309020205020404" pitchFamily="49" charset="0"/>
              </a:rPr>
              <a:t>is_resumable</a:t>
            </a:r>
            <a:r>
              <a:rPr lang="en-US" sz="2000" dirty="0">
                <a:latin typeface="Courier New" panose="02070309020205020404" pitchFamily="49" charset="0"/>
                <a:cs typeface="Courier New" panose="02070309020205020404" pitchFamily="49" charset="0"/>
              </a:rPr>
              <a:t> = true, that have hit the </a:t>
            </a:r>
            <a:r>
              <a:rPr lang="en-US" sz="2000" dirty="0" err="1">
                <a:latin typeface="Courier New" panose="02070309020205020404" pitchFamily="49" charset="0"/>
                <a:cs typeface="Courier New" panose="02070309020205020404" pitchFamily="49" charset="0"/>
              </a:rPr>
              <a:t>MaxJobRetirementTime</a:t>
            </a: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yesterday</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of User Jobs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3 </a:t>
            </a:r>
            <a:r>
              <a:rPr lang="en-US" sz="2000" dirty="0">
                <a:latin typeface="Courier New" panose="02070309020205020404" pitchFamily="49" charset="0"/>
                <a:cs typeface="Courier New" panose="02070309020205020404" pitchFamily="49" charset="0"/>
                <a:hlinkClick r:id="rId2"/>
              </a:rPr>
              <a:t>wbrooks2@submit.chtc.wisc.edu</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6 </a:t>
            </a:r>
            <a:r>
              <a:rPr lang="en-US" sz="2000" dirty="0">
                <a:latin typeface="Courier New" panose="02070309020205020404" pitchFamily="49" charset="0"/>
                <a:cs typeface="Courier New" panose="02070309020205020404" pitchFamily="49" charset="0"/>
                <a:hlinkClick r:id="rId3"/>
              </a:rPr>
              <a:t>quefeng@submit.chtc.wisc.edu</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7 </a:t>
            </a:r>
            <a:r>
              <a:rPr lang="en-US" sz="2000" dirty="0">
                <a:latin typeface="Courier New" panose="02070309020205020404" pitchFamily="49" charset="0"/>
                <a:cs typeface="Courier New" panose="02070309020205020404" pitchFamily="49" charset="0"/>
                <a:hlinkClick r:id="rId4"/>
              </a:rPr>
              <a:t>davisa@submit.chtc.wisc.edu</a:t>
            </a:r>
            <a:r>
              <a:rPr lang="en-US" sz="2000" dirty="0">
                <a:latin typeface="Courier New" panose="02070309020205020404" pitchFamily="49" charset="0"/>
                <a:cs typeface="Courier New" panose="02070309020205020404" pitchFamily="49" charset="0"/>
              </a:rPr>
              <a:t>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44 </a:t>
            </a:r>
            <a:r>
              <a:rPr lang="en-US" sz="2000" dirty="0">
                <a:latin typeface="Courier New" panose="02070309020205020404" pitchFamily="49" charset="0"/>
                <a:cs typeface="Courier New" panose="02070309020205020404" pitchFamily="49" charset="0"/>
                <a:hlinkClick r:id="rId5"/>
              </a:rPr>
              <a:t>asiahpirani@discovery.wisc.edu</a:t>
            </a:r>
            <a:r>
              <a:rPr lang="en-US" sz="2000" dirty="0">
                <a:latin typeface="Courier New" panose="02070309020205020404" pitchFamily="49" charset="0"/>
                <a:cs typeface="Courier New" panose="02070309020205020404" pitchFamily="49" charset="0"/>
              </a:rPr>
              <a:t> </a:t>
            </a:r>
          </a:p>
        </p:txBody>
      </p:sp>
      <p:sp>
        <p:nvSpPr>
          <p:cNvPr id="3" name="Title 2"/>
          <p:cNvSpPr>
            <a:spLocks noGrp="1"/>
          </p:cNvSpPr>
          <p:nvPr>
            <p:ph type="title"/>
          </p:nvPr>
        </p:nvSpPr>
        <p:spPr/>
        <p:txBody>
          <a:bodyPr/>
          <a:lstStyle/>
          <a:p>
            <a:r>
              <a:rPr lang="en-US" dirty="0" err="1" smtClean="0"/>
              <a:t>condor_job_report</a:t>
            </a:r>
            <a:r>
              <a:rPr lang="en-US" dirty="0" smtClean="0"/>
              <a:t> script</a:t>
            </a:r>
            <a:endParaRPr lang="en-US" dirty="0"/>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47</a:t>
            </a:fld>
            <a:endParaRPr lang="en-US"/>
          </a:p>
        </p:txBody>
      </p:sp>
    </p:spTree>
    <p:extLst>
      <p:ext uri="{BB962C8B-B14F-4D97-AF65-F5344CB8AC3E}">
        <p14:creationId xmlns:p14="http://schemas.microsoft.com/office/powerpoint/2010/main" val="35400191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40735"/>
            <a:ext cx="8399462" cy="4227513"/>
          </a:xfrm>
        </p:spPr>
        <p:txBody>
          <a:bodyPr/>
          <a:lstStyle/>
          <a:p>
            <a:pPr marL="0" indent="0">
              <a:buNone/>
            </a:pPr>
            <a:r>
              <a:rPr lang="en-US" dirty="0" smtClean="0"/>
              <a:t>Shows statistics about job runtimes</a:t>
            </a:r>
          </a:p>
          <a:p>
            <a:pPr marL="0" indent="0">
              <a:buNone/>
            </a:pPr>
            <a:r>
              <a:rPr lang="en-US" dirty="0"/>
              <a:t>	</a:t>
            </a:r>
            <a:r>
              <a:rPr lang="en-US" dirty="0" smtClean="0"/>
              <a:t>Short jobs</a:t>
            </a:r>
          </a:p>
          <a:p>
            <a:pPr marL="0" indent="0">
              <a:buNone/>
            </a:pPr>
            <a:r>
              <a:rPr lang="en-US" dirty="0"/>
              <a:t>	</a:t>
            </a:r>
            <a:r>
              <a:rPr lang="en-US" dirty="0" smtClean="0"/>
              <a:t>Quartiles</a:t>
            </a:r>
          </a:p>
          <a:p>
            <a:pPr marL="0" indent="0">
              <a:buNone/>
            </a:pPr>
            <a:r>
              <a:rPr lang="en-US" dirty="0"/>
              <a:t>	</a:t>
            </a:r>
            <a:r>
              <a:rPr lang="en-US" dirty="0" smtClean="0"/>
              <a:t>mean runtime</a:t>
            </a:r>
          </a:p>
          <a:p>
            <a:pPr marL="0" indent="0">
              <a:buNone/>
            </a:pPr>
            <a:r>
              <a:rPr lang="en-US" dirty="0"/>
              <a:t>	</a:t>
            </a:r>
            <a:r>
              <a:rPr lang="en-US" dirty="0" smtClean="0"/>
              <a:t>restarts of same job</a:t>
            </a:r>
            <a:endParaRPr lang="en-US" dirty="0"/>
          </a:p>
        </p:txBody>
      </p:sp>
      <p:sp>
        <p:nvSpPr>
          <p:cNvPr id="3" name="Title 2"/>
          <p:cNvSpPr>
            <a:spLocks noGrp="1"/>
          </p:cNvSpPr>
          <p:nvPr>
            <p:ph type="title"/>
          </p:nvPr>
        </p:nvSpPr>
        <p:spPr/>
        <p:txBody>
          <a:bodyPr/>
          <a:lstStyle/>
          <a:p>
            <a:r>
              <a:rPr lang="en-US" dirty="0" err="1"/>
              <a:t>condor_job_report</a:t>
            </a:r>
            <a:r>
              <a:rPr lang="en-US" dirty="0"/>
              <a:t> script</a:t>
            </a:r>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48</a:t>
            </a:fld>
            <a:endParaRPr lang="en-US"/>
          </a:p>
        </p:txBody>
      </p:sp>
      <p:pic>
        <p:nvPicPr>
          <p:cNvPr id="51202" name="Picture 2" descr="http://www.ixibo.com/wp-content/uploads/2009/07/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2603" y="2353456"/>
            <a:ext cx="4304538" cy="355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256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Monitoring jobs via </a:t>
            </a:r>
            <a:r>
              <a:rPr lang="en-US" dirty="0" err="1" smtClean="0"/>
              <a:t>BigPanDAmon</a:t>
            </a:r>
            <a:r>
              <a:rPr lang="en-US" dirty="0" smtClean="0"/>
              <a:t> </a:t>
            </a:r>
          </a:p>
          <a:p>
            <a:r>
              <a:rPr lang="en-US" dirty="0" smtClean="0"/>
              <a:t>Publication of useful metrics, such as</a:t>
            </a:r>
          </a:p>
          <a:p>
            <a:pPr lvl="1"/>
            <a:r>
              <a:rPr lang="en-US" dirty="0" smtClean="0"/>
              <a:t>Number of job preemptions (by </a:t>
            </a:r>
            <a:r>
              <a:rPr lang="en-US" dirty="0" err="1" smtClean="0"/>
              <a:t>startd</a:t>
            </a:r>
            <a:r>
              <a:rPr lang="en-US" dirty="0" smtClean="0"/>
              <a:t>)</a:t>
            </a:r>
          </a:p>
          <a:p>
            <a:pPr lvl="1"/>
            <a:r>
              <a:rPr lang="en-US" dirty="0" smtClean="0"/>
              <a:t>Number of </a:t>
            </a:r>
            <a:r>
              <a:rPr lang="en-US" dirty="0" err="1" smtClean="0"/>
              <a:t>autoclusters</a:t>
            </a:r>
            <a:r>
              <a:rPr lang="en-US" dirty="0" smtClean="0"/>
              <a:t> (by </a:t>
            </a:r>
            <a:r>
              <a:rPr lang="en-US" dirty="0" err="1" smtClean="0"/>
              <a:t>schedd</a:t>
            </a:r>
            <a:r>
              <a:rPr lang="en-US" dirty="0" smtClean="0"/>
              <a:t>)</a:t>
            </a:r>
          </a:p>
          <a:p>
            <a:r>
              <a:rPr lang="en-US" dirty="0" err="1"/>
              <a:t>c</a:t>
            </a:r>
            <a:r>
              <a:rPr lang="en-US" dirty="0" err="1" smtClean="0"/>
              <a:t>ondor_status</a:t>
            </a:r>
            <a:r>
              <a:rPr lang="en-US" dirty="0" smtClean="0"/>
              <a:t> -defrag</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More monitoring</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49</a:t>
            </a:fld>
            <a:endParaRPr lang="en-US" dirty="0"/>
          </a:p>
        </p:txBody>
      </p:sp>
    </p:spTree>
    <p:extLst>
      <p:ext uri="{BB962C8B-B14F-4D97-AF65-F5344CB8AC3E}">
        <p14:creationId xmlns:p14="http://schemas.microsoft.com/office/powerpoint/2010/main" val="27657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789" y="998862"/>
            <a:ext cx="5591878" cy="4227513"/>
          </a:xfrm>
        </p:spPr>
        <p:txBody>
          <a:bodyPr/>
          <a:lstStyle/>
          <a:p>
            <a:r>
              <a:rPr lang="en-US" sz="2800" dirty="0" smtClean="0"/>
              <a:t>HTCondor-CE</a:t>
            </a:r>
          </a:p>
          <a:p>
            <a:r>
              <a:rPr lang="en-US" sz="2800" dirty="0" err="1" smtClean="0"/>
              <a:t>Bosco</a:t>
            </a:r>
            <a:endParaRPr lang="en-US" sz="2800" dirty="0" smtClean="0"/>
          </a:p>
          <a:p>
            <a:r>
              <a:rPr lang="en-US" sz="2800" dirty="0" smtClean="0"/>
              <a:t>DAGMan additions</a:t>
            </a:r>
          </a:p>
          <a:p>
            <a:r>
              <a:rPr lang="en-US" sz="2800" dirty="0" smtClean="0"/>
              <a:t>EC2 Spot, OpenStack</a:t>
            </a:r>
          </a:p>
          <a:p>
            <a:r>
              <a:rPr lang="en-US" sz="2800" dirty="0" smtClean="0"/>
              <a:t>Several new tools</a:t>
            </a:r>
          </a:p>
          <a:p>
            <a:r>
              <a:rPr lang="en-US" sz="2800" dirty="0" err="1" smtClean="0"/>
              <a:t>ClassAd</a:t>
            </a:r>
            <a:r>
              <a:rPr lang="en-US" sz="2800" dirty="0" smtClean="0"/>
              <a:t> Compression</a:t>
            </a:r>
          </a:p>
          <a:p>
            <a:r>
              <a:rPr lang="en-US" sz="2800" dirty="0" smtClean="0"/>
              <a:t>Generic Slot Resources</a:t>
            </a:r>
          </a:p>
          <a:p>
            <a:r>
              <a:rPr lang="en-US" sz="2800" dirty="0" smtClean="0"/>
              <a:t>Python Interfaces</a:t>
            </a:r>
          </a:p>
          <a:p>
            <a:r>
              <a:rPr lang="en-US" sz="2800" dirty="0" smtClean="0"/>
              <a:t>Job Sandboxing</a:t>
            </a:r>
          </a:p>
        </p:txBody>
      </p:sp>
      <p:sp>
        <p:nvSpPr>
          <p:cNvPr id="3" name="Title 2"/>
          <p:cNvSpPr>
            <a:spLocks noGrp="1"/>
          </p:cNvSpPr>
          <p:nvPr>
            <p:ph type="title"/>
          </p:nvPr>
        </p:nvSpPr>
        <p:spPr/>
        <p:txBody>
          <a:bodyPr/>
          <a:lstStyle/>
          <a:p>
            <a:r>
              <a:rPr lang="en-US" dirty="0" smtClean="0"/>
              <a:t>New goodies with v8.0</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a:t>
            </a:fld>
            <a:endParaRPr lang="en-US" dirty="0"/>
          </a:p>
        </p:txBody>
      </p:sp>
      <p:sp>
        <p:nvSpPr>
          <p:cNvPr id="7" name="Content Placeholder 1"/>
          <p:cNvSpPr txBox="1">
            <a:spLocks/>
          </p:cNvSpPr>
          <p:nvPr/>
        </p:nvSpPr>
        <p:spPr bwMode="auto">
          <a:xfrm>
            <a:off x="4635855" y="998655"/>
            <a:ext cx="4508145" cy="4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808000"/>
              </a:buClr>
              <a:buSzPct val="120000"/>
              <a:buChar char="›"/>
              <a:defRPr sz="3200">
                <a:solidFill>
                  <a:schemeClr val="tx1"/>
                </a:solidFill>
                <a:latin typeface="+mn-lt"/>
                <a:ea typeface="MS PGothic" pitchFamily="34" charset="-128"/>
                <a:cs typeface="MS PGothic" pitchFamily="34" charset="-128"/>
              </a:defRPr>
            </a:lvl1pPr>
            <a:lvl2pPr marL="742950" indent="-285750" algn="l" rtl="0" eaLnBrk="1" fontAlgn="base" hangingPunct="1">
              <a:spcBef>
                <a:spcPct val="20000"/>
              </a:spcBef>
              <a:spcAft>
                <a:spcPct val="0"/>
              </a:spcAft>
              <a:buSzPct val="90000"/>
              <a:buFont typeface="Marlett" pitchFamily="2" charset="2"/>
              <a:buChar char="h"/>
              <a:defRPr sz="2800">
                <a:solidFill>
                  <a:schemeClr val="tx1"/>
                </a:solidFill>
                <a:latin typeface="+mn-lt"/>
                <a:ea typeface="MS PGothic" pitchFamily="34" charset="-128"/>
                <a:cs typeface="Arial" charset="0"/>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Arial" charset="0"/>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Arial" charset="0"/>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Arial" charset="0"/>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r>
              <a:rPr lang="en-US" sz="2800" kern="0" dirty="0" smtClean="0"/>
              <a:t>Interactive jobs</a:t>
            </a:r>
          </a:p>
          <a:p>
            <a:r>
              <a:rPr lang="en-US" sz="2800" kern="0" dirty="0" smtClean="0"/>
              <a:t>Open development process progress	</a:t>
            </a:r>
          </a:p>
          <a:p>
            <a:r>
              <a:rPr lang="en-US" sz="2800" kern="0" dirty="0" smtClean="0"/>
              <a:t>Security policy maturation</a:t>
            </a:r>
          </a:p>
          <a:p>
            <a:r>
              <a:rPr lang="en-US" sz="2800" dirty="0" smtClean="0"/>
              <a:t>Many </a:t>
            </a:r>
            <a:r>
              <a:rPr lang="en-US" sz="2800" dirty="0"/>
              <a:t>more…</a:t>
            </a:r>
          </a:p>
          <a:p>
            <a:pPr marL="0" indent="0">
              <a:buNone/>
            </a:pPr>
            <a:endParaRPr lang="en-US" sz="2800" kern="0" dirty="0"/>
          </a:p>
        </p:txBody>
      </p:sp>
      <p:sp>
        <p:nvSpPr>
          <p:cNvPr id="6" name="WordArt 7"/>
          <p:cNvSpPr>
            <a:spLocks noChangeArrowheads="1" noChangeShapeType="1" noTextEdit="1"/>
          </p:cNvSpPr>
          <p:nvPr/>
        </p:nvSpPr>
        <p:spPr bwMode="auto">
          <a:xfrm>
            <a:off x="1295400" y="1828800"/>
            <a:ext cx="6172200" cy="32004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Last Year's News</a:t>
            </a:r>
          </a:p>
        </p:txBody>
      </p:sp>
    </p:spTree>
    <p:extLst>
      <p:ext uri="{BB962C8B-B14F-4D97-AF65-F5344CB8AC3E}">
        <p14:creationId xmlns:p14="http://schemas.microsoft.com/office/powerpoint/2010/main" val="311834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6481" y="313953"/>
            <a:ext cx="8228160" cy="1062832"/>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a:t>New DAGMan features</a:t>
            </a:r>
          </a:p>
        </p:txBody>
      </p:sp>
      <p:sp>
        <p:nvSpPr>
          <p:cNvPr id="3074" name="Rectangle 2"/>
          <p:cNvSpPr>
            <a:spLocks noGrp="1" noChangeArrowheads="1"/>
          </p:cNvSpPr>
          <p:nvPr>
            <p:ph type="body" idx="1"/>
          </p:nvPr>
        </p:nvSpPr>
        <p:spPr>
          <a:xfrm>
            <a:off x="456481" y="1218567"/>
            <a:ext cx="8228160" cy="5085174"/>
          </a:xfrm>
          <a:ln/>
        </p:spPr>
        <p:txBody>
          <a:bodyPr/>
          <a:lstStyle/>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800" dirty="0" smtClean="0"/>
              <a:t>More </a:t>
            </a:r>
            <a:r>
              <a:rPr lang="en-US" altLang="en-US" sz="2800" dirty="0"/>
              <a:t>info </a:t>
            </a:r>
            <a:r>
              <a:rPr lang="en-US" altLang="en-US" sz="2800" dirty="0" smtClean="0"/>
              <a:t>and improved structure in </a:t>
            </a:r>
            <a:r>
              <a:rPr lang="en-US" altLang="en-US" sz="2800" dirty="0"/>
              <a:t>node status file</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800" dirty="0"/>
              <a:t>Metrics </a:t>
            </a:r>
            <a:r>
              <a:rPr lang="en-US" altLang="en-US" sz="2800" dirty="0" smtClean="0"/>
              <a:t>reporting (used by Pegasus)</a:t>
            </a:r>
            <a:endParaRPr lang="en-US" altLang="en-US" sz="2800" dirty="0"/>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800" dirty="0"/>
              <a:t>DAG files can now be &gt; 2.2 GB</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800" dirty="0"/>
              <a:t>DAGMAN_DEFAULT_NODE_LOG has been made more powerful, so that it can be defined in HTCondor configuration files</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800" dirty="0"/>
              <a:t>Non-workflow log mode is now deprecated</a:t>
            </a:r>
          </a:p>
          <a:p>
            <a:pPr marL="391686" indent="-293764">
              <a:buSzPct val="45000"/>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n-US" sz="2800" dirty="0"/>
              <a:t>Node retry number is now available as VARS macro</a:t>
            </a:r>
          </a:p>
        </p:txBody>
      </p:sp>
    </p:spTree>
    <p:extLst>
      <p:ext uri="{BB962C8B-B14F-4D97-AF65-F5344CB8AC3E}">
        <p14:creationId xmlns:p14="http://schemas.microsoft.com/office/powerpoint/2010/main" val="36099600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7253" y="936001"/>
            <a:ext cx="8399462" cy="4227513"/>
          </a:xfrm>
        </p:spPr>
        <p:txBody>
          <a:bodyPr/>
          <a:lstStyle/>
          <a:p>
            <a:r>
              <a:rPr lang="en-US" dirty="0" err="1" smtClean="0"/>
              <a:t>Startd</a:t>
            </a:r>
            <a:r>
              <a:rPr lang="en-US" dirty="0" smtClean="0"/>
              <a:t> RANK </a:t>
            </a:r>
            <a:r>
              <a:rPr lang="en-US" dirty="0" smtClean="0"/>
              <a:t>expressions for </a:t>
            </a:r>
            <a:r>
              <a:rPr lang="en-US" dirty="0" err="1" smtClean="0"/>
              <a:t>pslots</a:t>
            </a:r>
            <a:r>
              <a:rPr lang="en-US" dirty="0" smtClean="0"/>
              <a:t> now works</a:t>
            </a:r>
            <a:endParaRPr lang="en-US" dirty="0" smtClean="0"/>
          </a:p>
          <a:p>
            <a:r>
              <a:rPr lang="en-US" dirty="0" err="1" smtClean="0"/>
              <a:t>Pslot</a:t>
            </a:r>
            <a:r>
              <a:rPr lang="en-US" dirty="0" smtClean="0"/>
              <a:t> slot ads now have info about </a:t>
            </a:r>
            <a:r>
              <a:rPr lang="en-US" dirty="0" err="1" smtClean="0"/>
              <a:t>dslots</a:t>
            </a:r>
            <a:endParaRPr lang="en-US" dirty="0" smtClean="0"/>
          </a:p>
          <a:p>
            <a:r>
              <a:rPr lang="en-US" dirty="0" smtClean="0"/>
              <a:t>In new </a:t>
            </a:r>
            <a:r>
              <a:rPr lang="en-US" dirty="0" err="1" smtClean="0"/>
              <a:t>classad</a:t>
            </a:r>
            <a:r>
              <a:rPr lang="en-US" dirty="0" smtClean="0"/>
              <a:t> arrays:</a:t>
            </a:r>
          </a:p>
          <a:p>
            <a:r>
              <a:rPr lang="en-US" dirty="0" smtClean="0"/>
              <a:t>If </a:t>
            </a:r>
            <a:r>
              <a:rPr lang="en-US" dirty="0" err="1" smtClean="0"/>
              <a:t>startds</a:t>
            </a:r>
            <a:r>
              <a:rPr lang="en-US" dirty="0" smtClean="0"/>
              <a:t> has four </a:t>
            </a:r>
            <a:r>
              <a:rPr lang="en-US" dirty="0" err="1" smtClean="0"/>
              <a:t>dslots</a:t>
            </a:r>
            <a:r>
              <a:rPr lang="en-US" dirty="0" smtClean="0"/>
              <a:t> running, looks like</a:t>
            </a:r>
          </a:p>
          <a:p>
            <a:pPr marL="0" indent="0">
              <a:buNone/>
            </a:pPr>
            <a:r>
              <a:rPr lang="en-US" sz="2000" dirty="0" err="1">
                <a:latin typeface="Courier New" panose="02070309020205020404" pitchFamily="49" charset="0"/>
                <a:cs typeface="Courier New" panose="02070309020205020404" pitchFamily="49" charset="0"/>
              </a:rPr>
              <a:t>childCpus</a:t>
            </a:r>
            <a:r>
              <a:rPr lang="en-US" sz="2000" dirty="0">
                <a:latin typeface="Courier New" panose="02070309020205020404" pitchFamily="49" charset="0"/>
                <a:cs typeface="Courier New" panose="02070309020205020404" pitchFamily="49" charset="0"/>
              </a:rPr>
              <a:t> = { 1,1,4,1 </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err="1" smtClean="0">
                <a:latin typeface="Courier New" panose="02070309020205020404" pitchFamily="49" charset="0"/>
                <a:cs typeface="Courier New" panose="02070309020205020404" pitchFamily="49" charset="0"/>
              </a:rPr>
              <a:t>childCurrentRank</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 0.0,0.0,0.0,0.0 }</a:t>
            </a:r>
          </a:p>
          <a:p>
            <a:pPr marL="0" indent="0">
              <a:buNone/>
            </a:pPr>
            <a:r>
              <a:rPr lang="en-US" sz="2000" dirty="0" err="1" smtClean="0">
                <a:latin typeface="Courier New" panose="02070309020205020404" pitchFamily="49" charset="0"/>
                <a:cs typeface="Courier New" panose="02070309020205020404" pitchFamily="49" charset="0"/>
              </a:rPr>
              <a:t>childState</a:t>
            </a:r>
            <a:r>
              <a:rPr lang="en-US" sz="2000" dirty="0" smtClean="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Claimed","Claimed","Claimed","</a:t>
            </a:r>
            <a:r>
              <a:rPr lang="en-US" sz="2000" dirty="0" err="1" smtClean="0">
                <a:latin typeface="Courier New" panose="02070309020205020404" pitchFamily="49" charset="0"/>
                <a:cs typeface="Courier New" panose="02070309020205020404" pitchFamily="49" charset="0"/>
              </a:rPr>
              <a:t>Claimed</a:t>
            </a:r>
            <a:r>
              <a:rPr lang="en-US" sz="2000" dirty="0" smtClean="0">
                <a:latin typeface="Courier New" panose="02070309020205020404" pitchFamily="49" charset="0"/>
                <a:cs typeface="Courier New" panose="02070309020205020404" pitchFamily="49" charset="0"/>
              </a:rPr>
              <a:t>“</a:t>
            </a:r>
          </a:p>
          <a:p>
            <a:r>
              <a:rPr lang="en-US" dirty="0" smtClean="0"/>
              <a:t>But not user </a:t>
            </a:r>
            <a:r>
              <a:rPr lang="en-US" dirty="0" err="1" smtClean="0"/>
              <a:t>prio</a:t>
            </a:r>
            <a:r>
              <a:rPr lang="en-US" dirty="0" smtClean="0"/>
              <a:t> yet</a:t>
            </a:r>
          </a:p>
          <a:p>
            <a:r>
              <a:rPr lang="en-US" dirty="0" smtClean="0"/>
              <a:t>Future work:  no </a:t>
            </a:r>
            <a:r>
              <a:rPr lang="en-US" dirty="0" err="1" smtClean="0"/>
              <a:t>dslots</a:t>
            </a:r>
            <a:r>
              <a:rPr lang="en-US" dirty="0" smtClean="0"/>
              <a:t> in collector!</a:t>
            </a:r>
            <a:endParaRPr lang="en-US" dirty="0"/>
          </a:p>
        </p:txBody>
      </p:sp>
      <p:sp>
        <p:nvSpPr>
          <p:cNvPr id="3" name="Title 2"/>
          <p:cNvSpPr>
            <a:spLocks noGrp="1"/>
          </p:cNvSpPr>
          <p:nvPr>
            <p:ph type="title"/>
          </p:nvPr>
        </p:nvSpPr>
        <p:spPr/>
        <p:txBody>
          <a:bodyPr/>
          <a:lstStyle/>
          <a:p>
            <a:r>
              <a:rPr lang="en-US" dirty="0" err="1" smtClean="0"/>
              <a:t>startd</a:t>
            </a:r>
            <a:r>
              <a:rPr lang="en-US" dirty="0" smtClean="0"/>
              <a:t> RANK for </a:t>
            </a:r>
            <a:r>
              <a:rPr lang="en-US" dirty="0" err="1" smtClean="0"/>
              <a:t>pslots</a:t>
            </a:r>
            <a:endParaRPr lang="en-US" dirty="0"/>
          </a:p>
        </p:txBody>
      </p:sp>
      <p:sp>
        <p:nvSpPr>
          <p:cNvPr id="4" name="Slide Number Placeholder 3"/>
          <p:cNvSpPr>
            <a:spLocks noGrp="1"/>
          </p:cNvSpPr>
          <p:nvPr>
            <p:ph type="sldNum" sz="quarter" idx="10"/>
          </p:nvPr>
        </p:nvSpPr>
        <p:spPr/>
        <p:txBody>
          <a:bodyPr/>
          <a:lstStyle/>
          <a:p>
            <a:pPr>
              <a:defRPr/>
            </a:pPr>
            <a:fld id="{51DCD3C1-F3D7-49B2-81A6-ACBCE522995D}" type="slidenum">
              <a:rPr lang="en-US" smtClean="0"/>
              <a:pPr>
                <a:defRPr/>
              </a:pPr>
              <a:t>51</a:t>
            </a:fld>
            <a:endParaRPr lang="en-US"/>
          </a:p>
        </p:txBody>
      </p:sp>
    </p:spTree>
    <p:extLst>
      <p:ext uri="{BB962C8B-B14F-4D97-AF65-F5344CB8AC3E}">
        <p14:creationId xmlns:p14="http://schemas.microsoft.com/office/powerpoint/2010/main" val="1305801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52</a:t>
            </a:fld>
            <a:endParaRPr lang="en-US" dirty="0"/>
          </a:p>
        </p:txBody>
      </p:sp>
      <p:pic>
        <p:nvPicPr>
          <p:cNvPr id="30722" name="Picture 2" descr="http://www.darkgovernment.com/news/wp-content/uploads/2013/01/crystal-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253" y="601368"/>
            <a:ext cx="5502275" cy="4953295"/>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http://markandrewholmes.com/hal9000.jpg"/>
          <p:cNvPicPr>
            <a:picLocks noChangeAspect="1" noChangeArrowheads="1"/>
          </p:cNvPicPr>
          <p:nvPr/>
        </p:nvPicPr>
        <p:blipFill rotWithShape="1">
          <a:blip r:embed="rId3">
            <a:extLst>
              <a:ext uri="{28A0092B-C50C-407E-A947-70E740481C1C}">
                <a14:useLocalDpi xmlns:a14="http://schemas.microsoft.com/office/drawing/2010/main" val="0"/>
              </a:ext>
            </a:extLst>
          </a:blip>
          <a:srcRect l="39089" t="8668" r="38666" b="8258"/>
          <a:stretch/>
        </p:blipFill>
        <p:spPr bwMode="auto">
          <a:xfrm>
            <a:off x="701058" y="791596"/>
            <a:ext cx="1699497" cy="476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790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262" y="1100892"/>
            <a:ext cx="5204320" cy="4227513"/>
          </a:xfrm>
        </p:spPr>
        <p:txBody>
          <a:bodyPr/>
          <a:lstStyle/>
          <a:p>
            <a:pPr>
              <a:defRPr/>
            </a:pPr>
            <a:r>
              <a:rPr lang="en-US" dirty="0" smtClean="0"/>
              <a:t>Test a VM on start-up. (#3789)</a:t>
            </a:r>
          </a:p>
          <a:p>
            <a:pPr>
              <a:defRPr/>
            </a:pPr>
            <a:r>
              <a:rPr lang="en-US" dirty="0" smtClean="0"/>
              <a:t>Test VM networking on start-up. (#3960)</a:t>
            </a:r>
          </a:p>
          <a:p>
            <a:pPr>
              <a:defRPr/>
            </a:pPr>
            <a:r>
              <a:rPr lang="en-US" dirty="0" smtClean="0"/>
              <a:t>And periodically </a:t>
            </a:r>
            <a:r>
              <a:rPr lang="en-US" dirty="0"/>
              <a:t>re-check </a:t>
            </a:r>
            <a:r>
              <a:rPr lang="en-US" dirty="0" smtClean="0"/>
              <a:t>both.</a:t>
            </a:r>
          </a:p>
          <a:p>
            <a:pPr>
              <a:defRPr/>
            </a:pPr>
            <a:r>
              <a:rPr lang="en-US" dirty="0" smtClean="0"/>
              <a:t>Advertise health of VMU on a host. (#3976)</a:t>
            </a:r>
          </a:p>
          <a:p>
            <a:pPr lvl="1">
              <a:defRPr/>
            </a:pPr>
            <a:r>
              <a:rPr lang="en-US" dirty="0" smtClean="0"/>
              <a:t>Include testing results and job attempts.</a:t>
            </a:r>
          </a:p>
        </p:txBody>
      </p:sp>
      <p:sp>
        <p:nvSpPr>
          <p:cNvPr id="3" name="Slide Number Placeholder 2"/>
          <p:cNvSpPr>
            <a:spLocks noGrp="1"/>
          </p:cNvSpPr>
          <p:nvPr>
            <p:ph type="sldNum" sz="quarter" idx="10"/>
          </p:nvPr>
        </p:nvSpPr>
        <p:spPr/>
        <p:txBody>
          <a:bodyPr/>
          <a:lstStyle/>
          <a:p>
            <a:pPr>
              <a:defRPr/>
            </a:pPr>
            <a:fld id="{7C005AED-D55F-41CF-BA61-07286A3EBD1E}" type="slidenum">
              <a:rPr lang="en-US"/>
              <a:pPr>
                <a:defRPr/>
              </a:pPr>
              <a:t>53</a:t>
            </a:fld>
            <a:endParaRPr lang="en-US"/>
          </a:p>
        </p:txBody>
      </p:sp>
      <p:sp>
        <p:nvSpPr>
          <p:cNvPr id="4" name="Title 3"/>
          <p:cNvSpPr>
            <a:spLocks noGrp="1"/>
          </p:cNvSpPr>
          <p:nvPr>
            <p:ph type="title"/>
          </p:nvPr>
        </p:nvSpPr>
        <p:spPr>
          <a:xfrm>
            <a:off x="0" y="171450"/>
            <a:ext cx="9144000" cy="914400"/>
          </a:xfrm>
        </p:spPr>
        <p:txBody>
          <a:bodyPr/>
          <a:lstStyle/>
          <a:p>
            <a:pPr>
              <a:defRPr/>
            </a:pPr>
            <a:r>
              <a:rPr lang="en-US" dirty="0" smtClean="0"/>
              <a:t>VM Universe enhancements for admins</a:t>
            </a:r>
            <a:endParaRPr lang="en-US" dirty="0"/>
          </a:p>
        </p:txBody>
      </p:sp>
      <p:pic>
        <p:nvPicPr>
          <p:cNvPr id="56322" name="Picture 2" descr="https://encrypted-tbn0.gstatic.com/images?q=tbn:ANd9GcRB2PeRVSgRE2MUXPn9ch8HKC6c6CznGETLm65muVRtzVN8sKP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582" y="1747681"/>
            <a:ext cx="3290550" cy="250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782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Clean up submission problems</a:t>
            </a:r>
          </a:p>
          <a:p>
            <a:pPr lvl="1"/>
            <a:r>
              <a:rPr lang="en-US" dirty="0" err="1" smtClean="0"/>
              <a:t>vm_memory</a:t>
            </a:r>
            <a:r>
              <a:rPr lang="en-US" dirty="0" smtClean="0"/>
              <a:t> </a:t>
            </a:r>
            <a:r>
              <a:rPr lang="en-US" dirty="0" err="1" smtClean="0"/>
              <a:t>vs</a:t>
            </a:r>
            <a:r>
              <a:rPr lang="en-US" dirty="0" smtClean="0"/>
              <a:t> </a:t>
            </a:r>
            <a:r>
              <a:rPr lang="en-US" dirty="0" err="1" smtClean="0"/>
              <a:t>RequestMemory</a:t>
            </a:r>
            <a:r>
              <a:rPr lang="en-US" dirty="0" smtClean="0"/>
              <a:t> (#3907)</a:t>
            </a:r>
          </a:p>
          <a:p>
            <a:pPr lvl="1"/>
            <a:r>
              <a:rPr lang="en-US" dirty="0" smtClean="0"/>
              <a:t>file transfer</a:t>
            </a:r>
          </a:p>
          <a:p>
            <a:pPr lvl="2"/>
            <a:r>
              <a:rPr lang="en-US" dirty="0" smtClean="0"/>
              <a:t>spurious (?) warnings (#3908)</a:t>
            </a:r>
          </a:p>
          <a:p>
            <a:pPr lvl="2"/>
            <a:r>
              <a:rPr lang="en-US" dirty="0" smtClean="0"/>
              <a:t>doesn’t play well with file-transfer plugins (#4167)</a:t>
            </a:r>
          </a:p>
          <a:p>
            <a:pPr lvl="2"/>
            <a:r>
              <a:rPr lang="en-US" dirty="0" smtClean="0"/>
              <a:t>interaction with </a:t>
            </a:r>
            <a:r>
              <a:rPr lang="en-US" dirty="0" err="1" smtClean="0"/>
              <a:t>vm_no_output_vm</a:t>
            </a:r>
            <a:r>
              <a:rPr lang="en-US" dirty="0" smtClean="0"/>
              <a:t> (#2556)</a:t>
            </a:r>
          </a:p>
          <a:p>
            <a:r>
              <a:rPr lang="en-US" dirty="0" smtClean="0"/>
              <a:t>Support an exit status code (#3961)</a:t>
            </a:r>
            <a:endParaRPr lang="en-US" dirty="0"/>
          </a:p>
        </p:txBody>
      </p:sp>
      <p:sp>
        <p:nvSpPr>
          <p:cNvPr id="4" name="Slide Number Placeholder 3"/>
          <p:cNvSpPr>
            <a:spLocks noGrp="1"/>
          </p:cNvSpPr>
          <p:nvPr>
            <p:ph type="sldNum" sz="quarter" idx="10"/>
          </p:nvPr>
        </p:nvSpPr>
        <p:spPr/>
        <p:txBody>
          <a:bodyPr/>
          <a:lstStyle/>
          <a:p>
            <a:pPr>
              <a:defRPr/>
            </a:pPr>
            <a:fld id="{B8EFBB37-BA89-4CDA-9F93-27DAA08538EF}" type="slidenum">
              <a:rPr lang="en-US" smtClean="0"/>
              <a:pPr>
                <a:defRPr/>
              </a:pPr>
              <a:t>54</a:t>
            </a:fld>
            <a:endParaRPr lang="en-US"/>
          </a:p>
        </p:txBody>
      </p:sp>
      <p:sp>
        <p:nvSpPr>
          <p:cNvPr id="7" name="Title 3"/>
          <p:cNvSpPr>
            <a:spLocks noGrp="1"/>
          </p:cNvSpPr>
          <p:nvPr>
            <p:ph type="title"/>
          </p:nvPr>
        </p:nvSpPr>
        <p:spPr>
          <a:xfrm>
            <a:off x="0" y="171450"/>
            <a:ext cx="9144000" cy="914400"/>
          </a:xfrm>
        </p:spPr>
        <p:txBody>
          <a:bodyPr/>
          <a:lstStyle/>
          <a:p>
            <a:pPr>
              <a:defRPr/>
            </a:pPr>
            <a:r>
              <a:rPr lang="en-US" dirty="0" smtClean="0"/>
              <a:t>VM Universe enhancements for users</a:t>
            </a:r>
            <a:endParaRPr lang="en-US" dirty="0"/>
          </a:p>
        </p:txBody>
      </p:sp>
    </p:spTree>
    <p:extLst>
      <p:ext uri="{BB962C8B-B14F-4D97-AF65-F5344CB8AC3E}">
        <p14:creationId xmlns:p14="http://schemas.microsoft.com/office/powerpoint/2010/main" val="1292142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Swap standard universe’s constraints for the constraints of VMs</a:t>
            </a:r>
          </a:p>
          <a:p>
            <a:pPr lvl="1"/>
            <a:r>
              <a:rPr lang="en-US" dirty="0" smtClean="0"/>
              <a:t>Moves some burdens from user to admin</a:t>
            </a:r>
          </a:p>
          <a:p>
            <a:r>
              <a:rPr lang="en-US" dirty="0" smtClean="0"/>
              <a:t>Transparent to application and user?</a:t>
            </a:r>
          </a:p>
          <a:p>
            <a:pPr lvl="1"/>
            <a:r>
              <a:rPr lang="en-US" dirty="0" smtClean="0"/>
              <a:t>Admin could set default VM to one that looks like the host OS</a:t>
            </a:r>
          </a:p>
          <a:p>
            <a:r>
              <a:rPr lang="en-US" dirty="0"/>
              <a:t>C</a:t>
            </a:r>
            <a:r>
              <a:rPr lang="en-US" dirty="0" smtClean="0"/>
              <a:t>ombine vanilla and VM universe</a:t>
            </a:r>
          </a:p>
        </p:txBody>
      </p:sp>
      <p:sp>
        <p:nvSpPr>
          <p:cNvPr id="3" name="Title 2"/>
          <p:cNvSpPr>
            <a:spLocks noGrp="1"/>
          </p:cNvSpPr>
          <p:nvPr>
            <p:ph type="title"/>
          </p:nvPr>
        </p:nvSpPr>
        <p:spPr>
          <a:xfrm>
            <a:off x="0" y="254833"/>
            <a:ext cx="9144000" cy="914400"/>
          </a:xfrm>
        </p:spPr>
        <p:txBody>
          <a:bodyPr/>
          <a:lstStyle/>
          <a:p>
            <a:r>
              <a:rPr lang="en-US" dirty="0" smtClean="0"/>
              <a:t>KVM-Enabled </a:t>
            </a:r>
            <a:r>
              <a:rPr lang="en-US" dirty="0" err="1" smtClean="0"/>
              <a:t>Checkpointing</a:t>
            </a:r>
            <a:r>
              <a:rPr lang="en-US" dirty="0"/>
              <a:t/>
            </a:r>
            <a:br>
              <a:rPr lang="en-US" dirty="0"/>
            </a:br>
            <a:r>
              <a:rPr lang="en-US" dirty="0" smtClean="0"/>
              <a:t>of vanilla universe jobs</a:t>
            </a:r>
            <a:endParaRPr lang="en-US" dirty="0"/>
          </a:p>
        </p:txBody>
      </p:sp>
    </p:spTree>
    <p:extLst>
      <p:ext uri="{BB962C8B-B14F-4D97-AF65-F5344CB8AC3E}">
        <p14:creationId xmlns:p14="http://schemas.microsoft.com/office/powerpoint/2010/main" val="1383111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Original Plan</a:t>
            </a:r>
            <a:endParaRPr lang="en-US" dirty="0"/>
          </a:p>
        </p:txBody>
      </p:sp>
      <p:sp>
        <p:nvSpPr>
          <p:cNvPr id="4" name="Rounded Rectangle 3"/>
          <p:cNvSpPr/>
          <p:nvPr/>
        </p:nvSpPr>
        <p:spPr bwMode="auto">
          <a:xfrm>
            <a:off x="6248400" y="1066800"/>
            <a:ext cx="2667000" cy="4724400"/>
          </a:xfrm>
          <a:prstGeom prst="roundRect">
            <a:avLst/>
          </a:prstGeom>
          <a:noFill/>
          <a:ln w="12700" cap="flat" cmpd="sng" algn="ctr">
            <a:solidFill>
              <a:schemeClr val="tx1"/>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5" name="TextBox 4"/>
          <p:cNvSpPr txBox="1"/>
          <p:nvPr/>
        </p:nvSpPr>
        <p:spPr>
          <a:xfrm>
            <a:off x="6248400" y="697468"/>
            <a:ext cx="2667000" cy="369332"/>
          </a:xfrm>
          <a:prstGeom prst="rect">
            <a:avLst/>
          </a:prstGeom>
          <a:noFill/>
        </p:spPr>
        <p:txBody>
          <a:bodyPr wrap="square" rtlCol="0" anchor="b">
            <a:spAutoFit/>
          </a:bodyPr>
          <a:lstStyle/>
          <a:p>
            <a:pPr algn="ctr"/>
            <a:r>
              <a:rPr lang="en-US" dirty="0" smtClean="0"/>
              <a:t>VM</a:t>
            </a:r>
            <a:endParaRPr lang="en-US" dirty="0"/>
          </a:p>
        </p:txBody>
      </p:sp>
      <p:sp>
        <p:nvSpPr>
          <p:cNvPr id="6" name="Flowchart: Magnetic Disk 5"/>
          <p:cNvSpPr/>
          <p:nvPr/>
        </p:nvSpPr>
        <p:spPr bwMode="auto">
          <a:xfrm>
            <a:off x="4114800" y="1828800"/>
            <a:ext cx="685800" cy="9906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7" name="Flowchart: Process 6"/>
          <p:cNvSpPr/>
          <p:nvPr/>
        </p:nvSpPr>
        <p:spPr bwMode="auto">
          <a:xfrm>
            <a:off x="7124700" y="2017776"/>
            <a:ext cx="914400" cy="612648"/>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8" name="Flowchart: Process 7"/>
          <p:cNvSpPr/>
          <p:nvPr/>
        </p:nvSpPr>
        <p:spPr bwMode="auto">
          <a:xfrm>
            <a:off x="7124700" y="3122676"/>
            <a:ext cx="914400" cy="612648"/>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9" name="TextBox 8"/>
          <p:cNvSpPr txBox="1"/>
          <p:nvPr/>
        </p:nvSpPr>
        <p:spPr>
          <a:xfrm>
            <a:off x="3672870" y="1491734"/>
            <a:ext cx="1531188" cy="369332"/>
          </a:xfrm>
          <a:prstGeom prst="rect">
            <a:avLst/>
          </a:prstGeom>
          <a:noFill/>
        </p:spPr>
        <p:txBody>
          <a:bodyPr wrap="none" rtlCol="0">
            <a:spAutoFit/>
          </a:bodyPr>
          <a:lstStyle/>
          <a:p>
            <a:r>
              <a:rPr lang="en-US" dirty="0" smtClean="0"/>
              <a:t>shared folder</a:t>
            </a:r>
            <a:endParaRPr lang="en-US" dirty="0"/>
          </a:p>
        </p:txBody>
      </p:sp>
      <p:sp>
        <p:nvSpPr>
          <p:cNvPr id="11" name="TextBox 10"/>
          <p:cNvSpPr txBox="1"/>
          <p:nvPr/>
        </p:nvSpPr>
        <p:spPr>
          <a:xfrm>
            <a:off x="7162554" y="1644134"/>
            <a:ext cx="838691" cy="369332"/>
          </a:xfrm>
          <a:prstGeom prst="rect">
            <a:avLst/>
          </a:prstGeom>
          <a:noFill/>
        </p:spPr>
        <p:txBody>
          <a:bodyPr wrap="none" rtlCol="0">
            <a:spAutoFit/>
          </a:bodyPr>
          <a:lstStyle/>
          <a:p>
            <a:r>
              <a:rPr lang="en-US" dirty="0"/>
              <a:t>starter</a:t>
            </a:r>
          </a:p>
        </p:txBody>
      </p:sp>
      <p:sp>
        <p:nvSpPr>
          <p:cNvPr id="12" name="TextBox 11"/>
          <p:cNvSpPr txBox="1"/>
          <p:nvPr/>
        </p:nvSpPr>
        <p:spPr>
          <a:xfrm>
            <a:off x="7162554" y="2753344"/>
            <a:ext cx="1005403" cy="369332"/>
          </a:xfrm>
          <a:prstGeom prst="rect">
            <a:avLst/>
          </a:prstGeom>
          <a:noFill/>
        </p:spPr>
        <p:txBody>
          <a:bodyPr wrap="none" rtlCol="0">
            <a:spAutoFit/>
          </a:bodyPr>
          <a:lstStyle/>
          <a:p>
            <a:r>
              <a:rPr lang="en-US" dirty="0" smtClean="0"/>
              <a:t>user job</a:t>
            </a:r>
            <a:endParaRPr lang="en-US" dirty="0"/>
          </a:p>
        </p:txBody>
      </p:sp>
      <p:sp>
        <p:nvSpPr>
          <p:cNvPr id="13" name="Flowchart: Process 12"/>
          <p:cNvSpPr/>
          <p:nvPr/>
        </p:nvSpPr>
        <p:spPr bwMode="auto">
          <a:xfrm>
            <a:off x="876300" y="2017776"/>
            <a:ext cx="914400" cy="612648"/>
          </a:xfrm>
          <a:prstGeom prst="flowChartProces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charset="0"/>
              <a:ea typeface="ＭＳ Ｐゴシック" charset="0"/>
            </a:endParaRPr>
          </a:p>
        </p:txBody>
      </p:sp>
      <p:sp>
        <p:nvSpPr>
          <p:cNvPr id="14" name="TextBox 13"/>
          <p:cNvSpPr txBox="1"/>
          <p:nvPr/>
        </p:nvSpPr>
        <p:spPr>
          <a:xfrm>
            <a:off x="914154" y="1644134"/>
            <a:ext cx="838691" cy="369332"/>
          </a:xfrm>
          <a:prstGeom prst="rect">
            <a:avLst/>
          </a:prstGeom>
          <a:noFill/>
        </p:spPr>
        <p:txBody>
          <a:bodyPr wrap="none" rtlCol="0">
            <a:spAutoFit/>
          </a:bodyPr>
          <a:lstStyle/>
          <a:p>
            <a:r>
              <a:rPr lang="en-US" dirty="0"/>
              <a:t>starter</a:t>
            </a:r>
          </a:p>
        </p:txBody>
      </p:sp>
      <p:cxnSp>
        <p:nvCxnSpPr>
          <p:cNvPr id="19" name="Straight Arrow Connector 18"/>
          <p:cNvCxnSpPr>
            <a:stCxn id="6" idx="4"/>
            <a:endCxn id="7" idx="1"/>
          </p:cNvCxnSpPr>
          <p:nvPr/>
        </p:nvCxnSpPr>
        <p:spPr bwMode="auto">
          <a:xfrm>
            <a:off x="4800600" y="2324100"/>
            <a:ext cx="2324100"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Elbow Connector 21"/>
          <p:cNvCxnSpPr>
            <a:stCxn id="6" idx="3"/>
            <a:endCxn id="8" idx="1"/>
          </p:cNvCxnSpPr>
          <p:nvPr/>
        </p:nvCxnSpPr>
        <p:spPr bwMode="auto">
          <a:xfrm rot="16200000" flipH="1">
            <a:off x="5486400" y="1790700"/>
            <a:ext cx="609600" cy="2667000"/>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a:stCxn id="13" idx="3"/>
            <a:endCxn id="6" idx="2"/>
          </p:cNvCxnSpPr>
          <p:nvPr/>
        </p:nvCxnSpPr>
        <p:spPr bwMode="auto">
          <a:xfrm>
            <a:off x="1790700" y="2324100"/>
            <a:ext cx="2324100" cy="0"/>
          </a:xfrm>
          <a:prstGeom prst="straightConnector1">
            <a:avLst/>
          </a:prstGeom>
          <a:solidFill>
            <a:schemeClr val="accent1"/>
          </a:solidFill>
          <a:ln w="9525" cap="flat" cmpd="sng" algn="ctr">
            <a:solidFill>
              <a:schemeClr val="tx1"/>
            </a:solidFill>
            <a:prstDash val="solid"/>
            <a:round/>
            <a:headEnd type="arrow"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Elbow Connector 30"/>
          <p:cNvCxnSpPr>
            <a:stCxn id="13" idx="2"/>
            <a:endCxn id="4" idx="2"/>
          </p:cNvCxnSpPr>
          <p:nvPr/>
        </p:nvCxnSpPr>
        <p:spPr bwMode="auto">
          <a:xfrm rot="16200000" flipH="1">
            <a:off x="2877312" y="1086612"/>
            <a:ext cx="3160776" cy="6248400"/>
          </a:xfrm>
          <a:prstGeom prst="bentConnector3">
            <a:avLst>
              <a:gd name="adj1" fmla="val 107232"/>
            </a:avLst>
          </a:prstGeom>
          <a:solidFill>
            <a:schemeClr val="accent1"/>
          </a:solidFill>
          <a:ln w="9525"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5398122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Speak </a:t>
            </a:r>
            <a:r>
              <a:rPr lang="en-US" dirty="0" err="1" smtClean="0"/>
              <a:t>OpenStack’s</a:t>
            </a:r>
            <a:r>
              <a:rPr lang="en-US" dirty="0" smtClean="0"/>
              <a:t> NOVA protocol</a:t>
            </a:r>
          </a:p>
          <a:p>
            <a:pPr lvl="1"/>
            <a:r>
              <a:rPr lang="en-US" dirty="0" smtClean="0"/>
              <a:t>Better supported than EC2 compatibility interface</a:t>
            </a:r>
          </a:p>
          <a:p>
            <a:pPr lvl="1"/>
            <a:r>
              <a:rPr lang="en-US" dirty="0" smtClean="0"/>
              <a:t>Allows better error handling</a:t>
            </a:r>
          </a:p>
          <a:p>
            <a:pPr lvl="1"/>
            <a:r>
              <a:rPr lang="en-US" dirty="0" smtClean="0"/>
              <a:t>Provides richer set of controls on instances</a:t>
            </a:r>
          </a:p>
          <a:p>
            <a:pPr lvl="1"/>
            <a:r>
              <a:rPr lang="en-US" dirty="0" smtClean="0"/>
              <a:t>Potential to obtain and manage resources beyond servers</a:t>
            </a:r>
            <a:endParaRPr lang="en-US" dirty="0"/>
          </a:p>
        </p:txBody>
      </p:sp>
      <p:sp>
        <p:nvSpPr>
          <p:cNvPr id="3" name="Title 2"/>
          <p:cNvSpPr>
            <a:spLocks noGrp="1"/>
          </p:cNvSpPr>
          <p:nvPr>
            <p:ph type="title"/>
          </p:nvPr>
        </p:nvSpPr>
        <p:spPr/>
        <p:txBody>
          <a:bodyPr/>
          <a:lstStyle/>
          <a:p>
            <a:r>
              <a:rPr lang="en-US" dirty="0" smtClean="0"/>
              <a:t>Native </a:t>
            </a:r>
            <a:r>
              <a:rPr lang="en-US" dirty="0" err="1" smtClean="0"/>
              <a:t>OpenStack</a:t>
            </a:r>
            <a:r>
              <a:rPr lang="en-US" dirty="0" smtClean="0"/>
              <a:t> Support</a:t>
            </a:r>
            <a:endParaRPr lang="en-US" dirty="0"/>
          </a:p>
        </p:txBody>
      </p:sp>
      <p:sp>
        <p:nvSpPr>
          <p:cNvPr id="4" name="Slide Number Placeholder 3"/>
          <p:cNvSpPr>
            <a:spLocks noGrp="1"/>
          </p:cNvSpPr>
          <p:nvPr>
            <p:ph type="sldNum" sz="quarter" idx="10"/>
          </p:nvPr>
        </p:nvSpPr>
        <p:spPr/>
        <p:txBody>
          <a:bodyPr/>
          <a:lstStyle/>
          <a:p>
            <a:fld id="{E5A52E02-9ACB-2D4E-A46C-4D0E08263A2F}" type="slidenum">
              <a:rPr lang="en-US" smtClean="0"/>
              <a:pPr/>
              <a:t>57</a:t>
            </a:fld>
            <a:endParaRPr lang="en-US"/>
          </a:p>
        </p:txBody>
      </p:sp>
    </p:spTree>
    <p:extLst>
      <p:ext uri="{BB962C8B-B14F-4D97-AF65-F5344CB8AC3E}">
        <p14:creationId xmlns:p14="http://schemas.microsoft.com/office/powerpoint/2010/main" val="24556010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515" y="795287"/>
            <a:ext cx="8399462" cy="4227513"/>
          </a:xfrm>
        </p:spPr>
        <p:txBody>
          <a:bodyPr/>
          <a:lstStyle/>
          <a:p>
            <a:r>
              <a:rPr lang="en-US" sz="2400" dirty="0" smtClean="0"/>
              <a:t>Network enhancements	</a:t>
            </a:r>
          </a:p>
          <a:p>
            <a:pPr lvl="1"/>
            <a:r>
              <a:rPr lang="en-US" sz="2000" dirty="0" err="1" smtClean="0"/>
              <a:t>Zhe</a:t>
            </a:r>
            <a:r>
              <a:rPr lang="en-US" sz="2000" dirty="0" smtClean="0"/>
              <a:t> Zhang’s talk yesterday (LARK)</a:t>
            </a:r>
          </a:p>
          <a:p>
            <a:pPr lvl="1"/>
            <a:r>
              <a:rPr lang="en-US" sz="2000" dirty="0" smtClean="0"/>
              <a:t>Alan </a:t>
            </a:r>
            <a:r>
              <a:rPr lang="en-US" sz="2000" dirty="0" err="1" smtClean="0"/>
              <a:t>DeSmet’s</a:t>
            </a:r>
            <a:r>
              <a:rPr lang="en-US" sz="2000" dirty="0" smtClean="0"/>
              <a:t> talk tomorrow (source routing, IPv6)</a:t>
            </a:r>
          </a:p>
          <a:p>
            <a:r>
              <a:rPr lang="en-US" sz="2400" dirty="0"/>
              <a:t>First-class facility in HTCondor for caching job input data sets on execute nodes</a:t>
            </a:r>
          </a:p>
          <a:p>
            <a:pPr lvl="1"/>
            <a:r>
              <a:rPr lang="en-US" sz="2000" dirty="0"/>
              <a:t>Give feedback on our design!  See </a:t>
            </a:r>
            <a:r>
              <a:rPr lang="en-US" sz="2000" dirty="0">
                <a:hlinkClick r:id="rId2"/>
              </a:rPr>
              <a:t>http://goo.gl/8sxQJb</a:t>
            </a:r>
            <a:endParaRPr lang="en-US" sz="2000" dirty="0"/>
          </a:p>
          <a:p>
            <a:r>
              <a:rPr lang="en-US" sz="2400" dirty="0" smtClean="0"/>
              <a:t>HTPC scheduling mechanisms</a:t>
            </a:r>
          </a:p>
          <a:p>
            <a:pPr lvl="1"/>
            <a:r>
              <a:rPr lang="en-US" sz="2000" dirty="0" smtClean="0"/>
              <a:t>Built-in vs expressions</a:t>
            </a:r>
          </a:p>
          <a:p>
            <a:r>
              <a:rPr lang="en-US" sz="2400" dirty="0" smtClean="0"/>
              <a:t>Less tuning out of the box (think Skype…)</a:t>
            </a:r>
          </a:p>
          <a:p>
            <a:pPr lvl="1"/>
            <a:r>
              <a:rPr lang="en-US" sz="2000" dirty="0" err="1"/>
              <a:t>s</a:t>
            </a:r>
            <a:r>
              <a:rPr lang="en-US" sz="2000" dirty="0" err="1" smtClean="0"/>
              <a:t>hared_port</a:t>
            </a:r>
            <a:r>
              <a:rPr lang="en-US" sz="2000" dirty="0" smtClean="0"/>
              <a:t> and collector hierarchy on by default, …</a:t>
            </a:r>
          </a:p>
          <a:p>
            <a:r>
              <a:rPr lang="en-US" sz="2400" dirty="0" smtClean="0"/>
              <a:t>Grouping of jobs (and machines?)</a:t>
            </a:r>
          </a:p>
          <a:p>
            <a:r>
              <a:rPr lang="en-US" sz="2400" dirty="0" smtClean="0"/>
              <a:t>Horizontal scaling</a:t>
            </a:r>
          </a:p>
          <a:p>
            <a:r>
              <a:rPr lang="en-US" sz="2400" dirty="0" smtClean="0"/>
              <a:t>Provide operators more visibility into their pool</a:t>
            </a:r>
          </a:p>
        </p:txBody>
      </p:sp>
      <p:sp>
        <p:nvSpPr>
          <p:cNvPr id="3" name="Title 2"/>
          <p:cNvSpPr>
            <a:spLocks noGrp="1"/>
          </p:cNvSpPr>
          <p:nvPr>
            <p:ph type="title"/>
          </p:nvPr>
        </p:nvSpPr>
        <p:spPr/>
        <p:txBody>
          <a:bodyPr/>
          <a:lstStyle/>
          <a:p>
            <a:r>
              <a:rPr lang="en-US" dirty="0" smtClean="0"/>
              <a:t>Continue to push on…</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58</a:t>
            </a:fld>
            <a:endParaRPr lang="en-US" dirty="0"/>
          </a:p>
        </p:txBody>
      </p:sp>
    </p:spTree>
    <p:extLst>
      <p:ext uri="{BB962C8B-B14F-4D97-AF65-F5344CB8AC3E}">
        <p14:creationId xmlns:p14="http://schemas.microsoft.com/office/powerpoint/2010/main" val="2632214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30265"/>
            <a:ext cx="9144000" cy="914400"/>
          </a:xfrm>
        </p:spPr>
        <p:txBody>
          <a:bodyPr/>
          <a:lstStyle/>
          <a:p>
            <a:r>
              <a:rPr lang="en-US" dirty="0" smtClean="0"/>
              <a:t>Thank You!</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59</a:t>
            </a:fld>
            <a:endParaRPr lang="en-US" dirty="0"/>
          </a:p>
        </p:txBody>
      </p:sp>
      <p:pic>
        <p:nvPicPr>
          <p:cNvPr id="53250" name="Picture 2" descr="https://encrypted-tbn3.gstatic.com/images?q=tbn:ANd9GcTM5iNenSxuv_yEQB6e8Ss_91FImO_ARgFNwfFx6eWZJlYsv1oN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050" y="1608500"/>
            <a:ext cx="3981710" cy="437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3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5575" y="816078"/>
            <a:ext cx="8399462" cy="4227513"/>
          </a:xfrm>
        </p:spPr>
        <p:txBody>
          <a:bodyPr/>
          <a:lstStyle/>
          <a:p>
            <a:pPr marL="0" indent="0" fontAlgn="auto">
              <a:spcAft>
                <a:spcPts val="0"/>
              </a:spcAft>
              <a:buNone/>
              <a:defRPr/>
            </a:pPr>
            <a:r>
              <a:rPr lang="en-US" sz="2400" dirty="0" smtClean="0"/>
              <a:t>“...we </a:t>
            </a:r>
            <a:r>
              <a:rPr lang="en-US" sz="2400" dirty="0"/>
              <a:t>have identified six key challenge areas that we believe will drive HTC technologies innovation in the next five years.”</a:t>
            </a:r>
            <a:endParaRPr lang="en-US" sz="3600" dirty="0"/>
          </a:p>
          <a:p>
            <a:pPr fontAlgn="auto">
              <a:spcAft>
                <a:spcPts val="0"/>
              </a:spcAft>
              <a:buFont typeface="Arial"/>
              <a:buChar char="•"/>
              <a:defRPr/>
            </a:pPr>
            <a:r>
              <a:rPr lang="en-US" b="1" dirty="0">
                <a:solidFill>
                  <a:srgbClr val="FF0000"/>
                </a:solidFill>
              </a:rPr>
              <a:t>Evolving resource acquisition models</a:t>
            </a:r>
          </a:p>
          <a:p>
            <a:pPr fontAlgn="auto">
              <a:spcAft>
                <a:spcPts val="0"/>
              </a:spcAft>
              <a:buFont typeface="Arial"/>
              <a:buChar char="•"/>
              <a:defRPr/>
            </a:pPr>
            <a:r>
              <a:rPr lang="en-US" b="1" dirty="0"/>
              <a:t>Hardware complexity</a:t>
            </a:r>
          </a:p>
          <a:p>
            <a:pPr fontAlgn="auto">
              <a:spcAft>
                <a:spcPts val="0"/>
              </a:spcAft>
              <a:buFont typeface="Arial"/>
              <a:buChar char="•"/>
              <a:defRPr/>
            </a:pPr>
            <a:r>
              <a:rPr lang="en-US" b="1" dirty="0"/>
              <a:t>Widely disparate use cases</a:t>
            </a:r>
          </a:p>
          <a:p>
            <a:pPr fontAlgn="auto">
              <a:spcAft>
                <a:spcPts val="0"/>
              </a:spcAft>
              <a:buFont typeface="Arial"/>
              <a:buChar char="•"/>
              <a:defRPr/>
            </a:pPr>
            <a:r>
              <a:rPr lang="en-US" b="1" dirty="0"/>
              <a:t>Data intensive computing </a:t>
            </a:r>
          </a:p>
          <a:p>
            <a:pPr fontAlgn="auto">
              <a:spcAft>
                <a:spcPts val="0"/>
              </a:spcAft>
              <a:buFont typeface="Arial"/>
              <a:buChar char="•"/>
              <a:defRPr/>
            </a:pPr>
            <a:r>
              <a:rPr lang="en-US" b="1" dirty="0"/>
              <a:t>Black-box applications</a:t>
            </a:r>
          </a:p>
          <a:p>
            <a:pPr fontAlgn="auto">
              <a:spcAft>
                <a:spcPts val="0"/>
              </a:spcAft>
              <a:buFont typeface="Arial"/>
              <a:buChar char="•"/>
              <a:defRPr/>
            </a:pPr>
            <a:r>
              <a:rPr lang="en-US" b="1" dirty="0"/>
              <a:t>Scalability</a:t>
            </a:r>
          </a:p>
          <a:p>
            <a:endParaRPr lang="en-US" dirty="0"/>
          </a:p>
        </p:txBody>
      </p:sp>
      <p:sp>
        <p:nvSpPr>
          <p:cNvPr id="3" name="Title 2"/>
          <p:cNvSpPr>
            <a:spLocks noGrp="1"/>
          </p:cNvSpPr>
          <p:nvPr>
            <p:ph type="title"/>
          </p:nvPr>
        </p:nvSpPr>
        <p:spPr/>
        <p:txBody>
          <a:bodyPr/>
          <a:lstStyle/>
          <a:p>
            <a:r>
              <a:rPr lang="en-US" dirty="0" smtClean="0"/>
              <a:t>Challenge Areas</a:t>
            </a:r>
            <a:endParaRPr lang="en-US" dirty="0"/>
          </a:p>
        </p:txBody>
      </p:sp>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6</a:t>
            </a:fld>
            <a:endParaRPr lang="en-US" dirty="0"/>
          </a:p>
        </p:txBody>
      </p:sp>
      <p:sp>
        <p:nvSpPr>
          <p:cNvPr id="5" name="AutoShape 2" descr="data:image/jpeg;base64,/9j/4AAQSkZJRgABAQAAAQABAAD/2wCEAAkGBxQTEhUUEhQVFRQXFBQUFxUXGBcXFxgUFRYYFxQUFRcYHCggGBolHBcWIjEhJSkrLi4uGB8zODMsNygtLisBCgoKDg0OFxAQGiwkHBwrLCwsLCwsLCwsLCwsLCwsLCwsLCwsLCwsLCwsLCwsLCwsLCwsLCwsLCwsLDE3LC0sMv/AABEIAL8BCAMBIgACEQEDEQH/xAAbAAABBQEBAAAAAAAAAAAAAAAAAgMEBQYBB//EAEwQAAEDAQQFCAQKCAUDBQAAAAEAAhEDBBIhMQVBUXGRBhMiMmGBobEUUsHRIzNCYnKCkpOisgcVQ1TC0uHwNFOUw9MWY/EkRHODo//EABgBAQEBAQEAAAAAAAAAAAAAAAABAgME/8QAIhEBAQACAQQCAwEAAAAAAAAAAAECETEDEiFREzJBYbGB/9oADAMBAAIRAxEAPwD3FCEIBCEIBCEIBCEIBCEIOOcBmQN6bNob6w4pu2HADtUZZtVMNqZ6wXPS27fA+5RZSgU7jSR6W3t4Fc9KGx3BMyuqbpo76V813h71z0k+qeISAupujvpDvUH2v6I59+xvFcC6m6OGo/5vifai+/a3gfeurqm6ES/1hwRD/XPBvuS11Nit0nVqNHRqOBicm+5V9LTVdudx+9paeLTHgp+mcu72qlATdVcUuUfr0njtYQ8ew+CmUNN0HYc4Adj5YfxQs5C4Wzmr3VNNo1wIkGRtXVi6IuG8zokY4YTvAwK2YWpdo6hCFQIQhAIQhAIQhAIQhAIQhAIQhBEtxy71UW7SraTg1zXHohxIuwA5xaJlwMyDlsVnb3dIbvaVV2nR9Ko689suu3ZvvAuyTBDXAHFxzCxeVM0NM1HdWy1jhPWpbJ9fYrCw2rnabXgEXhMGJHDBVp5P2U50mk54vee/FysqDWsaGtgNaAAJyAyCXQkApQKY50bRxC6Ko2jiFFPgrspjn2+s3iF30hvrN4hA/K7KZ9Ib6zeIR6Q31m8QgfQmRaGes3iF30hvrN4hRFFyj0y+lUuMeGxSDyLjHTLnjN1Vp+SMAHHErRpg1aZzLCd4SxXb6zeIVEHTGR3D8yp1ZabcC3DWWN39IEjgCqsUh2jcSPAKKUupFw7T3x7kdLsPEe9AqFs1jGuOGBz1EHzhbNbxShCELSBCEIBCEIBCEIBCEIBCEIBCFHt1UtY4jPCMJzIGXegRb9HMqjpSDEBwiRukEHvBWctnJavjzVob2X6bfGBj4J5rXay4mSSSxpxJJOqV0NP90/csXKLpieUxttha19oqsuOcWhzKV8XoLrpwBBgE5aio2i7bbbRR56gXPpS4XhZziW5w2LxxwwC9BujWB9yUCmNjfuHKbg84raXtbOvz7deNitDcO2aWCrn8toMG04j/ALFT2U160KY2N+4eu3Rsb9w/3qbivJ6fLoDrWgkf/BVB/J7E47l7T/zn7+Zqf8a9WH1P9PU96VfPzfuKv8yeDy8jby+AztBjtoVR5MSq/L1oP+JcJxjmXnxuBeuCdrf9PV/mSBXGtze+zVh5uTwPID+kNg/90/7h3uXB+kml+9v+4K9fNpb69LvoVPa9J9Kp/wCbZ++kR/uK+B5KP0k0v3x33LvclUP0lNLw1tcuBgAlpbJjVhIO/wBq9YNro661k72gf7qadpGz/vFi/D/zKeB5lW/SVSDw2o8kicYcQDnGDc4Oob1Os36QrO7W0CYlz6bPzuB8Fuw6lUcGzQrNqFzJpwQxzaZeAW3nCIDuIVJaOTNkcSTZqEnXzVOce26p4EWz8qKLsrxG0NLhxaCE27lLTvGHgY4BwjDLf2pzSvI6yWgAVKFPAyCxrabp+lTAJHYTCncnNDUrEx9Okxr2vdePPTVdlAaCTg3PDtKu4FaJ0m2q9olpxbkdZcAB2zjwXoCzVktjGGW2ek06ywBp/L7VPGnG62P/AAn2rUsiWLZCr6GmKbjElp+cIHHJWC3tAhCEAhCEAhCEAhCEAhCEAoGmnRSMxi5uZgZzmNynqu04TcEXut8mJyPrKXgYrTlQh7jeeA1o6riMAwE+1MCwPABNsqB0AkRVzIxGFTamuU1QRWnInm/vCKQ8XBaTRtU8wHDMl3f0nRrCdLGXdqdTLWtMwajwf8a7Xmysf94LtO2v12w/d1jHbhXW2qtgEg48VW1NAUqw52tTJqOpAOEzGE3QMgd2K6XHH05zOqP00/v3/wCdoH+6uG3O/f8A8NYfxFX2guT9KiHFjLpcSHCGkdEkAgEYSMe9SLNZr14PayW3cWhhBJmR1MIjxTsx9HffbLG31P34HvqDzXbPpKtfYBa2GXtGNQ4yRqLcdy0T7FTLyzmmGNZY06mn1fnBZS1UG+n0Q1rWjnaLYaAB8ZMwMJghPjw9Hfk9AIPS6NXN0Q5nbF0F0bp71Cc+pq9LHfZD5kpypUZdJ+AMznUujGc3BpjfChMF75NHcy11fZTC80d0i9U11LWPq2Q+VMpIc/8AzrZ91QPlQXW2N2qm7utVf+iV6K7XTtHdaKntqhB0Whw/a2rvs8/loLht7h+1tP8Ao6x8qISRScP2Vp+/afzVko3/AFbWNz7OfOoVRwVy6pSJc50Nru6dJ9IiGBvVeAflZqFaj5hTGzzgm/IoVvjLl7pPYPkYalCtYJGGOPvWFiKEoPOGJQWHYc9i4WHYeBRS+eO3yXefMauCbg7Ckk4oiQysSYgf2FoeT1YlrmH5JEdgdOHgeKzNnPS4+SvuTp6b/ot8CfetYcpV8hCF2ZCEIQCEIQCEIQCEIQCqOUIBDAQD0icWF+qNXVzz96t1Uadm9T756Tm626gOluKmXA865UuwPbaaf4awqfwLU6KYTZ6IGBhpneZjxyWK5Tvnme20zwpVit1YWQygJyY2BjjDWzPhxW+l9XPqcrKsAWxB1REg57dSVZ6UUmiASGAHo5mAHG6QM8TCZt1W429hAk68wCcIG/3FSa966cBlqN7GcogSq5nKNEESWgSIyjo7P6LtnpzOLTgBIEYY4ESezYm6UhkAHBsB0t2YOMkb05ZasjXlnIdPZO1GjHNA1CdkEYnMzekTsAwKxlJk29k6n0z9ljSMty2DabhVc8l10tgN6UTgZjIYCO8rJ6PbNvGuC/wpEZ7wr+Kk5jVVq5Des/IYmi934WtlV5qF3yqe+pYq/wDFUarCuxwb1Kzjhg2o2eNR4Chm/n/6pvZNlP8AMvLHpRrlE9d1hcfnWcM/NVKSx9mBgfq4nYH02Hwa5TjWcM6lp3c0x35KK662v/zag+lZqx4wAqI7GA9WlZPq2lw/LQUoWJ5/ZfZtNePytUetWB61Wzf/AGWd4P4qwUd7bMT0v1c4/ObTafEuQTQyHvEFpbRpiHOc8i9Uces4knqqMnaLQDUuhgF2g0BkXBAe6GwBh0tiZCwroXVxdVHVwlC4UCXKw5PO+FI+YfAt96rnFTNAH4f6jvNquPJWnQhC7MBCEIBCEIBCEIBCEIBU+m3dJvY0nx/orhUHKF0E9lI/xKZcDzLT/wCx+m48GR/EV6PZaAhu1oABwwwgxsXnGnD06M5TUn8C1lLlVS2/hcI8CunT+rl1OWldRDsySNhiMiNk5EjvUi6SIlZ2jyopHWBvvDzaptPlFRPym/abPAkK6rC2uG7dkRlkerERnn2pVIEZkHt/sqBT0zSOvxafyuKe/WDNp4O9ynkSapwO4rF6FaHWx8iR8LIOUE3SDtGK1L7Ywgw4Zbjj2FZTkkb1pqux6r88+lUGfBL9a1jzGrq2Omc6bD9VvuTHoLMgHN+hUqM/I4Ka8pmV5noMCwtAwdV++ru/M8pXop1Vao72H87CnpSgUDIoPGVepwo+ymu3K2qqPrU53zde1PNSkFUD8cTnzwGzq0WatWJKYCdnouO2tVPCGexMhRSkLkoQKXCuSuEoEuKmcn/j/qO8woLlN0Afhx9F3sVx5K1KEIXZgIQhAIQhAIQhAIQhALN8pHYv+hHEf1WkWY09VDahDxAIEE5EACfFTLgYLTtiqODCxjnwXAhoLjBAxgYxgqw03t67Ht+kxzfFwXoLKtPUU6x7dR8Uw6lxmmcsJldvN2WpkxfbOyQrt+jSKAqQ+91trbmYdgNnac9S2D7rhDocNhgjgVHOjKBn4Gjjgfg2SRvurfzfpn4mLbQcWl0YCNRxM4xuzS9HUXVHhjHXSQ4zJAwBOrctgNE0rt1rXNaZwZVrMGOctY8A8FEbybpNMsNVmBGDg7AiD8Y1yvzRPirL2e11S4Bj6kmIAc6SdWtaLkLSLatcPBa5opiDn0i4meASaHJptN15lR8jK+Gujt6N3FW+gbGab6r3ODi/m8mlvUDgSZc6ZkcFM+pjcbIuOFl8rmoUzUbLSJiQRIzEiJHalVHJMrg7Mw/kjWHxelLczPAuY9uJJyI7Y3AJP6g0m09DS14bKlkou8QZWrBSpRHn+lRpelUbhY7b0TN5hoYDqgF1RrJJlaTkXa7RUp1HWmzMszhUDWsY4ODmgTfwcQMSR3K8dUAEkwlZIKph+Db2uqn7VVyQhh+Cp9tNp+0SfauBZadQuIQdXCglJKBJUzQB+HH0XeShOUzQB+Hbud5KzlGsQhC7MhCEIBCEIBCEIBCEIBcInNdQgj1LDSd1qbDvaPco79CUD+zA3S3yIVghBUP5O0dV9u5xP5pWFtVrq03EAzBI4GF6ivO9L0fhKmH7R/5is2G1YOUrgQC09ylUuU41gju9yp7XZvhG7im32ZYaaenyjpnMjvwU6z6YpnIjiFhjQSDQQejG3sOtKbaW7V5wGuGRI7ynGWmqMnu8/NQ09IbVG1LDl57S0nWGTgd49yl0tOVvVB74TZppdNWCpVLDSe1t0OBDgCDMRqPbszVpWdDXHY0ngFkWconjrMcN2KePKNrmlpvC8C3LaI1Kaxm7J5rW7ZJfx+p/eb/q0iGUxsp0x+AJIKg09LMc0S4AgNBGOYAGGGWCU3SVP1x4+5ETVxRfT2esPH3JylXDpjVgewoHSUmV0pJVQlxUzQPx7dzvylQnIs+km2d4qvBLG9cj5DDg6ofmtmTsAJ1JORu0IQuzIQhNV67WCXGPPuCB1NVrQ1uZ7tagVreTg3AeP9Fm7TbSXEHGScJ1AjEkx2KbF3btM5hhjDP3n2KmpaVrZte4lxFxvW6HRl5GesnEgZDBQ6sk5XiCC1mbQDAvPkGMb0Y6sMV11KCZmGy4vIMuBvEsbExEN17FBaN5Q1G3iYc1jcTElzgJMQYGREbTqiDMo8ozIa5gmCTddgBiM3ROOGCzoaeiAMQb9Nk4ACAS6dYvnXs1pZJN43jBgmqRsONNmzqnXgTrKDU0uUNIgE3gCYaSOt2jaNc7ATkpdPSlJxgPE4YHA4yRh2weCxTSJYQIF34NoMOm6ZvHVgRhO3WuRLbs9ZxdUd8lpwc5vbJEEE702N8ys05EHvS3OAEnAbVgWVQCX/IaLgiRjMEtaMDMgYnUlstFUBjLzi/N+N7DWQMWgXgB5JtVxpblLdltESfXIw+qNe84b1jrbbnSTeJcSSd5zlXotZeXg3C0YCW95MsIjWI7EzQsFCo8sNODE3qZdGO2SYB1JammaZWLnguMwrE0JU618jwXXqdd7ANRa13jh5KIzR9ZpLW2ik4gTdqMc0xMDLf/AHCTRdmTZUg2VSyy0DOlTfniyqNWBgEJD7U5vxlCsztuXhxaVdRPKI6ypt1mUwaSon5YB2OBb5hPsLHdVzXbiD5KdptVNoJxtJWJooNBS4rMkN9LBRObVwaWCg1oBzHEa1ntXZmlZ3OMNa5xgmGtLjhngBK7TokFwIIN7EOBaRgMwQCE/ozTzLPVvgXiAWxDnZ4HqAlOVNKMtL3V2kAVCCM46LWsOYBzadSdq7JpU1aWcfCP7j/fBQ6TVMpH4R25vtU0bSikkrjikOcgHFP6IpNfVDHgOa9tRrmnItcxwIPYQq61WprBLnBo2kwo2i9Ku5xtRjHCkwy6q4Q2MoaM3EzAGZlWcjcclKrvR203uLn0XPs7nHNxouLGvd2uaGu+shQuSdd1Spaal262pV5yPVIp06QaTkXRTBMYAmMYki6srrSNpLAIzJjuAxVUccTM7Tj5pfKipVaGOpUTWiZaDdIBjEYGcln28p6bcK1OtR+nTJHcWT5LNF8GbvJNusLDmxu8ATxEFRbJpihU6lamTsvAH7JxVkwqCA7RTJJBc0kAYE6pjOdpXP1c75L53j2yfJWrXpUA6kFKbLUHyWu3H+aEw+gBE03NAN4QDAOJnDDMlaMMHaPFHM9o8vJBlqhbD3AkuIAyBIwui7OWc5pD6EAXrob8oBxcXOJFzGJJkd5jNamrZA7rNDt8O81Er6NY7AtjEH5QyIIwEjMIKHC9eqG6ZIaHQQGz0TngTtXarG023j0jMXsnHMiTs7FdN0RTkOIvxkHEEfZgT3ypJs7QQbjQRiDdAIO2YzTaqSyaOc8dKWUsCGfLxN76uJPbngM1ZzTpNuiGgZNBxPbjid52JVsqOA6AJJ1gTAVDpE9FxfeJAvXXYTdxjHdsUDts0g6peDMIGcy0EifrYHZAUQPiHNLgwgFzziXARcAykGTjG4JyrQh1PEOLpbHVYCAXFxuzMBpA38EVmhhDcSZaWtGQIxaGADEgIE06QIuiG02kR6z7oBxMYtOIgmc1O0ayo9wczosBxcZIdtiTLjqnIRnhCfsmjL0Or45RT3Yi+R1jOoYbZVjVqgYRJ1NHtUquV6LCOm1pG0gHgqmvoGz1DJosaM8BBOwiDgO3/wAqyukmXYnZqHvK6XSpurp5jpFzqD3M5xzXMgYOIB6V0kNJOHTZt6vaoNPT1oGdQ4SDLW9alUMj6zJOGoTgt3YuSFG12i01KsyKgbAjEGmzM7gOCvqHIeytEXScszjInHxXWMPLLLVrvc2m+a0m5zbzLXQ8vp3gcDg5gnWM1fWnQtRoh9hjtphhHAAL0Sy8nKFMhzWYi7GPq5eae09bhRpFxJaJguAktnWBBTQ8vsmjRM9IDEXHCDMznOSs22QHUpdOtQfiyuwnOCRe858FFtGl6TDdBvO9VkudOzDJS1JEihZA3PNKpH4R30W+1NWexW2v8XSFFh+XUxdHY0ZeKtrNyEGJrWis5xzuuLBwCz22tKe36Tp0jDnY6mjFx7gkWWy2u0AljOZpxJe8S6B6rRr4rZaJ5K2ahiymC71ndI8SrqFqYm3l2jtCXyKlNprO9Z4v55SbwY3cL29aBmgrTWcxtchtNuOBaANXRawAAxhJkiTEKy0WfR7Q+g7BlQmpR2Y9dm+TPetAqhqy2dtNoYwANAgAITqFQJFSk13WAO8SloQU9s5MWWr16LN4EeSrH8iKbcaFatROxr3Xe8TBWrQgx50PpCn1LRTqjZUYAeLYSf1lbKfx1jvD1qT5/C73rZIU0MhT5WUMqgq0T/3Kbh4tkeKtbHpSjV+Lq03/AEXAnhKtqtBrsHNB3gFVNs5K2Sp1qLZ2gQfBNCcEqVRf9I3PiLTXpbBfLm/ZdISTZNI0+rUo1x89tx3FhA8FNC+LRrASOaHaNxVE7Tdpp/HWJ++k4PHAwlUeV1mJh7n0jsqMe38UFviguTZ9h4gFJdZzsHcT7UWS30qo+DqMf9Fwd5FS1BWVLAw4lmO2BPEQQmxZGMJc0C8REmSY2Sch2BXIUTSFMOutORJcYwwaMvFSqrHVicGd7j5D3LjQBl3nWd/Z2I1bOzUNyg6S0pSoNvVXRsbm53Y1uZWWk6VS2/T4Duas7TXrZXW9Vv03eweCZs1jtdv22azH7x47TqHYPFbLQug6NmbdpMA2u1neVqYe0tROSejqtJj3Vy01Kjr7g0QBgABwAV6hC6MhJewEQQCNhXKtQNBJyCpbXpJ7sGm4NwnxUuUgft+hbI4E1aVKNpACqBa7FZMKVEk7Ws/idCbqtcTJJcdsyVHdC53NrTQWDlNZ6mF7mzsqdH8UlvirgGV586z05m42d0j7OSmWTSTqRBBIYDLmjItzdAymJSdT2drbLjnACTgBiT2bVlxy6s/qVe/mx51FBtGlrRbDzdKndpnPWI+e/Ij5rZnWYXVlPoO9LtQqCebpdX373Z7g3tWoUPRdgFGmGDE5k6y45kqYgEIQgEIQgEIQgEIQgEIQgEIQgEzWsrH9ZjXbwCnkIKK2ckLJUxNINO1vRPgon/StRn+HtdensDnX28HyFqEIMtzek6WTqFcfOaWOPe0geCjV9PWhsmtYqo6DmzSc2oMYkwYOpbJCmoPN36ZtNc3LLZntcf2lUABvbdynee5XmguRjGO560uNaucSXYgdgC1YC6kki7caIyXUIVQIQhBB0xWLac3SRImASQBjMDHgqmhaadQS0gjX2b/VPYYK0ir7ZoelUN4tuv1PYbrh3hZuO1lU1vaGtkblTvqjWVfWjk/Vd0eeaWzm5nS4tIae8JVn5J0x13vf2SGDgwBc/jrUsZmpaQM8N8N/NCesdJ9Vwa1hIJEm667GuSQBwlbOyaHoU+pSYO2BPFTQFqdNO5Cp6Gs4iKFIR8xvuUxjABAAA7MEpC6MhCEIBCE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7348" name="Picture 4" descr="http://pocketfullofapps.com/wp-content/uploads/2011/07/apple-li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86249"/>
            <a:ext cx="3810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85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Hardening, better failure handling</a:t>
            </a:r>
          </a:p>
          <a:p>
            <a:pPr lvl="1">
              <a:defRPr/>
            </a:pPr>
            <a:r>
              <a:rPr lang="en-US" dirty="0" smtClean="0"/>
              <a:t>Especially for spot instances</a:t>
            </a:r>
          </a:p>
          <a:p>
            <a:pPr lvl="1">
              <a:defRPr/>
            </a:pPr>
            <a:r>
              <a:rPr lang="en-US" dirty="0" smtClean="0"/>
              <a:t>Errors used to result in orphaned instances</a:t>
            </a:r>
          </a:p>
          <a:p>
            <a:pPr lvl="1">
              <a:defRPr/>
            </a:pPr>
            <a:r>
              <a:rPr lang="en-US" dirty="0" smtClean="0"/>
              <a:t>Reduced calls to service EC2 jobs</a:t>
            </a:r>
          </a:p>
          <a:p>
            <a:pPr>
              <a:defRPr/>
            </a:pPr>
            <a:r>
              <a:rPr lang="en-US" dirty="0" smtClean="0"/>
              <a:t>Better support for </a:t>
            </a:r>
            <a:r>
              <a:rPr lang="en-US" dirty="0" err="1" smtClean="0"/>
              <a:t>OpenStack</a:t>
            </a:r>
            <a:endParaRPr lang="en-US" dirty="0" smtClean="0"/>
          </a:p>
          <a:p>
            <a:pPr lvl="1">
              <a:defRPr/>
            </a:pPr>
            <a:r>
              <a:rPr lang="en-US" dirty="0" smtClean="0"/>
              <a:t>Recognize and handle protocol changes</a:t>
            </a:r>
          </a:p>
          <a:p>
            <a:pPr lvl="1">
              <a:defRPr/>
            </a:pPr>
            <a:r>
              <a:rPr lang="en-US" dirty="0" smtClean="0"/>
              <a:t>Recognize API differences from Amazon</a:t>
            </a:r>
          </a:p>
          <a:p>
            <a:pPr>
              <a:defRPr/>
            </a:pPr>
            <a:r>
              <a:rPr lang="en-US" dirty="0" err="1" smtClean="0"/>
              <a:t>condor_ssh_to_job</a:t>
            </a:r>
            <a:r>
              <a:rPr lang="en-US" dirty="0" smtClean="0"/>
              <a:t> supports EC2 jobs</a:t>
            </a:r>
          </a:p>
        </p:txBody>
      </p:sp>
      <p:sp>
        <p:nvSpPr>
          <p:cNvPr id="3" name="Slide Number Placeholder 2"/>
          <p:cNvSpPr>
            <a:spLocks noGrp="1"/>
          </p:cNvSpPr>
          <p:nvPr>
            <p:ph type="sldNum" sz="quarter" idx="10"/>
          </p:nvPr>
        </p:nvSpPr>
        <p:spPr/>
        <p:txBody>
          <a:bodyPr/>
          <a:lstStyle/>
          <a:p>
            <a:fld id="{CDCE738A-E0AD-F047-AB44-007074A1D9E0}" type="slidenum">
              <a:rPr lang="en-US"/>
              <a:pPr/>
              <a:t>7</a:t>
            </a:fld>
            <a:endParaRPr lang="en-US"/>
          </a:p>
        </p:txBody>
      </p:sp>
      <p:sp>
        <p:nvSpPr>
          <p:cNvPr id="4" name="Title 3"/>
          <p:cNvSpPr>
            <a:spLocks noGrp="1"/>
          </p:cNvSpPr>
          <p:nvPr>
            <p:ph type="title"/>
          </p:nvPr>
        </p:nvSpPr>
        <p:spPr/>
        <p:txBody>
          <a:bodyPr/>
          <a:lstStyle/>
          <a:p>
            <a:pPr>
              <a:defRPr/>
            </a:pPr>
            <a:r>
              <a:rPr lang="en-US" dirty="0" smtClean="0">
                <a:cs typeface="ＭＳ Ｐゴシック" charset="0"/>
              </a:rPr>
              <a:t>EC2 </a:t>
            </a:r>
            <a:r>
              <a:rPr lang="en-US" dirty="0" smtClean="0"/>
              <a:t>Grid job </a:t>
            </a:r>
            <a:r>
              <a:rPr lang="en-US" dirty="0"/>
              <a:t>i</a:t>
            </a:r>
            <a:r>
              <a:rPr lang="en-US" dirty="0" smtClean="0">
                <a:cs typeface="ＭＳ Ｐゴシック" charset="0"/>
              </a:rPr>
              <a:t>mprovements</a:t>
            </a:r>
            <a:endParaRPr lang="en-US" dirty="0">
              <a:cs typeface="ＭＳ Ｐゴシック" charset="0"/>
            </a:endParaRPr>
          </a:p>
        </p:txBody>
      </p:sp>
    </p:spTree>
    <p:extLst>
      <p:ext uri="{BB962C8B-B14F-4D97-AF65-F5344CB8AC3E}">
        <p14:creationId xmlns:p14="http://schemas.microsoft.com/office/powerpoint/2010/main" val="115690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77776C-14D7-48C6-B1E3-FF145FC109AB}" type="slidenum">
              <a:rPr lang="en-US" smtClean="0"/>
              <a:pPr>
                <a:defRPr/>
              </a:pPr>
              <a:t>8</a:t>
            </a:fld>
            <a:endParaRPr lang="en-US" dirty="0"/>
          </a:p>
        </p:txBody>
      </p:sp>
      <p:pic>
        <p:nvPicPr>
          <p:cNvPr id="14338" name="Picture 2" descr="My other computer is a data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9" y="202685"/>
            <a:ext cx="8361024" cy="543119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98310" y="212930"/>
            <a:ext cx="8377084" cy="5686425"/>
            <a:chOff x="398206" y="217078"/>
            <a:chExt cx="8377084" cy="5686425"/>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266"/>
            <a:stretch/>
          </p:blipFill>
          <p:spPr bwMode="auto">
            <a:xfrm>
              <a:off x="398206" y="217078"/>
              <a:ext cx="8377084"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descr="https://blog.perfectcloud.io/wp-content/uploads/2014/04/how-to-treat-heartbleed-bug-imageFileLarge-6-a-67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06986">
              <a:off x="6156589" y="2187352"/>
              <a:ext cx="2262592" cy="1432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929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273" y="1025941"/>
            <a:ext cx="8399462" cy="4227513"/>
          </a:xfrm>
        </p:spPr>
        <p:txBody>
          <a:bodyPr/>
          <a:lstStyle/>
          <a:p>
            <a:r>
              <a:rPr lang="en-US" dirty="0" smtClean="0"/>
              <a:t>New grid-type “</a:t>
            </a:r>
            <a:r>
              <a:rPr lang="en-US" dirty="0" err="1" smtClean="0"/>
              <a:t>gce</a:t>
            </a:r>
            <a:r>
              <a:rPr lang="en-US" dirty="0" smtClean="0"/>
              <a:t>”</a:t>
            </a:r>
          </a:p>
          <a:p>
            <a:r>
              <a:rPr lang="en-US" dirty="0" smtClean="0"/>
              <a:t>Similar to EC2 support</a:t>
            </a:r>
          </a:p>
          <a:p>
            <a:r>
              <a:rPr lang="en-US" dirty="0" smtClean="0"/>
              <a:t>Basic instance parameters</a:t>
            </a:r>
          </a:p>
          <a:p>
            <a:pPr lvl="1"/>
            <a:r>
              <a:rPr lang="en-US" dirty="0" smtClean="0"/>
              <a:t>GCE zone</a:t>
            </a:r>
          </a:p>
          <a:p>
            <a:pPr lvl="1"/>
            <a:r>
              <a:rPr lang="en-US" dirty="0" smtClean="0"/>
              <a:t>Machine type</a:t>
            </a:r>
          </a:p>
          <a:p>
            <a:pPr lvl="1"/>
            <a:r>
              <a:rPr lang="en-US" dirty="0" smtClean="0"/>
              <a:t>VM Image</a:t>
            </a:r>
          </a:p>
          <a:p>
            <a:pPr lvl="1"/>
            <a:r>
              <a:rPr lang="en-US" dirty="0" smtClean="0"/>
              <a:t>Instance-specific data</a:t>
            </a:r>
            <a:endParaRPr lang="en-US" dirty="0"/>
          </a:p>
        </p:txBody>
      </p:sp>
      <p:sp>
        <p:nvSpPr>
          <p:cNvPr id="3" name="Title 2"/>
          <p:cNvSpPr>
            <a:spLocks noGrp="1"/>
          </p:cNvSpPr>
          <p:nvPr>
            <p:ph type="title"/>
          </p:nvPr>
        </p:nvSpPr>
        <p:spPr/>
        <p:txBody>
          <a:bodyPr/>
          <a:lstStyle/>
          <a:p>
            <a:r>
              <a:rPr lang="en-US" dirty="0" smtClean="0"/>
              <a:t>Google Compute Engine Jobs</a:t>
            </a:r>
            <a:endParaRPr lang="en-US" dirty="0"/>
          </a:p>
        </p:txBody>
      </p:sp>
      <p:sp>
        <p:nvSpPr>
          <p:cNvPr id="4" name="Slide Number Placeholder 3"/>
          <p:cNvSpPr>
            <a:spLocks noGrp="1"/>
          </p:cNvSpPr>
          <p:nvPr>
            <p:ph type="sldNum" sz="quarter" idx="10"/>
          </p:nvPr>
        </p:nvSpPr>
        <p:spPr/>
        <p:txBody>
          <a:bodyPr/>
          <a:lstStyle/>
          <a:p>
            <a:fld id="{E5A52E02-9ACB-2D4E-A46C-4D0E08263A2F}" type="slidenum">
              <a:rPr lang="en-US" smtClean="0"/>
              <a:pPr/>
              <a:t>9</a:t>
            </a:fld>
            <a:endParaRPr lang="en-US"/>
          </a:p>
        </p:txBody>
      </p:sp>
      <p:pic>
        <p:nvPicPr>
          <p:cNvPr id="50178" name="Picture 2" descr="http://images.pcworld.com/opinion/graphics/136242-16_Pet-OldCompu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147" y="2728210"/>
            <a:ext cx="4292990" cy="334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35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annenba_whatsnew_cw2013_v3">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_CondorNew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ondorNe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ondorNew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ondorNew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ondorN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ondorN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ondorN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tannenba_whatsnew_cw2013_v3</Template>
  <TotalTime>2899</TotalTime>
  <Words>2796</Words>
  <Application>Microsoft Office PowerPoint</Application>
  <PresentationFormat>On-screen Show (4:3)</PresentationFormat>
  <Paragraphs>459</Paragraphs>
  <Slides>59</Slides>
  <Notes>10</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tannenba_whatsnew_cw2013_v3</vt:lpstr>
      <vt:lpstr>What’s new in HTCondor? What’s coming?  HTCondor Week 2014</vt:lpstr>
      <vt:lpstr>PowerPoint Presentation</vt:lpstr>
      <vt:lpstr>Release Situation</vt:lpstr>
      <vt:lpstr>Platforms tested with v8.2.0</vt:lpstr>
      <vt:lpstr>New goodies with v8.0</vt:lpstr>
      <vt:lpstr>Challenge Areas</vt:lpstr>
      <vt:lpstr>EC2 Grid job improvements</vt:lpstr>
      <vt:lpstr>PowerPoint Presentation</vt:lpstr>
      <vt:lpstr>Google Compute Engine Jobs</vt:lpstr>
      <vt:lpstr>A Brief History of BOINC</vt:lpstr>
      <vt:lpstr>Previous Work</vt:lpstr>
      <vt:lpstr>HTCondor submitting jobs to BOINC</vt:lpstr>
      <vt:lpstr>Scalability</vt:lpstr>
      <vt:lpstr>Improve matchmaking protocol esp over slow links</vt:lpstr>
      <vt:lpstr>Improve matchmaking protocol esp over slow links, cont</vt:lpstr>
      <vt:lpstr>US CMS Scale Work</vt:lpstr>
      <vt:lpstr>PowerPoint Presentation</vt:lpstr>
      <vt:lpstr>Collector Update Rate</vt:lpstr>
      <vt:lpstr>Update w/ jumbo UDP datagrams</vt:lpstr>
      <vt:lpstr>Jumbo UDP datagrams</vt:lpstr>
      <vt:lpstr>More scalability changes</vt:lpstr>
      <vt:lpstr>HTCondor Configuration File</vt:lpstr>
      <vt:lpstr>More power</vt:lpstr>
      <vt:lpstr>GPU Support</vt:lpstr>
      <vt:lpstr>Data Intensive Computing</vt:lpstr>
      <vt:lpstr>ASYNC_STAGEOUT</vt:lpstr>
      <vt:lpstr>ASYNC_STAGEOUT, cont</vt:lpstr>
      <vt:lpstr>ASYNC_TRANSFER</vt:lpstr>
      <vt:lpstr>ASYNC_STAGEOUT</vt:lpstr>
      <vt:lpstr>ASYNC_STAGEOUT</vt:lpstr>
      <vt:lpstr>ASYNC_STAGEOUT</vt:lpstr>
      <vt:lpstr>ASYNC_STAGEOUT</vt:lpstr>
      <vt:lpstr>ASYNC_STAGEOUT</vt:lpstr>
      <vt:lpstr>ASYNC_STAGEOUT</vt:lpstr>
      <vt:lpstr>ASYNC_STAGEOUT</vt:lpstr>
      <vt:lpstr>ASYNC_STAGEOUT</vt:lpstr>
      <vt:lpstr>ASYNC_STAGEOUT</vt:lpstr>
      <vt:lpstr>ASYNC_STAGEOUT</vt:lpstr>
      <vt:lpstr>Is my pool healthy?</vt:lpstr>
      <vt:lpstr>Operational monitoring over time with condor_gangliad</vt:lpstr>
      <vt:lpstr>PowerPoint Presentation</vt:lpstr>
      <vt:lpstr>PowerPoint Presentation</vt:lpstr>
      <vt:lpstr>PowerPoint Presentation</vt:lpstr>
      <vt:lpstr>File Transfer Management</vt:lpstr>
      <vt:lpstr>File Transfer Management</vt:lpstr>
      <vt:lpstr>Schedd overloaded, now what?</vt:lpstr>
      <vt:lpstr>condor_job_report script</vt:lpstr>
      <vt:lpstr>condor_job_report script</vt:lpstr>
      <vt:lpstr>More monitoring</vt:lpstr>
      <vt:lpstr>New DAGMan features</vt:lpstr>
      <vt:lpstr>startd RANK for pslots</vt:lpstr>
      <vt:lpstr>PowerPoint Presentation</vt:lpstr>
      <vt:lpstr>VM Universe enhancements for admins</vt:lpstr>
      <vt:lpstr>VM Universe enhancements for users</vt:lpstr>
      <vt:lpstr>KVM-Enabled Checkpointing of vanilla universe jobs</vt:lpstr>
      <vt:lpstr>Original Plan</vt:lpstr>
      <vt:lpstr>Native OpenStack Support</vt:lpstr>
      <vt:lpstr>Continue to push on…</vt:lpstr>
      <vt:lpstr>Thank You!</vt:lpstr>
    </vt:vector>
  </TitlesOfParts>
  <Company>UW-Madison CHTC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HTCondor? What’s coming?  HTCondor Week 2014</dc:title>
  <dc:creator>Todd Tannenbaum</dc:creator>
  <cp:lastModifiedBy>Todd Tannenbaum</cp:lastModifiedBy>
  <cp:revision>82</cp:revision>
  <dcterms:created xsi:type="dcterms:W3CDTF">2014-04-27T20:13:55Z</dcterms:created>
  <dcterms:modified xsi:type="dcterms:W3CDTF">2014-04-29T20:44:05Z</dcterms:modified>
</cp:coreProperties>
</file>