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4" r:id="rId3"/>
    <p:sldId id="269" r:id="rId4"/>
    <p:sldId id="267" r:id="rId5"/>
    <p:sldId id="257" r:id="rId6"/>
    <p:sldId id="265" r:id="rId7"/>
    <p:sldId id="258" r:id="rId8"/>
    <p:sldId id="260" r:id="rId9"/>
    <p:sldId id="268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16625"/>
            <a:ext cx="97536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66530"/>
            <a:ext cx="97536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2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4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1201" y="1826709"/>
            <a:ext cx="19899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9365" y="1826709"/>
            <a:ext cx="6988635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04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17572"/>
            <a:ext cx="97536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865098"/>
            <a:ext cx="97536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3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19200" y="2743200"/>
            <a:ext cx="475488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2304" y="2743201"/>
            <a:ext cx="475488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2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464" y="2743200"/>
            <a:ext cx="44866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3526" y="2743200"/>
            <a:ext cx="4482749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9200" y="3383280"/>
            <a:ext cx="475488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42303" y="3383280"/>
            <a:ext cx="475488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7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0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6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5363"/>
            <a:ext cx="3934581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336" y="1826709"/>
            <a:ext cx="5610464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61096"/>
            <a:ext cx="3934581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0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3938016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8000" y="2286000"/>
            <a:ext cx="53848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59936"/>
            <a:ext cx="3938016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47024" y="573807"/>
            <a:ext cx="114981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25892" y="573807"/>
            <a:ext cx="76809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769834"/>
            <a:ext cx="97536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10254" y="548797"/>
            <a:ext cx="1585509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7B2E120-408F-4B10-91E1-34934F460329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4/29/2014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2554" y="548797"/>
            <a:ext cx="12549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9D95015-1C87-46E5-9554-89C77DE11BF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1585" y="855957"/>
            <a:ext cx="299531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96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HTCondor and </a:t>
            </a:r>
            <a:r>
              <a:rPr lang="en-US" dirty="0" smtClean="0"/>
              <a:t>Beyond: Research Computer at Syracuse University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Sedore</a:t>
            </a:r>
          </a:p>
          <a:p>
            <a:r>
              <a:rPr lang="en-US" dirty="0" smtClean="0"/>
              <a:t>ACIO – Information Technology and Services</a:t>
            </a:r>
            <a:endParaRPr lang="en-US" dirty="0"/>
          </a:p>
        </p:txBody>
      </p:sp>
      <p:pic>
        <p:nvPicPr>
          <p:cNvPr id="6" name="Picture 5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4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HTCondor </a:t>
            </a:r>
            <a:r>
              <a:rPr lang="en-US" dirty="0" smtClean="0"/>
              <a:t>@ Syracuse (OrangeGrid)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Scavenging </a:t>
            </a:r>
            <a:r>
              <a:rPr lang="en-US" dirty="0" smtClean="0"/>
              <a:t>compute </a:t>
            </a:r>
            <a:r>
              <a:rPr lang="en-US" dirty="0"/>
              <a:t>time from </a:t>
            </a:r>
            <a:r>
              <a:rPr lang="en-US" dirty="0" smtClean="0"/>
              <a:t>~3000 </a:t>
            </a:r>
            <a:r>
              <a:rPr lang="en-US" dirty="0"/>
              <a:t>desktops on </a:t>
            </a:r>
            <a:r>
              <a:rPr lang="en-US" dirty="0" smtClean="0"/>
              <a:t>campus</a:t>
            </a:r>
          </a:p>
          <a:p>
            <a:r>
              <a:rPr lang="en-US" dirty="0" smtClean="0"/>
              <a:t>Virtual machines running in the background on idle desktops with HTCondor running inside the VM – tunneled to a private HTCondor network via VPN</a:t>
            </a:r>
          </a:p>
          <a:p>
            <a:r>
              <a:rPr lang="en-US" dirty="0" smtClean="0"/>
              <a:t>Condor Virtual Machine Coordinator (CVMC) – interfaces with HTCondor to launch and manage virtual machines</a:t>
            </a:r>
          </a:p>
          <a:p>
            <a:r>
              <a:rPr lang="en-US" dirty="0"/>
              <a:t>Grown from 6000 to 10000+ cores over the last year</a:t>
            </a:r>
          </a:p>
          <a:p>
            <a:pPr lvl="1"/>
            <a:r>
              <a:rPr lang="en-US" dirty="0"/>
              <a:t>Added ~1000 dedicated cores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to OrangeGrid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</a:t>
            </a:r>
            <a:r>
              <a:rPr lang="en-US" dirty="0"/>
              <a:t>backbone </a:t>
            </a:r>
            <a:r>
              <a:rPr lang="en-US" dirty="0" smtClean="0"/>
              <a:t>upgrade to </a:t>
            </a:r>
            <a:r>
              <a:rPr lang="en-US" dirty="0"/>
              <a:t>40Gb </a:t>
            </a:r>
            <a:r>
              <a:rPr lang="en-US" dirty="0" smtClean="0"/>
              <a:t>and </a:t>
            </a:r>
            <a:r>
              <a:rPr lang="en-US" dirty="0"/>
              <a:t>building links </a:t>
            </a:r>
            <a:r>
              <a:rPr lang="en-US" dirty="0" smtClean="0"/>
              <a:t>upgraded to </a:t>
            </a:r>
            <a:r>
              <a:rPr lang="en-US" dirty="0"/>
              <a:t>10Gb </a:t>
            </a:r>
            <a:r>
              <a:rPr lang="en-US" dirty="0" smtClean="0"/>
              <a:t>where node density is significant</a:t>
            </a:r>
            <a:endParaRPr lang="en-US" dirty="0"/>
          </a:p>
          <a:p>
            <a:r>
              <a:rPr lang="en-US" dirty="0" smtClean="0"/>
              <a:t>Methodology to support large VM’s (20GB+) on </a:t>
            </a:r>
            <a:r>
              <a:rPr lang="en-US" dirty="0"/>
              <a:t>desktop </a:t>
            </a:r>
            <a:r>
              <a:rPr lang="en-US" dirty="0" smtClean="0"/>
              <a:t>clients</a:t>
            </a:r>
            <a:endParaRPr lang="en-US" dirty="0"/>
          </a:p>
          <a:p>
            <a:r>
              <a:rPr lang="en-US" dirty="0" smtClean="0"/>
              <a:t>Dynamically build virtual machine based on job requirements (CPU(s), memory)</a:t>
            </a:r>
          </a:p>
          <a:p>
            <a:r>
              <a:rPr lang="en-US" dirty="0" smtClean="0"/>
              <a:t>New controls to manage how many of a job type </a:t>
            </a:r>
            <a:r>
              <a:rPr lang="en-US" dirty="0"/>
              <a:t>(with it’s associated VM) </a:t>
            </a:r>
            <a:r>
              <a:rPr lang="en-US" dirty="0" smtClean="0"/>
              <a:t>may run on each client (due to VM/jobs requiring heavy disk I/O or larger VM’s introducing memory pressure)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6372"/>
            <a:ext cx="12208166" cy="512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7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770188"/>
            <a:ext cx="9753600" cy="3538537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Bridging </a:t>
            </a:r>
            <a:r>
              <a:rPr lang="en-US" sz="2800" dirty="0">
                <a:solidFill>
                  <a:schemeClr val="tx2"/>
                </a:solidFill>
              </a:rPr>
              <a:t>the gap </a:t>
            </a:r>
            <a:r>
              <a:rPr lang="en-US" sz="2800" dirty="0" smtClean="0">
                <a:solidFill>
                  <a:schemeClr val="tx2"/>
                </a:solidFill>
              </a:rPr>
              <a:t>with </a:t>
            </a:r>
            <a:r>
              <a:rPr lang="en-US" sz="2800" dirty="0">
                <a:solidFill>
                  <a:schemeClr val="tx2"/>
                </a:solidFill>
              </a:rPr>
              <a:t>the </a:t>
            </a:r>
            <a:r>
              <a:rPr lang="en-US" sz="2800" dirty="0" smtClean="0">
                <a:solidFill>
                  <a:schemeClr val="tx2"/>
                </a:solidFill>
              </a:rPr>
              <a:t>researcher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etter understand the researcher’s tool</a:t>
            </a:r>
          </a:p>
          <a:p>
            <a:pPr lvl="1"/>
            <a:r>
              <a:rPr lang="en-US" dirty="0" smtClean="0"/>
              <a:t>Assist with scripting the “last mile” - finding the right level of investment</a:t>
            </a:r>
          </a:p>
          <a:p>
            <a:pPr lvl="1"/>
            <a:r>
              <a:rPr lang="en-US" dirty="0" smtClean="0"/>
              <a:t>Does more assistance = more scholarly output?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Dynamically provision hardware resources</a:t>
            </a:r>
          </a:p>
          <a:p>
            <a:pPr lvl="1"/>
            <a:r>
              <a:rPr lang="en-US" dirty="0" smtClean="0"/>
              <a:t>Researchers coming in all shapes and sizes</a:t>
            </a:r>
          </a:p>
          <a:p>
            <a:pPr lvl="1"/>
            <a:r>
              <a:rPr lang="en-US" dirty="0" smtClean="0"/>
              <a:t>Compute resources are available to meet most needs, however given the diversity of research and the need for custom environments it is often in the wrong form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on a virtualized research </a:t>
            </a:r>
            <a:r>
              <a:rPr lang="en-US" dirty="0" smtClean="0"/>
              <a:t>cloud</a:t>
            </a:r>
            <a:endParaRPr lang="en-US" dirty="0"/>
          </a:p>
          <a:p>
            <a:pPr marL="777240" lvl="1" indent="-457200">
              <a:buFont typeface="+mj-lt"/>
              <a:buAutoNum type="arabicPeriod"/>
            </a:pPr>
            <a:endParaRPr lang="en-US" dirty="0" smtClean="0"/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8" y="2619193"/>
            <a:ext cx="12173972" cy="389374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751086"/>
            <a:ext cx="97536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Chaos!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778370" y="2717320"/>
            <a:ext cx="1811547" cy="318314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38823" y="2974493"/>
            <a:ext cx="2035834" cy="3183148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Cloud – backfill, priority, and oversubscription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Attempting to blend single large machines, small clusters of largish machines (100’s), then typically smaller compute nodes to fill in the “cracks”</a:t>
            </a:r>
          </a:p>
          <a:p>
            <a:r>
              <a:rPr lang="en-US" dirty="0" smtClean="0"/>
              <a:t>Resource caps, pools, and weighting to try and place and manage load effectively</a:t>
            </a:r>
          </a:p>
          <a:p>
            <a:r>
              <a:rPr lang="en-US" dirty="0" smtClean="0"/>
              <a:t>Provide “hints” about what work should be prioritized and/or we can let the workloads “fight it out” controlled by the scheduler</a:t>
            </a:r>
          </a:p>
          <a:p>
            <a:r>
              <a:rPr lang="en-US" dirty="0" smtClean="0"/>
              <a:t>“flock of birds” </a:t>
            </a:r>
            <a:r>
              <a:rPr lang="en-US" dirty="0"/>
              <a:t>when a large virtual machine (32 cores / 128 GB) goes </a:t>
            </a:r>
            <a:r>
              <a:rPr lang="en-US" dirty="0" smtClean="0"/>
              <a:t>active on a host </a:t>
            </a:r>
            <a:r>
              <a:rPr lang="en-US" dirty="0"/>
              <a:t>as </a:t>
            </a:r>
            <a:r>
              <a:rPr lang="en-US" dirty="0" smtClean="0"/>
              <a:t>“load </a:t>
            </a:r>
            <a:r>
              <a:rPr lang="en-US" dirty="0"/>
              <a:t>balancing” kicks in</a:t>
            </a:r>
          </a:p>
          <a:p>
            <a:r>
              <a:rPr lang="en-US" dirty="0" smtClean="0"/>
              <a:t>Current oversubscription is 3:1 – 4:1 or 5:1 appears possible though contention will become more likely (can we identify who cares if they run a little slower?)</a:t>
            </a:r>
          </a:p>
          <a:p>
            <a:endParaRPr lang="en-US" dirty="0" smtClean="0"/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8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old, somewhat painful story - VM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different hypervisors</a:t>
            </a:r>
          </a:p>
          <a:p>
            <a:pPr lvl="1"/>
            <a:r>
              <a:rPr lang="en-US" dirty="0" smtClean="0"/>
              <a:t>Oracle VirtualBox - OrangeGrid</a:t>
            </a:r>
          </a:p>
          <a:p>
            <a:pPr lvl="1"/>
            <a:r>
              <a:rPr lang="en-US" dirty="0" smtClean="0"/>
              <a:t>VMware ESX – research cloud</a:t>
            </a:r>
          </a:p>
          <a:p>
            <a:pPr lvl="1"/>
            <a:r>
              <a:rPr lang="en-US" dirty="0" smtClean="0"/>
              <a:t>Microsoft Hyper-V – research cloud</a:t>
            </a:r>
          </a:p>
          <a:p>
            <a:r>
              <a:rPr lang="en-US" dirty="0" smtClean="0"/>
              <a:t>Four research VM’s distributed across the hypervisors (with multiple versions)</a:t>
            </a:r>
          </a:p>
          <a:p>
            <a:pPr lvl="1"/>
            <a:r>
              <a:rPr lang="en-US" dirty="0" smtClean="0"/>
              <a:t>Default Linux node  (Ubuntu)</a:t>
            </a:r>
          </a:p>
          <a:p>
            <a:pPr lvl="1"/>
            <a:r>
              <a:rPr lang="en-US" dirty="0" smtClean="0"/>
              <a:t>LIGO (SL6)</a:t>
            </a:r>
          </a:p>
          <a:p>
            <a:pPr lvl="1"/>
            <a:r>
              <a:rPr lang="en-US" dirty="0" smtClean="0"/>
              <a:t>3D Render Node (Ubuntu)</a:t>
            </a:r>
          </a:p>
          <a:p>
            <a:pPr lvl="1"/>
            <a:r>
              <a:rPr lang="en-US" dirty="0" smtClean="0"/>
              <a:t>BLAST Search (Ubuntu)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Wonderful, Unpredictable World of Research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System Administrator</a:t>
            </a:r>
          </a:p>
          <a:p>
            <a:pPr lvl="1"/>
            <a:r>
              <a:rPr lang="en-US" dirty="0" smtClean="0"/>
              <a:t>How many CPU’s, how much memory, how many IOPS, and what type of networking?  Give me your requirements…</a:t>
            </a:r>
          </a:p>
          <a:p>
            <a:pPr lvl="1"/>
            <a:r>
              <a:rPr lang="en-US" dirty="0" smtClean="0"/>
              <a:t>Do you need backups, how often, is there a time when load is low?</a:t>
            </a:r>
          </a:p>
          <a:p>
            <a:pPr lvl="1"/>
            <a:r>
              <a:rPr lang="en-US" dirty="0" smtClean="0"/>
              <a:t>What kind of uptime do you need?</a:t>
            </a:r>
          </a:p>
          <a:p>
            <a:pPr lvl="1"/>
            <a:r>
              <a:rPr lang="en-US" dirty="0" smtClean="0"/>
              <a:t>Just 60 terabytes?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Researcher</a:t>
            </a:r>
          </a:p>
          <a:p>
            <a:pPr lvl="1"/>
            <a:r>
              <a:rPr lang="en-US" dirty="0" smtClean="0"/>
              <a:t>I’d like to transform my research, how much can I have?</a:t>
            </a:r>
          </a:p>
          <a:p>
            <a:pPr lvl="1"/>
            <a:r>
              <a:rPr lang="en-US" dirty="0" smtClean="0"/>
              <a:t>You do backups?  Yes, of course I want backups.  No, it is unpredictable and might be busy at any time </a:t>
            </a:r>
          </a:p>
          <a:p>
            <a:pPr lvl="1"/>
            <a:r>
              <a:rPr lang="en-US" dirty="0" smtClean="0"/>
              <a:t>If it is up when I need it that is fine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ust 60 terabytes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31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3142</TotalTime>
  <Words>560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Perspective</vt:lpstr>
      <vt:lpstr>HTCondor and Beyond: Research Computer at Syracuse University</vt:lpstr>
      <vt:lpstr>HTCondor @ Syracuse (OrangeGrid)</vt:lpstr>
      <vt:lpstr>Updates to OrangeGrid</vt:lpstr>
      <vt:lpstr>PowerPoint Presentation</vt:lpstr>
      <vt:lpstr>Focus Areas</vt:lpstr>
      <vt:lpstr>Chaos!</vt:lpstr>
      <vt:lpstr>Research Cloud – backfill, priority, and oversubscription</vt:lpstr>
      <vt:lpstr>An old, somewhat painful story - VM Management</vt:lpstr>
      <vt:lpstr>The Wonderful, Unpredictable World of Research Computing</vt:lpstr>
      <vt:lpstr>Questions?</vt:lpstr>
    </vt:vector>
  </TitlesOfParts>
  <Company>Syracuse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HTCondor and Beyond</dc:title>
  <dc:creator>ESS</dc:creator>
  <cp:lastModifiedBy>Eric Sedore</cp:lastModifiedBy>
  <cp:revision>68</cp:revision>
  <dcterms:created xsi:type="dcterms:W3CDTF">2014-04-20T00:48:30Z</dcterms:created>
  <dcterms:modified xsi:type="dcterms:W3CDTF">2014-04-29T14:32:01Z</dcterms:modified>
</cp:coreProperties>
</file>