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9"/>
  </p:notesMasterIdLst>
  <p:sldIdLst>
    <p:sldId id="859" r:id="rId2"/>
    <p:sldId id="860" r:id="rId3"/>
    <p:sldId id="861" r:id="rId4"/>
    <p:sldId id="862" r:id="rId5"/>
    <p:sldId id="863" r:id="rId6"/>
    <p:sldId id="864" r:id="rId7"/>
    <p:sldId id="865" r:id="rId8"/>
    <p:sldId id="866" r:id="rId9"/>
    <p:sldId id="867" r:id="rId10"/>
    <p:sldId id="868" r:id="rId11"/>
    <p:sldId id="869" r:id="rId12"/>
    <p:sldId id="870" r:id="rId13"/>
    <p:sldId id="871" r:id="rId14"/>
    <p:sldId id="872" r:id="rId15"/>
    <p:sldId id="873" r:id="rId16"/>
    <p:sldId id="874" r:id="rId17"/>
    <p:sldId id="875" r:id="rId18"/>
    <p:sldId id="876" r:id="rId19"/>
    <p:sldId id="877" r:id="rId20"/>
    <p:sldId id="878" r:id="rId21"/>
    <p:sldId id="879" r:id="rId22"/>
    <p:sldId id="880" r:id="rId23"/>
    <p:sldId id="881" r:id="rId24"/>
    <p:sldId id="882" r:id="rId25"/>
    <p:sldId id="883" r:id="rId26"/>
    <p:sldId id="884" r:id="rId27"/>
    <p:sldId id="885" r:id="rId28"/>
    <p:sldId id="886" r:id="rId29"/>
    <p:sldId id="887" r:id="rId30"/>
    <p:sldId id="888" r:id="rId31"/>
    <p:sldId id="889" r:id="rId32"/>
    <p:sldId id="890" r:id="rId33"/>
    <p:sldId id="891" r:id="rId34"/>
    <p:sldId id="892" r:id="rId35"/>
    <p:sldId id="893" r:id="rId36"/>
    <p:sldId id="894" r:id="rId37"/>
    <p:sldId id="895" r:id="rId38"/>
    <p:sldId id="896" r:id="rId39"/>
    <p:sldId id="897" r:id="rId40"/>
    <p:sldId id="898" r:id="rId41"/>
    <p:sldId id="899" r:id="rId42"/>
    <p:sldId id="900" r:id="rId43"/>
    <p:sldId id="901" r:id="rId44"/>
    <p:sldId id="902" r:id="rId45"/>
    <p:sldId id="903" r:id="rId46"/>
    <p:sldId id="904" r:id="rId47"/>
    <p:sldId id="905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784DE5-10BA-954F-9EB4-378CAF0D4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6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78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C39D3A-1E9E-1C45-9293-D6AFB261C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9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7B417D-40C3-C846-A4AE-B17037CEF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2BF21-7F52-F144-B42D-E2D3BDFA3F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962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C1BF1E-59A7-7640-84B4-8F3BBDF53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507DA488-FF12-0844-AF8E-7C0A38F00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9C5E19-B914-A748-8BE3-5D3AEE8DB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6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5E57EC-63C2-694B-8AE2-1C14138A3F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4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A85F2-BC1F-2D47-8B0B-20CE94924E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A18CB0-A9E5-2D4F-B519-58C0B41F60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2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20A3E7-DB08-924B-A19A-1616349CD6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9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CB438757-3CEF-D74B-B15F-4E53C8D0364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MS PGothic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Font typeface="Marlett" charset="0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isc.edu/~zmiller/cw2014/openssl.cn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787" y="3059673"/>
            <a:ext cx="7772400" cy="3213100"/>
          </a:xfrm>
        </p:spPr>
        <p:txBody>
          <a:bodyPr/>
          <a:lstStyle/>
          <a:p>
            <a:r>
              <a:rPr lang="en-US" dirty="0" smtClean="0"/>
              <a:t>Securing A Basic</a:t>
            </a:r>
            <a:br>
              <a:rPr lang="en-US" dirty="0" smtClean="0"/>
            </a:br>
            <a:r>
              <a:rPr lang="en-US" dirty="0" err="1" smtClean="0"/>
              <a:t>HTCondor</a:t>
            </a:r>
            <a:r>
              <a:rPr lang="en-US" dirty="0" smtClean="0"/>
              <a:t>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2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HTCondor</a:t>
            </a:r>
            <a:r>
              <a:rPr lang="en-US" dirty="0" smtClean="0"/>
              <a:t> daemon must prove to other </a:t>
            </a:r>
            <a:r>
              <a:rPr lang="en-US" dirty="0" err="1" smtClean="0"/>
              <a:t>HTCondor</a:t>
            </a:r>
            <a:r>
              <a:rPr lang="en-US" dirty="0" smtClean="0"/>
              <a:t> daemons that it is authentic.</a:t>
            </a:r>
          </a:p>
          <a:p>
            <a:endParaRPr lang="en-US" dirty="0" smtClean="0"/>
          </a:p>
          <a:p>
            <a:r>
              <a:rPr lang="en-US" dirty="0" smtClean="0"/>
              <a:t>Quick and Easy: Pool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4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daemons know a “password”</a:t>
            </a:r>
          </a:p>
          <a:p>
            <a:r>
              <a:rPr lang="en-US" dirty="0" smtClean="0"/>
              <a:t>This password (hash) is stored:</a:t>
            </a:r>
          </a:p>
          <a:p>
            <a:pPr lvl="1"/>
            <a:r>
              <a:rPr lang="en-US" dirty="0" smtClean="0"/>
              <a:t>In a permissions-protected file on UNIX</a:t>
            </a:r>
          </a:p>
          <a:p>
            <a:pPr lvl="1"/>
            <a:r>
              <a:rPr lang="en-US" dirty="0" smtClean="0"/>
              <a:t>In the encrypted part of the registry on Windows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set it: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% </a:t>
            </a:r>
            <a:r>
              <a:rPr lang="en-US" sz="2400" dirty="0" err="1" smtClean="0">
                <a:latin typeface="Courier New" pitchFamily="49" charset="0"/>
              </a:rPr>
              <a:t>condor_store_cred</a:t>
            </a:r>
            <a:r>
              <a:rPr lang="en-US" sz="2400" dirty="0" smtClean="0">
                <a:latin typeface="Courier New" pitchFamily="49" charset="0"/>
              </a:rPr>
              <a:t> -c add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Account: condor_pool@cs.wisc.edu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Enter password: 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Operation succeeded.</a:t>
            </a:r>
          </a:p>
        </p:txBody>
      </p:sp>
    </p:spTree>
    <p:extLst>
      <p:ext uri="{BB962C8B-B14F-4D97-AF65-F5344CB8AC3E}">
        <p14:creationId xmlns:p14="http://schemas.microsoft.com/office/powerpoint/2010/main" val="3448455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typically done locally on each machine that will use the password</a:t>
            </a:r>
          </a:p>
          <a:p>
            <a:endParaRPr lang="en-US" dirty="0"/>
          </a:p>
          <a:p>
            <a:r>
              <a:rPr lang="en-US" dirty="0" smtClean="0"/>
              <a:t>On UNIX, you can copy the file containing the hash to each machine</a:t>
            </a:r>
          </a:p>
          <a:p>
            <a:pPr lvl="1"/>
            <a:r>
              <a:rPr lang="en-US" dirty="0" smtClean="0"/>
              <a:t>COPY IT SECURELY!</a:t>
            </a:r>
          </a:p>
          <a:p>
            <a:pPr lvl="1"/>
            <a:r>
              <a:rPr lang="en-US" dirty="0" smtClean="0"/>
              <a:t>CHECK THE PERMISSIONS!</a:t>
            </a:r>
            <a:endParaRPr lang="en-US" sz="2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86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HTCondor</a:t>
            </a:r>
            <a:r>
              <a:rPr lang="en-US" dirty="0" smtClean="0"/>
              <a:t> to use it</a:t>
            </a:r>
          </a:p>
          <a:p>
            <a:endParaRPr lang="en-US" dirty="0" smtClean="0"/>
          </a:p>
          <a:p>
            <a:r>
              <a:rPr lang="en-US" dirty="0" smtClean="0"/>
              <a:t>Set your </a:t>
            </a:r>
            <a:r>
              <a:rPr lang="en-US" dirty="0" err="1" smtClean="0"/>
              <a:t>condor_config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</a:rPr>
              <a:t>	SEC_DAEMON_AUTHENTICATION = REQUIRED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</a:rPr>
              <a:t>	SEC_DAEMON_AUTHENTICATION_METHODS = PASSWORD</a:t>
            </a:r>
          </a:p>
        </p:txBody>
      </p:sp>
    </p:spTree>
    <p:extLst>
      <p:ext uri="{BB962C8B-B14F-4D97-AF65-F5344CB8AC3E}">
        <p14:creationId xmlns:p14="http://schemas.microsoft.com/office/powerpoint/2010/main" val="1495127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are we “All Good”?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about flocking to other pools?</a:t>
            </a:r>
          </a:p>
          <a:p>
            <a:endParaRPr lang="en-US" dirty="0"/>
          </a:p>
          <a:p>
            <a:r>
              <a:rPr lang="en-US" dirty="0" err="1" smtClean="0"/>
              <a:t>HTCondor</a:t>
            </a:r>
            <a:r>
              <a:rPr lang="en-US" dirty="0" smtClean="0"/>
              <a:t>-C?</a:t>
            </a:r>
          </a:p>
        </p:txBody>
      </p:sp>
    </p:spTree>
    <p:extLst>
      <p:ext uri="{BB962C8B-B14F-4D97-AF65-F5344CB8AC3E}">
        <p14:creationId xmlns:p14="http://schemas.microsoft.com/office/powerpoint/2010/main" val="4155497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 must be the same for everyone – are you prepared to give it to another administrator?</a:t>
            </a:r>
          </a:p>
          <a:p>
            <a:r>
              <a:rPr lang="en-US" dirty="0" smtClean="0"/>
              <a:t>What if they also flock with other pools, are you prepared for them to give it to their flocking friends?</a:t>
            </a:r>
          </a:p>
          <a:p>
            <a:r>
              <a:rPr lang="en-US" dirty="0" smtClean="0"/>
              <a:t>And so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8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be nice if each pool could have its own credential</a:t>
            </a:r>
          </a:p>
          <a:p>
            <a:endParaRPr lang="en-US" dirty="0"/>
          </a:p>
          <a:p>
            <a:r>
              <a:rPr lang="en-US" dirty="0" smtClean="0"/>
              <a:t>Well, you can!  Use the SSL authentication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3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SSL?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and deployed</a:t>
            </a:r>
          </a:p>
          <a:p>
            <a:r>
              <a:rPr lang="en-US" dirty="0" smtClean="0"/>
              <a:t>Flexible enough for securing communications between </a:t>
            </a:r>
            <a:r>
              <a:rPr lang="en-US" dirty="0" err="1" smtClean="0"/>
              <a:t>HTCondor</a:t>
            </a:r>
            <a:r>
              <a:rPr lang="en-US" dirty="0" smtClean="0"/>
              <a:t> daemons and also for authenticating users</a:t>
            </a:r>
          </a:p>
        </p:txBody>
      </p:sp>
    </p:spTree>
    <p:extLst>
      <p:ext uri="{BB962C8B-B14F-4D97-AF65-F5344CB8AC3E}">
        <p14:creationId xmlns:p14="http://schemas.microsoft.com/office/powerpoint/2010/main" val="2880458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OpenSSL</a:t>
            </a:r>
            <a:r>
              <a:rPr lang="en-US" dirty="0" smtClean="0"/>
              <a:t> is typically already installed on modern Linux systems</a:t>
            </a:r>
          </a:p>
          <a:p>
            <a:r>
              <a:rPr lang="en-US" dirty="0" smtClean="0"/>
              <a:t>On more obscure flavors of Unix, and on Windows, you will likely need to install it yourself</a:t>
            </a:r>
          </a:p>
          <a:p>
            <a:r>
              <a:rPr lang="en-US" dirty="0" smtClean="0"/>
              <a:t>Can be obtained here:</a:t>
            </a:r>
          </a:p>
          <a:p>
            <a:pPr>
              <a:buNone/>
            </a:pPr>
            <a:r>
              <a:rPr lang="en-US" dirty="0" smtClean="0"/>
              <a:t>		http://www.openssl.org/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an </a:t>
            </a:r>
            <a:r>
              <a:rPr lang="en-US" dirty="0" err="1" smtClean="0"/>
              <a:t>HTCondor</a:t>
            </a:r>
            <a:r>
              <a:rPr lang="en-US" dirty="0" smtClean="0"/>
              <a:t> pool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 err="1" smtClean="0"/>
              <a:t>HTCondor</a:t>
            </a:r>
            <a:r>
              <a:rPr lang="en-US" dirty="0" smtClean="0"/>
              <a:t> (1 node)</a:t>
            </a:r>
          </a:p>
          <a:p>
            <a:pPr lvl="1"/>
            <a:r>
              <a:rPr lang="en-US" dirty="0" smtClean="0"/>
              <a:t>1000 node cluster</a:t>
            </a:r>
          </a:p>
          <a:p>
            <a:pPr lvl="1"/>
            <a:endParaRPr lang="en-US" dirty="0"/>
          </a:p>
          <a:p>
            <a:r>
              <a:rPr lang="en-US" dirty="0" smtClean="0"/>
              <a:t>Who can use your pool?</a:t>
            </a:r>
          </a:p>
        </p:txBody>
      </p:sp>
    </p:spTree>
    <p:extLst>
      <p:ext uri="{BB962C8B-B14F-4D97-AF65-F5344CB8AC3E}">
        <p14:creationId xmlns:p14="http://schemas.microsoft.com/office/powerpoint/2010/main" val="1649600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Or, instead of installing </a:t>
            </a:r>
            <a:r>
              <a:rPr lang="en-US" dirty="0" err="1" smtClean="0"/>
              <a:t>OpenSSL</a:t>
            </a:r>
            <a:r>
              <a:rPr lang="en-US" dirty="0" smtClean="0"/>
              <a:t> everywhere, you can create your credentials on a Linux machine and securely move them to another machine where they will be used</a:t>
            </a:r>
          </a:p>
          <a:p>
            <a:r>
              <a:rPr lang="en-US" dirty="0" smtClean="0"/>
              <a:t>Make sure the permissions are such that only the proper people can read the key!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8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SSL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0238"/>
            <a:ext cx="7772400" cy="3749040"/>
          </a:xfrm>
        </p:spPr>
        <p:txBody>
          <a:bodyPr/>
          <a:lstStyle/>
          <a:p>
            <a:r>
              <a:rPr lang="en-US" sz="2200" dirty="0" smtClean="0"/>
              <a:t>You can use the default from the </a:t>
            </a:r>
            <a:r>
              <a:rPr lang="en-US" sz="2200" dirty="0" err="1" smtClean="0"/>
              <a:t>openssl</a:t>
            </a:r>
            <a:r>
              <a:rPr lang="en-US" sz="2200" dirty="0" smtClean="0"/>
              <a:t> package or start with my simplified version here:</a:t>
            </a:r>
          </a:p>
          <a:p>
            <a:r>
              <a:rPr lang="en-US" sz="2200" dirty="0" smtClean="0">
                <a:hlinkClick r:id="rId2"/>
              </a:rPr>
              <a:t>http://www.cs.wisc.edu/~zmiller/</a:t>
            </a:r>
            <a:r>
              <a:rPr lang="en-US" sz="2200" dirty="0" smtClean="0">
                <a:hlinkClick r:id="rId2"/>
              </a:rPr>
              <a:t>cw2014/</a:t>
            </a:r>
            <a:r>
              <a:rPr lang="en-US" sz="2200" dirty="0" smtClean="0">
                <a:hlinkClick r:id="rId2"/>
              </a:rPr>
              <a:t>openssl.cnf</a:t>
            </a:r>
            <a:endParaRPr lang="en-US" sz="2200" dirty="0" smtClean="0"/>
          </a:p>
          <a:p>
            <a:r>
              <a:rPr lang="en-US" sz="2200" dirty="0" smtClean="0"/>
              <a:t>Find the section [ </a:t>
            </a:r>
            <a:r>
              <a:rPr lang="en-US" sz="2200" dirty="0" err="1" smtClean="0"/>
              <a:t>req_distinguished_name</a:t>
            </a:r>
            <a:r>
              <a:rPr lang="en-US" sz="2200" dirty="0" smtClean="0"/>
              <a:t> ] and customize it: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req_distinguished_name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]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stateOrProvinceName_default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Wisconsin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localityName_default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= Madison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0.organizationName_default  = University of Wisconsin -- Madison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1.organizationName_default  = Computer Sciences Department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organizationalUnitName_default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Project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75069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we will create a single key/certificate pair and use that to secure communications between </a:t>
            </a:r>
            <a:r>
              <a:rPr lang="en-US" dirty="0" err="1" smtClean="0"/>
              <a:t>HTCondor</a:t>
            </a:r>
            <a:r>
              <a:rPr lang="en-US" dirty="0" smtClean="0"/>
              <a:t> daemons</a:t>
            </a:r>
          </a:p>
          <a:p>
            <a:r>
              <a:rPr lang="en-US" dirty="0" smtClean="0"/>
              <a:t>This is roughly equivalent to the pool password method – it is a shared secret stored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3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create the private key file: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genrsa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-out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1024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Generating RSA private key, 1024 bit long modulus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...........++++++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...++++++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 is 65537 (0x10001)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600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33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create a self-signed certificate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-new -x509 -days 3650 -key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-out cndrsrvc.crt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openssl.cnf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Service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796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 the certificate we made: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-text -in cndrsrvc.crt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Certificate: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Version: 3 (0x2)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Serial Number: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8c:94:7b:b1:f9:6a:bd:72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Signature Algorithm: sha1WithRSAEncryption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Issuer: C=US, ST=Wisconsin, L=Madison, O=University of Wisconsin -- \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Project, CN=Service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Validity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Not Before: May  1 14:31:09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2014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GMT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Not After : Apr 28 14:31:09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2024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GMT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Subject: C=US, ST=Wisconsin, L=Madison, O=University of Wisconsin -- \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Project, CN=Service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46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Great!  Now what?</a:t>
            </a:r>
          </a:p>
          <a:p>
            <a:r>
              <a:rPr lang="en-US" dirty="0" smtClean="0"/>
              <a:t>Create a map file</a:t>
            </a:r>
          </a:p>
          <a:p>
            <a:pPr lvl="1"/>
            <a:r>
              <a:rPr lang="en-US" dirty="0" err="1" smtClean="0"/>
              <a:t>HTCondor</a:t>
            </a:r>
            <a:r>
              <a:rPr lang="en-US" dirty="0" smtClean="0"/>
              <a:t> needs to know how to map the distinguished name to an actual username.  For example:</a:t>
            </a:r>
          </a:p>
          <a:p>
            <a:pPr lvl="1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/C=US/ST=Wisconsin/L=Madison/O=University of Wisconsin --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Madison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/O=Computer Sciences Department/OU=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Project/CN=Service</a:t>
            </a:r>
          </a:p>
          <a:p>
            <a:pPr lvl="1">
              <a:buNone/>
            </a:pPr>
            <a:r>
              <a:rPr lang="en-US" sz="2000" dirty="0" smtClean="0">
                <a:cs typeface="Courier New" pitchFamily="49" charset="0"/>
              </a:rPr>
              <a:t>	Should map to:</a:t>
            </a:r>
          </a:p>
          <a:p>
            <a:pPr lvl="1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condor</a:t>
            </a:r>
          </a:p>
          <a:p>
            <a:r>
              <a:rPr lang="en-US" dirty="0" smtClean="0"/>
              <a:t>Configure the </a:t>
            </a:r>
            <a:r>
              <a:rPr lang="en-US" dirty="0" err="1" smtClean="0"/>
              <a:t>HTCondor</a:t>
            </a:r>
            <a:r>
              <a:rPr lang="en-US" dirty="0" smtClean="0"/>
              <a:t> daemons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9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 err="1" smtClean="0"/>
              <a:t>Mapfile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format</a:t>
            </a:r>
          </a:p>
          <a:p>
            <a:r>
              <a:rPr lang="en-US" dirty="0" smtClean="0"/>
              <a:t>Three fields (on one line)</a:t>
            </a:r>
          </a:p>
          <a:p>
            <a:pPr lvl="1"/>
            <a:r>
              <a:rPr lang="en-US" sz="1800" dirty="0" smtClean="0"/>
              <a:t>Authentication method (SSL in this case)</a:t>
            </a:r>
          </a:p>
          <a:p>
            <a:pPr lvl="1"/>
            <a:r>
              <a:rPr lang="en-US" sz="1800" dirty="0" smtClean="0"/>
              <a:t>Source DN</a:t>
            </a:r>
          </a:p>
          <a:p>
            <a:pPr lvl="1"/>
            <a:r>
              <a:rPr lang="en-US" sz="1800" dirty="0" smtClean="0"/>
              <a:t>Mapped user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"/C=US/ST=Wisconsin/L=Madison/O=University of Wisconsin -- Madison/O=Computer Sciences Department/OU=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Project/CN=Service“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condor</a:t>
            </a:r>
          </a:p>
        </p:txBody>
      </p:sp>
    </p:spTree>
    <p:extLst>
      <p:ext uri="{BB962C8B-B14F-4D97-AF65-F5344CB8AC3E}">
        <p14:creationId xmlns:p14="http://schemas.microsoft.com/office/powerpoint/2010/main" val="3474730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entries: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AUTH_SSL_CLIENT_CAFILE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AUTH_SSL_CLIENT_CERTFILE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AUTH_SSL_CLIENT_KEYFILE = /path/to/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AUTH_SSL_SERVER_CAFILE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AUTH_SSL_SERVER_CERTFILE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AUTH_SSL_SERVER_KEYFILE = /path/to/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And the map file: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CERTIFICATE_MAPFILE = /path/to/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condor_mapfile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62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</a:t>
            </a:r>
            <a:r>
              <a:rPr lang="en-US" dirty="0" err="1" smtClean="0"/>
              <a:t>HTCondor</a:t>
            </a:r>
            <a:r>
              <a:rPr lang="en-US" dirty="0" smtClean="0"/>
              <a:t> to use SSL: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SEC_DAEMON_AUTHENTICATION = REQUIRED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SEC_DAEMON_AUTHENTICATION_METHODS = SSL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2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“Who can use it” is really two concepts:</a:t>
            </a:r>
          </a:p>
          <a:p>
            <a:endParaRPr lang="en-US" dirty="0"/>
          </a:p>
          <a:p>
            <a:r>
              <a:rPr lang="en-US" dirty="0" smtClean="0"/>
              <a:t>The “Who” is authentication</a:t>
            </a:r>
          </a:p>
          <a:p>
            <a:endParaRPr lang="en-US" dirty="0"/>
          </a:p>
          <a:p>
            <a:r>
              <a:rPr lang="en-US" dirty="0" smtClean="0"/>
              <a:t>The “can” is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41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(mostly)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now enabled SSL authentication between all your </a:t>
            </a:r>
            <a:r>
              <a:rPr lang="en-US" dirty="0" err="1" smtClean="0"/>
              <a:t>HTCondor</a:t>
            </a:r>
            <a:r>
              <a:rPr lang="en-US" dirty="0" smtClean="0"/>
              <a:t> daemons</a:t>
            </a:r>
            <a:endParaRPr lang="en-US" dirty="0"/>
          </a:p>
          <a:p>
            <a:r>
              <a:rPr lang="en-US" dirty="0" smtClean="0"/>
              <a:t>But at this point, it isn’t much different than using a Pool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93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is to issue separate credentials for each entity that will be involved in authenticating</a:t>
            </a:r>
          </a:p>
          <a:p>
            <a:r>
              <a:rPr lang="en-US" dirty="0" smtClean="0"/>
              <a:t>Can’t do this with Pool Password, but you can with SSL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54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involves creating a Certificate Authority which is trusted by </a:t>
            </a:r>
            <a:r>
              <a:rPr lang="en-US" dirty="0" err="1" smtClean="0"/>
              <a:t>HTCondor</a:t>
            </a:r>
            <a:endParaRPr lang="en-US" dirty="0" smtClean="0"/>
          </a:p>
          <a:p>
            <a:r>
              <a:rPr lang="en-US" dirty="0" smtClean="0"/>
              <a:t>All certificates issued by the CA are then trusted</a:t>
            </a:r>
          </a:p>
          <a:p>
            <a:r>
              <a:rPr lang="en-US" dirty="0" err="1" smtClean="0"/>
              <a:t>Certs</a:t>
            </a:r>
            <a:r>
              <a:rPr lang="en-US" dirty="0" smtClean="0"/>
              <a:t> can be easily issued for hosts and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80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root key and cert which will be used to sign all other certificates</a:t>
            </a:r>
          </a:p>
          <a:p>
            <a:r>
              <a:rPr lang="en-US" dirty="0" smtClean="0"/>
              <a:t>This key should be protected with a password (don’t forget it!!)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59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key: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genrsa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-des3 -out root-ca.key 1024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Generating RSA private key, 1024 bit long modulus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...................++++++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...........................++++++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 is 65537 (0x10001)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 pass phrase for root-ca.key: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Verifying - Enter pass phrase for root-ca.key: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2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0238"/>
            <a:ext cx="8268078" cy="3738562"/>
          </a:xfrm>
        </p:spPr>
        <p:txBody>
          <a:bodyPr/>
          <a:lstStyle/>
          <a:p>
            <a:r>
              <a:rPr lang="en-US" dirty="0" smtClean="0"/>
              <a:t>Now create a self signed certificate</a:t>
            </a:r>
          </a:p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-new -x509 -days 3650 -key root-ca.key -out root-ca.crt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openssl.cnf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Enter pass phrase for root-ca.key: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 PASSWORD HERE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section) [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Project]: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ROOT CA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02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you can inspect the certificate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-text -in root-ca.crt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Certificate: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Version: 3 (0x2)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Serial Number: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c7:99:e5:f7:c6:54:00:7a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Signature Algorithm: sha1WithRSAEncryption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Issuer: C=US, ST=Wisconsin, L=Madison, O=University of Wisconsin – 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Project, CN=ROOT CA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45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directory with the Root CA and openssl.cnf file, run these commands: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touch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ca.db.index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01 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ca.db.serial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15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key and a signing request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rsa:1024 -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keyout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host_omega.key -nodes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openssl.cnf -out host_omega.req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918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Generating a 1024 bit RSA private key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writing new private key to 'host_omega.key'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omega.cs.wisc.edu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6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is finding out WHO some entity is.</a:t>
            </a:r>
          </a:p>
          <a:p>
            <a:r>
              <a:rPr lang="en-US" dirty="0" smtClean="0"/>
              <a:t>How is this done?</a:t>
            </a:r>
          </a:p>
          <a:p>
            <a:pPr lvl="1"/>
            <a:r>
              <a:rPr lang="en-US" dirty="0" smtClean="0"/>
              <a:t>Common methods:</a:t>
            </a:r>
          </a:p>
          <a:p>
            <a:pPr lvl="2"/>
            <a:r>
              <a:rPr lang="en-US" dirty="0" smtClean="0"/>
              <a:t>Present a secret that only you should know</a:t>
            </a:r>
          </a:p>
          <a:p>
            <a:pPr lvl="2"/>
            <a:r>
              <a:rPr lang="en-US" dirty="0" smtClean="0"/>
              <a:t>Perform some action that only you can do</a:t>
            </a:r>
          </a:p>
          <a:p>
            <a:pPr lvl="2"/>
            <a:r>
              <a:rPr lang="en-US" dirty="0" smtClean="0"/>
              <a:t>Present a credential that only you could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37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ca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openssl.cnf -out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host_omega.crt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infiles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host_omega.req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Using configuration from openssl.cnf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Enter pass phrase for ./root-ca.key: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Check that the request matches the signature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Signature ok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Certificate Details: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Certificate is to be certified until May 01 14:31:09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2015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GMT (365 days)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Sign the certificate? [y/n]: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425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HTCondor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host can now use it’s own credential (example for omega.cs.wisc.edu)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AUTH_SSL_CLIENT_CAFILE = /path/to/root-ca.crt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AUTH_SSL_CLIENT_CERTFILE = /path/to/host_omega.crt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AUTH_SSL_CLIENT_KEYFILE = /path/to/host_omega.key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AUTH_SSL_SERVER_CAFILE = /path/to/root-ca.crt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AUTH_SSL_SERVER_CERTFILE = /path/to/host_omega.crt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AUTH_SSL_SERVER_KEYFILE = /path/to/host_omega.key</a:t>
            </a:r>
          </a:p>
        </p:txBody>
      </p:sp>
    </p:spTree>
    <p:extLst>
      <p:ext uri="{BB962C8B-B14F-4D97-AF65-F5344CB8AC3E}">
        <p14:creationId xmlns:p14="http://schemas.microsoft.com/office/powerpoint/2010/main" val="3533446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User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0037"/>
            <a:ext cx="8458200" cy="4108764"/>
          </a:xfrm>
        </p:spPr>
        <p:txBody>
          <a:bodyPr/>
          <a:lstStyle/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newkey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rsa:1024 -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keyout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zmiller.key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openssl.cnf -out zmiller.req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Generating a 1024 bit RSA private key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..........................................................++++++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writing new private key to '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zmiller.key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Enter PEM pass phrase: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Verifying - Enter PEM pass phrase: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USER PASSWORD HERE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Zach Miller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zmiller@cs.wisc.edu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213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User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27" y="1900238"/>
            <a:ext cx="8510257" cy="3738562"/>
          </a:xfrm>
        </p:spPr>
        <p:txBody>
          <a:bodyPr/>
          <a:lstStyle/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openssl.cnf -out zmiller.crt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infiles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zmiller.req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Using configuration from openssl.cnf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pass phrase for ./root-ca.key: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 PASSWORD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that the request matches the signature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Signature ok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Certificate Details: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Certificate is to be certified until May  1 14:31:09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2015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GMT (365 days)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Sign the certificate? [y/n]: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381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 have one entry per user: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“C=US/ST=Wisconsin/L=Madison, O=University of Wisconsin – Madison/O=Computer Sciences Department/OU=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Project/CN=Zach Miller/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=zmiller@cs.wisc.edu”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zmiller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“C=US/ST=Wisconsin/L=Madison, O=University of Wisconsin – Madison/O=Computer Sciences Department/OU=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HTCondor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Project/CN=Todd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Tannenbaum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=tannenba@cs.wisc.edu”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tannenba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Etc.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849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CERTIFICATE_MAPFILE, you can now add a rule to map all users by extracting the username from their email address:</a:t>
            </a:r>
          </a:p>
          <a:p>
            <a:endParaRPr lang="en-US" dirty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SSL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=(.*)@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cs.wisc.edu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\1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39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hosts and users have credentials, you can then enable SSL authentication for ALL communication, not just daemon-to-daemon.  In the </a:t>
            </a:r>
            <a:r>
              <a:rPr lang="en-US" dirty="0" err="1" smtClean="0"/>
              <a:t>condor_config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SEC_DEFAULT_AUTHENTICATION = REQUIRED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SEC_DEFAULT_AUTHENTICATION_METHODS = SSL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340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 smtClean="0"/>
              <a:t>me, email me!</a:t>
            </a:r>
            <a:endParaRPr lang="en-US" dirty="0" smtClean="0"/>
          </a:p>
          <a:p>
            <a:r>
              <a:rPr lang="en-US" dirty="0" smtClean="0"/>
              <a:t>You can find more detailed information, and examples using multi-level CAs here: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http://pages.cs.wisc.edu/~zmiller/ca-howto/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8690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Authorization is deciding what someone is allowed to do.</a:t>
            </a:r>
          </a:p>
          <a:p>
            <a:endParaRPr lang="en-US" dirty="0" smtClean="0"/>
          </a:p>
          <a:p>
            <a:r>
              <a:rPr lang="en-US" dirty="0" smtClean="0"/>
              <a:t>You must know who they are before you can decide this!</a:t>
            </a:r>
          </a:p>
        </p:txBody>
      </p:sp>
    </p:spTree>
    <p:extLst>
      <p:ext uri="{BB962C8B-B14F-4D97-AF65-F5344CB8AC3E}">
        <p14:creationId xmlns:p14="http://schemas.microsoft.com/office/powerpoint/2010/main" val="150016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using “they” pretty loosely here. </a:t>
            </a:r>
          </a:p>
          <a:p>
            <a:endParaRPr lang="en-US" dirty="0" smtClean="0"/>
          </a:p>
          <a:p>
            <a:r>
              <a:rPr lang="en-US" dirty="0" smtClean="0"/>
              <a:t>“They” could be:</a:t>
            </a:r>
          </a:p>
          <a:p>
            <a:pPr lvl="1"/>
            <a:r>
              <a:rPr lang="en-US" dirty="0" smtClean="0"/>
              <a:t>A user</a:t>
            </a:r>
          </a:p>
          <a:p>
            <a:pPr lvl="1"/>
            <a:r>
              <a:rPr lang="en-US" dirty="0" smtClean="0"/>
              <a:t>A machine</a:t>
            </a:r>
          </a:p>
          <a:p>
            <a:pPr lvl="1"/>
            <a:r>
              <a:rPr lang="en-US" dirty="0" smtClean="0"/>
              <a:t>An agent/daemon/service</a:t>
            </a:r>
          </a:p>
        </p:txBody>
      </p:sp>
    </p:spTree>
    <p:extLst>
      <p:ext uri="{BB962C8B-B14F-4D97-AF65-F5344CB8AC3E}">
        <p14:creationId xmlns:p14="http://schemas.microsoft.com/office/powerpoint/2010/main" val="173116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context of a </a:t>
            </a:r>
            <a:r>
              <a:rPr lang="en-US" dirty="0" err="1" smtClean="0"/>
              <a:t>HTCondor</a:t>
            </a:r>
            <a:r>
              <a:rPr lang="en-US" dirty="0" smtClean="0"/>
              <a:t> pool:</a:t>
            </a:r>
          </a:p>
          <a:p>
            <a:pPr lvl="1"/>
            <a:r>
              <a:rPr lang="en-US" dirty="0" smtClean="0"/>
              <a:t>You want only machines that you know to be in the pool</a:t>
            </a:r>
          </a:p>
          <a:p>
            <a:pPr lvl="1"/>
            <a:r>
              <a:rPr lang="en-US" dirty="0" smtClean="0"/>
              <a:t>You want only people you know to submit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4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users submit jobs, </a:t>
            </a:r>
            <a:r>
              <a:rPr lang="en-US" dirty="0" err="1" smtClean="0"/>
              <a:t>HTCondor</a:t>
            </a:r>
            <a:r>
              <a:rPr lang="en-US" dirty="0" smtClean="0"/>
              <a:t> authenticates them:</a:t>
            </a:r>
          </a:p>
          <a:p>
            <a:pPr lvl="1"/>
            <a:r>
              <a:rPr lang="en-US" dirty="0" smtClean="0"/>
              <a:t>FS on Unix</a:t>
            </a:r>
          </a:p>
          <a:p>
            <a:pPr lvl="1"/>
            <a:r>
              <a:rPr lang="en-US" dirty="0" smtClean="0"/>
              <a:t>NTSSPI on Windows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HTCondor</a:t>
            </a:r>
            <a:r>
              <a:rPr lang="en-US" dirty="0" smtClean="0"/>
              <a:t> SCHEDD daemon now “owns” the jobs, and acts on their behalf.</a:t>
            </a:r>
          </a:p>
        </p:txBody>
      </p:sp>
    </p:spTree>
    <p:extLst>
      <p:ext uri="{BB962C8B-B14F-4D97-AF65-F5344CB8AC3E}">
        <p14:creationId xmlns:p14="http://schemas.microsoft.com/office/powerpoint/2010/main" val="292202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how can we trust the SCHEDD?</a:t>
            </a:r>
          </a:p>
          <a:p>
            <a:endParaRPr lang="en-US" dirty="0"/>
          </a:p>
          <a:p>
            <a:r>
              <a:rPr lang="en-US" dirty="0" smtClean="0"/>
              <a:t>Daemon-to-daemon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57880"/>
      </p:ext>
    </p:extLst>
  </p:cSld>
  <p:clrMapOvr>
    <a:masterClrMapping/>
  </p:clrMapOvr>
</p:sld>
</file>

<file path=ppt/theme/theme1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2286</Words>
  <Application>Microsoft Macintosh PowerPoint</Application>
  <PresentationFormat>On-screen Show (4:3)</PresentationFormat>
  <Paragraphs>361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CHTC-Presentation-Template-4</vt:lpstr>
      <vt:lpstr>Securing A Basic HTCondor Pool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Authentication</vt:lpstr>
      <vt:lpstr>Authentication</vt:lpstr>
      <vt:lpstr>Authentication</vt:lpstr>
      <vt:lpstr>Pool Password</vt:lpstr>
      <vt:lpstr>Pool Password</vt:lpstr>
      <vt:lpstr>Pool Password</vt:lpstr>
      <vt:lpstr>Pool Password</vt:lpstr>
      <vt:lpstr>Pool Password</vt:lpstr>
      <vt:lpstr>Pool Password</vt:lpstr>
      <vt:lpstr>Flexibility</vt:lpstr>
      <vt:lpstr>Why use SSL?</vt:lpstr>
      <vt:lpstr>Basics: OpenSSL</vt:lpstr>
      <vt:lpstr>Basics: OpenSSL</vt:lpstr>
      <vt:lpstr>Basics: SSL config</vt:lpstr>
      <vt:lpstr>Single Credential</vt:lpstr>
      <vt:lpstr>Single Credentials</vt:lpstr>
      <vt:lpstr>Single Credential</vt:lpstr>
      <vt:lpstr>Single Credential</vt:lpstr>
      <vt:lpstr>Single Credential</vt:lpstr>
      <vt:lpstr>HTCondor Mapfile</vt:lpstr>
      <vt:lpstr>condor_config</vt:lpstr>
      <vt:lpstr>condor_config</vt:lpstr>
      <vt:lpstr>That’s (mostly) It!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Host Credential</vt:lpstr>
      <vt:lpstr>Creating a Host Certificate</vt:lpstr>
      <vt:lpstr>Creating a Host Credential</vt:lpstr>
      <vt:lpstr>Configuring HTCondor</vt:lpstr>
      <vt:lpstr>Creating a User Credential</vt:lpstr>
      <vt:lpstr>Creating a User Credential</vt:lpstr>
      <vt:lpstr>Mapping Users</vt:lpstr>
      <vt:lpstr>Mapping Users</vt:lpstr>
      <vt:lpstr>Securing Everything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Zach Miller</cp:lastModifiedBy>
  <cp:revision>8</cp:revision>
  <dcterms:created xsi:type="dcterms:W3CDTF">2013-04-17T20:49:25Z</dcterms:created>
  <dcterms:modified xsi:type="dcterms:W3CDTF">2014-04-30T15:08:30Z</dcterms:modified>
</cp:coreProperties>
</file>