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 id="2147483726" r:id="rId2"/>
    <p:sldMasterId id="2147484472" r:id="rId3"/>
    <p:sldMasterId id="2147484609" r:id="rId4"/>
  </p:sldMasterIdLst>
  <p:notesMasterIdLst>
    <p:notesMasterId r:id="rId24"/>
  </p:notesMasterIdLst>
  <p:sldIdLst>
    <p:sldId id="862" r:id="rId5"/>
    <p:sldId id="903" r:id="rId6"/>
    <p:sldId id="929" r:id="rId7"/>
    <p:sldId id="930" r:id="rId8"/>
    <p:sldId id="934" r:id="rId9"/>
    <p:sldId id="935" r:id="rId10"/>
    <p:sldId id="919" r:id="rId11"/>
    <p:sldId id="920" r:id="rId12"/>
    <p:sldId id="921" r:id="rId13"/>
    <p:sldId id="926" r:id="rId14"/>
    <p:sldId id="927" r:id="rId15"/>
    <p:sldId id="925" r:id="rId16"/>
    <p:sldId id="922" r:id="rId17"/>
    <p:sldId id="923" r:id="rId18"/>
    <p:sldId id="931" r:id="rId19"/>
    <p:sldId id="928" r:id="rId20"/>
    <p:sldId id="932" r:id="rId21"/>
    <p:sldId id="933" r:id="rId22"/>
    <p:sldId id="857" r:id="rId23"/>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Arial" charset="0"/>
      </a:defRPr>
    </a:lvl5pPr>
    <a:lvl6pPr marL="2286000" algn="l" defTabSz="914400" rtl="0" eaLnBrk="1" latinLnBrk="0" hangingPunct="1">
      <a:defRPr sz="2800" kern="1200">
        <a:solidFill>
          <a:schemeClr val="tx1"/>
        </a:solidFill>
        <a:latin typeface="Times New Roman" pitchFamily="18" charset="0"/>
        <a:ea typeface="+mn-ea"/>
        <a:cs typeface="Arial" charset="0"/>
      </a:defRPr>
    </a:lvl6pPr>
    <a:lvl7pPr marL="2743200" algn="l" defTabSz="914400" rtl="0" eaLnBrk="1" latinLnBrk="0" hangingPunct="1">
      <a:defRPr sz="2800" kern="1200">
        <a:solidFill>
          <a:schemeClr val="tx1"/>
        </a:solidFill>
        <a:latin typeface="Times New Roman" pitchFamily="18" charset="0"/>
        <a:ea typeface="+mn-ea"/>
        <a:cs typeface="Arial" charset="0"/>
      </a:defRPr>
    </a:lvl7pPr>
    <a:lvl8pPr marL="3200400" algn="l" defTabSz="914400" rtl="0" eaLnBrk="1" latinLnBrk="0" hangingPunct="1">
      <a:defRPr sz="2800" kern="1200">
        <a:solidFill>
          <a:schemeClr val="tx1"/>
        </a:solidFill>
        <a:latin typeface="Times New Roman" pitchFamily="18" charset="0"/>
        <a:ea typeface="+mn-ea"/>
        <a:cs typeface="Arial" charset="0"/>
      </a:defRPr>
    </a:lvl8pPr>
    <a:lvl9pPr marL="3657600" algn="l" defTabSz="914400" rtl="0" eaLnBrk="1" latinLnBrk="0" hangingPunct="1">
      <a:defRPr sz="28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9933"/>
    <a:srgbClr val="FF0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34" autoAdjust="0"/>
    <p:restoredTop sz="94712" autoAdjust="0"/>
  </p:normalViewPr>
  <p:slideViewPr>
    <p:cSldViewPr snapToGrid="0">
      <p:cViewPr>
        <p:scale>
          <a:sx n="70" d="100"/>
          <a:sy n="70" d="100"/>
        </p:scale>
        <p:origin x="-3528"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ron.000\AppData\Local\Temp\HTCondor_FW_Tracking%20as%20of%2004.17.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Monthly Average Dedication</a:t>
            </a:r>
          </a:p>
        </c:rich>
      </c:tx>
      <c:layout>
        <c:manualLayout>
          <c:xMode val="edge"/>
          <c:yMode val="edge"/>
          <c:x val="0.13887697051358963"/>
          <c:y val="1.8069946577969783E-2"/>
        </c:manualLayout>
      </c:layout>
      <c:overlay val="0"/>
    </c:title>
    <c:autoTitleDeleted val="0"/>
    <c:plotArea>
      <c:layout/>
      <c:areaChart>
        <c:grouping val="percentStacked"/>
        <c:varyColors val="0"/>
        <c:ser>
          <c:idx val="0"/>
          <c:order val="0"/>
          <c:tx>
            <c:strRef>
              <c:f>'Development total'!$A$16</c:f>
              <c:strCache>
                <c:ptCount val="1"/>
                <c:pt idx="0">
                  <c:v>Implementation</c:v>
                </c:pt>
              </c:strCache>
            </c:strRef>
          </c:tx>
          <c:val>
            <c:numRef>
              <c:f>'Development total'!$B$16:$AM$16</c:f>
              <c:numCache>
                <c:formatCode>0.0</c:formatCode>
                <c:ptCount val="38"/>
                <c:pt idx="0">
                  <c:v>19.2</c:v>
                </c:pt>
                <c:pt idx="1">
                  <c:v>20.75</c:v>
                </c:pt>
                <c:pt idx="2">
                  <c:v>20.7</c:v>
                </c:pt>
                <c:pt idx="3">
                  <c:v>23.1</c:v>
                </c:pt>
                <c:pt idx="4">
                  <c:v>24.975000000000001</c:v>
                </c:pt>
                <c:pt idx="5">
                  <c:v>23.900000000000002</c:v>
                </c:pt>
                <c:pt idx="6">
                  <c:v>24.2</c:v>
                </c:pt>
                <c:pt idx="7">
                  <c:v>24.574999999999999</c:v>
                </c:pt>
                <c:pt idx="8">
                  <c:v>25.024999999999999</c:v>
                </c:pt>
                <c:pt idx="9">
                  <c:v>27.099999999999998</c:v>
                </c:pt>
                <c:pt idx="10">
                  <c:v>32.375</c:v>
                </c:pt>
                <c:pt idx="11">
                  <c:v>32.375</c:v>
                </c:pt>
                <c:pt idx="12">
                  <c:v>33.4</c:v>
                </c:pt>
                <c:pt idx="13">
                  <c:v>33.975000000000001</c:v>
                </c:pt>
                <c:pt idx="14">
                  <c:v>28.625</c:v>
                </c:pt>
                <c:pt idx="15">
                  <c:v>28.375</c:v>
                </c:pt>
                <c:pt idx="16">
                  <c:v>26.875</c:v>
                </c:pt>
                <c:pt idx="17">
                  <c:v>25.75</c:v>
                </c:pt>
                <c:pt idx="18">
                  <c:v>27.524999999999999</c:v>
                </c:pt>
                <c:pt idx="19">
                  <c:v>27.6</c:v>
                </c:pt>
                <c:pt idx="20">
                  <c:v>29.200000000000003</c:v>
                </c:pt>
                <c:pt idx="21">
                  <c:v>31</c:v>
                </c:pt>
                <c:pt idx="22">
                  <c:v>33</c:v>
                </c:pt>
                <c:pt idx="23">
                  <c:v>34.475000000000001</c:v>
                </c:pt>
                <c:pt idx="24">
                  <c:v>35.825000000000003</c:v>
                </c:pt>
                <c:pt idx="25">
                  <c:v>37.299999999999997</c:v>
                </c:pt>
                <c:pt idx="26">
                  <c:v>37.625</c:v>
                </c:pt>
                <c:pt idx="27">
                  <c:v>38.225000000000001</c:v>
                </c:pt>
                <c:pt idx="28">
                  <c:v>37.75</c:v>
                </c:pt>
                <c:pt idx="29">
                  <c:v>37.6</c:v>
                </c:pt>
                <c:pt idx="30">
                  <c:v>36.200000000000003</c:v>
                </c:pt>
                <c:pt idx="31">
                  <c:v>34.174999999999997</c:v>
                </c:pt>
                <c:pt idx="32">
                  <c:v>33.725000000000001</c:v>
                </c:pt>
                <c:pt idx="33">
                  <c:v>32.975000000000001</c:v>
                </c:pt>
                <c:pt idx="34">
                  <c:v>32.824999999999996</c:v>
                </c:pt>
                <c:pt idx="35">
                  <c:v>33.75</c:v>
                </c:pt>
                <c:pt idx="36">
                  <c:v>35.799999999999997</c:v>
                </c:pt>
                <c:pt idx="37">
                  <c:v>37.075000000000003</c:v>
                </c:pt>
              </c:numCache>
            </c:numRef>
          </c:val>
        </c:ser>
        <c:ser>
          <c:idx val="1"/>
          <c:order val="1"/>
          <c:tx>
            <c:strRef>
              <c:f>'Development total'!$A$17</c:f>
              <c:strCache>
                <c:ptCount val="1"/>
                <c:pt idx="0">
                  <c:v>Inovation</c:v>
                </c:pt>
              </c:strCache>
            </c:strRef>
          </c:tx>
          <c:val>
            <c:numRef>
              <c:f>'Development total'!$B$17:$AM$17</c:f>
              <c:numCache>
                <c:formatCode>0.0</c:formatCode>
                <c:ptCount val="38"/>
                <c:pt idx="0">
                  <c:v>28.4</c:v>
                </c:pt>
                <c:pt idx="1">
                  <c:v>25.049999999999997</c:v>
                </c:pt>
                <c:pt idx="2">
                  <c:v>21.866666666666664</c:v>
                </c:pt>
                <c:pt idx="3">
                  <c:v>17.924999999999997</c:v>
                </c:pt>
                <c:pt idx="4">
                  <c:v>15.05</c:v>
                </c:pt>
                <c:pt idx="5">
                  <c:v>13.75</c:v>
                </c:pt>
                <c:pt idx="6">
                  <c:v>14.824999999999999</c:v>
                </c:pt>
                <c:pt idx="7">
                  <c:v>18.225000000000001</c:v>
                </c:pt>
                <c:pt idx="8">
                  <c:v>20.45</c:v>
                </c:pt>
                <c:pt idx="9">
                  <c:v>23.85</c:v>
                </c:pt>
                <c:pt idx="10">
                  <c:v>21.4</c:v>
                </c:pt>
                <c:pt idx="11">
                  <c:v>19.650000000000002</c:v>
                </c:pt>
                <c:pt idx="12">
                  <c:v>16.25</c:v>
                </c:pt>
                <c:pt idx="13">
                  <c:v>13.3</c:v>
                </c:pt>
                <c:pt idx="14">
                  <c:v>18</c:v>
                </c:pt>
                <c:pt idx="15">
                  <c:v>22.4</c:v>
                </c:pt>
                <c:pt idx="16">
                  <c:v>26.1</c:v>
                </c:pt>
                <c:pt idx="17">
                  <c:v>27.125</c:v>
                </c:pt>
                <c:pt idx="18">
                  <c:v>24.624999999999996</c:v>
                </c:pt>
                <c:pt idx="19">
                  <c:v>23.05</c:v>
                </c:pt>
                <c:pt idx="20">
                  <c:v>20.975000000000001</c:v>
                </c:pt>
                <c:pt idx="21">
                  <c:v>19.75</c:v>
                </c:pt>
                <c:pt idx="22">
                  <c:v>18.400000000000002</c:v>
                </c:pt>
                <c:pt idx="23">
                  <c:v>17.675000000000001</c:v>
                </c:pt>
                <c:pt idx="24">
                  <c:v>18.55</c:v>
                </c:pt>
                <c:pt idx="25">
                  <c:v>19.350000000000001</c:v>
                </c:pt>
                <c:pt idx="26">
                  <c:v>21</c:v>
                </c:pt>
                <c:pt idx="27">
                  <c:v>20.625</c:v>
                </c:pt>
                <c:pt idx="28">
                  <c:v>20.25</c:v>
                </c:pt>
                <c:pt idx="29">
                  <c:v>19.625</c:v>
                </c:pt>
                <c:pt idx="30">
                  <c:v>19</c:v>
                </c:pt>
                <c:pt idx="31">
                  <c:v>20.175000000000001</c:v>
                </c:pt>
                <c:pt idx="32">
                  <c:v>19.350000000000001</c:v>
                </c:pt>
                <c:pt idx="33">
                  <c:v>18.149999999999999</c:v>
                </c:pt>
                <c:pt idx="34">
                  <c:v>18.25</c:v>
                </c:pt>
                <c:pt idx="35">
                  <c:v>16.2</c:v>
                </c:pt>
                <c:pt idx="36">
                  <c:v>14.1</c:v>
                </c:pt>
                <c:pt idx="37">
                  <c:v>14.025</c:v>
                </c:pt>
              </c:numCache>
            </c:numRef>
          </c:val>
        </c:ser>
        <c:ser>
          <c:idx val="2"/>
          <c:order val="2"/>
          <c:tx>
            <c:strRef>
              <c:f>'Development total'!$A$18</c:f>
              <c:strCache>
                <c:ptCount val="1"/>
                <c:pt idx="0">
                  <c:v>QA</c:v>
                </c:pt>
              </c:strCache>
            </c:strRef>
          </c:tx>
          <c:val>
            <c:numRef>
              <c:f>'Development total'!$B$18:$AM$18</c:f>
              <c:numCache>
                <c:formatCode>0.0</c:formatCode>
                <c:ptCount val="38"/>
                <c:pt idx="0">
                  <c:v>31.3</c:v>
                </c:pt>
                <c:pt idx="1">
                  <c:v>23.65</c:v>
                </c:pt>
                <c:pt idx="2">
                  <c:v>20.8</c:v>
                </c:pt>
                <c:pt idx="3">
                  <c:v>20.774999999999999</c:v>
                </c:pt>
                <c:pt idx="4">
                  <c:v>18.649999999999999</c:v>
                </c:pt>
                <c:pt idx="5">
                  <c:v>18.724999999999998</c:v>
                </c:pt>
                <c:pt idx="6">
                  <c:v>19.5</c:v>
                </c:pt>
                <c:pt idx="7">
                  <c:v>19.100000000000001</c:v>
                </c:pt>
                <c:pt idx="8">
                  <c:v>18</c:v>
                </c:pt>
                <c:pt idx="9">
                  <c:v>17.649999999999999</c:v>
                </c:pt>
                <c:pt idx="10">
                  <c:v>17.175000000000001</c:v>
                </c:pt>
                <c:pt idx="11">
                  <c:v>16.799999999999997</c:v>
                </c:pt>
                <c:pt idx="12">
                  <c:v>17.475000000000001</c:v>
                </c:pt>
                <c:pt idx="13">
                  <c:v>18.950000000000003</c:v>
                </c:pt>
                <c:pt idx="14">
                  <c:v>20.824999999999999</c:v>
                </c:pt>
                <c:pt idx="15">
                  <c:v>20.55</c:v>
                </c:pt>
                <c:pt idx="16">
                  <c:v>21.024999999999999</c:v>
                </c:pt>
                <c:pt idx="17">
                  <c:v>20.625</c:v>
                </c:pt>
                <c:pt idx="18">
                  <c:v>22.4</c:v>
                </c:pt>
                <c:pt idx="19">
                  <c:v>23.049999999999997</c:v>
                </c:pt>
                <c:pt idx="20">
                  <c:v>21.424999999999997</c:v>
                </c:pt>
                <c:pt idx="21">
                  <c:v>22.074999999999999</c:v>
                </c:pt>
                <c:pt idx="22">
                  <c:v>22.6</c:v>
                </c:pt>
                <c:pt idx="23">
                  <c:v>21.099999999999998</c:v>
                </c:pt>
                <c:pt idx="24">
                  <c:v>20.774999999999999</c:v>
                </c:pt>
                <c:pt idx="25">
                  <c:v>19.274999999999999</c:v>
                </c:pt>
                <c:pt idx="26">
                  <c:v>14.95</c:v>
                </c:pt>
                <c:pt idx="27">
                  <c:v>15.75</c:v>
                </c:pt>
                <c:pt idx="28">
                  <c:v>16.875</c:v>
                </c:pt>
                <c:pt idx="29">
                  <c:v>17.975000000000001</c:v>
                </c:pt>
                <c:pt idx="30">
                  <c:v>18.975000000000001</c:v>
                </c:pt>
                <c:pt idx="31">
                  <c:v>19.099999999999998</c:v>
                </c:pt>
                <c:pt idx="32">
                  <c:v>18.325000000000003</c:v>
                </c:pt>
                <c:pt idx="33">
                  <c:v>17.25</c:v>
                </c:pt>
                <c:pt idx="34">
                  <c:v>15.450000000000001</c:v>
                </c:pt>
                <c:pt idx="35">
                  <c:v>16.149999999999999</c:v>
                </c:pt>
                <c:pt idx="36">
                  <c:v>16.55</c:v>
                </c:pt>
                <c:pt idx="37">
                  <c:v>16.625</c:v>
                </c:pt>
              </c:numCache>
            </c:numRef>
          </c:val>
        </c:ser>
        <c:ser>
          <c:idx val="3"/>
          <c:order val="3"/>
          <c:tx>
            <c:strRef>
              <c:f>'Development total'!$A$19</c:f>
              <c:strCache>
                <c:ptCount val="1"/>
                <c:pt idx="0">
                  <c:v>Support</c:v>
                </c:pt>
              </c:strCache>
            </c:strRef>
          </c:tx>
          <c:val>
            <c:numRef>
              <c:f>'Development total'!$B$19:$AM$19</c:f>
              <c:numCache>
                <c:formatCode>0.0</c:formatCode>
                <c:ptCount val="38"/>
                <c:pt idx="0">
                  <c:v>13.5</c:v>
                </c:pt>
                <c:pt idx="1">
                  <c:v>18.05</c:v>
                </c:pt>
                <c:pt idx="2">
                  <c:v>17.133333333333336</c:v>
                </c:pt>
                <c:pt idx="3">
                  <c:v>15.975000000000001</c:v>
                </c:pt>
                <c:pt idx="4">
                  <c:v>16.75</c:v>
                </c:pt>
                <c:pt idx="5">
                  <c:v>14.825000000000001</c:v>
                </c:pt>
                <c:pt idx="6">
                  <c:v>16.975000000000001</c:v>
                </c:pt>
                <c:pt idx="7">
                  <c:v>18.3</c:v>
                </c:pt>
                <c:pt idx="8">
                  <c:v>18.75</c:v>
                </c:pt>
                <c:pt idx="9">
                  <c:v>19.2</c:v>
                </c:pt>
                <c:pt idx="10">
                  <c:v>17.700000000000003</c:v>
                </c:pt>
                <c:pt idx="11">
                  <c:v>19.549999999999997</c:v>
                </c:pt>
                <c:pt idx="12">
                  <c:v>20.125</c:v>
                </c:pt>
                <c:pt idx="13">
                  <c:v>20.225000000000001</c:v>
                </c:pt>
                <c:pt idx="14">
                  <c:v>19.574999999999999</c:v>
                </c:pt>
                <c:pt idx="15">
                  <c:v>15.874999999999998</c:v>
                </c:pt>
                <c:pt idx="16">
                  <c:v>13.725000000000001</c:v>
                </c:pt>
                <c:pt idx="17">
                  <c:v>15.5</c:v>
                </c:pt>
                <c:pt idx="18">
                  <c:v>13.775</c:v>
                </c:pt>
                <c:pt idx="19">
                  <c:v>14.774999999999999</c:v>
                </c:pt>
                <c:pt idx="20">
                  <c:v>16.675000000000001</c:v>
                </c:pt>
                <c:pt idx="21">
                  <c:v>15.2</c:v>
                </c:pt>
                <c:pt idx="22">
                  <c:v>15.150000000000002</c:v>
                </c:pt>
                <c:pt idx="23">
                  <c:v>16.3</c:v>
                </c:pt>
                <c:pt idx="24">
                  <c:v>15.324999999999999</c:v>
                </c:pt>
                <c:pt idx="25">
                  <c:v>15.05</c:v>
                </c:pt>
                <c:pt idx="26">
                  <c:v>17.25</c:v>
                </c:pt>
                <c:pt idx="27">
                  <c:v>15.8</c:v>
                </c:pt>
                <c:pt idx="28">
                  <c:v>14.725000000000001</c:v>
                </c:pt>
                <c:pt idx="29">
                  <c:v>14.05</c:v>
                </c:pt>
                <c:pt idx="30">
                  <c:v>14.575000000000001</c:v>
                </c:pt>
                <c:pt idx="31">
                  <c:v>15.2</c:v>
                </c:pt>
                <c:pt idx="32">
                  <c:v>16.600000000000001</c:v>
                </c:pt>
                <c:pt idx="33">
                  <c:v>17.7</c:v>
                </c:pt>
                <c:pt idx="34">
                  <c:v>18.774999999999999</c:v>
                </c:pt>
                <c:pt idx="35">
                  <c:v>19</c:v>
                </c:pt>
                <c:pt idx="36">
                  <c:v>19.225000000000001</c:v>
                </c:pt>
                <c:pt idx="37">
                  <c:v>18.975000000000001</c:v>
                </c:pt>
              </c:numCache>
            </c:numRef>
          </c:val>
        </c:ser>
        <c:ser>
          <c:idx val="4"/>
          <c:order val="4"/>
          <c:tx>
            <c:strRef>
              <c:f>'Development total'!$A$20</c:f>
              <c:strCache>
                <c:ptCount val="1"/>
                <c:pt idx="0">
                  <c:v>Use</c:v>
                </c:pt>
              </c:strCache>
            </c:strRef>
          </c:tx>
          <c:val>
            <c:numRef>
              <c:f>'Development total'!$B$20:$AM$20</c:f>
              <c:numCache>
                <c:formatCode>0.0</c:formatCode>
                <c:ptCount val="38"/>
                <c:pt idx="0">
                  <c:v>0</c:v>
                </c:pt>
                <c:pt idx="1">
                  <c:v>0</c:v>
                </c:pt>
                <c:pt idx="2">
                  <c:v>3.1</c:v>
                </c:pt>
                <c:pt idx="3">
                  <c:v>2.9250000000000003</c:v>
                </c:pt>
                <c:pt idx="4">
                  <c:v>3.0250000000000004</c:v>
                </c:pt>
                <c:pt idx="5">
                  <c:v>3.3250000000000002</c:v>
                </c:pt>
                <c:pt idx="6">
                  <c:v>1.4</c:v>
                </c:pt>
                <c:pt idx="7">
                  <c:v>1.5249999999999999</c:v>
                </c:pt>
                <c:pt idx="8">
                  <c:v>2.5749999999999997</c:v>
                </c:pt>
                <c:pt idx="9">
                  <c:v>3.45</c:v>
                </c:pt>
                <c:pt idx="10">
                  <c:v>4.3499999999999996</c:v>
                </c:pt>
                <c:pt idx="11">
                  <c:v>4.8250000000000002</c:v>
                </c:pt>
                <c:pt idx="12">
                  <c:v>5.35</c:v>
                </c:pt>
                <c:pt idx="13">
                  <c:v>6.375</c:v>
                </c:pt>
                <c:pt idx="14">
                  <c:v>6.5500000000000007</c:v>
                </c:pt>
                <c:pt idx="15">
                  <c:v>6.875</c:v>
                </c:pt>
                <c:pt idx="16">
                  <c:v>6.6750000000000007</c:v>
                </c:pt>
                <c:pt idx="17">
                  <c:v>5.8999999999999995</c:v>
                </c:pt>
                <c:pt idx="18">
                  <c:v>5.6999999999999993</c:v>
                </c:pt>
                <c:pt idx="19">
                  <c:v>5.4</c:v>
                </c:pt>
                <c:pt idx="20">
                  <c:v>5.25</c:v>
                </c:pt>
                <c:pt idx="21">
                  <c:v>5.0250000000000004</c:v>
                </c:pt>
                <c:pt idx="22">
                  <c:v>5.55</c:v>
                </c:pt>
                <c:pt idx="23">
                  <c:v>4.9249999999999998</c:v>
                </c:pt>
                <c:pt idx="24">
                  <c:v>4.4749999999999996</c:v>
                </c:pt>
                <c:pt idx="25">
                  <c:v>4.1500000000000004</c:v>
                </c:pt>
                <c:pt idx="26">
                  <c:v>3.5250000000000004</c:v>
                </c:pt>
                <c:pt idx="27">
                  <c:v>3.8</c:v>
                </c:pt>
                <c:pt idx="28">
                  <c:v>3.9249999999999998</c:v>
                </c:pt>
                <c:pt idx="29">
                  <c:v>4.125</c:v>
                </c:pt>
                <c:pt idx="30">
                  <c:v>4.25</c:v>
                </c:pt>
                <c:pt idx="31">
                  <c:v>4.5250000000000004</c:v>
                </c:pt>
                <c:pt idx="32">
                  <c:v>4.55</c:v>
                </c:pt>
                <c:pt idx="33">
                  <c:v>4.5250000000000004</c:v>
                </c:pt>
                <c:pt idx="34">
                  <c:v>4.4499999999999993</c:v>
                </c:pt>
                <c:pt idx="35">
                  <c:v>4.4250000000000007</c:v>
                </c:pt>
                <c:pt idx="36">
                  <c:v>4.25</c:v>
                </c:pt>
                <c:pt idx="37">
                  <c:v>4.5999999999999996</c:v>
                </c:pt>
              </c:numCache>
            </c:numRef>
          </c:val>
        </c:ser>
        <c:ser>
          <c:idx val="5"/>
          <c:order val="5"/>
          <c:tx>
            <c:strRef>
              <c:f>'Development total'!$A$21</c:f>
              <c:strCache>
                <c:ptCount val="1"/>
                <c:pt idx="0">
                  <c:v>Meetings</c:v>
                </c:pt>
              </c:strCache>
            </c:strRef>
          </c:tx>
          <c:val>
            <c:numRef>
              <c:f>'Development total'!$B$21:$AM$21</c:f>
              <c:numCache>
                <c:formatCode>0.0</c:formatCode>
                <c:ptCount val="38"/>
                <c:pt idx="0">
                  <c:v>3.9</c:v>
                </c:pt>
                <c:pt idx="1">
                  <c:v>5.15</c:v>
                </c:pt>
                <c:pt idx="2">
                  <c:v>5.1000000000000005</c:v>
                </c:pt>
                <c:pt idx="3">
                  <c:v>5.1750000000000007</c:v>
                </c:pt>
                <c:pt idx="4">
                  <c:v>5.4</c:v>
                </c:pt>
                <c:pt idx="5">
                  <c:v>5.0999999999999996</c:v>
                </c:pt>
                <c:pt idx="6">
                  <c:v>4.9749999999999996</c:v>
                </c:pt>
                <c:pt idx="7">
                  <c:v>5.4249999999999998</c:v>
                </c:pt>
                <c:pt idx="8">
                  <c:v>5.3</c:v>
                </c:pt>
                <c:pt idx="9">
                  <c:v>5.2750000000000004</c:v>
                </c:pt>
                <c:pt idx="10">
                  <c:v>5.6000000000000005</c:v>
                </c:pt>
                <c:pt idx="11">
                  <c:v>5.3249999999999993</c:v>
                </c:pt>
                <c:pt idx="12">
                  <c:v>5.9249999999999998</c:v>
                </c:pt>
                <c:pt idx="13">
                  <c:v>6.1</c:v>
                </c:pt>
                <c:pt idx="14">
                  <c:v>5.8250000000000002</c:v>
                </c:pt>
                <c:pt idx="15">
                  <c:v>5.625</c:v>
                </c:pt>
                <c:pt idx="16">
                  <c:v>5.3250000000000002</c:v>
                </c:pt>
                <c:pt idx="17">
                  <c:v>4.9749999999999996</c:v>
                </c:pt>
                <c:pt idx="18">
                  <c:v>5.7250000000000005</c:v>
                </c:pt>
                <c:pt idx="19">
                  <c:v>6.0250000000000004</c:v>
                </c:pt>
                <c:pt idx="20">
                  <c:v>6.3500000000000005</c:v>
                </c:pt>
                <c:pt idx="21">
                  <c:v>6.85</c:v>
                </c:pt>
                <c:pt idx="22">
                  <c:v>5.3250000000000011</c:v>
                </c:pt>
                <c:pt idx="23">
                  <c:v>5.55</c:v>
                </c:pt>
                <c:pt idx="24">
                  <c:v>5.0999999999999996</c:v>
                </c:pt>
                <c:pt idx="25">
                  <c:v>4.875</c:v>
                </c:pt>
                <c:pt idx="26">
                  <c:v>5.6499999999999995</c:v>
                </c:pt>
                <c:pt idx="27">
                  <c:v>5.0999999999999996</c:v>
                </c:pt>
                <c:pt idx="28">
                  <c:v>5.4749999999999996</c:v>
                </c:pt>
                <c:pt idx="29">
                  <c:v>5.6499999999999995</c:v>
                </c:pt>
                <c:pt idx="30">
                  <c:v>6.0249999999999995</c:v>
                </c:pt>
                <c:pt idx="31">
                  <c:v>6.05</c:v>
                </c:pt>
                <c:pt idx="32">
                  <c:v>6.55</c:v>
                </c:pt>
                <c:pt idx="33">
                  <c:v>7.0250000000000004</c:v>
                </c:pt>
                <c:pt idx="34">
                  <c:v>7.4249999999999998</c:v>
                </c:pt>
                <c:pt idx="35">
                  <c:v>8.15</c:v>
                </c:pt>
                <c:pt idx="36">
                  <c:v>8.125</c:v>
                </c:pt>
                <c:pt idx="37">
                  <c:v>8.2249999999999996</c:v>
                </c:pt>
              </c:numCache>
            </c:numRef>
          </c:val>
        </c:ser>
        <c:ser>
          <c:idx val="6"/>
          <c:order val="6"/>
          <c:tx>
            <c:strRef>
              <c:f>'Development total'!$A$22</c:f>
              <c:strCache>
                <c:ptCount val="1"/>
                <c:pt idx="0">
                  <c:v>Management</c:v>
                </c:pt>
              </c:strCache>
            </c:strRef>
          </c:tx>
          <c:val>
            <c:numRef>
              <c:f>'Development total'!$B$22:$AM$22</c:f>
              <c:numCache>
                <c:formatCode>0.0</c:formatCode>
                <c:ptCount val="38"/>
                <c:pt idx="0">
                  <c:v>3.7</c:v>
                </c:pt>
                <c:pt idx="1">
                  <c:v>7.35</c:v>
                </c:pt>
                <c:pt idx="2">
                  <c:v>11.333333333333334</c:v>
                </c:pt>
                <c:pt idx="3">
                  <c:v>14.175000000000001</c:v>
                </c:pt>
                <c:pt idx="4">
                  <c:v>16.225000000000001</c:v>
                </c:pt>
                <c:pt idx="5">
                  <c:v>20.45</c:v>
                </c:pt>
                <c:pt idx="6">
                  <c:v>18.2</c:v>
                </c:pt>
                <c:pt idx="7">
                  <c:v>12.874999999999998</c:v>
                </c:pt>
                <c:pt idx="8">
                  <c:v>9.9</c:v>
                </c:pt>
                <c:pt idx="9">
                  <c:v>3.5</c:v>
                </c:pt>
                <c:pt idx="10">
                  <c:v>1.4</c:v>
                </c:pt>
                <c:pt idx="11">
                  <c:v>1.4999999999999998</c:v>
                </c:pt>
                <c:pt idx="12">
                  <c:v>1.4999999999999998</c:v>
                </c:pt>
                <c:pt idx="13">
                  <c:v>1.075</c:v>
                </c:pt>
                <c:pt idx="14">
                  <c:v>0.6</c:v>
                </c:pt>
                <c:pt idx="15">
                  <c:v>0.3</c:v>
                </c:pt>
                <c:pt idx="16">
                  <c:v>0.3</c:v>
                </c:pt>
                <c:pt idx="17">
                  <c:v>0.15</c:v>
                </c:pt>
                <c:pt idx="18">
                  <c:v>0.3</c:v>
                </c:pt>
                <c:pt idx="19">
                  <c:v>0.15</c:v>
                </c:pt>
                <c:pt idx="20">
                  <c:v>0.15</c:v>
                </c:pt>
                <c:pt idx="21">
                  <c:v>0.15</c:v>
                </c:pt>
                <c:pt idx="22">
                  <c:v>0</c:v>
                </c:pt>
                <c:pt idx="23">
                  <c:v>0</c:v>
                </c:pt>
                <c:pt idx="24">
                  <c:v>0</c:v>
                </c:pt>
                <c:pt idx="25">
                  <c:v>2.5000000000000001E-2</c:v>
                </c:pt>
                <c:pt idx="26">
                  <c:v>2.5000000000000001E-2</c:v>
                </c:pt>
                <c:pt idx="27">
                  <c:v>0.72499999999999998</c:v>
                </c:pt>
                <c:pt idx="28">
                  <c:v>1</c:v>
                </c:pt>
                <c:pt idx="29">
                  <c:v>0.97499999999999998</c:v>
                </c:pt>
                <c:pt idx="30">
                  <c:v>0.97499999999999998</c:v>
                </c:pt>
                <c:pt idx="31">
                  <c:v>0.75</c:v>
                </c:pt>
                <c:pt idx="32">
                  <c:v>0.89999999999999991</c:v>
                </c:pt>
                <c:pt idx="33">
                  <c:v>2.375</c:v>
                </c:pt>
                <c:pt idx="34">
                  <c:v>2.8250000000000002</c:v>
                </c:pt>
                <c:pt idx="35">
                  <c:v>2.35</c:v>
                </c:pt>
                <c:pt idx="36">
                  <c:v>1.925</c:v>
                </c:pt>
                <c:pt idx="37">
                  <c:v>0.45</c:v>
                </c:pt>
              </c:numCache>
            </c:numRef>
          </c:val>
        </c:ser>
        <c:dLbls>
          <c:showLegendKey val="0"/>
          <c:showVal val="0"/>
          <c:showCatName val="0"/>
          <c:showSerName val="0"/>
          <c:showPercent val="0"/>
          <c:showBubbleSize val="0"/>
        </c:dLbls>
        <c:axId val="56787456"/>
        <c:axId val="45133760"/>
      </c:areaChart>
      <c:catAx>
        <c:axId val="56787456"/>
        <c:scaling>
          <c:orientation val="minMax"/>
        </c:scaling>
        <c:delete val="0"/>
        <c:axPos val="b"/>
        <c:majorTickMark val="out"/>
        <c:minorTickMark val="none"/>
        <c:tickLblPos val="nextTo"/>
        <c:txPr>
          <a:bodyPr/>
          <a:lstStyle/>
          <a:p>
            <a:pPr>
              <a:defRPr b="1"/>
            </a:pPr>
            <a:endParaRPr lang="en-US"/>
          </a:p>
        </c:txPr>
        <c:crossAx val="45133760"/>
        <c:crosses val="autoZero"/>
        <c:auto val="1"/>
        <c:lblAlgn val="ctr"/>
        <c:lblOffset val="100"/>
        <c:noMultiLvlLbl val="0"/>
      </c:catAx>
      <c:valAx>
        <c:axId val="45133760"/>
        <c:scaling>
          <c:orientation val="minMax"/>
        </c:scaling>
        <c:delete val="0"/>
        <c:axPos val="l"/>
        <c:majorGridlines/>
        <c:numFmt formatCode="0%" sourceLinked="1"/>
        <c:majorTickMark val="out"/>
        <c:minorTickMark val="none"/>
        <c:tickLblPos val="nextTo"/>
        <c:txPr>
          <a:bodyPr/>
          <a:lstStyle/>
          <a:p>
            <a:pPr>
              <a:defRPr b="1"/>
            </a:pPr>
            <a:endParaRPr lang="en-US"/>
          </a:p>
        </c:txPr>
        <c:crossAx val="56787456"/>
        <c:crosses val="autoZero"/>
        <c:crossBetween val="midCat"/>
      </c:valAx>
    </c:plotArea>
    <c:legend>
      <c:legendPos val="r"/>
      <c:layout>
        <c:manualLayout>
          <c:xMode val="edge"/>
          <c:yMode val="edge"/>
          <c:x val="0.66400733138877555"/>
          <c:y val="0.2510508903063825"/>
          <c:w val="0.32752591486702071"/>
          <c:h val="0.47075337712195708"/>
        </c:manualLayout>
      </c:layout>
      <c:overlay val="0"/>
      <c:txPr>
        <a:bodyPr/>
        <a:lstStyle/>
        <a:p>
          <a:pPr>
            <a:defRPr sz="2000"/>
          </a:pPr>
          <a:endParaRPr lang="en-US"/>
        </a:p>
      </c:txPr>
    </c:legend>
    <c:plotVisOnly val="1"/>
    <c:dispBlanksAs val="zero"/>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419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8332613-B5B0-45A9-8C19-E99F803A8EB6}" type="slidenum">
              <a:rPr lang="en-US"/>
              <a:pPr>
                <a:defRPr/>
              </a:pPr>
              <a:t>‹#›</a:t>
            </a:fld>
            <a:endParaRPr lang="en-US"/>
          </a:p>
        </p:txBody>
      </p:sp>
    </p:spTree>
    <p:extLst>
      <p:ext uri="{BB962C8B-B14F-4D97-AF65-F5344CB8AC3E}">
        <p14:creationId xmlns:p14="http://schemas.microsoft.com/office/powerpoint/2010/main" val="3952893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p:txBody>
          <a:bodyPr/>
          <a:lstStyle/>
          <a:p>
            <a:pPr>
              <a:defRPr/>
            </a:pPr>
            <a:fld id="{F09DC801-4E31-4409-8617-F98DFE4A44BC}" type="slidenum">
              <a:rPr lang="en-US">
                <a:solidFill>
                  <a:prstClr val="black"/>
                </a:solidFill>
              </a:rPr>
              <a:pPr>
                <a:defRPr/>
              </a:pPr>
              <a:t>13</a:t>
            </a:fld>
            <a:endParaRPr lang="en-US">
              <a:solidFill>
                <a:prstClr val="black"/>
              </a:solidFill>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CAF2BDF3-534C-4FEB-B268-150B48375C81}" type="slidenum">
              <a:rPr lang="en-US">
                <a:solidFill>
                  <a:prstClr val="black"/>
                </a:solidFill>
              </a:rPr>
              <a:pPr>
                <a:defRPr/>
              </a:pPr>
              <a:t>14</a:t>
            </a:fld>
            <a:endParaRPr lang="en-US">
              <a:solidFill>
                <a:prstClr val="black"/>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4098925" y="3851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defRPr/>
            </a:pPr>
            <a:endParaRPr lang="en-US" sz="2400" smtClean="0"/>
          </a:p>
        </p:txBody>
      </p:sp>
      <p:sp>
        <p:nvSpPr>
          <p:cNvPr id="4" name="Text Box 5"/>
          <p:cNvSpPr txBox="1">
            <a:spLocks noChangeArrowheads="1"/>
          </p:cNvSpPr>
          <p:nvPr/>
        </p:nvSpPr>
        <p:spPr bwMode="auto">
          <a:xfrm>
            <a:off x="2097088" y="4095750"/>
            <a:ext cx="48545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lgn="ctr">
              <a:defRPr/>
            </a:pPr>
            <a:r>
              <a:rPr lang="en-US" sz="2400" smtClean="0">
                <a:solidFill>
                  <a:schemeClr val="accent2"/>
                </a:solidFill>
                <a:latin typeface="Comic Sans MS" pitchFamily="66" charset="0"/>
              </a:rPr>
              <a:t>Miron Livny</a:t>
            </a:r>
          </a:p>
          <a:p>
            <a:pPr algn="ctr">
              <a:defRPr/>
            </a:pPr>
            <a:r>
              <a:rPr lang="en-US" sz="2400" smtClean="0">
                <a:solidFill>
                  <a:schemeClr val="accent2"/>
                </a:solidFill>
                <a:latin typeface="Comic Sans MS" pitchFamily="66" charset="0"/>
              </a:rPr>
              <a:t>Computer Sciences Department</a:t>
            </a:r>
          </a:p>
          <a:p>
            <a:pPr algn="ctr">
              <a:defRPr/>
            </a:pPr>
            <a:r>
              <a:rPr lang="en-US" sz="2400" smtClean="0">
                <a:solidFill>
                  <a:schemeClr val="accent2"/>
                </a:solidFill>
                <a:latin typeface="Comic Sans MS" pitchFamily="66" charset="0"/>
              </a:rPr>
              <a:t>University of Wisconsin-Madison</a:t>
            </a:r>
          </a:p>
          <a:p>
            <a:pPr algn="ctr">
              <a:defRPr/>
            </a:pPr>
            <a:r>
              <a:rPr lang="en-US" sz="2400" smtClean="0">
                <a:solidFill>
                  <a:schemeClr val="accent2"/>
                </a:solidFill>
                <a:latin typeface="Comic Sans MS" pitchFamily="66" charset="0"/>
              </a:rPr>
              <a:t>miron@cs.wisc.edu</a:t>
            </a:r>
          </a:p>
        </p:txBody>
      </p:sp>
      <p:grpSp>
        <p:nvGrpSpPr>
          <p:cNvPr id="5" name="Group 6"/>
          <p:cNvGrpSpPr>
            <a:grpSpLocks/>
          </p:cNvGrpSpPr>
          <p:nvPr userDrawn="1"/>
        </p:nvGrpSpPr>
        <p:grpSpPr bwMode="auto">
          <a:xfrm>
            <a:off x="306388" y="5757863"/>
            <a:ext cx="8447087" cy="952500"/>
            <a:chOff x="193" y="3627"/>
            <a:chExt cx="5321" cy="600"/>
          </a:xfrm>
        </p:grpSpPr>
        <p:grpSp>
          <p:nvGrpSpPr>
            <p:cNvPr id="6" name="Group 7"/>
            <p:cNvGrpSpPr>
              <a:grpSpLocks/>
            </p:cNvGrpSpPr>
            <p:nvPr userDrawn="1"/>
          </p:nvGrpSpPr>
          <p:grpSpPr bwMode="auto">
            <a:xfrm>
              <a:off x="193" y="3766"/>
              <a:ext cx="4875" cy="279"/>
              <a:chOff x="193" y="3766"/>
              <a:chExt cx="4875" cy="279"/>
            </a:xfrm>
          </p:grpSpPr>
          <p:pic>
            <p:nvPicPr>
              <p:cNvPr id="8" name="Picture 8" descr="new-logo"/>
              <p:cNvPicPr>
                <a:picLocks noChangeAspect="1" noChangeArrowheads="1"/>
              </p:cNvPicPr>
              <p:nvPr/>
            </p:nvPicPr>
            <p:blipFill>
              <a:blip r:embed="rId2" cstate="print">
                <a:extLst>
                  <a:ext uri="{28A0092B-C50C-407E-A947-70E740481C1C}">
                    <a14:useLocalDpi xmlns:a14="http://schemas.microsoft.com/office/drawing/2010/main" val="0"/>
                  </a:ext>
                </a:extLst>
              </a:blip>
              <a:srcRect r="4134"/>
              <a:stretch>
                <a:fillRect/>
              </a:stretch>
            </p:blipFill>
            <p:spPr bwMode="auto">
              <a:xfrm>
                <a:off x="193" y="3766"/>
                <a:ext cx="83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p:cNvSpPr>
                <a:spLocks noChangeArrowheads="1"/>
              </p:cNvSpPr>
              <p:nvPr/>
            </p:nvSpPr>
            <p:spPr bwMode="auto">
              <a:xfrm>
                <a:off x="716" y="3816"/>
                <a:ext cx="4352" cy="42"/>
              </a:xfrm>
              <a:prstGeom prst="rect">
                <a:avLst/>
              </a:prstGeom>
              <a:gradFill rotWithShape="0">
                <a:gsLst>
                  <a:gs pos="0">
                    <a:srgbClr val="373737"/>
                  </a:gs>
                  <a:gs pos="50000">
                    <a:srgbClr val="777777"/>
                  </a:gs>
                  <a:gs pos="100000">
                    <a:srgbClr val="373737"/>
                  </a:gs>
                </a:gsLst>
                <a:lin ang="5400000" scaled="1"/>
              </a:gradFill>
              <a:ln w="19050">
                <a:solidFill>
                  <a:srgbClr val="B2B2B2"/>
                </a:solidFill>
                <a:miter lim="800000"/>
                <a:headEnd/>
                <a:tailEnd/>
              </a:ln>
              <a:effectLst>
                <a:outerShdw dist="35921" dir="2700000" algn="ctr" rotWithShape="0">
                  <a:srgbClr val="CC6600"/>
                </a:outerShdw>
              </a:effectLst>
            </p:spPr>
            <p:txBody>
              <a:bodyPr wrap="none" anchor="ct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endParaRPr lang="en-US" altLang="en-US"/>
              </a:p>
            </p:txBody>
          </p:sp>
        </p:grpSp>
        <p:pic>
          <p:nvPicPr>
            <p:cNvPr id="7" name="Picture 10" descr="UW_tiny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3" y="3627"/>
              <a:ext cx="521"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2578" name="Rectangle 2"/>
          <p:cNvSpPr>
            <a:spLocks noGrp="1" noChangeArrowheads="1"/>
          </p:cNvSpPr>
          <p:nvPr>
            <p:ph type="ctrTitle"/>
          </p:nvPr>
        </p:nvSpPr>
        <p:spPr>
          <a:xfrm>
            <a:off x="685800" y="304800"/>
            <a:ext cx="7772400" cy="2438400"/>
          </a:xfrm>
        </p:spPr>
        <p:txBody>
          <a:bodyPr/>
          <a:lstStyle>
            <a:lvl1pPr>
              <a:defRPr/>
            </a:lvl1pPr>
          </a:lstStyle>
          <a:p>
            <a:r>
              <a:rPr lang="en-US"/>
              <a:t>Click to edit Master title style</a:t>
            </a:r>
          </a:p>
        </p:txBody>
      </p:sp>
      <p:sp>
        <p:nvSpPr>
          <p:cNvPr id="10" name="Rectangle 3"/>
          <p:cNvSpPr>
            <a:spLocks noGrp="1" noChangeArrowheads="1"/>
          </p:cNvSpPr>
          <p:nvPr>
            <p:ph type="ftr" sz="quarter" idx="10"/>
          </p:nvPr>
        </p:nvSpPr>
        <p:spPr>
          <a:xfrm>
            <a:off x="381000" y="6172200"/>
            <a:ext cx="6019800" cy="457200"/>
          </a:xfrm>
        </p:spPr>
        <p:txBody>
          <a:bodyPr/>
          <a:lstStyle>
            <a:lvl1pPr algn="ctr">
              <a:defRPr>
                <a:latin typeface="Times New Roman" pitchFamily="18" charset="0"/>
              </a:defRPr>
            </a:lvl1pPr>
          </a:lstStyle>
          <a:p>
            <a:pPr>
              <a:defRPr/>
            </a:pPr>
            <a:endParaRPr lang="en-US"/>
          </a:p>
        </p:txBody>
      </p:sp>
    </p:spTree>
    <p:extLst>
      <p:ext uri="{BB962C8B-B14F-4D97-AF65-F5344CB8AC3E}">
        <p14:creationId xmlns:p14="http://schemas.microsoft.com/office/powerpoint/2010/main" val="75298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309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25025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4098925" y="3851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defRPr/>
            </a:pPr>
            <a:endParaRPr lang="en-US" sz="2400" smtClean="0">
              <a:solidFill>
                <a:srgbClr val="000000"/>
              </a:solidFill>
            </a:endParaRPr>
          </a:p>
        </p:txBody>
      </p:sp>
      <p:sp>
        <p:nvSpPr>
          <p:cNvPr id="4" name="Text Box 5"/>
          <p:cNvSpPr txBox="1">
            <a:spLocks noChangeArrowheads="1"/>
          </p:cNvSpPr>
          <p:nvPr/>
        </p:nvSpPr>
        <p:spPr bwMode="auto">
          <a:xfrm>
            <a:off x="1098550" y="4095750"/>
            <a:ext cx="68611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lgn="ctr">
              <a:defRPr/>
            </a:pPr>
            <a:r>
              <a:rPr lang="en-US" sz="2400" smtClean="0">
                <a:solidFill>
                  <a:srgbClr val="3333CC"/>
                </a:solidFill>
                <a:latin typeface="Comic Sans MS" pitchFamily="66" charset="0"/>
              </a:rPr>
              <a:t>Miron Livny</a:t>
            </a:r>
          </a:p>
          <a:p>
            <a:pPr algn="ctr">
              <a:defRPr/>
            </a:pPr>
            <a:r>
              <a:rPr lang="en-US" sz="2400" smtClean="0">
                <a:solidFill>
                  <a:srgbClr val="3333CC"/>
                </a:solidFill>
                <a:latin typeface="Comic Sans MS" pitchFamily="66" charset="0"/>
              </a:rPr>
              <a:t>Center for High Throughput Computing (CHTC)</a:t>
            </a:r>
          </a:p>
          <a:p>
            <a:pPr algn="ctr">
              <a:defRPr/>
            </a:pPr>
            <a:r>
              <a:rPr lang="en-US" sz="2400" smtClean="0">
                <a:solidFill>
                  <a:srgbClr val="3333CC"/>
                </a:solidFill>
                <a:latin typeface="Comic Sans MS" pitchFamily="66" charset="0"/>
              </a:rPr>
              <a:t>Computer Sciences Department</a:t>
            </a:r>
          </a:p>
          <a:p>
            <a:pPr algn="ctr">
              <a:defRPr/>
            </a:pPr>
            <a:r>
              <a:rPr lang="en-US" sz="2400" smtClean="0">
                <a:solidFill>
                  <a:srgbClr val="3333CC"/>
                </a:solidFill>
                <a:latin typeface="Comic Sans MS" pitchFamily="66" charset="0"/>
              </a:rPr>
              <a:t>University of Wisconsin-Madison</a:t>
            </a:r>
          </a:p>
          <a:p>
            <a:pPr algn="ctr">
              <a:defRPr/>
            </a:pPr>
            <a:r>
              <a:rPr lang="en-US" sz="2400" smtClean="0">
                <a:solidFill>
                  <a:srgbClr val="3333CC"/>
                </a:solidFill>
                <a:latin typeface="Comic Sans MS" pitchFamily="66" charset="0"/>
              </a:rPr>
              <a:t>miron@cs.wisc.edu</a:t>
            </a:r>
          </a:p>
        </p:txBody>
      </p:sp>
      <p:grpSp>
        <p:nvGrpSpPr>
          <p:cNvPr id="5" name="Group 6"/>
          <p:cNvGrpSpPr>
            <a:grpSpLocks/>
          </p:cNvGrpSpPr>
          <p:nvPr userDrawn="1"/>
        </p:nvGrpSpPr>
        <p:grpSpPr bwMode="auto">
          <a:xfrm>
            <a:off x="306388" y="5757863"/>
            <a:ext cx="8447087" cy="952500"/>
            <a:chOff x="193" y="3627"/>
            <a:chExt cx="5321" cy="600"/>
          </a:xfrm>
        </p:grpSpPr>
        <p:grpSp>
          <p:nvGrpSpPr>
            <p:cNvPr id="6" name="Group 7"/>
            <p:cNvGrpSpPr>
              <a:grpSpLocks/>
            </p:cNvGrpSpPr>
            <p:nvPr userDrawn="1"/>
          </p:nvGrpSpPr>
          <p:grpSpPr bwMode="auto">
            <a:xfrm>
              <a:off x="193" y="3766"/>
              <a:ext cx="4875" cy="279"/>
              <a:chOff x="193" y="3766"/>
              <a:chExt cx="4875" cy="279"/>
            </a:xfrm>
          </p:grpSpPr>
          <p:pic>
            <p:nvPicPr>
              <p:cNvPr id="8" name="Picture 8" descr="new-logo"/>
              <p:cNvPicPr>
                <a:picLocks noChangeAspect="1" noChangeArrowheads="1"/>
              </p:cNvPicPr>
              <p:nvPr/>
            </p:nvPicPr>
            <p:blipFill>
              <a:blip r:embed="rId2" cstate="print">
                <a:extLst>
                  <a:ext uri="{28A0092B-C50C-407E-A947-70E740481C1C}">
                    <a14:useLocalDpi xmlns:a14="http://schemas.microsoft.com/office/drawing/2010/main" val="0"/>
                  </a:ext>
                </a:extLst>
              </a:blip>
              <a:srcRect r="4134"/>
              <a:stretch>
                <a:fillRect/>
              </a:stretch>
            </p:blipFill>
            <p:spPr bwMode="auto">
              <a:xfrm>
                <a:off x="193" y="3766"/>
                <a:ext cx="83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p:cNvSpPr>
                <a:spLocks noChangeArrowheads="1"/>
              </p:cNvSpPr>
              <p:nvPr/>
            </p:nvSpPr>
            <p:spPr bwMode="auto">
              <a:xfrm>
                <a:off x="716" y="3816"/>
                <a:ext cx="4352" cy="42"/>
              </a:xfrm>
              <a:prstGeom prst="rect">
                <a:avLst/>
              </a:prstGeom>
              <a:gradFill rotWithShape="0">
                <a:gsLst>
                  <a:gs pos="0">
                    <a:srgbClr val="373737"/>
                  </a:gs>
                  <a:gs pos="50000">
                    <a:srgbClr val="777777"/>
                  </a:gs>
                  <a:gs pos="100000">
                    <a:srgbClr val="373737"/>
                  </a:gs>
                </a:gsLst>
                <a:lin ang="5400000" scaled="1"/>
              </a:gradFill>
              <a:ln w="19050">
                <a:solidFill>
                  <a:srgbClr val="B2B2B2"/>
                </a:solidFill>
                <a:miter lim="800000"/>
                <a:headEnd/>
                <a:tailEnd/>
              </a:ln>
              <a:effectLst>
                <a:outerShdw dist="35921" dir="2700000" algn="ctr" rotWithShape="0">
                  <a:srgbClr val="CC6600"/>
                </a:outerShdw>
              </a:effectLst>
            </p:spPr>
            <p:txBody>
              <a:bodyPr wrap="none" anchor="ct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endParaRPr lang="en-US" altLang="en-US">
                  <a:solidFill>
                    <a:srgbClr val="000000"/>
                  </a:solidFill>
                </a:endParaRPr>
              </a:p>
            </p:txBody>
          </p:sp>
        </p:grpSp>
        <p:pic>
          <p:nvPicPr>
            <p:cNvPr id="7" name="Picture 10" descr="UW_tiny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3" y="3627"/>
              <a:ext cx="521"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6402" name="Rectangle 2"/>
          <p:cNvSpPr>
            <a:spLocks noGrp="1" noChangeArrowheads="1"/>
          </p:cNvSpPr>
          <p:nvPr>
            <p:ph type="ctrTitle"/>
          </p:nvPr>
        </p:nvSpPr>
        <p:spPr>
          <a:xfrm>
            <a:off x="685800" y="304800"/>
            <a:ext cx="7772400" cy="2438400"/>
          </a:xfrm>
        </p:spPr>
        <p:txBody>
          <a:bodyPr/>
          <a:lstStyle>
            <a:lvl1pPr>
              <a:defRPr/>
            </a:lvl1pPr>
          </a:lstStyle>
          <a:p>
            <a:r>
              <a:rPr lang="en-US"/>
              <a:t>Click to edit Master title style</a:t>
            </a:r>
          </a:p>
        </p:txBody>
      </p:sp>
      <p:sp>
        <p:nvSpPr>
          <p:cNvPr id="10" name="Rectangle 3"/>
          <p:cNvSpPr>
            <a:spLocks noGrp="1" noChangeArrowheads="1"/>
          </p:cNvSpPr>
          <p:nvPr>
            <p:ph type="ftr" sz="quarter" idx="10"/>
          </p:nvPr>
        </p:nvSpPr>
        <p:spPr>
          <a:xfrm>
            <a:off x="381000" y="6172200"/>
            <a:ext cx="6019800" cy="457200"/>
          </a:xfrm>
        </p:spPr>
        <p:txBody>
          <a:bodyPr/>
          <a:lstStyle>
            <a:lvl1pPr algn="ctr">
              <a:defRPr>
                <a:latin typeface="Times New Roman" pitchFamily="18" charset="0"/>
              </a:defRPr>
            </a:lvl1pPr>
          </a:lstStyle>
          <a:p>
            <a:pPr>
              <a:defRPr/>
            </a:pPr>
            <a:endParaRPr lang="en-US"/>
          </a:p>
        </p:txBody>
      </p:sp>
    </p:spTree>
    <p:extLst>
      <p:ext uri="{BB962C8B-B14F-4D97-AF65-F5344CB8AC3E}">
        <p14:creationId xmlns:p14="http://schemas.microsoft.com/office/powerpoint/2010/main" val="964405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C79D6B5-4ABE-495F-8ECC-97A4AA85B88E}" type="slidenum">
              <a:rPr lang="en-US"/>
              <a:pPr>
                <a:defRPr/>
              </a:pPr>
              <a:t>‹#›</a:t>
            </a:fld>
            <a:endParaRPr lang="en-US"/>
          </a:p>
        </p:txBody>
      </p:sp>
    </p:spTree>
    <p:extLst>
      <p:ext uri="{BB962C8B-B14F-4D97-AF65-F5344CB8AC3E}">
        <p14:creationId xmlns:p14="http://schemas.microsoft.com/office/powerpoint/2010/main" val="1688641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F49BCB94-34BA-46E5-97E0-F0B3675A0EBD}" type="slidenum">
              <a:rPr lang="en-US"/>
              <a:pPr>
                <a:defRPr/>
              </a:pPr>
              <a:t>‹#›</a:t>
            </a:fld>
            <a:endParaRPr lang="en-US"/>
          </a:p>
        </p:txBody>
      </p:sp>
    </p:spTree>
    <p:extLst>
      <p:ext uri="{BB962C8B-B14F-4D97-AF65-F5344CB8AC3E}">
        <p14:creationId xmlns:p14="http://schemas.microsoft.com/office/powerpoint/2010/main" val="1512959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0238"/>
            <a:ext cx="381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0238"/>
            <a:ext cx="381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F30D004F-4088-4DFA-A426-FBC5BA654CC3}" type="slidenum">
              <a:rPr lang="en-US"/>
              <a:pPr>
                <a:defRPr/>
              </a:pPr>
              <a:t>‹#›</a:t>
            </a:fld>
            <a:endParaRPr lang="en-US"/>
          </a:p>
        </p:txBody>
      </p:sp>
    </p:spTree>
    <p:extLst>
      <p:ext uri="{BB962C8B-B14F-4D97-AF65-F5344CB8AC3E}">
        <p14:creationId xmlns:p14="http://schemas.microsoft.com/office/powerpoint/2010/main" val="99783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6738FEDD-1D40-43D1-BEE3-9463FF44642A}" type="slidenum">
              <a:rPr lang="en-US"/>
              <a:pPr>
                <a:defRPr/>
              </a:pPr>
              <a:t>‹#›</a:t>
            </a:fld>
            <a:endParaRPr lang="en-US"/>
          </a:p>
        </p:txBody>
      </p:sp>
    </p:spTree>
    <p:extLst>
      <p:ext uri="{BB962C8B-B14F-4D97-AF65-F5344CB8AC3E}">
        <p14:creationId xmlns:p14="http://schemas.microsoft.com/office/powerpoint/2010/main" val="2288754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CED65E7A-C98B-408C-8A0B-5F8E26F1F4CD}" type="slidenum">
              <a:rPr lang="en-US"/>
              <a:pPr>
                <a:defRPr/>
              </a:pPr>
              <a:t>‹#›</a:t>
            </a:fld>
            <a:endParaRPr lang="en-US"/>
          </a:p>
        </p:txBody>
      </p:sp>
    </p:spTree>
    <p:extLst>
      <p:ext uri="{BB962C8B-B14F-4D97-AF65-F5344CB8AC3E}">
        <p14:creationId xmlns:p14="http://schemas.microsoft.com/office/powerpoint/2010/main" val="303598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6C9322BD-F645-4F1D-B2EB-3E216CD1B79F}" type="slidenum">
              <a:rPr lang="en-US"/>
              <a:pPr>
                <a:defRPr/>
              </a:pPr>
              <a:t>‹#›</a:t>
            </a:fld>
            <a:endParaRPr lang="en-US"/>
          </a:p>
        </p:txBody>
      </p:sp>
    </p:spTree>
    <p:extLst>
      <p:ext uri="{BB962C8B-B14F-4D97-AF65-F5344CB8AC3E}">
        <p14:creationId xmlns:p14="http://schemas.microsoft.com/office/powerpoint/2010/main" val="1850308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1059A57-E909-4FBE-8EDF-CE0C177C7B6C}" type="slidenum">
              <a:rPr lang="en-US"/>
              <a:pPr>
                <a:defRPr/>
              </a:pPr>
              <a:t>‹#›</a:t>
            </a:fld>
            <a:endParaRPr lang="en-US"/>
          </a:p>
        </p:txBody>
      </p:sp>
    </p:spTree>
    <p:extLst>
      <p:ext uri="{BB962C8B-B14F-4D97-AF65-F5344CB8AC3E}">
        <p14:creationId xmlns:p14="http://schemas.microsoft.com/office/powerpoint/2010/main" val="977853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63101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5420AB5-BFBE-4330-AE58-58968D4C082C}" type="slidenum">
              <a:rPr lang="en-US"/>
              <a:pPr>
                <a:defRPr/>
              </a:pPr>
              <a:t>‹#›</a:t>
            </a:fld>
            <a:endParaRPr lang="en-US"/>
          </a:p>
        </p:txBody>
      </p:sp>
    </p:spTree>
    <p:extLst>
      <p:ext uri="{BB962C8B-B14F-4D97-AF65-F5344CB8AC3E}">
        <p14:creationId xmlns:p14="http://schemas.microsoft.com/office/powerpoint/2010/main" val="2928994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5AA6DC9-ED23-4AF7-94FF-0FAEA80FF31B}" type="slidenum">
              <a:rPr lang="en-US"/>
              <a:pPr>
                <a:defRPr/>
              </a:pPr>
              <a:t>‹#›</a:t>
            </a:fld>
            <a:endParaRPr lang="en-US"/>
          </a:p>
        </p:txBody>
      </p:sp>
    </p:spTree>
    <p:extLst>
      <p:ext uri="{BB962C8B-B14F-4D97-AF65-F5344CB8AC3E}">
        <p14:creationId xmlns:p14="http://schemas.microsoft.com/office/powerpoint/2010/main" val="2469622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30A9C60-4828-4C1C-9EBD-DD7743459BDB}" type="slidenum">
              <a:rPr lang="en-US"/>
              <a:pPr>
                <a:defRPr/>
              </a:pPr>
              <a:t>‹#›</a:t>
            </a:fld>
            <a:endParaRPr lang="en-US"/>
          </a:p>
        </p:txBody>
      </p:sp>
    </p:spTree>
    <p:extLst>
      <p:ext uri="{BB962C8B-B14F-4D97-AF65-F5344CB8AC3E}">
        <p14:creationId xmlns:p14="http://schemas.microsoft.com/office/powerpoint/2010/main" val="75612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00238"/>
            <a:ext cx="7772400" cy="3738562"/>
          </a:xfrm>
        </p:spPr>
        <p:txBody>
          <a:bodyPr/>
          <a:lstStyle/>
          <a:p>
            <a:pPr lvl="0"/>
            <a:endParaRPr lang="en-US" noProof="0" smtClean="0"/>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7FE9265-3673-48DE-A605-4318888CA57A}" type="slidenum">
              <a:rPr lang="en-US"/>
              <a:pPr>
                <a:defRPr/>
              </a:pPr>
              <a:t>‹#›</a:t>
            </a:fld>
            <a:endParaRPr lang="en-US"/>
          </a:p>
        </p:txBody>
      </p:sp>
    </p:spTree>
    <p:extLst>
      <p:ext uri="{BB962C8B-B14F-4D97-AF65-F5344CB8AC3E}">
        <p14:creationId xmlns:p14="http://schemas.microsoft.com/office/powerpoint/2010/main" val="837759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5915025"/>
            <a:ext cx="9144000" cy="942975"/>
            <a:chOff x="0" y="5915384"/>
            <a:chExt cx="9144000" cy="942616"/>
          </a:xfrm>
        </p:grpSpPr>
        <p:pic>
          <p:nvPicPr>
            <p:cNvPr id="5" name="Picture 7" descr="CHTC_logo_color_ve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5915384"/>
              <a:ext cx="1660706" cy="942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Date Placeholder 3"/>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125066B0-5532-4C9B-9BCF-800CF9002140}" type="datetimeFigureOut">
              <a:rPr lang="en-US"/>
              <a:pPr>
                <a:defRPr/>
              </a:pPr>
              <a:t>4/27/2014</a:t>
            </a:fld>
            <a:endParaRPr lang="en-US"/>
          </a:p>
        </p:txBody>
      </p:sp>
      <p:sp>
        <p:nvSpPr>
          <p:cNvPr id="9"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10"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5746671F-52A9-48C4-9FC1-D463F6ACA19C}" type="slidenum">
              <a:rPr lang="en-US"/>
              <a:pPr>
                <a:defRPr/>
              </a:pPr>
              <a:t>‹#›</a:t>
            </a:fld>
            <a:endParaRPr lang="en-US"/>
          </a:p>
        </p:txBody>
      </p:sp>
    </p:spTree>
    <p:extLst>
      <p:ext uri="{BB962C8B-B14F-4D97-AF65-F5344CB8AC3E}">
        <p14:creationId xmlns:p14="http://schemas.microsoft.com/office/powerpoint/2010/main" val="30207210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5915025"/>
            <a:ext cx="9144000" cy="942975"/>
            <a:chOff x="0" y="5915384"/>
            <a:chExt cx="9144000" cy="942616"/>
          </a:xfrm>
        </p:grpSpPr>
        <p:pic>
          <p:nvPicPr>
            <p:cNvPr id="5" name="Picture 7" descr="CHTC_logo_color_ve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5915384"/>
              <a:ext cx="1660706" cy="942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EA9B2D2A-6C44-4BED-9E57-05E585D72DA0}" type="datetimeFigureOut">
              <a:rPr lang="en-US"/>
              <a:pPr>
                <a:defRPr/>
              </a:pPr>
              <a:t>4/27/2014</a:t>
            </a:fld>
            <a:endParaRPr lang="en-US"/>
          </a:p>
        </p:txBody>
      </p:sp>
      <p:sp>
        <p:nvSpPr>
          <p:cNvPr id="9"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10"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25F130A3-100E-4F07-8EBD-59D9B9344702}" type="slidenum">
              <a:rPr lang="en-US"/>
              <a:pPr>
                <a:defRPr/>
              </a:pPr>
              <a:t>‹#›</a:t>
            </a:fld>
            <a:endParaRPr lang="en-US"/>
          </a:p>
        </p:txBody>
      </p:sp>
    </p:spTree>
    <p:extLst>
      <p:ext uri="{BB962C8B-B14F-4D97-AF65-F5344CB8AC3E}">
        <p14:creationId xmlns:p14="http://schemas.microsoft.com/office/powerpoint/2010/main" val="27930434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0" y="5915025"/>
            <a:ext cx="9144000" cy="942975"/>
            <a:chOff x="0" y="5915384"/>
            <a:chExt cx="9144000" cy="942616"/>
          </a:xfrm>
        </p:grpSpPr>
        <p:pic>
          <p:nvPicPr>
            <p:cNvPr id="3" name="Picture 7" descr="CHTC_logo_color_ve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5915384"/>
              <a:ext cx="1660706" cy="942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Date Placeholder 3"/>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8BDE85BA-65A3-44CD-B788-265D13CC7672}" type="datetimeFigureOut">
              <a:rPr lang="en-US"/>
              <a:pPr>
                <a:defRPr/>
              </a:pPr>
              <a:t>4/27/2014</a:t>
            </a:fld>
            <a:endParaRPr lang="en-US"/>
          </a:p>
        </p:txBody>
      </p:sp>
      <p:sp>
        <p:nvSpPr>
          <p:cNvPr id="7"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8"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D3A6F511-B121-4CD2-9EAE-0F04670C1B3C}" type="slidenum">
              <a:rPr lang="en-US"/>
              <a:pPr>
                <a:defRPr/>
              </a:pPr>
              <a:t>‹#›</a:t>
            </a:fld>
            <a:endParaRPr lang="en-US"/>
          </a:p>
        </p:txBody>
      </p:sp>
    </p:spTree>
    <p:extLst>
      <p:ext uri="{BB962C8B-B14F-4D97-AF65-F5344CB8AC3E}">
        <p14:creationId xmlns:p14="http://schemas.microsoft.com/office/powerpoint/2010/main" val="31326411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3" name="Group 6"/>
          <p:cNvGrpSpPr>
            <a:grpSpLocks/>
          </p:cNvGrpSpPr>
          <p:nvPr userDrawn="1"/>
        </p:nvGrpSpPr>
        <p:grpSpPr bwMode="auto">
          <a:xfrm>
            <a:off x="0" y="5915025"/>
            <a:ext cx="9144000" cy="942975"/>
            <a:chOff x="0" y="5915384"/>
            <a:chExt cx="9144000" cy="942616"/>
          </a:xfrm>
        </p:grpSpPr>
        <p:pic>
          <p:nvPicPr>
            <p:cNvPr id="4" name="Picture 7" descr="CHTC_logo_color_ve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5915384"/>
              <a:ext cx="1660706" cy="942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5943600"/>
              <a:ext cx="370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457200" y="274638"/>
            <a:ext cx="8229600" cy="5440362"/>
          </a:xfrm>
        </p:spPr>
        <p:txBody>
          <a:bodyPr>
            <a:normAutofit/>
          </a:bodyPr>
          <a:lstStyle>
            <a:lvl1pPr>
              <a:defRPr sz="6600" b="1"/>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6844F441-74D4-4997-AE05-EF71D0557DEB}" type="datetimeFigureOut">
              <a:rPr lang="en-US"/>
              <a:pPr>
                <a:defRPr/>
              </a:pPr>
              <a:t>4/27/2014</a:t>
            </a:fld>
            <a:endParaRPr lang="en-US"/>
          </a:p>
        </p:txBody>
      </p:sp>
      <p:sp>
        <p:nvSpPr>
          <p:cNvPr id="8"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A8D076FA-2A26-4CD9-85B4-E056E5828A69}" type="slidenum">
              <a:rPr lang="en-US"/>
              <a:pPr>
                <a:defRPr/>
              </a:pPr>
              <a:t>‹#›</a:t>
            </a:fld>
            <a:endParaRPr lang="en-US"/>
          </a:p>
        </p:txBody>
      </p:sp>
    </p:spTree>
    <p:extLst>
      <p:ext uri="{BB962C8B-B14F-4D97-AF65-F5344CB8AC3E}">
        <p14:creationId xmlns:p14="http://schemas.microsoft.com/office/powerpoint/2010/main" val="8765970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0F4A401E-F00F-4C0F-9007-75ADD87BA665}" type="datetimeFigureOut">
              <a:rPr lang="en-US"/>
              <a:pPr>
                <a:defRPr/>
              </a:pPr>
              <a:t>4/27/2014</a:t>
            </a:fld>
            <a:endParaRPr lang="en-US"/>
          </a:p>
        </p:txBody>
      </p:sp>
      <p:sp>
        <p:nvSpPr>
          <p:cNvPr id="3" name="Footer Placeholder 2"/>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947C8560-9732-44F2-9638-182D9BD4EF66}" type="slidenum">
              <a:rPr lang="en-US"/>
              <a:pPr>
                <a:defRPr/>
              </a:pPr>
              <a:t>‹#›</a:t>
            </a:fld>
            <a:endParaRPr lang="en-US"/>
          </a:p>
        </p:txBody>
      </p:sp>
    </p:spTree>
    <p:extLst>
      <p:ext uri="{BB962C8B-B14F-4D97-AF65-F5344CB8AC3E}">
        <p14:creationId xmlns:p14="http://schemas.microsoft.com/office/powerpoint/2010/main" val="1434587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36B29C1C-DE5A-4EBA-AE40-1E51ACAAF140}" type="datetimeFigureOut">
              <a:rPr lang="en-US"/>
              <a:pPr>
                <a:defRPr/>
              </a:pPr>
              <a:t>4/27/2014</a:t>
            </a:fld>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2DE8F57D-0E9A-40F8-994E-38F85C9D5795}" type="slidenum">
              <a:rPr lang="en-US"/>
              <a:pPr>
                <a:defRPr/>
              </a:pPr>
              <a:t>‹#›</a:t>
            </a:fld>
            <a:endParaRPr lang="en-US"/>
          </a:p>
        </p:txBody>
      </p:sp>
    </p:spTree>
    <p:extLst>
      <p:ext uri="{BB962C8B-B14F-4D97-AF65-F5344CB8AC3E}">
        <p14:creationId xmlns:p14="http://schemas.microsoft.com/office/powerpoint/2010/main" val="38351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234474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E642135C-E68A-478E-A8BF-A7DA70A214FC}" type="datetimeFigureOut">
              <a:rPr lang="en-US"/>
              <a:pPr>
                <a:defRPr/>
              </a:pPr>
              <a:t>4/27/2014</a:t>
            </a:fld>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B0F63176-3B13-46B7-90E3-83BDDBDFFC73}" type="slidenum">
              <a:rPr lang="en-US"/>
              <a:pPr>
                <a:defRPr/>
              </a:pPr>
              <a:t>‹#›</a:t>
            </a:fld>
            <a:endParaRPr lang="en-US"/>
          </a:p>
        </p:txBody>
      </p:sp>
    </p:spTree>
    <p:extLst>
      <p:ext uri="{BB962C8B-B14F-4D97-AF65-F5344CB8AC3E}">
        <p14:creationId xmlns:p14="http://schemas.microsoft.com/office/powerpoint/2010/main" val="20578567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D8A86DDB-95BF-4305-8B53-0F842749FA8D}" type="datetimeFigureOut">
              <a:rPr lang="en-US"/>
              <a:pPr>
                <a:defRPr/>
              </a:pPr>
              <a:t>4/27/2014</a:t>
            </a:fld>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7E36E929-D63B-40C4-880A-D676799DC5E1}" type="slidenum">
              <a:rPr lang="en-US"/>
              <a:pPr>
                <a:defRPr/>
              </a:pPr>
              <a:t>‹#›</a:t>
            </a:fld>
            <a:endParaRPr lang="en-US"/>
          </a:p>
        </p:txBody>
      </p:sp>
    </p:spTree>
    <p:extLst>
      <p:ext uri="{BB962C8B-B14F-4D97-AF65-F5344CB8AC3E}">
        <p14:creationId xmlns:p14="http://schemas.microsoft.com/office/powerpoint/2010/main" val="38214682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6B92F733-42C2-469E-A7AA-A6A0339B7EA7}" type="datetimeFigureOut">
              <a:rPr lang="en-US"/>
              <a:pPr>
                <a:defRPr/>
              </a:pPr>
              <a:t>4/27/2014</a:t>
            </a:fld>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Times New Roman" pitchFamily="18" charset="0"/>
                <a:cs typeface="Arial" pitchFamily="34" charset="0"/>
              </a:defRPr>
            </a:lvl1pPr>
          </a:lstStyle>
          <a:p>
            <a:pPr>
              <a:defRPr/>
            </a:pPr>
            <a:fld id="{216CBCE9-6A42-46D7-B877-122D173D60E9}" type="slidenum">
              <a:rPr lang="en-US"/>
              <a:pPr>
                <a:defRPr/>
              </a:pPr>
              <a:t>‹#›</a:t>
            </a:fld>
            <a:endParaRPr lang="en-US"/>
          </a:p>
        </p:txBody>
      </p:sp>
    </p:spTree>
    <p:extLst>
      <p:ext uri="{BB962C8B-B14F-4D97-AF65-F5344CB8AC3E}">
        <p14:creationId xmlns:p14="http://schemas.microsoft.com/office/powerpoint/2010/main" val="8607226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971550"/>
            <a:ext cx="7772400" cy="1657350"/>
          </a:xfrm>
        </p:spPr>
        <p:txBody>
          <a:bodyPr anchor="ctr" anchorCtr="0"/>
          <a:lstStyle>
            <a:lvl1pPr>
              <a:defRPr sz="5400">
                <a:solidFill>
                  <a:srgbClr val="3333CC"/>
                </a:solidFill>
              </a:defRPr>
            </a:lvl1pPr>
          </a:lstStyle>
          <a:p>
            <a:pPr lvl="0"/>
            <a:r>
              <a:rPr lang="en-US" altLang="en-US" noProof="0" smtClean="0"/>
              <a:t>ENTER TITLE HERE </a:t>
            </a:r>
          </a:p>
        </p:txBody>
      </p:sp>
      <p:sp>
        <p:nvSpPr>
          <p:cNvPr id="28675" name="Rectangle 3"/>
          <p:cNvSpPr>
            <a:spLocks noGrp="1" noChangeArrowheads="1"/>
          </p:cNvSpPr>
          <p:nvPr>
            <p:ph type="subTitle" idx="1"/>
          </p:nvPr>
        </p:nvSpPr>
        <p:spPr>
          <a:xfrm>
            <a:off x="1228725" y="3695700"/>
            <a:ext cx="6686550" cy="1943100"/>
          </a:xfrm>
        </p:spPr>
        <p:txBody>
          <a:bodyPr anchorCtr="1"/>
          <a:lstStyle>
            <a:lvl1pPr marL="0" indent="0" algn="ctr">
              <a:buFont typeface="Marlett" pitchFamily="2" charset="2"/>
              <a:buNone/>
              <a:defRPr sz="2400" i="1">
                <a:solidFill>
                  <a:srgbClr val="0000FF"/>
                </a:solidFill>
              </a:defRPr>
            </a:lvl1pPr>
          </a:lstStyle>
          <a:p>
            <a:pPr lvl="0"/>
            <a:r>
              <a:rPr lang="en-US" altLang="en-US" noProof="0" smtClean="0"/>
              <a:t> Master subtitle style</a:t>
            </a:r>
          </a:p>
        </p:txBody>
      </p:sp>
      <p:sp>
        <p:nvSpPr>
          <p:cNvPr id="28676" name="Rectangle 4"/>
          <p:cNvSpPr>
            <a:spLocks noGrp="1" noChangeArrowheads="1"/>
          </p:cNvSpPr>
          <p:nvPr>
            <p:ph type="dt" sz="half" idx="2"/>
          </p:nvPr>
        </p:nvSpPr>
        <p:spPr bwMode="auto">
          <a:xfrm>
            <a:off x="12954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b="0">
                <a:solidFill>
                  <a:srgbClr val="FFFFFF"/>
                </a:solidFill>
                <a:latin typeface="Arial Narrow" pitchFamily="34" charset="0"/>
              </a:defRPr>
            </a:lvl1pPr>
          </a:lstStyle>
          <a:p>
            <a:endParaRPr lang="en-US" altLang="en-US" sz="1400" smtClean="0"/>
          </a:p>
        </p:txBody>
      </p:sp>
      <p:sp>
        <p:nvSpPr>
          <p:cNvPr id="28677" name="Rectangle 5"/>
          <p:cNvSpPr>
            <a:spLocks noGrp="1" noChangeArrowheads="1"/>
          </p:cNvSpPr>
          <p:nvPr>
            <p:ph type="ftr" sz="quarter" idx="3"/>
          </p:nvPr>
        </p:nvSpPr>
        <p:spPr>
          <a:xfrm>
            <a:off x="3733800" y="6248400"/>
            <a:ext cx="2895600" cy="457200"/>
          </a:xfrm>
        </p:spPr>
        <p:txBody>
          <a:bodyPr/>
          <a:lstStyle>
            <a:lvl1pPr algn="ctr">
              <a:defRPr sz="1400" b="0">
                <a:solidFill>
                  <a:srgbClr val="FFFFFF"/>
                </a:solidFill>
                <a:latin typeface="Arial Narrow" pitchFamily="34" charset="0"/>
              </a:defRPr>
            </a:lvl1pPr>
          </a:lstStyle>
          <a:p>
            <a:r>
              <a:rPr lang="en-US" altLang="en-US"/>
              <a:t>High Throughput Computing</a:t>
            </a:r>
          </a:p>
        </p:txBody>
      </p:sp>
      <p:sp>
        <p:nvSpPr>
          <p:cNvPr id="28678" name="Rectangle 6"/>
          <p:cNvSpPr>
            <a:spLocks noGrp="1" noChangeArrowheads="1"/>
          </p:cNvSpPr>
          <p:nvPr>
            <p:ph type="sldNum" sz="quarter" idx="4"/>
          </p:nvPr>
        </p:nvSpPr>
        <p:spPr>
          <a:xfrm>
            <a:off x="7162800" y="6248400"/>
            <a:ext cx="1905000" cy="457200"/>
          </a:xfrm>
        </p:spPr>
        <p:txBody>
          <a:bodyPr/>
          <a:lstStyle>
            <a:lvl1pPr>
              <a:spcBef>
                <a:spcPct val="50000"/>
              </a:spcBef>
              <a:defRPr>
                <a:solidFill>
                  <a:srgbClr val="FFFFFF"/>
                </a:solidFill>
                <a:latin typeface="Arial Narrow" pitchFamily="34" charset="0"/>
              </a:defRPr>
            </a:lvl1pPr>
          </a:lstStyle>
          <a:p>
            <a:fld id="{2E1AA34F-5DE0-4339-B781-1BB6F048C0DB}" type="slidenum">
              <a:rPr lang="en-US" altLang="en-US"/>
              <a:pPr/>
              <a:t>‹#›</a:t>
            </a:fld>
            <a:endParaRPr lang="en-US" altLang="en-US"/>
          </a:p>
        </p:txBody>
      </p:sp>
      <p:grpSp>
        <p:nvGrpSpPr>
          <p:cNvPr id="28679" name="Group 7"/>
          <p:cNvGrpSpPr>
            <a:grpSpLocks/>
          </p:cNvGrpSpPr>
          <p:nvPr/>
        </p:nvGrpSpPr>
        <p:grpSpPr bwMode="auto">
          <a:xfrm>
            <a:off x="454025" y="5368925"/>
            <a:ext cx="8534400" cy="1238250"/>
            <a:chOff x="144" y="3312"/>
            <a:chExt cx="5376" cy="780"/>
          </a:xfrm>
        </p:grpSpPr>
        <p:sp>
          <p:nvSpPr>
            <p:cNvPr id="28680" name="Rectangle 8"/>
            <p:cNvSpPr>
              <a:spLocks noChangeArrowheads="1"/>
            </p:cNvSpPr>
            <p:nvPr/>
          </p:nvSpPr>
          <p:spPr bwMode="auto">
            <a:xfrm>
              <a:off x="144" y="3642"/>
              <a:ext cx="4224" cy="12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9050">
              <a:solidFill>
                <a:srgbClr val="B2B2B2"/>
              </a:solidFill>
              <a:miter lim="800000"/>
              <a:headEnd/>
              <a:tailEnd/>
            </a:ln>
            <a:effectLst>
              <a:outerShdw dist="35921" dir="2700000" algn="ctr" rotWithShape="0">
                <a:srgbClr val="CC6600"/>
              </a:outerShdw>
            </a:effectLst>
          </p:spPr>
          <p:txBody>
            <a:bodyPr wrap="none" anchor="ctr"/>
            <a:lstStyle/>
            <a:p>
              <a:pPr algn="ctr"/>
              <a:endParaRPr lang="en-US" sz="1400" b="1">
                <a:solidFill>
                  <a:srgbClr val="FFFFFF"/>
                </a:solidFill>
              </a:endParaRPr>
            </a:p>
          </p:txBody>
        </p:sp>
        <p:grpSp>
          <p:nvGrpSpPr>
            <p:cNvPr id="28681" name="Group 9"/>
            <p:cNvGrpSpPr>
              <a:grpSpLocks/>
            </p:cNvGrpSpPr>
            <p:nvPr/>
          </p:nvGrpSpPr>
          <p:grpSpPr bwMode="auto">
            <a:xfrm>
              <a:off x="4272" y="3312"/>
              <a:ext cx="1248" cy="780"/>
              <a:chOff x="4272" y="3312"/>
              <a:chExt cx="1248" cy="780"/>
            </a:xfrm>
          </p:grpSpPr>
          <p:sp>
            <p:nvSpPr>
              <p:cNvPr id="28682" name="WordArt 10"/>
              <p:cNvSpPr>
                <a:spLocks noChangeArrowheads="1" noChangeShapeType="1" noTextEdit="1"/>
              </p:cNvSpPr>
              <p:nvPr/>
            </p:nvSpPr>
            <p:spPr bwMode="auto">
              <a:xfrm>
                <a:off x="4560" y="3504"/>
                <a:ext cx="960" cy="348"/>
              </a:xfrm>
              <a:prstGeom prst="rect">
                <a:avLst/>
              </a:prstGeom>
            </p:spPr>
            <p:txBody>
              <a:bodyPr wrap="none" fromWordArt="1">
                <a:prstTxWarp prst="textPlain">
                  <a:avLst>
                    <a:gd name="adj" fmla="val 50000"/>
                  </a:avLst>
                </a:prstTxWarp>
              </a:bodyPr>
              <a:lstStyle/>
              <a:p>
                <a:pPr algn="ctr"/>
                <a:r>
                  <a:rPr lang="en-US" sz="4000" b="1" kern="10" spc="-200">
                    <a:ln w="12700">
                      <a:solidFill>
                        <a:srgbClr val="B2B2B2"/>
                      </a:solidFill>
                      <a:round/>
                      <a:headEnd/>
                      <a:tailEnd/>
                    </a:ln>
                    <a:gradFill rotWithShape="0">
                      <a:gsLst>
                        <a:gs pos="0">
                          <a:srgbClr val="777777">
                            <a:gamma/>
                            <a:shade val="46275"/>
                            <a:invGamma/>
                          </a:srgbClr>
                        </a:gs>
                        <a:gs pos="50000">
                          <a:srgbClr val="777777"/>
                        </a:gs>
                        <a:gs pos="100000">
                          <a:srgbClr val="777777">
                            <a:gamma/>
                            <a:shade val="46275"/>
                            <a:invGamma/>
                          </a:srgbClr>
                        </a:gs>
                      </a:gsLst>
                      <a:lin ang="5400000" scaled="1"/>
                    </a:gradFill>
                    <a:effectLst>
                      <a:outerShdw dist="35921" dir="2700000" algn="ctr" rotWithShape="0">
                        <a:srgbClr val="CC6600"/>
                      </a:outerShdw>
                    </a:effectLst>
                    <a:latin typeface="Times New Roman"/>
                    <a:cs typeface="Times New Roman"/>
                  </a:rPr>
                  <a:t>ondor</a:t>
                </a:r>
              </a:p>
            </p:txBody>
          </p:sp>
          <p:sp>
            <p:nvSpPr>
              <p:cNvPr id="28683" name="WordArt 11"/>
              <p:cNvSpPr>
                <a:spLocks noChangeArrowheads="1" noChangeShapeType="1" noTextEdit="1"/>
              </p:cNvSpPr>
              <p:nvPr/>
            </p:nvSpPr>
            <p:spPr bwMode="auto">
              <a:xfrm>
                <a:off x="4272" y="3312"/>
                <a:ext cx="564" cy="780"/>
              </a:xfrm>
              <a:prstGeom prst="rect">
                <a:avLst/>
              </a:prstGeom>
            </p:spPr>
            <p:txBody>
              <a:bodyPr wrap="none" fromWordArt="1">
                <a:prstTxWarp prst="textPlain">
                  <a:avLst>
                    <a:gd name="adj" fmla="val 50000"/>
                  </a:avLst>
                </a:prstTxWarp>
              </a:bodyPr>
              <a:lstStyle/>
              <a:p>
                <a:pPr algn="ctr"/>
                <a:r>
                  <a:rPr lang="en-US" sz="8000" b="1" kern="10" spc="-400">
                    <a:ln w="12700">
                      <a:solidFill>
                        <a:srgbClr val="B2B2B2"/>
                      </a:solidFill>
                      <a:round/>
                      <a:headEnd/>
                      <a:tailEnd/>
                    </a:ln>
                    <a:gradFill rotWithShape="0">
                      <a:gsLst>
                        <a:gs pos="0">
                          <a:srgbClr val="777777">
                            <a:gamma/>
                            <a:shade val="46275"/>
                            <a:invGamma/>
                          </a:srgbClr>
                        </a:gs>
                        <a:gs pos="50000">
                          <a:srgbClr val="777777"/>
                        </a:gs>
                        <a:gs pos="100000">
                          <a:srgbClr val="777777">
                            <a:gamma/>
                            <a:shade val="46275"/>
                            <a:invGamma/>
                          </a:srgbClr>
                        </a:gs>
                      </a:gsLst>
                      <a:lin ang="5400000" scaled="1"/>
                    </a:gradFill>
                    <a:effectLst>
                      <a:outerShdw dist="35921" dir="2700000" algn="ctr" rotWithShape="0">
                        <a:srgbClr val="CC6600"/>
                      </a:outerShdw>
                    </a:effectLst>
                    <a:latin typeface="Times New Roman"/>
                    <a:cs typeface="Times New Roman"/>
                  </a:rPr>
                  <a:t>C</a:t>
                </a:r>
              </a:p>
            </p:txBody>
          </p:sp>
        </p:grpSp>
      </p:grpSp>
    </p:spTree>
    <p:extLst>
      <p:ext uri="{BB962C8B-B14F-4D97-AF65-F5344CB8AC3E}">
        <p14:creationId xmlns:p14="http://schemas.microsoft.com/office/powerpoint/2010/main" val="3621582544"/>
      </p:ext>
    </p:extLst>
  </p:cSld>
  <p:clrMapOvr>
    <a:overrideClrMapping bg1="dk2" tx1="lt1" bg2="dk1" tx2="lt2" accent1="accent1" accent2="accent2" accent3="accent3" accent4="accent4" accent5="accent5" accent6="accent6" hlink="hlink" folHlink="folHlink"/>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5" name="Slide Number Placeholder 4"/>
          <p:cNvSpPr>
            <a:spLocks noGrp="1"/>
          </p:cNvSpPr>
          <p:nvPr>
            <p:ph type="sldNum" sz="quarter" idx="11"/>
          </p:nvPr>
        </p:nvSpPr>
        <p:spPr/>
        <p:txBody>
          <a:bodyPr/>
          <a:lstStyle>
            <a:lvl1pPr>
              <a:defRPr/>
            </a:lvl1pPr>
          </a:lstStyle>
          <a:p>
            <a:fld id="{5927967F-4A9C-4AE6-8ED4-2BB24BA78DD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73942583"/>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5" name="Slide Number Placeholder 4"/>
          <p:cNvSpPr>
            <a:spLocks noGrp="1"/>
          </p:cNvSpPr>
          <p:nvPr>
            <p:ph type="sldNum" sz="quarter" idx="11"/>
          </p:nvPr>
        </p:nvSpPr>
        <p:spPr/>
        <p:txBody>
          <a:bodyPr/>
          <a:lstStyle>
            <a:lvl1pPr>
              <a:defRPr/>
            </a:lvl1pPr>
          </a:lstStyle>
          <a:p>
            <a:fld id="{00BCF1D0-57D1-4F2E-8968-52DFAD53563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0918790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9125" y="1943100"/>
            <a:ext cx="3952875" cy="3390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43100"/>
            <a:ext cx="3952875" cy="3390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6" name="Slide Number Placeholder 5"/>
          <p:cNvSpPr>
            <a:spLocks noGrp="1"/>
          </p:cNvSpPr>
          <p:nvPr>
            <p:ph type="sldNum" sz="quarter" idx="11"/>
          </p:nvPr>
        </p:nvSpPr>
        <p:spPr/>
        <p:txBody>
          <a:bodyPr/>
          <a:lstStyle>
            <a:lvl1pPr>
              <a:defRPr/>
            </a:lvl1pPr>
          </a:lstStyle>
          <a:p>
            <a:fld id="{261C92D7-E25B-4ABB-AE05-CB12972FC6A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118000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8" name="Slide Number Placeholder 7"/>
          <p:cNvSpPr>
            <a:spLocks noGrp="1"/>
          </p:cNvSpPr>
          <p:nvPr>
            <p:ph type="sldNum" sz="quarter" idx="11"/>
          </p:nvPr>
        </p:nvSpPr>
        <p:spPr/>
        <p:txBody>
          <a:bodyPr/>
          <a:lstStyle>
            <a:lvl1pPr>
              <a:defRPr/>
            </a:lvl1pPr>
          </a:lstStyle>
          <a:p>
            <a:fld id="{5A501BB7-8302-43CF-9ABA-BB2CDD322B7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2884211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4" name="Slide Number Placeholder 3"/>
          <p:cNvSpPr>
            <a:spLocks noGrp="1"/>
          </p:cNvSpPr>
          <p:nvPr>
            <p:ph type="sldNum" sz="quarter" idx="11"/>
          </p:nvPr>
        </p:nvSpPr>
        <p:spPr/>
        <p:txBody>
          <a:bodyPr/>
          <a:lstStyle>
            <a:lvl1pPr>
              <a:defRPr/>
            </a:lvl1pPr>
          </a:lstStyle>
          <a:p>
            <a:fld id="{C7A6677B-1B67-4C4B-B552-98956B1C48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94507765"/>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3" name="Slide Number Placeholder 2"/>
          <p:cNvSpPr>
            <a:spLocks noGrp="1"/>
          </p:cNvSpPr>
          <p:nvPr>
            <p:ph type="sldNum" sz="quarter" idx="11"/>
          </p:nvPr>
        </p:nvSpPr>
        <p:spPr/>
        <p:txBody>
          <a:bodyPr/>
          <a:lstStyle>
            <a:lvl1pPr>
              <a:defRPr/>
            </a:lvl1pPr>
          </a:lstStyle>
          <a:p>
            <a:fld id="{B430AFC7-1D7F-4B4B-ACF5-45AA3815C39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710509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0238"/>
            <a:ext cx="381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0238"/>
            <a:ext cx="381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455695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6" name="Slide Number Placeholder 5"/>
          <p:cNvSpPr>
            <a:spLocks noGrp="1"/>
          </p:cNvSpPr>
          <p:nvPr>
            <p:ph type="sldNum" sz="quarter" idx="11"/>
          </p:nvPr>
        </p:nvSpPr>
        <p:spPr/>
        <p:txBody>
          <a:bodyPr/>
          <a:lstStyle>
            <a:lvl1pPr>
              <a:defRPr/>
            </a:lvl1pPr>
          </a:lstStyle>
          <a:p>
            <a:fld id="{48C43F3F-C7B2-4DE5-819B-84746CD8FB8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8001901"/>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6" name="Slide Number Placeholder 5"/>
          <p:cNvSpPr>
            <a:spLocks noGrp="1"/>
          </p:cNvSpPr>
          <p:nvPr>
            <p:ph type="sldNum" sz="quarter" idx="11"/>
          </p:nvPr>
        </p:nvSpPr>
        <p:spPr/>
        <p:txBody>
          <a:bodyPr/>
          <a:lstStyle>
            <a:lvl1pPr>
              <a:defRPr/>
            </a:lvl1pPr>
          </a:lstStyle>
          <a:p>
            <a:fld id="{79FEA658-70D3-447A-B9B1-C1E4F9116BA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1833470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5" name="Slide Number Placeholder 4"/>
          <p:cNvSpPr>
            <a:spLocks noGrp="1"/>
          </p:cNvSpPr>
          <p:nvPr>
            <p:ph type="sldNum" sz="quarter" idx="11"/>
          </p:nvPr>
        </p:nvSpPr>
        <p:spPr/>
        <p:txBody>
          <a:bodyPr/>
          <a:lstStyle>
            <a:lvl1pPr>
              <a:defRPr/>
            </a:lvl1pPr>
          </a:lstStyle>
          <a:p>
            <a:fld id="{342D57F0-DF35-493B-BFF3-857EB5FD6CD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3250998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8" y="438150"/>
            <a:ext cx="2014537" cy="4895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9125" y="438150"/>
            <a:ext cx="5891213" cy="4895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solidFill>
                  <a:srgbClr val="000000"/>
                </a:solidFill>
              </a:rPr>
              <a:t>High Throughput Computing</a:t>
            </a:r>
          </a:p>
        </p:txBody>
      </p:sp>
      <p:sp>
        <p:nvSpPr>
          <p:cNvPr id="5" name="Slide Number Placeholder 4"/>
          <p:cNvSpPr>
            <a:spLocks noGrp="1"/>
          </p:cNvSpPr>
          <p:nvPr>
            <p:ph type="sldNum" sz="quarter" idx="11"/>
          </p:nvPr>
        </p:nvSpPr>
        <p:spPr/>
        <p:txBody>
          <a:bodyPr/>
          <a:lstStyle>
            <a:lvl1pPr>
              <a:defRPr/>
            </a:lvl1pPr>
          </a:lstStyle>
          <a:p>
            <a:fld id="{0DE8BA4A-DC8C-4787-8768-80087B1E2E3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538208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5169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3814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4167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3240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2384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theme" Target="../theme/theme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00238"/>
            <a:ext cx="7772400" cy="37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31556" name="Rectangle 4"/>
          <p:cNvSpPr>
            <a:spLocks noGrp="1" noChangeArrowheads="1"/>
          </p:cNvSpPr>
          <p:nvPr>
            <p:ph type="ftr" sz="quarter" idx="3"/>
          </p:nvPr>
        </p:nvSpPr>
        <p:spPr bwMode="auto">
          <a:xfrm>
            <a:off x="533400" y="6172200"/>
            <a:ext cx="411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p>
        </p:txBody>
      </p:sp>
      <p:sp>
        <p:nvSpPr>
          <p:cNvPr id="2053" name="Text Box 5"/>
          <p:cNvSpPr txBox="1">
            <a:spLocks noChangeArrowheads="1"/>
          </p:cNvSpPr>
          <p:nvPr/>
        </p:nvSpPr>
        <p:spPr bwMode="auto">
          <a:xfrm>
            <a:off x="4724400" y="6324600"/>
            <a:ext cx="2270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defRPr/>
            </a:pPr>
            <a:r>
              <a:rPr lang="en-US" sz="1400" b="1" smtClean="0">
                <a:solidFill>
                  <a:schemeClr val="accent2"/>
                </a:solidFill>
                <a:latin typeface="Comic Sans MS" pitchFamily="66" charset="0"/>
              </a:rPr>
              <a:t>www.cs.wisc.edu/~miron</a:t>
            </a:r>
          </a:p>
        </p:txBody>
      </p:sp>
      <p:grpSp>
        <p:nvGrpSpPr>
          <p:cNvPr id="1030" name="Group 6"/>
          <p:cNvGrpSpPr>
            <a:grpSpLocks/>
          </p:cNvGrpSpPr>
          <p:nvPr userDrawn="1"/>
        </p:nvGrpSpPr>
        <p:grpSpPr bwMode="auto">
          <a:xfrm>
            <a:off x="306388" y="5757863"/>
            <a:ext cx="8447087" cy="952500"/>
            <a:chOff x="193" y="3627"/>
            <a:chExt cx="5321" cy="600"/>
          </a:xfrm>
        </p:grpSpPr>
        <p:grpSp>
          <p:nvGrpSpPr>
            <p:cNvPr id="1031" name="Group 7"/>
            <p:cNvGrpSpPr>
              <a:grpSpLocks/>
            </p:cNvGrpSpPr>
            <p:nvPr userDrawn="1"/>
          </p:nvGrpSpPr>
          <p:grpSpPr bwMode="auto">
            <a:xfrm>
              <a:off x="193" y="3766"/>
              <a:ext cx="4875" cy="279"/>
              <a:chOff x="193" y="3766"/>
              <a:chExt cx="4875" cy="279"/>
            </a:xfrm>
          </p:grpSpPr>
          <p:pic>
            <p:nvPicPr>
              <p:cNvPr id="1033" name="Picture 8" descr="new-logo"/>
              <p:cNvPicPr>
                <a:picLocks noChangeAspect="1" noChangeArrowheads="1"/>
              </p:cNvPicPr>
              <p:nvPr/>
            </p:nvPicPr>
            <p:blipFill>
              <a:blip r:embed="rId13" cstate="print">
                <a:extLst>
                  <a:ext uri="{28A0092B-C50C-407E-A947-70E740481C1C}">
                    <a14:useLocalDpi xmlns:a14="http://schemas.microsoft.com/office/drawing/2010/main" val="0"/>
                  </a:ext>
                </a:extLst>
              </a:blip>
              <a:srcRect r="4134"/>
              <a:stretch>
                <a:fillRect/>
              </a:stretch>
            </p:blipFill>
            <p:spPr bwMode="auto">
              <a:xfrm>
                <a:off x="193" y="3766"/>
                <a:ext cx="83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9"/>
              <p:cNvSpPr>
                <a:spLocks noChangeArrowheads="1"/>
              </p:cNvSpPr>
              <p:nvPr/>
            </p:nvSpPr>
            <p:spPr bwMode="auto">
              <a:xfrm>
                <a:off x="716" y="3816"/>
                <a:ext cx="4352" cy="42"/>
              </a:xfrm>
              <a:prstGeom prst="rect">
                <a:avLst/>
              </a:prstGeom>
              <a:gradFill rotWithShape="0">
                <a:gsLst>
                  <a:gs pos="0">
                    <a:srgbClr val="373737"/>
                  </a:gs>
                  <a:gs pos="50000">
                    <a:srgbClr val="777777"/>
                  </a:gs>
                  <a:gs pos="100000">
                    <a:srgbClr val="373737"/>
                  </a:gs>
                </a:gsLst>
                <a:lin ang="5400000" scaled="1"/>
              </a:gradFill>
              <a:ln w="19050">
                <a:solidFill>
                  <a:srgbClr val="B2B2B2"/>
                </a:solidFill>
                <a:miter lim="800000"/>
                <a:headEnd/>
                <a:tailEnd/>
              </a:ln>
              <a:effectLst>
                <a:outerShdw dist="35921" dir="2700000" algn="ctr" rotWithShape="0">
                  <a:srgbClr val="CC6600"/>
                </a:outerShdw>
              </a:effectLst>
            </p:spPr>
            <p:txBody>
              <a:bodyPr wrap="none" anchor="ct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endParaRPr lang="en-US" altLang="en-US"/>
              </a:p>
            </p:txBody>
          </p:sp>
        </p:grpSp>
        <p:pic>
          <p:nvPicPr>
            <p:cNvPr id="1032" name="Picture 10" descr="UW_tiny_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93" y="3627"/>
              <a:ext cx="521"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598" r:id="rId1"/>
    <p:sldLayoutId id="2147484577" r:id="rId2"/>
    <p:sldLayoutId id="2147484578" r:id="rId3"/>
    <p:sldLayoutId id="2147484579" r:id="rId4"/>
    <p:sldLayoutId id="2147484580" r:id="rId5"/>
    <p:sldLayoutId id="2147484581" r:id="rId6"/>
    <p:sldLayoutId id="2147484582" r:id="rId7"/>
    <p:sldLayoutId id="2147484583" r:id="rId8"/>
    <p:sldLayoutId id="2147484584" r:id="rId9"/>
    <p:sldLayoutId id="2147484585" r:id="rId10"/>
    <p:sldLayoutId id="2147484586" r:id="rId11"/>
  </p:sldLayoutIdLst>
  <p:txStyles>
    <p:titleStyle>
      <a:lvl1pPr algn="ctr" rtl="0" eaLnBrk="0" fontAlgn="base" hangingPunct="0">
        <a:spcBef>
          <a:spcPct val="0"/>
        </a:spcBef>
        <a:spcAft>
          <a:spcPct val="0"/>
        </a:spcAft>
        <a:defRPr sz="4400" b="1">
          <a:solidFill>
            <a:srgbClr val="3333CC"/>
          </a:solidFill>
          <a:latin typeface="+mj-lt"/>
          <a:ea typeface="+mj-ea"/>
          <a:cs typeface="+mj-cs"/>
        </a:defRPr>
      </a:lvl1pPr>
      <a:lvl2pPr algn="ctr" rtl="0" eaLnBrk="0" fontAlgn="base" hangingPunct="0">
        <a:spcBef>
          <a:spcPct val="0"/>
        </a:spcBef>
        <a:spcAft>
          <a:spcPct val="0"/>
        </a:spcAft>
        <a:defRPr sz="4400" b="1">
          <a:solidFill>
            <a:srgbClr val="3333CC"/>
          </a:solidFill>
          <a:latin typeface="Comic Sans MS" pitchFamily="66" charset="0"/>
          <a:cs typeface="Arial" charset="0"/>
        </a:defRPr>
      </a:lvl2pPr>
      <a:lvl3pPr algn="ctr" rtl="0" eaLnBrk="0" fontAlgn="base" hangingPunct="0">
        <a:spcBef>
          <a:spcPct val="0"/>
        </a:spcBef>
        <a:spcAft>
          <a:spcPct val="0"/>
        </a:spcAft>
        <a:defRPr sz="4400" b="1">
          <a:solidFill>
            <a:srgbClr val="3333CC"/>
          </a:solidFill>
          <a:latin typeface="Comic Sans MS" pitchFamily="66" charset="0"/>
          <a:cs typeface="Arial" charset="0"/>
        </a:defRPr>
      </a:lvl3pPr>
      <a:lvl4pPr algn="ctr" rtl="0" eaLnBrk="0" fontAlgn="base" hangingPunct="0">
        <a:spcBef>
          <a:spcPct val="0"/>
        </a:spcBef>
        <a:spcAft>
          <a:spcPct val="0"/>
        </a:spcAft>
        <a:defRPr sz="4400" b="1">
          <a:solidFill>
            <a:srgbClr val="3333CC"/>
          </a:solidFill>
          <a:latin typeface="Comic Sans MS" pitchFamily="66" charset="0"/>
          <a:cs typeface="Arial" charset="0"/>
        </a:defRPr>
      </a:lvl4pPr>
      <a:lvl5pPr algn="ctr" rtl="0" eaLnBrk="0" fontAlgn="base" hangingPunct="0">
        <a:spcBef>
          <a:spcPct val="0"/>
        </a:spcBef>
        <a:spcAft>
          <a:spcPct val="0"/>
        </a:spcAft>
        <a:defRPr sz="4400" b="1">
          <a:solidFill>
            <a:srgbClr val="3333CC"/>
          </a:solidFill>
          <a:latin typeface="Comic Sans MS" pitchFamily="66" charset="0"/>
          <a:cs typeface="Arial" charset="0"/>
        </a:defRPr>
      </a:lvl5pPr>
      <a:lvl6pPr marL="457200" algn="ctr" rtl="0" fontAlgn="base">
        <a:spcBef>
          <a:spcPct val="0"/>
        </a:spcBef>
        <a:spcAft>
          <a:spcPct val="0"/>
        </a:spcAft>
        <a:defRPr sz="4400" b="1">
          <a:solidFill>
            <a:srgbClr val="3333CC"/>
          </a:solidFill>
          <a:latin typeface="Comic Sans MS" pitchFamily="66" charset="0"/>
          <a:cs typeface="Arial" charset="0"/>
        </a:defRPr>
      </a:lvl6pPr>
      <a:lvl7pPr marL="914400" algn="ctr" rtl="0" fontAlgn="base">
        <a:spcBef>
          <a:spcPct val="0"/>
        </a:spcBef>
        <a:spcAft>
          <a:spcPct val="0"/>
        </a:spcAft>
        <a:defRPr sz="4400" b="1">
          <a:solidFill>
            <a:srgbClr val="3333CC"/>
          </a:solidFill>
          <a:latin typeface="Comic Sans MS" pitchFamily="66" charset="0"/>
          <a:cs typeface="Arial" charset="0"/>
        </a:defRPr>
      </a:lvl7pPr>
      <a:lvl8pPr marL="1371600" algn="ctr" rtl="0" fontAlgn="base">
        <a:spcBef>
          <a:spcPct val="0"/>
        </a:spcBef>
        <a:spcAft>
          <a:spcPct val="0"/>
        </a:spcAft>
        <a:defRPr sz="4400" b="1">
          <a:solidFill>
            <a:srgbClr val="3333CC"/>
          </a:solidFill>
          <a:latin typeface="Comic Sans MS" pitchFamily="66" charset="0"/>
          <a:cs typeface="Arial" charset="0"/>
        </a:defRPr>
      </a:lvl8pPr>
      <a:lvl9pPr marL="1828800" algn="ctr" rtl="0" fontAlgn="base">
        <a:spcBef>
          <a:spcPct val="0"/>
        </a:spcBef>
        <a:spcAft>
          <a:spcPct val="0"/>
        </a:spcAft>
        <a:defRPr sz="4400" b="1">
          <a:solidFill>
            <a:srgbClr val="3333CC"/>
          </a:solidFill>
          <a:latin typeface="Comic Sans MS" pitchFamily="66" charset="0"/>
          <a:cs typeface="Arial" charset="0"/>
        </a:defRPr>
      </a:lvl9pPr>
    </p:titleStyle>
    <p:bodyStyle>
      <a:lvl1pPr marL="342900" indent="-342900" algn="l" rtl="0" eaLnBrk="0" fontAlgn="base" hangingPunct="0">
        <a:spcBef>
          <a:spcPct val="20000"/>
        </a:spcBef>
        <a:spcAft>
          <a:spcPct val="0"/>
        </a:spcAft>
        <a:buClr>
          <a:srgbClr val="808000"/>
        </a:buClr>
        <a:buSzPct val="12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0000"/>
        <a:buFont typeface="Marlett" pitchFamily="2" charset="2"/>
        <a:buChar char="h"/>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85800" y="1900238"/>
            <a:ext cx="7772400" cy="37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5380" name="Rectangle 4"/>
          <p:cNvSpPr>
            <a:spLocks noGrp="1" noChangeArrowheads="1"/>
          </p:cNvSpPr>
          <p:nvPr>
            <p:ph type="ftr" sz="quarter" idx="3"/>
          </p:nvPr>
        </p:nvSpPr>
        <p:spPr bwMode="auto">
          <a:xfrm>
            <a:off x="533400" y="6172200"/>
            <a:ext cx="411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endParaRPr lang="en-US"/>
          </a:p>
        </p:txBody>
      </p:sp>
      <p:sp>
        <p:nvSpPr>
          <p:cNvPr id="485381" name="Rectangle 5"/>
          <p:cNvSpPr>
            <a:spLocks noGrp="1" noChangeArrowheads="1"/>
          </p:cNvSpPr>
          <p:nvPr>
            <p:ph type="sldNum" sz="quarter" idx="4"/>
          </p:nvPr>
        </p:nvSpPr>
        <p:spPr bwMode="auto">
          <a:xfrm>
            <a:off x="7467600" y="6248400"/>
            <a:ext cx="990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mn-cs"/>
              </a:defRPr>
            </a:lvl1pPr>
          </a:lstStyle>
          <a:p>
            <a:pPr>
              <a:defRPr/>
            </a:pPr>
            <a:fld id="{138867F8-F3A6-48A0-B6C0-CA694964237F}" type="slidenum">
              <a:rPr lang="en-US"/>
              <a:pPr>
                <a:defRPr/>
              </a:pPr>
              <a:t>‹#›</a:t>
            </a:fld>
            <a:endParaRPr lang="en-US"/>
          </a:p>
        </p:txBody>
      </p:sp>
      <p:sp>
        <p:nvSpPr>
          <p:cNvPr id="4102" name="Text Box 6"/>
          <p:cNvSpPr txBox="1">
            <a:spLocks noChangeArrowheads="1"/>
          </p:cNvSpPr>
          <p:nvPr/>
        </p:nvSpPr>
        <p:spPr bwMode="auto">
          <a:xfrm>
            <a:off x="4724400" y="6324600"/>
            <a:ext cx="2270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defRPr/>
            </a:pPr>
            <a:r>
              <a:rPr lang="en-US" sz="1400" b="1" smtClean="0">
                <a:solidFill>
                  <a:srgbClr val="3333CC"/>
                </a:solidFill>
                <a:latin typeface="Comic Sans MS" pitchFamily="66" charset="0"/>
              </a:rPr>
              <a:t>www.cs.wisc.edu/~miron</a:t>
            </a:r>
          </a:p>
        </p:txBody>
      </p:sp>
      <p:grpSp>
        <p:nvGrpSpPr>
          <p:cNvPr id="2055" name="Group 7"/>
          <p:cNvGrpSpPr>
            <a:grpSpLocks/>
          </p:cNvGrpSpPr>
          <p:nvPr userDrawn="1"/>
        </p:nvGrpSpPr>
        <p:grpSpPr bwMode="auto">
          <a:xfrm>
            <a:off x="306388" y="5757863"/>
            <a:ext cx="8447087" cy="952500"/>
            <a:chOff x="193" y="3627"/>
            <a:chExt cx="5321" cy="600"/>
          </a:xfrm>
        </p:grpSpPr>
        <p:grpSp>
          <p:nvGrpSpPr>
            <p:cNvPr id="2056" name="Group 8"/>
            <p:cNvGrpSpPr>
              <a:grpSpLocks/>
            </p:cNvGrpSpPr>
            <p:nvPr userDrawn="1"/>
          </p:nvGrpSpPr>
          <p:grpSpPr bwMode="auto">
            <a:xfrm>
              <a:off x="193" y="3766"/>
              <a:ext cx="4875" cy="279"/>
              <a:chOff x="193" y="3766"/>
              <a:chExt cx="4875" cy="279"/>
            </a:xfrm>
          </p:grpSpPr>
          <p:pic>
            <p:nvPicPr>
              <p:cNvPr id="2058" name="Picture 9" descr="new-logo"/>
              <p:cNvPicPr>
                <a:picLocks noChangeAspect="1" noChangeArrowheads="1"/>
              </p:cNvPicPr>
              <p:nvPr/>
            </p:nvPicPr>
            <p:blipFill>
              <a:blip r:embed="rId14" cstate="print">
                <a:extLst>
                  <a:ext uri="{28A0092B-C50C-407E-A947-70E740481C1C}">
                    <a14:useLocalDpi xmlns:a14="http://schemas.microsoft.com/office/drawing/2010/main" val="0"/>
                  </a:ext>
                </a:extLst>
              </a:blip>
              <a:srcRect r="4134"/>
              <a:stretch>
                <a:fillRect/>
              </a:stretch>
            </p:blipFill>
            <p:spPr bwMode="auto">
              <a:xfrm>
                <a:off x="193" y="3766"/>
                <a:ext cx="83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Rectangle 10"/>
              <p:cNvSpPr>
                <a:spLocks noChangeArrowheads="1"/>
              </p:cNvSpPr>
              <p:nvPr/>
            </p:nvSpPr>
            <p:spPr bwMode="auto">
              <a:xfrm>
                <a:off x="716" y="3816"/>
                <a:ext cx="4352" cy="42"/>
              </a:xfrm>
              <a:prstGeom prst="rect">
                <a:avLst/>
              </a:prstGeom>
              <a:gradFill rotWithShape="0">
                <a:gsLst>
                  <a:gs pos="0">
                    <a:srgbClr val="373737"/>
                  </a:gs>
                  <a:gs pos="50000">
                    <a:srgbClr val="777777"/>
                  </a:gs>
                  <a:gs pos="100000">
                    <a:srgbClr val="373737"/>
                  </a:gs>
                </a:gsLst>
                <a:lin ang="5400000" scaled="1"/>
              </a:gradFill>
              <a:ln w="19050">
                <a:solidFill>
                  <a:srgbClr val="B2B2B2"/>
                </a:solidFill>
                <a:miter lim="800000"/>
                <a:headEnd/>
                <a:tailEnd/>
              </a:ln>
              <a:effectLst>
                <a:outerShdw dist="35921" dir="2700000" algn="ctr" rotWithShape="0">
                  <a:srgbClr val="CC6600"/>
                </a:outerShdw>
              </a:effectLst>
            </p:spPr>
            <p:txBody>
              <a:bodyPr wrap="none" anchor="ct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endParaRPr lang="en-US" altLang="en-US">
                  <a:solidFill>
                    <a:srgbClr val="000000"/>
                  </a:solidFill>
                </a:endParaRPr>
              </a:p>
            </p:txBody>
          </p:sp>
        </p:grpSp>
        <p:pic>
          <p:nvPicPr>
            <p:cNvPr id="2057" name="Picture 11" descr="UW_tiny_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93" y="3627"/>
              <a:ext cx="521"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599" r:id="rId1"/>
    <p:sldLayoutId id="2147484587" r:id="rId2"/>
    <p:sldLayoutId id="2147484588" r:id="rId3"/>
    <p:sldLayoutId id="2147484589" r:id="rId4"/>
    <p:sldLayoutId id="2147484590" r:id="rId5"/>
    <p:sldLayoutId id="2147484591" r:id="rId6"/>
    <p:sldLayoutId id="2147484592" r:id="rId7"/>
    <p:sldLayoutId id="2147484593" r:id="rId8"/>
    <p:sldLayoutId id="2147484594" r:id="rId9"/>
    <p:sldLayoutId id="2147484595" r:id="rId10"/>
    <p:sldLayoutId id="2147484596" r:id="rId11"/>
    <p:sldLayoutId id="2147484597" r:id="rId12"/>
  </p:sldLayoutIdLst>
  <p:txStyles>
    <p:titleStyle>
      <a:lvl1pPr algn="ctr" rtl="0" eaLnBrk="0" fontAlgn="base" hangingPunct="0">
        <a:spcBef>
          <a:spcPct val="0"/>
        </a:spcBef>
        <a:spcAft>
          <a:spcPct val="0"/>
        </a:spcAft>
        <a:defRPr sz="4400" b="1">
          <a:solidFill>
            <a:srgbClr val="3333CC"/>
          </a:solidFill>
          <a:latin typeface="+mj-lt"/>
          <a:ea typeface="+mj-ea"/>
          <a:cs typeface="+mj-cs"/>
        </a:defRPr>
      </a:lvl1pPr>
      <a:lvl2pPr algn="ctr" rtl="0" eaLnBrk="0" fontAlgn="base" hangingPunct="0">
        <a:spcBef>
          <a:spcPct val="0"/>
        </a:spcBef>
        <a:spcAft>
          <a:spcPct val="0"/>
        </a:spcAft>
        <a:defRPr sz="4400" b="1">
          <a:solidFill>
            <a:srgbClr val="3333CC"/>
          </a:solidFill>
          <a:latin typeface="Comic Sans MS" pitchFamily="66" charset="0"/>
          <a:cs typeface="Arial" pitchFamily="34" charset="0"/>
        </a:defRPr>
      </a:lvl2pPr>
      <a:lvl3pPr algn="ctr" rtl="0" eaLnBrk="0" fontAlgn="base" hangingPunct="0">
        <a:spcBef>
          <a:spcPct val="0"/>
        </a:spcBef>
        <a:spcAft>
          <a:spcPct val="0"/>
        </a:spcAft>
        <a:defRPr sz="4400" b="1">
          <a:solidFill>
            <a:srgbClr val="3333CC"/>
          </a:solidFill>
          <a:latin typeface="Comic Sans MS" pitchFamily="66" charset="0"/>
          <a:cs typeface="Arial" pitchFamily="34" charset="0"/>
        </a:defRPr>
      </a:lvl3pPr>
      <a:lvl4pPr algn="ctr" rtl="0" eaLnBrk="0" fontAlgn="base" hangingPunct="0">
        <a:spcBef>
          <a:spcPct val="0"/>
        </a:spcBef>
        <a:spcAft>
          <a:spcPct val="0"/>
        </a:spcAft>
        <a:defRPr sz="4400" b="1">
          <a:solidFill>
            <a:srgbClr val="3333CC"/>
          </a:solidFill>
          <a:latin typeface="Comic Sans MS" pitchFamily="66" charset="0"/>
          <a:cs typeface="Arial" pitchFamily="34" charset="0"/>
        </a:defRPr>
      </a:lvl4pPr>
      <a:lvl5pPr algn="ctr" rtl="0" eaLnBrk="0" fontAlgn="base" hangingPunct="0">
        <a:spcBef>
          <a:spcPct val="0"/>
        </a:spcBef>
        <a:spcAft>
          <a:spcPct val="0"/>
        </a:spcAft>
        <a:defRPr sz="4400" b="1">
          <a:solidFill>
            <a:srgbClr val="3333CC"/>
          </a:solidFill>
          <a:latin typeface="Comic Sans MS" pitchFamily="66" charset="0"/>
          <a:cs typeface="Arial" pitchFamily="34" charset="0"/>
        </a:defRPr>
      </a:lvl5pPr>
      <a:lvl6pPr marL="457200" algn="ctr" rtl="0" fontAlgn="base">
        <a:spcBef>
          <a:spcPct val="0"/>
        </a:spcBef>
        <a:spcAft>
          <a:spcPct val="0"/>
        </a:spcAft>
        <a:defRPr sz="4400" b="1">
          <a:solidFill>
            <a:srgbClr val="3333CC"/>
          </a:solidFill>
          <a:latin typeface="Comic Sans MS" pitchFamily="66" charset="0"/>
          <a:cs typeface="Arial" pitchFamily="34" charset="0"/>
        </a:defRPr>
      </a:lvl6pPr>
      <a:lvl7pPr marL="914400" algn="ctr" rtl="0" fontAlgn="base">
        <a:spcBef>
          <a:spcPct val="0"/>
        </a:spcBef>
        <a:spcAft>
          <a:spcPct val="0"/>
        </a:spcAft>
        <a:defRPr sz="4400" b="1">
          <a:solidFill>
            <a:srgbClr val="3333CC"/>
          </a:solidFill>
          <a:latin typeface="Comic Sans MS" pitchFamily="66" charset="0"/>
          <a:cs typeface="Arial" pitchFamily="34" charset="0"/>
        </a:defRPr>
      </a:lvl7pPr>
      <a:lvl8pPr marL="1371600" algn="ctr" rtl="0" fontAlgn="base">
        <a:spcBef>
          <a:spcPct val="0"/>
        </a:spcBef>
        <a:spcAft>
          <a:spcPct val="0"/>
        </a:spcAft>
        <a:defRPr sz="4400" b="1">
          <a:solidFill>
            <a:srgbClr val="3333CC"/>
          </a:solidFill>
          <a:latin typeface="Comic Sans MS" pitchFamily="66" charset="0"/>
          <a:cs typeface="Arial" pitchFamily="34" charset="0"/>
        </a:defRPr>
      </a:lvl8pPr>
      <a:lvl9pPr marL="1828800" algn="ctr" rtl="0" fontAlgn="base">
        <a:spcBef>
          <a:spcPct val="0"/>
        </a:spcBef>
        <a:spcAft>
          <a:spcPct val="0"/>
        </a:spcAft>
        <a:defRPr sz="4400" b="1">
          <a:solidFill>
            <a:srgbClr val="3333CC"/>
          </a:solidFill>
          <a:latin typeface="Comic Sans MS" pitchFamily="66" charset="0"/>
          <a:cs typeface="Arial" pitchFamily="34" charset="0"/>
        </a:defRPr>
      </a:lvl9pPr>
    </p:titleStyle>
    <p:bodyStyle>
      <a:lvl1pPr marL="342900" indent="-342900" algn="l" rtl="0" eaLnBrk="0" fontAlgn="base" hangingPunct="0">
        <a:spcBef>
          <a:spcPct val="20000"/>
        </a:spcBef>
        <a:spcAft>
          <a:spcPct val="0"/>
        </a:spcAft>
        <a:buClr>
          <a:srgbClr val="808000"/>
        </a:buClr>
        <a:buSzPct val="12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0000"/>
        <a:buFont typeface="Marlett" pitchFamily="2" charset="2"/>
        <a:buChar char="h"/>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Calibri"/>
                <a:cs typeface="+mn-cs"/>
              </a:defRPr>
            </a:lvl1pPr>
          </a:lstStyle>
          <a:p>
            <a:pPr>
              <a:defRPr/>
            </a:pPr>
            <a:fld id="{809B4E4C-7959-417E-A236-06BEC6F7459F}" type="datetimeFigureOut">
              <a:rPr lang="en-US"/>
              <a:pPr>
                <a:defRPr/>
              </a:pPr>
              <a:t>4/27/2014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eaLnBrk="1" fontAlgn="auto" hangingPunct="1">
              <a:spcBef>
                <a:spcPts val="0"/>
              </a:spcBef>
              <a:spcAft>
                <a:spcPts val="0"/>
              </a:spcAft>
              <a:defRPr sz="1200">
                <a:solidFill>
                  <a:prstClr val="black">
                    <a:tint val="75000"/>
                  </a:prstClr>
                </a:solidFill>
                <a:latin typeface="Calibri"/>
                <a:cs typeface="+mn-cs"/>
              </a:defRPr>
            </a:lvl1pPr>
          </a:lstStyle>
          <a:p>
            <a:pPr>
              <a:defRPr/>
            </a:pPr>
            <a:fld id="{96E4A529-C269-4B9E-9327-30F61C077E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00" r:id="rId1"/>
    <p:sldLayoutId id="2147484601" r:id="rId2"/>
    <p:sldLayoutId id="2147484602" r:id="rId3"/>
    <p:sldLayoutId id="2147484603" r:id="rId4"/>
    <p:sldLayoutId id="2147484604" r:id="rId5"/>
    <p:sldLayoutId id="2147484605" r:id="rId6"/>
    <p:sldLayoutId id="2147484606" r:id="rId7"/>
    <p:sldLayoutId id="2147484607" r:id="rId8"/>
    <p:sldLayoutId id="2147484608" r:id="rId9"/>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7650" name="Rectangle 2"/>
          <p:cNvSpPr>
            <a:spLocks noGrp="1" noChangeArrowheads="1"/>
          </p:cNvSpPr>
          <p:nvPr>
            <p:ph type="ftr" sz="quarter" idx="3"/>
          </p:nvPr>
        </p:nvSpPr>
        <p:spPr bwMode="auto">
          <a:xfrm>
            <a:off x="501650" y="6229350"/>
            <a:ext cx="6153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2000">
                <a:latin typeface="+mn-lt"/>
              </a:defRPr>
            </a:lvl1pPr>
          </a:lstStyle>
          <a:p>
            <a:r>
              <a:rPr lang="en-US" altLang="en-US" b="1" smtClean="0">
                <a:solidFill>
                  <a:srgbClr val="000000"/>
                </a:solidFill>
              </a:rPr>
              <a:t>High Throughput Computing</a:t>
            </a:r>
          </a:p>
        </p:txBody>
      </p:sp>
      <p:sp>
        <p:nvSpPr>
          <p:cNvPr id="27651" name="Rectangle 3"/>
          <p:cNvSpPr>
            <a:spLocks noChangeArrowheads="1"/>
          </p:cNvSpPr>
          <p:nvPr/>
        </p:nvSpPr>
        <p:spPr bwMode="auto">
          <a:xfrm>
            <a:off x="463550" y="1912938"/>
            <a:ext cx="1905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US" sz="1400" b="1">
              <a:solidFill>
                <a:srgbClr val="000000"/>
              </a:solidFill>
            </a:endParaRPr>
          </a:p>
        </p:txBody>
      </p:sp>
      <p:sp>
        <p:nvSpPr>
          <p:cNvPr id="27652" name="Rectangle 4"/>
          <p:cNvSpPr>
            <a:spLocks noGrp="1" noChangeArrowheads="1"/>
          </p:cNvSpPr>
          <p:nvPr>
            <p:ph type="body" idx="1"/>
          </p:nvPr>
        </p:nvSpPr>
        <p:spPr bwMode="auto">
          <a:xfrm>
            <a:off x="619125" y="1943100"/>
            <a:ext cx="8058150"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27661" name="Group 13"/>
          <p:cNvGrpSpPr>
            <a:grpSpLocks/>
          </p:cNvGrpSpPr>
          <p:nvPr/>
        </p:nvGrpSpPr>
        <p:grpSpPr bwMode="auto">
          <a:xfrm>
            <a:off x="501650" y="5448300"/>
            <a:ext cx="8534400" cy="1238250"/>
            <a:chOff x="316" y="3432"/>
            <a:chExt cx="5376" cy="780"/>
          </a:xfrm>
        </p:grpSpPr>
        <p:sp>
          <p:nvSpPr>
            <p:cNvPr id="27654" name="Rectangle 6"/>
            <p:cNvSpPr>
              <a:spLocks noChangeArrowheads="1"/>
            </p:cNvSpPr>
            <p:nvPr/>
          </p:nvSpPr>
          <p:spPr bwMode="auto">
            <a:xfrm>
              <a:off x="316" y="3762"/>
              <a:ext cx="4224" cy="12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9050">
              <a:solidFill>
                <a:srgbClr val="B2B2B2"/>
              </a:solidFill>
              <a:miter lim="800000"/>
              <a:headEnd/>
              <a:tailEnd/>
            </a:ln>
            <a:effectLst>
              <a:outerShdw dist="35921" dir="2700000" algn="ctr" rotWithShape="0">
                <a:srgbClr val="CC6600"/>
              </a:outerShdw>
            </a:effectLst>
          </p:spPr>
          <p:txBody>
            <a:bodyPr wrap="none" anchor="ctr"/>
            <a:lstStyle/>
            <a:p>
              <a:pPr algn="ctr"/>
              <a:endParaRPr lang="en-US" sz="1400" b="1">
                <a:solidFill>
                  <a:srgbClr val="000000"/>
                </a:solidFill>
              </a:endParaRPr>
            </a:p>
          </p:txBody>
        </p:sp>
        <p:grpSp>
          <p:nvGrpSpPr>
            <p:cNvPr id="27655" name="Group 7"/>
            <p:cNvGrpSpPr>
              <a:grpSpLocks/>
            </p:cNvGrpSpPr>
            <p:nvPr/>
          </p:nvGrpSpPr>
          <p:grpSpPr bwMode="auto">
            <a:xfrm>
              <a:off x="4444" y="3432"/>
              <a:ext cx="1248" cy="780"/>
              <a:chOff x="4272" y="3312"/>
              <a:chExt cx="1248" cy="780"/>
            </a:xfrm>
          </p:grpSpPr>
          <p:sp>
            <p:nvSpPr>
              <p:cNvPr id="27656" name="WordArt 8"/>
              <p:cNvSpPr>
                <a:spLocks noChangeArrowheads="1" noChangeShapeType="1" noTextEdit="1"/>
              </p:cNvSpPr>
              <p:nvPr/>
            </p:nvSpPr>
            <p:spPr bwMode="auto">
              <a:xfrm>
                <a:off x="4560" y="3504"/>
                <a:ext cx="960" cy="348"/>
              </a:xfrm>
              <a:prstGeom prst="rect">
                <a:avLst/>
              </a:prstGeom>
            </p:spPr>
            <p:txBody>
              <a:bodyPr wrap="none" fromWordArt="1">
                <a:prstTxWarp prst="textPlain">
                  <a:avLst>
                    <a:gd name="adj" fmla="val 50000"/>
                  </a:avLst>
                </a:prstTxWarp>
              </a:bodyPr>
              <a:lstStyle/>
              <a:p>
                <a:pPr algn="ctr"/>
                <a:r>
                  <a:rPr lang="en-US" sz="4000" b="1" kern="10" spc="-200">
                    <a:ln w="12700">
                      <a:solidFill>
                        <a:srgbClr val="B2B2B2"/>
                      </a:solidFill>
                      <a:round/>
                      <a:headEnd/>
                      <a:tailEnd/>
                    </a:ln>
                    <a:gradFill rotWithShape="0">
                      <a:gsLst>
                        <a:gs pos="0">
                          <a:srgbClr val="777777">
                            <a:gamma/>
                            <a:shade val="46275"/>
                            <a:invGamma/>
                          </a:srgbClr>
                        </a:gs>
                        <a:gs pos="50000">
                          <a:srgbClr val="777777"/>
                        </a:gs>
                        <a:gs pos="100000">
                          <a:srgbClr val="777777">
                            <a:gamma/>
                            <a:shade val="46275"/>
                            <a:invGamma/>
                          </a:srgbClr>
                        </a:gs>
                      </a:gsLst>
                      <a:lin ang="5400000" scaled="1"/>
                    </a:gradFill>
                    <a:effectLst>
                      <a:outerShdw dist="35921" dir="2700000" algn="ctr" rotWithShape="0">
                        <a:srgbClr val="CC6600"/>
                      </a:outerShdw>
                    </a:effectLst>
                    <a:latin typeface="Times New Roman"/>
                    <a:cs typeface="Times New Roman"/>
                  </a:rPr>
                  <a:t>ondor</a:t>
                </a:r>
              </a:p>
            </p:txBody>
          </p:sp>
          <p:sp>
            <p:nvSpPr>
              <p:cNvPr id="27657" name="WordArt 9"/>
              <p:cNvSpPr>
                <a:spLocks noChangeArrowheads="1" noChangeShapeType="1" noTextEdit="1"/>
              </p:cNvSpPr>
              <p:nvPr/>
            </p:nvSpPr>
            <p:spPr bwMode="auto">
              <a:xfrm>
                <a:off x="4272" y="3312"/>
                <a:ext cx="564" cy="780"/>
              </a:xfrm>
              <a:prstGeom prst="rect">
                <a:avLst/>
              </a:prstGeom>
            </p:spPr>
            <p:txBody>
              <a:bodyPr wrap="none" fromWordArt="1">
                <a:prstTxWarp prst="textPlain">
                  <a:avLst>
                    <a:gd name="adj" fmla="val 50000"/>
                  </a:avLst>
                </a:prstTxWarp>
              </a:bodyPr>
              <a:lstStyle/>
              <a:p>
                <a:pPr algn="ctr"/>
                <a:r>
                  <a:rPr lang="en-US" sz="8000" b="1" kern="10" spc="-400">
                    <a:ln w="12700">
                      <a:solidFill>
                        <a:srgbClr val="B2B2B2"/>
                      </a:solidFill>
                      <a:round/>
                      <a:headEnd/>
                      <a:tailEnd/>
                    </a:ln>
                    <a:gradFill rotWithShape="0">
                      <a:gsLst>
                        <a:gs pos="0">
                          <a:srgbClr val="777777">
                            <a:gamma/>
                            <a:shade val="46275"/>
                            <a:invGamma/>
                          </a:srgbClr>
                        </a:gs>
                        <a:gs pos="50000">
                          <a:srgbClr val="777777"/>
                        </a:gs>
                        <a:gs pos="100000">
                          <a:srgbClr val="777777">
                            <a:gamma/>
                            <a:shade val="46275"/>
                            <a:invGamma/>
                          </a:srgbClr>
                        </a:gs>
                      </a:gsLst>
                      <a:lin ang="5400000" scaled="1"/>
                    </a:gradFill>
                    <a:effectLst>
                      <a:outerShdw dist="35921" dir="2700000" algn="ctr" rotWithShape="0">
                        <a:srgbClr val="CC6600"/>
                      </a:outerShdw>
                    </a:effectLst>
                    <a:latin typeface="Times New Roman"/>
                    <a:cs typeface="Times New Roman"/>
                  </a:rPr>
                  <a:t>C</a:t>
                </a:r>
              </a:p>
            </p:txBody>
          </p:sp>
        </p:grpSp>
      </p:grpSp>
      <p:sp>
        <p:nvSpPr>
          <p:cNvPr id="27658" name="Rectangle 10"/>
          <p:cNvSpPr>
            <a:spLocks noGrp="1" noChangeArrowheads="1"/>
          </p:cNvSpPr>
          <p:nvPr>
            <p:ph type="title"/>
          </p:nvPr>
        </p:nvSpPr>
        <p:spPr bwMode="auto">
          <a:xfrm>
            <a:off x="619125" y="438150"/>
            <a:ext cx="8039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1" compatLnSpc="1">
            <a:prstTxWarp prst="textNoShape">
              <a:avLst/>
            </a:prstTxWarp>
          </a:bodyPr>
          <a:lstStyle/>
          <a:p>
            <a:pPr lvl="0"/>
            <a:r>
              <a:rPr lang="en-US" altLang="en-US" smtClean="0"/>
              <a:t>Click to edit Master title style</a:t>
            </a:r>
          </a:p>
        </p:txBody>
      </p:sp>
      <p:sp>
        <p:nvSpPr>
          <p:cNvPr id="27659" name="Rectangle 11"/>
          <p:cNvSpPr>
            <a:spLocks noGrp="1" noChangeArrowheads="1"/>
          </p:cNvSpPr>
          <p:nvPr>
            <p:ph type="sldNum" sz="quarter" idx="4"/>
          </p:nvPr>
        </p:nvSpPr>
        <p:spPr bwMode="auto">
          <a:xfrm>
            <a:off x="8229600" y="6400800"/>
            <a:ext cx="7588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0"/>
            </a:lvl1pPr>
          </a:lstStyle>
          <a:p>
            <a:fld id="{19F870D1-C878-43FA-8CB5-B78FD423FDDF}" type="slidenum">
              <a:rPr lang="en-US" altLang="en-US" sz="1400" smtClean="0">
                <a:solidFill>
                  <a:srgbClr val="000000"/>
                </a:solidFill>
              </a:rPr>
              <a:pPr/>
              <a:t>‹#›</a:t>
            </a:fld>
            <a:endParaRPr lang="en-US" altLang="en-US" sz="1400" smtClean="0">
              <a:solidFill>
                <a:srgbClr val="000000"/>
              </a:solidFill>
            </a:endParaRPr>
          </a:p>
        </p:txBody>
      </p:sp>
    </p:spTree>
    <p:extLst>
      <p:ext uri="{BB962C8B-B14F-4D97-AF65-F5344CB8AC3E}">
        <p14:creationId xmlns:p14="http://schemas.microsoft.com/office/powerpoint/2010/main" val="4226588261"/>
      </p:ext>
    </p:extLst>
  </p:cSld>
  <p:clrMap bg1="lt1" tx1="dk1" bg2="lt2" tx2="dk2" accent1="accent1" accent2="accent2" accent3="accent3" accent4="accent4" accent5="accent5" accent6="accent6" hlink="hlink" folHlink="folHlink"/>
  <p:sldLayoutIdLst>
    <p:sldLayoutId id="2147484610" r:id="rId1"/>
    <p:sldLayoutId id="2147484611" r:id="rId2"/>
    <p:sldLayoutId id="2147484612" r:id="rId3"/>
    <p:sldLayoutId id="2147484613" r:id="rId4"/>
    <p:sldLayoutId id="2147484614" r:id="rId5"/>
    <p:sldLayoutId id="2147484615" r:id="rId6"/>
    <p:sldLayoutId id="2147484616" r:id="rId7"/>
    <p:sldLayoutId id="2147484617" r:id="rId8"/>
    <p:sldLayoutId id="2147484618" r:id="rId9"/>
    <p:sldLayoutId id="2147484619" r:id="rId10"/>
    <p:sldLayoutId id="2147484620" r:id="rId11"/>
  </p:sldLayoutIdLst>
  <p:transition/>
  <p:hf hdr="0" dt="0"/>
  <p:txStyles>
    <p:titleStyle>
      <a:lvl1pPr algn="ctr" rtl="0" eaLnBrk="0" fontAlgn="base" hangingPunct="0">
        <a:spcBef>
          <a:spcPct val="0"/>
        </a:spcBef>
        <a:spcAft>
          <a:spcPct val="0"/>
        </a:spcAft>
        <a:defRPr kumimoji="1" sz="4000">
          <a:solidFill>
            <a:schemeClr val="tx2"/>
          </a:solidFill>
          <a:latin typeface="+mj-lt"/>
          <a:ea typeface="+mj-ea"/>
          <a:cs typeface="+mj-cs"/>
        </a:defRPr>
      </a:lvl1pPr>
      <a:lvl2pPr algn="ctr" rtl="0" eaLnBrk="0" fontAlgn="base" hangingPunct="0">
        <a:spcBef>
          <a:spcPct val="0"/>
        </a:spcBef>
        <a:spcAft>
          <a:spcPct val="0"/>
        </a:spcAft>
        <a:defRPr kumimoji="1" sz="4000">
          <a:solidFill>
            <a:schemeClr val="tx2"/>
          </a:solidFill>
          <a:latin typeface="Impact" pitchFamily="34" charset="0"/>
        </a:defRPr>
      </a:lvl2pPr>
      <a:lvl3pPr algn="ctr" rtl="0" eaLnBrk="0" fontAlgn="base" hangingPunct="0">
        <a:spcBef>
          <a:spcPct val="0"/>
        </a:spcBef>
        <a:spcAft>
          <a:spcPct val="0"/>
        </a:spcAft>
        <a:defRPr kumimoji="1" sz="4000">
          <a:solidFill>
            <a:schemeClr val="tx2"/>
          </a:solidFill>
          <a:latin typeface="Impact" pitchFamily="34" charset="0"/>
        </a:defRPr>
      </a:lvl3pPr>
      <a:lvl4pPr algn="ctr" rtl="0" eaLnBrk="0" fontAlgn="base" hangingPunct="0">
        <a:spcBef>
          <a:spcPct val="0"/>
        </a:spcBef>
        <a:spcAft>
          <a:spcPct val="0"/>
        </a:spcAft>
        <a:defRPr kumimoji="1" sz="4000">
          <a:solidFill>
            <a:schemeClr val="tx2"/>
          </a:solidFill>
          <a:latin typeface="Impact" pitchFamily="34" charset="0"/>
        </a:defRPr>
      </a:lvl4pPr>
      <a:lvl5pPr algn="ctr" rtl="0" eaLnBrk="0" fontAlgn="base" hangingPunct="0">
        <a:spcBef>
          <a:spcPct val="0"/>
        </a:spcBef>
        <a:spcAft>
          <a:spcPct val="0"/>
        </a:spcAft>
        <a:defRPr kumimoji="1" sz="4000">
          <a:solidFill>
            <a:schemeClr val="tx2"/>
          </a:solidFill>
          <a:latin typeface="Impact" pitchFamily="34" charset="0"/>
        </a:defRPr>
      </a:lvl5pPr>
      <a:lvl6pPr marL="457200" algn="ctr" rtl="0" eaLnBrk="0" fontAlgn="base" hangingPunct="0">
        <a:spcBef>
          <a:spcPct val="0"/>
        </a:spcBef>
        <a:spcAft>
          <a:spcPct val="0"/>
        </a:spcAft>
        <a:defRPr kumimoji="1" sz="4000">
          <a:solidFill>
            <a:schemeClr val="tx2"/>
          </a:solidFill>
          <a:latin typeface="Impact" pitchFamily="34" charset="0"/>
        </a:defRPr>
      </a:lvl6pPr>
      <a:lvl7pPr marL="914400" algn="ctr" rtl="0" eaLnBrk="0" fontAlgn="base" hangingPunct="0">
        <a:spcBef>
          <a:spcPct val="0"/>
        </a:spcBef>
        <a:spcAft>
          <a:spcPct val="0"/>
        </a:spcAft>
        <a:defRPr kumimoji="1" sz="4000">
          <a:solidFill>
            <a:schemeClr val="tx2"/>
          </a:solidFill>
          <a:latin typeface="Impact" pitchFamily="34" charset="0"/>
        </a:defRPr>
      </a:lvl7pPr>
      <a:lvl8pPr marL="1371600" algn="ctr" rtl="0" eaLnBrk="0" fontAlgn="base" hangingPunct="0">
        <a:spcBef>
          <a:spcPct val="0"/>
        </a:spcBef>
        <a:spcAft>
          <a:spcPct val="0"/>
        </a:spcAft>
        <a:defRPr kumimoji="1" sz="4000">
          <a:solidFill>
            <a:schemeClr val="tx2"/>
          </a:solidFill>
          <a:latin typeface="Impact" pitchFamily="34" charset="0"/>
        </a:defRPr>
      </a:lvl8pPr>
      <a:lvl9pPr marL="1828800" algn="ctr" rtl="0" eaLnBrk="0" fontAlgn="base" hangingPunct="0">
        <a:spcBef>
          <a:spcPct val="0"/>
        </a:spcBef>
        <a:spcAft>
          <a:spcPct val="0"/>
        </a:spcAft>
        <a:defRPr kumimoji="1" sz="4000">
          <a:solidFill>
            <a:schemeClr val="tx2"/>
          </a:solidFill>
          <a:latin typeface="Impact" pitchFamily="34" charset="0"/>
        </a:defRPr>
      </a:lvl9pPr>
    </p:titleStyle>
    <p:bodyStyle>
      <a:lvl1pPr marL="342900" indent="-342900" algn="l" rtl="0" eaLnBrk="0" fontAlgn="base" hangingPunct="0">
        <a:spcBef>
          <a:spcPct val="20000"/>
        </a:spcBef>
        <a:spcAft>
          <a:spcPct val="0"/>
        </a:spcAft>
        <a:buClr>
          <a:srgbClr val="FF3300"/>
        </a:buClr>
        <a:buSzPct val="80000"/>
        <a:buFont typeface="Marlett" pitchFamily="2" charset="2"/>
        <a:buChar char="4"/>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Char char="•"/>
        <a:defRPr kumimoji="1" sz="2800">
          <a:solidFill>
            <a:schemeClr val="tx1"/>
          </a:solidFill>
          <a:latin typeface="+mj-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C0C0C0"/>
            </a:outerShdw>
          </a:effectLst>
          <a:latin typeface="+mj-lt"/>
        </a:defRPr>
      </a:lvl3pPr>
      <a:lvl4pPr marL="1600200" indent="-228600" algn="l" rtl="0" eaLnBrk="0" fontAlgn="base" hangingPunct="0">
        <a:spcBef>
          <a:spcPct val="20000"/>
        </a:spcBef>
        <a:spcAft>
          <a:spcPct val="0"/>
        </a:spcAft>
        <a:buChar char="–"/>
        <a:defRPr kumimoji="1" sz="2000">
          <a:solidFill>
            <a:schemeClr val="tx1"/>
          </a:solidFill>
          <a:latin typeface="+mj-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mj-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mj-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mj-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mj-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6.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2" Type="http://schemas.openxmlformats.org/officeDocument/2006/relationships/hyperlink" Target="mailto:Helge.Meinhard@cern.ch" TargetMode="Externa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7200" dirty="0" smtClean="0"/>
              <a:t>Welcome to</a:t>
            </a:r>
            <a:br>
              <a:rPr lang="en-US" altLang="en-US" sz="7200" dirty="0" smtClean="0"/>
            </a:br>
            <a:r>
              <a:rPr lang="en-US" altLang="en-US" sz="7200" dirty="0" err="1" smtClean="0"/>
              <a:t>HTCondor</a:t>
            </a:r>
            <a:r>
              <a:rPr lang="en-US" altLang="en-US" sz="7200" dirty="0" smtClean="0"/>
              <a:t> Week </a:t>
            </a:r>
            <a:br>
              <a:rPr lang="en-US" altLang="en-US" sz="7200" dirty="0" smtClean="0"/>
            </a:br>
            <a:r>
              <a:rPr lang="en-US" altLang="en-US" sz="7200" dirty="0" smtClean="0"/>
              <a:t>#15</a:t>
            </a:r>
            <a:r>
              <a:rPr lang="en-US" altLang="en-US" sz="7200" dirty="0" smtClean="0"/>
              <a:t/>
            </a:r>
            <a:br>
              <a:rPr lang="en-US" altLang="en-US" sz="7200" dirty="0" smtClean="0"/>
            </a:br>
            <a:r>
              <a:rPr lang="en-US" altLang="en-US" sz="4000" dirty="0" smtClean="0"/>
              <a:t>(year </a:t>
            </a:r>
            <a:r>
              <a:rPr lang="en-US" altLang="en-US" sz="4000" dirty="0" smtClean="0"/>
              <a:t>#30 </a:t>
            </a:r>
            <a:r>
              <a:rPr lang="en-US" altLang="en-US" sz="4000" dirty="0" smtClean="0"/>
              <a:t>for our project)</a:t>
            </a:r>
            <a:endParaRPr lang="en-US" altLang="en-US" sz="7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005829236"/>
              </p:ext>
            </p:extLst>
          </p:nvPr>
        </p:nvGraphicFramePr>
        <p:xfrm>
          <a:off x="1338943" y="136474"/>
          <a:ext cx="7304314" cy="57577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2521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solidFill>
                  <a:srgbClr val="000000"/>
                </a:solidFill>
              </a:rPr>
              <a:t>High Throughput Computing</a:t>
            </a:r>
          </a:p>
        </p:txBody>
      </p:sp>
      <p:sp>
        <p:nvSpPr>
          <p:cNvPr id="6" name="Slide Number Placeholder 4"/>
          <p:cNvSpPr>
            <a:spLocks noGrp="1"/>
          </p:cNvSpPr>
          <p:nvPr>
            <p:ph type="sldNum" sz="quarter" idx="11"/>
          </p:nvPr>
        </p:nvSpPr>
        <p:spPr/>
        <p:txBody>
          <a:bodyPr/>
          <a:lstStyle/>
          <a:p>
            <a:fld id="{EDFBD764-C666-40F6-953E-314A6F60A81C}" type="slidenum">
              <a:rPr lang="en-US" altLang="en-US">
                <a:solidFill>
                  <a:srgbClr val="000000"/>
                </a:solidFill>
              </a:rPr>
              <a:pPr/>
              <a:t>11</a:t>
            </a:fld>
            <a:endParaRPr lang="en-US" altLang="en-US">
              <a:solidFill>
                <a:srgbClr val="000000"/>
              </a:solidFill>
            </a:endParaRPr>
          </a:p>
        </p:txBody>
      </p:sp>
      <p:sp>
        <p:nvSpPr>
          <p:cNvPr id="44034" name="Rectangle 2"/>
          <p:cNvSpPr>
            <a:spLocks noGrp="1" noChangeArrowheads="1"/>
          </p:cNvSpPr>
          <p:nvPr>
            <p:ph type="title"/>
          </p:nvPr>
        </p:nvSpPr>
        <p:spPr/>
        <p:txBody>
          <a:bodyPr anchor="ctr" anchorCtr="0"/>
          <a:lstStyle/>
          <a:p>
            <a:r>
              <a:rPr lang="en-US" altLang="en-US"/>
              <a:t>Obstacles to HTC</a:t>
            </a:r>
          </a:p>
        </p:txBody>
      </p:sp>
      <p:sp>
        <p:nvSpPr>
          <p:cNvPr id="44035" name="Rectangle 3"/>
          <p:cNvSpPr>
            <a:spLocks noGrp="1" noChangeArrowheads="1"/>
          </p:cNvSpPr>
          <p:nvPr>
            <p:ph type="body" idx="1"/>
          </p:nvPr>
        </p:nvSpPr>
        <p:spPr>
          <a:xfrm>
            <a:off x="619125" y="1943100"/>
            <a:ext cx="8039100" cy="3390900"/>
          </a:xfrm>
        </p:spPr>
        <p:txBody>
          <a:bodyPr/>
          <a:lstStyle/>
          <a:p>
            <a:r>
              <a:rPr lang="en-US" altLang="en-US" dirty="0"/>
              <a:t>Ownership Distribution</a:t>
            </a:r>
          </a:p>
          <a:p>
            <a:r>
              <a:rPr lang="en-US" altLang="en-US" dirty="0"/>
              <a:t>Size and Uncertainties</a:t>
            </a:r>
          </a:p>
          <a:p>
            <a:r>
              <a:rPr lang="en-US" altLang="en-US" dirty="0"/>
              <a:t>Technology Evolution </a:t>
            </a:r>
          </a:p>
          <a:p>
            <a:r>
              <a:rPr lang="en-US" altLang="en-US" dirty="0"/>
              <a:t>Physical Distribution</a:t>
            </a:r>
          </a:p>
        </p:txBody>
      </p:sp>
      <p:sp>
        <p:nvSpPr>
          <p:cNvPr id="44036" name="Text Box 4"/>
          <p:cNvSpPr txBox="1">
            <a:spLocks noChangeArrowheads="1"/>
          </p:cNvSpPr>
          <p:nvPr/>
        </p:nvSpPr>
        <p:spPr bwMode="auto">
          <a:xfrm>
            <a:off x="6246813" y="1827213"/>
            <a:ext cx="2179637"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20000"/>
              </a:lnSpc>
            </a:pPr>
            <a:r>
              <a:rPr lang="en-US" altLang="en-US" b="1">
                <a:solidFill>
                  <a:srgbClr val="000000"/>
                </a:solidFill>
              </a:rPr>
              <a:t>(Sociology)</a:t>
            </a:r>
          </a:p>
          <a:p>
            <a:pPr algn="ctr">
              <a:lnSpc>
                <a:spcPct val="120000"/>
              </a:lnSpc>
            </a:pPr>
            <a:r>
              <a:rPr lang="en-US" altLang="en-US" b="1">
                <a:solidFill>
                  <a:srgbClr val="000000"/>
                </a:solidFill>
              </a:rPr>
              <a:t>(Robustness)</a:t>
            </a:r>
          </a:p>
          <a:p>
            <a:pPr algn="ctr">
              <a:lnSpc>
                <a:spcPct val="120000"/>
              </a:lnSpc>
            </a:pPr>
            <a:r>
              <a:rPr lang="en-US" altLang="en-US" b="1">
                <a:solidFill>
                  <a:srgbClr val="000000"/>
                </a:solidFill>
              </a:rPr>
              <a:t>(Portability)</a:t>
            </a:r>
          </a:p>
          <a:p>
            <a:pPr algn="ctr">
              <a:lnSpc>
                <a:spcPct val="120000"/>
              </a:lnSpc>
            </a:pPr>
            <a:r>
              <a:rPr lang="en-US" altLang="en-US" b="1">
                <a:solidFill>
                  <a:srgbClr val="000000"/>
                </a:solidFill>
              </a:rPr>
              <a:t>(Technology)</a:t>
            </a:r>
            <a:endParaRPr lang="en-US" altLang="en-US" sz="2400">
              <a:solidFill>
                <a:srgbClr val="000000"/>
              </a:solidFill>
            </a:endParaRPr>
          </a:p>
        </p:txBody>
      </p:sp>
    </p:spTree>
    <p:extLst>
      <p:ext uri="{BB962C8B-B14F-4D97-AF65-F5344CB8AC3E}">
        <p14:creationId xmlns:p14="http://schemas.microsoft.com/office/powerpoint/2010/main" val="12719630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990600" y="381000"/>
            <a:ext cx="75438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cs typeface="Arial" charset="0"/>
              </a:defRPr>
            </a:lvl1pPr>
            <a:lvl2pPr eaLnBrk="0" hangingPunct="0">
              <a:defRPr sz="2800">
                <a:solidFill>
                  <a:schemeClr val="tx1"/>
                </a:solidFill>
                <a:latin typeface="Times New Roman" pitchFamily="18" charset="0"/>
                <a:cs typeface="Arial" charset="0"/>
              </a:defRPr>
            </a:lvl2pPr>
            <a:lvl3pPr marL="1143000" indent="-228600" eaLnBrk="0" hangingPunct="0">
              <a:defRPr sz="2800">
                <a:solidFill>
                  <a:schemeClr val="tx1"/>
                </a:solidFill>
                <a:latin typeface="Times New Roman" pitchFamily="18" charset="0"/>
                <a:cs typeface="Arial" charset="0"/>
              </a:defRPr>
            </a:lvl3pPr>
            <a:lvl4pPr marL="1600200" indent="-228600" eaLnBrk="0" hangingPunct="0">
              <a:defRPr sz="2800">
                <a:solidFill>
                  <a:schemeClr val="tx1"/>
                </a:solidFill>
                <a:latin typeface="Times New Roman" pitchFamily="18" charset="0"/>
                <a:cs typeface="Arial" charset="0"/>
              </a:defRPr>
            </a:lvl4pPr>
            <a:lvl5pPr marL="2057400" indent="-228600" eaLnBrk="0" hangingPunct="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r>
              <a:rPr lang="en-US" sz="3200" b="1" dirty="0">
                <a:solidFill>
                  <a:srgbClr val="000000"/>
                </a:solidFill>
                <a:latin typeface="Monotype Corsiva" pitchFamily="66" charset="0"/>
              </a:rPr>
              <a:t>The words of </a:t>
            </a:r>
            <a:r>
              <a:rPr lang="en-US" sz="3200" b="1" dirty="0" err="1">
                <a:solidFill>
                  <a:srgbClr val="000000"/>
                </a:solidFill>
                <a:latin typeface="Monotype Corsiva" pitchFamily="66" charset="0"/>
              </a:rPr>
              <a:t>Koheleth</a:t>
            </a:r>
            <a:r>
              <a:rPr lang="en-US" sz="3200" b="1" dirty="0">
                <a:solidFill>
                  <a:srgbClr val="000000"/>
                </a:solidFill>
                <a:latin typeface="Monotype Corsiva" pitchFamily="66" charset="0"/>
              </a:rPr>
              <a:t> son of David, king in Jerusalem  ~ 200 A.D.</a:t>
            </a:r>
          </a:p>
          <a:p>
            <a:endParaRPr lang="en-US" sz="2000" dirty="0" smtClean="0">
              <a:solidFill>
                <a:srgbClr val="000000"/>
              </a:solidFill>
              <a:latin typeface="Monotype Corsiva" pitchFamily="66" charset="0"/>
            </a:endParaRPr>
          </a:p>
          <a:p>
            <a:pPr lvl="1"/>
            <a:r>
              <a:rPr lang="en-US" sz="4000" b="1" dirty="0" smtClean="0">
                <a:solidFill>
                  <a:srgbClr val="000000"/>
                </a:solidFill>
                <a:latin typeface="Monotype Corsiva" pitchFamily="66" charset="0"/>
              </a:rPr>
              <a:t>Only </a:t>
            </a:r>
            <a:r>
              <a:rPr lang="en-US" sz="4000" b="1" dirty="0">
                <a:solidFill>
                  <a:srgbClr val="000000"/>
                </a:solidFill>
                <a:latin typeface="Monotype Corsiva" pitchFamily="66" charset="0"/>
              </a:rPr>
              <a:t>that shall happen </a:t>
            </a:r>
          </a:p>
          <a:p>
            <a:pPr lvl="1"/>
            <a:r>
              <a:rPr lang="en-US" sz="4000" b="1" dirty="0">
                <a:solidFill>
                  <a:srgbClr val="000000"/>
                </a:solidFill>
                <a:latin typeface="Monotype Corsiva" pitchFamily="66" charset="0"/>
              </a:rPr>
              <a:t>Which has happened,</a:t>
            </a:r>
          </a:p>
          <a:p>
            <a:pPr lvl="1"/>
            <a:r>
              <a:rPr lang="en-US" sz="4000" b="1" dirty="0">
                <a:solidFill>
                  <a:srgbClr val="000000"/>
                </a:solidFill>
                <a:latin typeface="Monotype Corsiva" pitchFamily="66" charset="0"/>
              </a:rPr>
              <a:t>Only that occur</a:t>
            </a:r>
          </a:p>
          <a:p>
            <a:pPr lvl="1"/>
            <a:r>
              <a:rPr lang="en-US" sz="4000" b="1" dirty="0">
                <a:solidFill>
                  <a:srgbClr val="000000"/>
                </a:solidFill>
                <a:latin typeface="Monotype Corsiva" pitchFamily="66" charset="0"/>
              </a:rPr>
              <a:t>Which has occurred;</a:t>
            </a:r>
          </a:p>
          <a:p>
            <a:pPr lvl="1"/>
            <a:r>
              <a:rPr lang="en-US" sz="4000" b="1" dirty="0">
                <a:solidFill>
                  <a:srgbClr val="000000"/>
                </a:solidFill>
                <a:latin typeface="Monotype Corsiva" pitchFamily="66" charset="0"/>
              </a:rPr>
              <a:t>There is nothing new</a:t>
            </a:r>
          </a:p>
          <a:p>
            <a:pPr lvl="1"/>
            <a:r>
              <a:rPr lang="en-US" sz="4000" b="1" dirty="0">
                <a:solidFill>
                  <a:srgbClr val="000000"/>
                </a:solidFill>
                <a:latin typeface="Monotype Corsiva" pitchFamily="66" charset="0"/>
              </a:rPr>
              <a:t>Beneath the sun!</a:t>
            </a:r>
            <a:endParaRPr lang="en-US" sz="3600" b="1" dirty="0">
              <a:solidFill>
                <a:srgbClr val="000000"/>
              </a:solidFill>
              <a:latin typeface="Monotype Corsiva" pitchFamily="66" charset="0"/>
            </a:endParaRPr>
          </a:p>
          <a:p>
            <a:endParaRPr lang="en-US" sz="3200" dirty="0">
              <a:solidFill>
                <a:srgbClr val="000000"/>
              </a:solidFill>
              <a:latin typeface="Monotype Corsiva" pitchFamily="66" charset="0"/>
            </a:endParaRPr>
          </a:p>
          <a:p>
            <a:r>
              <a:rPr lang="en-US" sz="2000" dirty="0">
                <a:solidFill>
                  <a:srgbClr val="000000"/>
                </a:solidFill>
                <a:latin typeface="Comic Sans MS" pitchFamily="66" charset="0"/>
              </a:rPr>
              <a:t>Ecclesiastes Chapter 1 verse 9</a:t>
            </a:r>
            <a:r>
              <a:rPr lang="en-US" dirty="0">
                <a:solidFill>
                  <a:srgbClr val="000000"/>
                </a:solidFill>
              </a:rPr>
              <a:t> </a:t>
            </a:r>
          </a:p>
        </p:txBody>
      </p:sp>
      <p:pic>
        <p:nvPicPr>
          <p:cNvPr id="266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0275" y="1230313"/>
            <a:ext cx="2600325"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Box 3"/>
          <p:cNvSpPr txBox="1">
            <a:spLocks noChangeArrowheads="1"/>
          </p:cNvSpPr>
          <p:nvPr/>
        </p:nvSpPr>
        <p:spPr bwMode="auto">
          <a:xfrm rot="10800000" flipV="1">
            <a:off x="5903912" y="4762500"/>
            <a:ext cx="30114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cs typeface="Arial" charset="0"/>
              </a:defRPr>
            </a:lvl1pPr>
            <a:lvl2pPr marL="742950" indent="-285750" eaLnBrk="0" hangingPunct="0">
              <a:defRPr sz="2800">
                <a:solidFill>
                  <a:schemeClr val="tx1"/>
                </a:solidFill>
                <a:latin typeface="Times New Roman" pitchFamily="18" charset="0"/>
                <a:cs typeface="Arial" charset="0"/>
              </a:defRPr>
            </a:lvl2pPr>
            <a:lvl3pPr marL="1143000" indent="-228600" eaLnBrk="0" hangingPunct="0">
              <a:defRPr sz="2800">
                <a:solidFill>
                  <a:schemeClr val="tx1"/>
                </a:solidFill>
                <a:latin typeface="Times New Roman" pitchFamily="18" charset="0"/>
                <a:cs typeface="Arial" charset="0"/>
              </a:defRPr>
            </a:lvl3pPr>
            <a:lvl4pPr marL="1600200" indent="-228600" eaLnBrk="0" hangingPunct="0">
              <a:defRPr sz="2800">
                <a:solidFill>
                  <a:schemeClr val="tx1"/>
                </a:solidFill>
                <a:latin typeface="Times New Roman" pitchFamily="18" charset="0"/>
                <a:cs typeface="Arial" charset="0"/>
              </a:defRPr>
            </a:lvl4pPr>
            <a:lvl5pPr marL="2057400" indent="-228600" eaLnBrk="0" hangingPunct="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r>
              <a:rPr lang="en-US" sz="1600" dirty="0">
                <a:solidFill>
                  <a:srgbClr val="000000"/>
                </a:solidFill>
              </a:rPr>
              <a:t>Ecclesiastes, (</a:t>
            </a:r>
            <a:r>
              <a:rPr lang="he-IL" sz="1600" dirty="0">
                <a:solidFill>
                  <a:srgbClr val="000000"/>
                </a:solidFill>
              </a:rPr>
              <a:t>קֹהֶלֶת, </a:t>
            </a:r>
            <a:r>
              <a:rPr lang="en-US" sz="1600" i="1" dirty="0" err="1">
                <a:solidFill>
                  <a:srgbClr val="000000"/>
                </a:solidFill>
              </a:rPr>
              <a:t>Kohelet</a:t>
            </a:r>
            <a:r>
              <a:rPr lang="en-US" sz="1600" dirty="0">
                <a:solidFill>
                  <a:srgbClr val="000000"/>
                </a:solidFill>
              </a:rPr>
              <a:t>, "son of David, and king in Jerusalem" alias Solomon, Wood engraving</a:t>
            </a:r>
          </a:p>
          <a:p>
            <a:r>
              <a:rPr lang="en-US" sz="1600" dirty="0" err="1">
                <a:solidFill>
                  <a:srgbClr val="000000"/>
                </a:solidFill>
              </a:rPr>
              <a:t>Gustave</a:t>
            </a:r>
            <a:r>
              <a:rPr lang="en-US" sz="1600" dirty="0">
                <a:solidFill>
                  <a:srgbClr val="000000"/>
                </a:solidFill>
              </a:rPr>
              <a:t> </a:t>
            </a:r>
            <a:r>
              <a:rPr lang="en-US" sz="1600" dirty="0" err="1">
                <a:solidFill>
                  <a:srgbClr val="000000"/>
                </a:solidFill>
              </a:rPr>
              <a:t>Doré</a:t>
            </a:r>
            <a:r>
              <a:rPr lang="en-US" sz="1600" dirty="0">
                <a:solidFill>
                  <a:srgbClr val="000000"/>
                </a:solidFill>
              </a:rPr>
              <a:t> (1832–1883)</a:t>
            </a:r>
          </a:p>
        </p:txBody>
      </p:sp>
    </p:spTree>
    <p:extLst>
      <p:ext uri="{BB962C8B-B14F-4D97-AF65-F5344CB8AC3E}">
        <p14:creationId xmlns:p14="http://schemas.microsoft.com/office/powerpoint/2010/main" val="3112241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0" y="5362575"/>
            <a:ext cx="9144000" cy="1495425"/>
          </a:xfrm>
          <a:prstGeom prst="rect">
            <a:avLst/>
          </a:prstGeom>
          <a:solidFill>
            <a:schemeClr val="bg1"/>
          </a:solidFill>
          <a:ln w="9525">
            <a:noFill/>
            <a:miter lim="800000"/>
            <a:headEnd/>
            <a:tailEnd/>
          </a:ln>
        </p:spPr>
        <p:txBody>
          <a:bodyPr wrap="none" anchor="ctr"/>
          <a:lstStyle/>
          <a:p>
            <a:endParaRPr lang="en-US">
              <a:solidFill>
                <a:srgbClr val="000000"/>
              </a:solidFill>
            </a:endParaRPr>
          </a:p>
        </p:txBody>
      </p:sp>
      <p:pic>
        <p:nvPicPr>
          <p:cNvPr id="82947" name="Picture 3" descr="CondorExperience"/>
          <p:cNvPicPr>
            <a:picLocks noChangeAspect="1" noChangeArrowheads="1"/>
          </p:cNvPicPr>
          <p:nvPr/>
        </p:nvPicPr>
        <p:blipFill>
          <a:blip r:embed="rId3" cstate="print"/>
          <a:srcRect/>
          <a:stretch>
            <a:fillRect/>
          </a:stretch>
        </p:blipFill>
        <p:spPr bwMode="auto">
          <a:xfrm>
            <a:off x="4772025" y="304800"/>
            <a:ext cx="4397375" cy="6115050"/>
          </a:xfrm>
          <a:prstGeom prst="rect">
            <a:avLst/>
          </a:prstGeom>
          <a:noFill/>
          <a:ln w="9525">
            <a:noFill/>
            <a:miter lim="800000"/>
            <a:headEnd/>
            <a:tailEnd/>
          </a:ln>
        </p:spPr>
      </p:pic>
      <p:grpSp>
        <p:nvGrpSpPr>
          <p:cNvPr id="82948" name="Group 4"/>
          <p:cNvGrpSpPr>
            <a:grpSpLocks/>
          </p:cNvGrpSpPr>
          <p:nvPr/>
        </p:nvGrpSpPr>
        <p:grpSpPr bwMode="auto">
          <a:xfrm>
            <a:off x="9525" y="304800"/>
            <a:ext cx="4676775" cy="6056313"/>
            <a:chOff x="1572" y="192"/>
            <a:chExt cx="2946" cy="3815"/>
          </a:xfrm>
        </p:grpSpPr>
        <p:pic>
          <p:nvPicPr>
            <p:cNvPr id="82949" name="Picture 5" descr="CondorExperience-1"/>
            <p:cNvPicPr>
              <a:picLocks noChangeAspect="1" noChangeArrowheads="1"/>
            </p:cNvPicPr>
            <p:nvPr/>
          </p:nvPicPr>
          <p:blipFill>
            <a:blip r:embed="rId4" cstate="print"/>
            <a:srcRect/>
            <a:stretch>
              <a:fillRect/>
            </a:stretch>
          </p:blipFill>
          <p:spPr bwMode="auto">
            <a:xfrm>
              <a:off x="1572" y="192"/>
              <a:ext cx="2946" cy="3815"/>
            </a:xfrm>
            <a:prstGeom prst="rect">
              <a:avLst/>
            </a:prstGeom>
            <a:noFill/>
            <a:ln w="9525">
              <a:noFill/>
              <a:miter lim="800000"/>
              <a:headEnd/>
              <a:tailEnd/>
            </a:ln>
          </p:spPr>
        </p:pic>
        <p:sp>
          <p:nvSpPr>
            <p:cNvPr id="82950" name="WordArt 6"/>
            <p:cNvSpPr>
              <a:spLocks noChangeArrowheads="1" noChangeShapeType="1" noTextEdit="1"/>
            </p:cNvSpPr>
            <p:nvPr/>
          </p:nvSpPr>
          <p:spPr bwMode="auto">
            <a:xfrm>
              <a:off x="1987" y="2325"/>
              <a:ext cx="1914" cy="572"/>
            </a:xfrm>
            <a:prstGeom prst="rect">
              <a:avLst/>
            </a:prstGeom>
          </p:spPr>
          <p:txBody>
            <a:bodyPr wrap="none" fromWordArt="1">
              <a:prstTxWarp prst="textSlantUp">
                <a:avLst>
                  <a:gd name="adj" fmla="val 0"/>
                </a:avLst>
              </a:prstTxWarp>
            </a:bodyPr>
            <a:lstStyle/>
            <a:p>
              <a:pPr algn="ctr"/>
              <a:r>
                <a:rPr lang="en-US" sz="5400" kern="10">
                  <a:ln w="9525">
                    <a:solidFill>
                      <a:srgbClr val="FF6600"/>
                    </a:solidFill>
                    <a:round/>
                    <a:headEnd/>
                    <a:tailEnd/>
                  </a:ln>
                  <a:solidFill>
                    <a:srgbClr val="FF6600"/>
                  </a:solidFill>
                  <a:latin typeface="Arial Black"/>
                </a:rPr>
                <a:t>1992</a:t>
              </a:r>
            </a:p>
          </p:txBody>
        </p:sp>
      </p:grpSp>
    </p:spTree>
    <p:extLst>
      <p:ext uri="{BB962C8B-B14F-4D97-AF65-F5344CB8AC3E}">
        <p14:creationId xmlns:p14="http://schemas.microsoft.com/office/powerpoint/2010/main" val="1549808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4597400"/>
            <a:ext cx="9144000" cy="2260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pic>
        <p:nvPicPr>
          <p:cNvPr id="51203" name="Picture 3" descr="CE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2275" y="203200"/>
            <a:ext cx="237172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Picture 4" descr="CER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4323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5" descr="CERN-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0400" y="228600"/>
            <a:ext cx="2273300"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6" descr="CERN-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3340100"/>
            <a:ext cx="2289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7" name="Picture 7" descr="CERN-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32600" y="3340100"/>
            <a:ext cx="2251075"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8" name="WordArt 8"/>
          <p:cNvSpPr>
            <a:spLocks noChangeArrowheads="1" noChangeShapeType="1" noTextEdit="1"/>
          </p:cNvSpPr>
          <p:nvPr/>
        </p:nvSpPr>
        <p:spPr bwMode="auto">
          <a:xfrm rot="799587">
            <a:off x="420688" y="2690813"/>
            <a:ext cx="3638550" cy="2422525"/>
          </a:xfrm>
          <a:prstGeom prst="rect">
            <a:avLst/>
          </a:prstGeom>
        </p:spPr>
        <p:txBody>
          <a:bodyPr wrap="none" fromWordArt="1">
            <a:prstTxWarp prst="textSlantUp">
              <a:avLst>
                <a:gd name="adj" fmla="val 55556"/>
              </a:avLst>
            </a:prstTxWarp>
          </a:bodyPr>
          <a:lstStyle/>
          <a:p>
            <a:pPr algn="ctr"/>
            <a:r>
              <a:rPr lang="en-US" sz="6000" kern="10">
                <a:ln w="9525">
                  <a:solidFill>
                    <a:srgbClr val="FF6600"/>
                  </a:solidFill>
                  <a:round/>
                  <a:headEnd/>
                  <a:tailEnd/>
                </a:ln>
                <a:solidFill>
                  <a:srgbClr val="FF6600"/>
                </a:solidFill>
                <a:latin typeface="Arial Black"/>
              </a:rPr>
              <a:t>CERN 92</a:t>
            </a:r>
          </a:p>
        </p:txBody>
      </p:sp>
    </p:spTree>
    <p:extLst>
      <p:ext uri="{BB962C8B-B14F-4D97-AF65-F5344CB8AC3E}">
        <p14:creationId xmlns:p14="http://schemas.microsoft.com/office/powerpoint/2010/main" val="1944339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0" y="5181600"/>
            <a:ext cx="9144000" cy="167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solidFill>
                <a:srgbClr val="000000"/>
              </a:solidFill>
              <a:cs typeface="Arial" charset="0"/>
            </a:endParaRPr>
          </a:p>
        </p:txBody>
      </p:sp>
      <p:sp>
        <p:nvSpPr>
          <p:cNvPr id="45059" name="Rectangle 2"/>
          <p:cNvSpPr>
            <a:spLocks noGrp="1" noChangeArrowheads="1"/>
          </p:cNvSpPr>
          <p:nvPr>
            <p:ph type="body" idx="1"/>
          </p:nvPr>
        </p:nvSpPr>
        <p:spPr>
          <a:xfrm>
            <a:off x="423863" y="593725"/>
            <a:ext cx="8589962" cy="5865813"/>
          </a:xfrm>
        </p:spPr>
        <p:txBody>
          <a:bodyPr/>
          <a:lstStyle/>
          <a:p>
            <a:pPr marL="0" indent="0">
              <a:buNone/>
            </a:pPr>
            <a:r>
              <a:rPr lang="en-US" sz="1800" dirty="0" smtClean="0"/>
              <a:t>Dear Miron, </a:t>
            </a:r>
            <a:br>
              <a:rPr lang="en-US" sz="1800" dirty="0" smtClean="0"/>
            </a:br>
            <a:r>
              <a:rPr lang="en-US" sz="1800" dirty="0" smtClean="0"/>
              <a:t/>
            </a:r>
            <a:br>
              <a:rPr lang="en-US" sz="1800" dirty="0" smtClean="0"/>
            </a:br>
            <a:r>
              <a:rPr lang="en-US" sz="1800" dirty="0" smtClean="0"/>
              <a:t>I'm contacting you to follow up on an e-mail exchange you have </a:t>
            </a:r>
            <a:br>
              <a:rPr lang="en-US" sz="1800" dirty="0" smtClean="0"/>
            </a:br>
            <a:r>
              <a:rPr lang="en-US" sz="1800" dirty="0" smtClean="0"/>
              <a:t>recently had with Frederic Hemmer, IT Department head at CERN. </a:t>
            </a:r>
            <a:br>
              <a:rPr lang="en-US" sz="1800" dirty="0" smtClean="0"/>
            </a:br>
            <a:r>
              <a:rPr lang="en-US" sz="1800" dirty="0" smtClean="0"/>
              <a:t/>
            </a:r>
            <a:br>
              <a:rPr lang="en-US" sz="1800" dirty="0" smtClean="0"/>
            </a:br>
            <a:r>
              <a:rPr lang="en-US" sz="1800" dirty="0" smtClean="0"/>
              <a:t>Not sure you remember me, but we have met a few times. Around the mid </a:t>
            </a:r>
            <a:br>
              <a:rPr lang="en-US" sz="1800" dirty="0" smtClean="0"/>
            </a:br>
            <a:r>
              <a:rPr lang="en-US" sz="1800" dirty="0" smtClean="0"/>
              <a:t>90s I set up a small Condor pool for the Chorus experiment at CERN, </a:t>
            </a:r>
            <a:br>
              <a:rPr lang="en-US" sz="1800" dirty="0" smtClean="0"/>
            </a:br>
            <a:r>
              <a:rPr lang="en-US" sz="1800" dirty="0" smtClean="0"/>
              <a:t>and we met in Bologna, where courses and discussions were held. </a:t>
            </a:r>
            <a:br>
              <a:rPr lang="en-US" sz="1800" dirty="0" smtClean="0"/>
            </a:br>
            <a:r>
              <a:rPr lang="en-US" b="1" dirty="0" smtClean="0"/>
              <a:t>… </a:t>
            </a:r>
            <a:r>
              <a:rPr lang="en-US" sz="1600" dirty="0" smtClean="0"/>
              <a:t> </a:t>
            </a:r>
            <a:r>
              <a:rPr lang="en-US" sz="2800" b="1" dirty="0" smtClean="0"/>
              <a:t>We haven't tested XXXX  at great length, but </a:t>
            </a:r>
            <a:br>
              <a:rPr lang="en-US" sz="2800" b="1" dirty="0" smtClean="0"/>
            </a:br>
            <a:r>
              <a:rPr lang="en-US" sz="2800" b="1" dirty="0" smtClean="0"/>
              <a:t>as the architecture looks similar to XXXX, we don't think we would get  much further. Very positive experience reported by RAL as well as by  the US Tier-1s and the sufficiently different architecture have hence </a:t>
            </a:r>
            <a:br>
              <a:rPr lang="en-US" sz="2800" b="1" dirty="0" smtClean="0"/>
            </a:br>
            <a:r>
              <a:rPr lang="en-US" sz="2800" b="1" dirty="0" smtClean="0"/>
              <a:t>made us interested in Condor. </a:t>
            </a:r>
            <a:r>
              <a:rPr lang="en-US" sz="2800" dirty="0" smtClean="0"/>
              <a:t/>
            </a:r>
            <a:br>
              <a:rPr lang="en-US" sz="2800" dirty="0" smtClean="0"/>
            </a:br>
            <a:r>
              <a:rPr lang="en-US" sz="2400" b="1" dirty="0" smtClean="0"/>
              <a:t>…</a:t>
            </a:r>
            <a:r>
              <a:rPr lang="en-US" sz="1600" dirty="0" smtClean="0"/>
              <a:t/>
            </a:r>
            <a:br>
              <a:rPr lang="en-US" sz="1600" dirty="0" smtClean="0"/>
            </a:br>
            <a:r>
              <a:rPr lang="en-US" sz="1600" dirty="0" smtClean="0"/>
              <a:t>---------------------------------------------------------------------------- </a:t>
            </a:r>
            <a:br>
              <a:rPr lang="en-US" sz="1600" dirty="0" smtClean="0"/>
            </a:br>
            <a:r>
              <a:rPr lang="en-US" sz="1600" dirty="0" smtClean="0"/>
              <a:t>  Helge MEINHARD      CERN, IT Department, CH-1211 </a:t>
            </a:r>
            <a:r>
              <a:rPr lang="en-US" sz="1600" dirty="0" err="1" smtClean="0"/>
              <a:t>Geneve</a:t>
            </a:r>
            <a:r>
              <a:rPr lang="en-US" sz="1600" dirty="0" smtClean="0"/>
              <a:t> 23, Switzerland </a:t>
            </a:r>
            <a:br>
              <a:rPr lang="en-US" sz="1600" dirty="0" smtClean="0"/>
            </a:br>
            <a:r>
              <a:rPr lang="en-US" sz="1600" dirty="0" smtClean="0"/>
              <a:t>                      Phone: +41 22 76-76031, Fax: +41 22 76-69935 </a:t>
            </a:r>
            <a:br>
              <a:rPr lang="en-US" sz="1600" dirty="0" smtClean="0"/>
            </a:br>
            <a:r>
              <a:rPr lang="en-US" sz="1600" dirty="0" smtClean="0"/>
              <a:t>                      E-mail: </a:t>
            </a:r>
            <a:r>
              <a:rPr lang="en-US" sz="1600" dirty="0" smtClean="0">
                <a:hlinkClick r:id="rId2"/>
              </a:rPr>
              <a:t>Helge.Meinhard@cern.ch</a:t>
            </a:r>
            <a:r>
              <a:rPr lang="en-US" sz="1600" dirty="0" smtClean="0"/>
              <a:t> </a:t>
            </a:r>
            <a:br>
              <a:rPr lang="en-US" sz="1600" dirty="0" smtClean="0"/>
            </a:br>
            <a:endParaRPr lang="en-US" sz="1600" dirty="0"/>
          </a:p>
        </p:txBody>
      </p:sp>
    </p:spTree>
    <p:extLst>
      <p:ext uri="{BB962C8B-B14F-4D97-AF65-F5344CB8AC3E}">
        <p14:creationId xmlns:p14="http://schemas.microsoft.com/office/powerpoint/2010/main" val="1490336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dirty="0" smtClean="0"/>
              <a:t>Usability</a:t>
            </a:r>
            <a:br>
              <a:rPr lang="en-US" sz="8800" dirty="0" smtClean="0"/>
            </a:br>
            <a:r>
              <a:rPr lang="en-US" sz="4800" dirty="0" smtClean="0"/>
              <a:t>(Simpler to install/use/operate and easier to understand) </a:t>
            </a:r>
            <a:endParaRPr lang="en-US" sz="4400" dirty="0"/>
          </a:p>
        </p:txBody>
      </p:sp>
    </p:spTree>
    <p:extLst>
      <p:ext uri="{BB962C8B-B14F-4D97-AF65-F5344CB8AC3E}">
        <p14:creationId xmlns:p14="http://schemas.microsoft.com/office/powerpoint/2010/main" val="428313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periodic_remove</a:t>
            </a:r>
            <a:r>
              <a:rPr lang="en-US" sz="4000" dirty="0"/>
              <a:t> = </a:t>
            </a:r>
            <a:r>
              <a:rPr lang="en-US" sz="4000" dirty="0" err="1"/>
              <a:t>JobStatus</a:t>
            </a:r>
            <a:r>
              <a:rPr lang="en-US" sz="4000" dirty="0"/>
              <a:t> == 2  &amp;&amp; (</a:t>
            </a:r>
            <a:r>
              <a:rPr lang="en-US" sz="4000" dirty="0" err="1" smtClean="0"/>
              <a:t>CurrentTime-JobCurrentStartExecutingDate</a:t>
            </a:r>
            <a:r>
              <a:rPr lang="en-US" sz="4000" dirty="0"/>
              <a:t>) &gt; </a:t>
            </a:r>
            <a:r>
              <a:rPr lang="en-US" sz="4000" dirty="0" smtClean="0"/>
              <a:t>3600</a:t>
            </a:r>
            <a:br>
              <a:rPr lang="en-US" sz="4000" dirty="0" smtClean="0"/>
            </a:br>
            <a:r>
              <a:rPr lang="en-US" sz="4000" dirty="0"/>
              <a:t/>
            </a:r>
            <a:br>
              <a:rPr lang="en-US" sz="4000" dirty="0"/>
            </a:br>
            <a:r>
              <a:rPr lang="en-US" sz="4000" dirty="0" smtClean="0"/>
              <a:t>VS.</a:t>
            </a:r>
            <a:br>
              <a:rPr lang="en-US" sz="4000" dirty="0" smtClean="0"/>
            </a:br>
            <a:r>
              <a:rPr lang="en-US" sz="4000" dirty="0"/>
              <a:t/>
            </a:r>
            <a:br>
              <a:rPr lang="en-US" sz="4000" dirty="0"/>
            </a:br>
            <a:r>
              <a:rPr lang="en-US" sz="4000" dirty="0" err="1" smtClean="0"/>
              <a:t>MaxRunTime</a:t>
            </a:r>
            <a:r>
              <a:rPr lang="en-US" sz="4000" dirty="0" smtClean="0"/>
              <a:t> = 3600 </a:t>
            </a:r>
            <a:endParaRPr lang="en-US" sz="4000" dirty="0"/>
          </a:p>
        </p:txBody>
      </p:sp>
    </p:spTree>
    <p:extLst>
      <p:ext uri="{BB962C8B-B14F-4D97-AF65-F5344CB8AC3E}">
        <p14:creationId xmlns:p14="http://schemas.microsoft.com/office/powerpoint/2010/main" val="277439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my jobs not running? It is the DNS at psychiatry! </a:t>
            </a:r>
            <a:endParaRPr lang="en-US" dirty="0"/>
          </a:p>
        </p:txBody>
      </p:sp>
    </p:spTree>
    <p:extLst>
      <p:ext uri="{BB962C8B-B14F-4D97-AF65-F5344CB8AC3E}">
        <p14:creationId xmlns:p14="http://schemas.microsoft.com/office/powerpoint/2010/main" val="4163147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5397500"/>
            <a:ext cx="9144000" cy="1460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lgn="ctr"/>
            <a:endParaRPr lang="en-US" altLang="en-US" sz="3200" b="1">
              <a:latin typeface="Comic Sans MS" pitchFamily="66" charset="0"/>
            </a:endParaRPr>
          </a:p>
        </p:txBody>
      </p:sp>
      <p:pic>
        <p:nvPicPr>
          <p:cNvPr id="40963" name="Picture 3" descr="VisitingFriendsKB5"/>
          <p:cNvPicPr>
            <a:picLocks noChangeAspect="1" noChangeArrowheads="1"/>
          </p:cNvPicPr>
          <p:nvPr/>
        </p:nvPicPr>
        <p:blipFill>
          <a:blip r:embed="rId2">
            <a:extLst>
              <a:ext uri="{28A0092B-C50C-407E-A947-70E740481C1C}">
                <a14:useLocalDpi xmlns:a14="http://schemas.microsoft.com/office/drawing/2010/main" val="0"/>
              </a:ext>
            </a:extLst>
          </a:blip>
          <a:srcRect l="4463" t="5000" b="5853"/>
          <a:stretch>
            <a:fillRect/>
          </a:stretch>
        </p:blipFill>
        <p:spPr bwMode="auto">
          <a:xfrm>
            <a:off x="695325" y="1201738"/>
            <a:ext cx="7750175" cy="474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Text Box 4"/>
          <p:cNvSpPr txBox="1">
            <a:spLocks noChangeArrowheads="1"/>
          </p:cNvSpPr>
          <p:nvPr/>
        </p:nvSpPr>
        <p:spPr bwMode="auto">
          <a:xfrm>
            <a:off x="330200" y="377825"/>
            <a:ext cx="86677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lgn="ctr"/>
            <a:r>
              <a:rPr lang="en-US" altLang="en-US" sz="4800" b="1">
                <a:latin typeface="Comic Sans MS" pitchFamily="66" charset="0"/>
              </a:rPr>
              <a:t>Thank you for building such</a:t>
            </a:r>
          </a:p>
        </p:txBody>
      </p:sp>
      <p:sp>
        <p:nvSpPr>
          <p:cNvPr id="40965" name="Text Box 5"/>
          <p:cNvSpPr txBox="1">
            <a:spLocks noChangeArrowheads="1"/>
          </p:cNvSpPr>
          <p:nvPr/>
        </p:nvSpPr>
        <p:spPr bwMode="auto">
          <a:xfrm>
            <a:off x="909638" y="5975350"/>
            <a:ext cx="7324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lgn="ctr"/>
            <a:r>
              <a:rPr lang="en-US" altLang="en-US" sz="4000" b="1">
                <a:latin typeface="Comic Sans MS" pitchFamily="66" charset="0"/>
              </a:rPr>
              <a:t>a wonderful HTC community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1"/>
          </p:nvPr>
        </p:nvSpPr>
        <p:spPr/>
        <p:txBody>
          <a:bodyPr/>
          <a:lstStyle/>
          <a:p>
            <a:pPr>
              <a:defRPr/>
            </a:pPr>
            <a:fld id="{381C9FA9-F7BA-43AE-8D5F-8924D65BDA88}" type="slidenum">
              <a:rPr lang="en-US" smtClean="0"/>
              <a:pPr>
                <a:defRPr/>
              </a:pPr>
              <a:t>2</a:t>
            </a:fld>
            <a:endParaRPr lang="en-US" smtClean="0"/>
          </a:p>
        </p:txBody>
      </p:sp>
      <p:sp>
        <p:nvSpPr>
          <p:cNvPr id="27651" name="Rectangle 2"/>
          <p:cNvSpPr>
            <a:spLocks noChangeArrowheads="1"/>
          </p:cNvSpPr>
          <p:nvPr/>
        </p:nvSpPr>
        <p:spPr bwMode="auto">
          <a:xfrm>
            <a:off x="0" y="5570221"/>
            <a:ext cx="9144000" cy="12877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endParaRPr lang="en-US" altLang="en-US" sz="2400">
              <a:solidFill>
                <a:srgbClr val="000066"/>
              </a:solidFill>
              <a:latin typeface="Lucida Sans" pitchFamily="34" charset="0"/>
            </a:endParaRPr>
          </a:p>
        </p:txBody>
      </p:sp>
      <p:sp>
        <p:nvSpPr>
          <p:cNvPr id="27652" name="Text Box 4"/>
          <p:cNvSpPr txBox="1">
            <a:spLocks noChangeArrowheads="1"/>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lgn="ctr"/>
            <a:r>
              <a:rPr lang="en-US" altLang="en-US" sz="5400" b="1" dirty="0" err="1">
                <a:solidFill>
                  <a:srgbClr val="000000"/>
                </a:solidFill>
                <a:latin typeface="Comic Sans MS" pitchFamily="66" charset="0"/>
              </a:rPr>
              <a:t>HTCondor</a:t>
            </a:r>
            <a:r>
              <a:rPr lang="en-US" altLang="en-US" sz="5400" b="1" dirty="0">
                <a:solidFill>
                  <a:srgbClr val="000000"/>
                </a:solidFill>
                <a:latin typeface="Comic Sans MS" pitchFamily="66" charset="0"/>
              </a:rPr>
              <a:t> Team </a:t>
            </a:r>
            <a:r>
              <a:rPr lang="en-US" altLang="en-US" sz="5400" b="1" dirty="0" smtClean="0">
                <a:solidFill>
                  <a:srgbClr val="000000"/>
                </a:solidFill>
                <a:latin typeface="Comic Sans MS" pitchFamily="66" charset="0"/>
              </a:rPr>
              <a:t>2013</a:t>
            </a:r>
            <a:endParaRPr lang="en-US" altLang="en-US" sz="5400" b="1" dirty="0">
              <a:solidFill>
                <a:srgbClr val="000000"/>
              </a:solidFill>
              <a:latin typeface="Comic Sans MS" pitchFamily="66" charset="0"/>
            </a:endParaRPr>
          </a:p>
        </p:txBody>
      </p:sp>
      <p:sp>
        <p:nvSpPr>
          <p:cNvPr id="27653" name="Text Box 4"/>
          <p:cNvSpPr txBox="1">
            <a:spLocks noChangeArrowheads="1"/>
          </p:cNvSpPr>
          <p:nvPr/>
        </p:nvSpPr>
        <p:spPr bwMode="auto">
          <a:xfrm>
            <a:off x="0" y="62738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cs typeface="Arial" charset="0"/>
              </a:defRPr>
            </a:lvl1pPr>
            <a:lvl2pPr marL="742950" indent="-285750">
              <a:defRPr sz="2800">
                <a:solidFill>
                  <a:schemeClr val="tx1"/>
                </a:solidFill>
                <a:latin typeface="Times New Roman" pitchFamily="18" charset="0"/>
                <a:cs typeface="Arial" charset="0"/>
              </a:defRPr>
            </a:lvl2pPr>
            <a:lvl3pPr marL="1143000" indent="-228600">
              <a:defRPr sz="2800">
                <a:solidFill>
                  <a:schemeClr val="tx1"/>
                </a:solidFill>
                <a:latin typeface="Times New Roman" pitchFamily="18" charset="0"/>
                <a:cs typeface="Arial" charset="0"/>
              </a:defRPr>
            </a:lvl3pPr>
            <a:lvl4pPr marL="1600200" indent="-228600">
              <a:defRPr sz="2800">
                <a:solidFill>
                  <a:schemeClr val="tx1"/>
                </a:solidFill>
                <a:latin typeface="Times New Roman" pitchFamily="18" charset="0"/>
                <a:cs typeface="Arial" charset="0"/>
              </a:defRPr>
            </a:lvl4pPr>
            <a:lvl5pPr marL="2057400" indent="-228600">
              <a:defRPr sz="28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8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8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8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800">
                <a:solidFill>
                  <a:schemeClr val="tx1"/>
                </a:solidFill>
                <a:latin typeface="Times New Roman" pitchFamily="18" charset="0"/>
                <a:cs typeface="Arial" charset="0"/>
              </a:defRPr>
            </a:lvl9pPr>
          </a:lstStyle>
          <a:p>
            <a:pPr algn="ctr"/>
            <a:r>
              <a:rPr lang="en-US" altLang="en-US" sz="3200" b="1">
                <a:solidFill>
                  <a:srgbClr val="000000"/>
                </a:solidFill>
                <a:latin typeface="Comic Sans MS" pitchFamily="66" charset="0"/>
              </a:rPr>
              <a:t>Established 1985</a:t>
            </a:r>
          </a:p>
        </p:txBody>
      </p:sp>
      <p:pic>
        <p:nvPicPr>
          <p:cNvPr id="27656" name="Picture 8" descr="http://research.cs.wisc.edu/htcondor/pics/team-2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67" y="1388739"/>
            <a:ext cx="8037447" cy="39101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HTC community continues to expend – new platforms, new applications, new users and higher expectations</a:t>
            </a:r>
            <a:endParaRPr lang="en-US" dirty="0"/>
          </a:p>
        </p:txBody>
      </p:sp>
    </p:spTree>
    <p:extLst>
      <p:ext uri="{BB962C8B-B14F-4D97-AF65-F5344CB8AC3E}">
        <p14:creationId xmlns:p14="http://schemas.microsoft.com/office/powerpoint/2010/main" val="338681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0" y="5181600"/>
            <a:ext cx="9144000" cy="167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solidFill>
                <a:srgbClr val="000000"/>
              </a:solidFill>
              <a:cs typeface="Arial" charset="0"/>
            </a:endParaRPr>
          </a:p>
        </p:txBody>
      </p:sp>
      <p:sp>
        <p:nvSpPr>
          <p:cNvPr id="45059" name="Rectangle 2"/>
          <p:cNvSpPr>
            <a:spLocks noGrp="1" noChangeArrowheads="1"/>
          </p:cNvSpPr>
          <p:nvPr>
            <p:ph type="body" idx="1"/>
          </p:nvPr>
        </p:nvSpPr>
        <p:spPr>
          <a:xfrm>
            <a:off x="423863" y="593725"/>
            <a:ext cx="8589962" cy="5865813"/>
          </a:xfrm>
        </p:spPr>
        <p:txBody>
          <a:bodyPr/>
          <a:lstStyle/>
          <a:p>
            <a:pPr marL="0" indent="0" eaLnBrk="1" hangingPunct="1">
              <a:buFont typeface="Arial" charset="0"/>
              <a:buNone/>
            </a:pPr>
            <a:r>
              <a:rPr lang="en-US" sz="1600" b="1" dirty="0" smtClean="0"/>
              <a:t>Subject: Meeting request</a:t>
            </a:r>
          </a:p>
          <a:p>
            <a:pPr marL="0" indent="0" eaLnBrk="1" hangingPunct="1">
              <a:buFont typeface="Arial" charset="0"/>
              <a:buNone/>
            </a:pPr>
            <a:r>
              <a:rPr lang="en-US" sz="1600" b="1" dirty="0" smtClean="0"/>
              <a:t>From: Michael </a:t>
            </a:r>
            <a:r>
              <a:rPr lang="en-US" sz="1600" b="1" dirty="0" err="1" smtClean="0"/>
              <a:t>Gofman</a:t>
            </a:r>
            <a:r>
              <a:rPr lang="en-US" sz="1600" b="1" dirty="0" smtClean="0"/>
              <a:t> &lt;michael.gofman@gmail.com&gt;</a:t>
            </a:r>
          </a:p>
          <a:p>
            <a:pPr marL="0" indent="0" eaLnBrk="1" hangingPunct="1">
              <a:buFont typeface="Arial" charset="0"/>
              <a:buNone/>
            </a:pPr>
            <a:r>
              <a:rPr lang="en-US" sz="1600" b="1" dirty="0" smtClean="0"/>
              <a:t>Date: Thu, 16 May 2013 11:47:50 -0500</a:t>
            </a:r>
          </a:p>
          <a:p>
            <a:pPr marL="0" indent="0" eaLnBrk="1" hangingPunct="1">
              <a:buFont typeface="Arial" charset="0"/>
              <a:buNone/>
            </a:pPr>
            <a:r>
              <a:rPr lang="en-US" sz="1600" b="1" dirty="0" smtClean="0"/>
              <a:t>To: MIRON LIVNY &lt;MIRON@cs.wisc.edu&gt;</a:t>
            </a:r>
          </a:p>
          <a:p>
            <a:pPr marL="0" indent="0" eaLnBrk="1" hangingPunct="1">
              <a:buFont typeface="Arial" charset="0"/>
              <a:buNone/>
            </a:pPr>
            <a:endParaRPr lang="en-US" sz="1600" b="1" dirty="0" smtClean="0"/>
          </a:p>
          <a:p>
            <a:pPr marL="0" indent="0" eaLnBrk="1" hangingPunct="1">
              <a:buFont typeface="Arial" charset="0"/>
              <a:buNone/>
            </a:pPr>
            <a:r>
              <a:rPr lang="en-US" sz="1600" b="1" dirty="0" smtClean="0"/>
              <a:t>Dear </a:t>
            </a:r>
            <a:r>
              <a:rPr lang="en-US" sz="1600" b="1" dirty="0" err="1" smtClean="0"/>
              <a:t>Miron</a:t>
            </a:r>
            <a:r>
              <a:rPr lang="en-US" sz="1600" b="1" dirty="0" smtClean="0"/>
              <a:t>,</a:t>
            </a:r>
          </a:p>
          <a:p>
            <a:pPr marL="0" indent="0" eaLnBrk="1" hangingPunct="1">
              <a:buFont typeface="Arial" charset="0"/>
              <a:buNone/>
            </a:pPr>
            <a:r>
              <a:rPr lang="en-US" sz="2400" b="1" dirty="0" smtClean="0"/>
              <a:t>I am an assistant professor of finance at UW-Madison. I did my </a:t>
            </a:r>
            <a:r>
              <a:rPr lang="en-US" sz="2400" b="1" dirty="0" err="1" smtClean="0"/>
              <a:t>Phd</a:t>
            </a:r>
            <a:r>
              <a:rPr lang="en-US" sz="2400" b="1" dirty="0" smtClean="0"/>
              <a:t> at the University of Chicago and master degrees at the Tel Aviv University.</a:t>
            </a:r>
          </a:p>
          <a:p>
            <a:pPr marL="0" indent="0" eaLnBrk="1" hangingPunct="1">
              <a:buFont typeface="Arial" charset="0"/>
              <a:buNone/>
            </a:pPr>
            <a:r>
              <a:rPr lang="en-US" sz="2400" b="1" dirty="0" smtClean="0"/>
              <a:t>In the last couple months I was using HTC resources that you developed to compute optimal financial architecture.</a:t>
            </a:r>
          </a:p>
          <a:p>
            <a:pPr marL="0" indent="0" eaLnBrk="1" hangingPunct="1">
              <a:buFont typeface="Arial" charset="0"/>
              <a:buNone/>
            </a:pPr>
            <a:r>
              <a:rPr lang="en-US" sz="2400" b="1" dirty="0" smtClean="0"/>
              <a:t>I would like to meet with you and tell you more about my project as well to thank you personally for developing this amazing platform.</a:t>
            </a:r>
          </a:p>
          <a:p>
            <a:pPr marL="0" indent="0" eaLnBrk="1" hangingPunct="1">
              <a:buFont typeface="Arial" charset="0"/>
              <a:buNone/>
            </a:pPr>
            <a:endParaRPr lang="en-US" sz="1600" b="1" dirty="0" smtClean="0"/>
          </a:p>
          <a:p>
            <a:pPr marL="0" indent="0" eaLnBrk="1" hangingPunct="1">
              <a:buFont typeface="Arial" charset="0"/>
              <a:buNone/>
            </a:pPr>
            <a:r>
              <a:rPr lang="en-US" sz="1600" b="1" dirty="0" smtClean="0"/>
              <a:t>Yours,</a:t>
            </a:r>
          </a:p>
          <a:p>
            <a:pPr marL="0" indent="0" eaLnBrk="1" hangingPunct="1">
              <a:buFont typeface="Arial" charset="0"/>
              <a:buNone/>
            </a:pPr>
            <a:r>
              <a:rPr lang="en-US" sz="1600" b="1" dirty="0" smtClean="0"/>
              <a:t>Michael</a:t>
            </a:r>
          </a:p>
        </p:txBody>
      </p:sp>
    </p:spTree>
    <p:extLst>
      <p:ext uri="{BB962C8B-B14F-4D97-AF65-F5344CB8AC3E}">
        <p14:creationId xmlns:p14="http://schemas.microsoft.com/office/powerpoint/2010/main" val="2189577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181600"/>
            <a:ext cx="9144000" cy="1676400"/>
          </a:xfrm>
          <a:prstGeom prst="rect">
            <a:avLst/>
          </a:prstGeom>
          <a:solidFill>
            <a:schemeClr val="bg1"/>
          </a:solidFill>
          <a:ln w="9525">
            <a:noFill/>
            <a:miter lim="800000"/>
            <a:headEnd/>
            <a:tailEnd/>
          </a:ln>
        </p:spPr>
        <p:txBody>
          <a:bodyPr wrap="none" anchor="ctr"/>
          <a:lstStyle/>
          <a:p>
            <a:endParaRPr lang="en-US" smtClean="0">
              <a:solidFill>
                <a:srgbClr val="000000"/>
              </a:solidFill>
              <a:cs typeface="Arial" charset="0"/>
            </a:endParaRPr>
          </a:p>
        </p:txBody>
      </p:sp>
      <p:sp>
        <p:nvSpPr>
          <p:cNvPr id="40962" name="Rectangle 2"/>
          <p:cNvSpPr>
            <a:spLocks noGrp="1" noChangeArrowheads="1"/>
          </p:cNvSpPr>
          <p:nvPr>
            <p:ph type="body" idx="1"/>
          </p:nvPr>
        </p:nvSpPr>
        <p:spPr>
          <a:xfrm>
            <a:off x="423081" y="746313"/>
            <a:ext cx="8500195" cy="4443248"/>
          </a:xfrm>
        </p:spPr>
        <p:txBody>
          <a:bodyPr>
            <a:normAutofit/>
          </a:bodyPr>
          <a:lstStyle/>
          <a:p>
            <a:pPr marL="0" indent="0" eaLnBrk="1" hangingPunct="1">
              <a:buFontTx/>
              <a:buNone/>
            </a:pPr>
            <a:r>
              <a:rPr lang="en-US" sz="2800" dirty="0" smtClean="0"/>
              <a:t>In 1996 I introduced the distinction between High </a:t>
            </a:r>
            <a:r>
              <a:rPr lang="en-US" sz="3600" b="1" dirty="0" smtClean="0"/>
              <a:t>Performance</a:t>
            </a:r>
            <a:r>
              <a:rPr lang="en-US" sz="2800" dirty="0" smtClean="0"/>
              <a:t> Computing (</a:t>
            </a:r>
            <a:r>
              <a:rPr lang="en-US" sz="2800" b="1" dirty="0" smtClean="0"/>
              <a:t>HPC</a:t>
            </a:r>
            <a:r>
              <a:rPr lang="en-US" sz="2800" dirty="0" smtClean="0"/>
              <a:t>) and High </a:t>
            </a:r>
            <a:r>
              <a:rPr lang="en-US" sz="3600" b="1" dirty="0" smtClean="0"/>
              <a:t>Throughput</a:t>
            </a:r>
            <a:r>
              <a:rPr lang="en-US" sz="2800" dirty="0" smtClean="0"/>
              <a:t> Computing (</a:t>
            </a:r>
            <a:r>
              <a:rPr lang="en-US" sz="2800" b="1" dirty="0" smtClean="0"/>
              <a:t>HTC</a:t>
            </a:r>
            <a:r>
              <a:rPr lang="en-US" sz="2800" dirty="0" smtClean="0"/>
              <a:t>) in a seminar at the NASA Goddard Flight Center in and a month later at the European Laboratory for Particle Physics (CERN). In June of 1997 </a:t>
            </a:r>
            <a:r>
              <a:rPr lang="en-US" sz="2800" dirty="0" err="1" smtClean="0"/>
              <a:t>HPCWire</a:t>
            </a:r>
            <a:r>
              <a:rPr lang="en-US" sz="2800" dirty="0" smtClean="0"/>
              <a:t> published an interview on High Throughput Computing.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86" y="4477403"/>
            <a:ext cx="8668390" cy="2112579"/>
          </a:xfrm>
          <a:prstGeom prst="rect">
            <a:avLst/>
          </a:prstGeom>
        </p:spPr>
      </p:pic>
    </p:spTree>
    <p:extLst>
      <p:ext uri="{BB962C8B-B14F-4D97-AF65-F5344CB8AC3E}">
        <p14:creationId xmlns:p14="http://schemas.microsoft.com/office/powerpoint/2010/main" val="397961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6594" y="841611"/>
            <a:ext cx="7772400" cy="3320955"/>
          </a:xfrm>
        </p:spPr>
        <p:txBody>
          <a:bodyPr>
            <a:normAutofit/>
          </a:bodyPr>
          <a:lstStyle/>
          <a:p>
            <a:pPr eaLnBrk="1" hangingPunct="1"/>
            <a:r>
              <a:rPr lang="en-US" sz="4800" dirty="0" smtClean="0"/>
              <a:t>High Throughput Computing</a:t>
            </a:r>
            <a:br>
              <a:rPr lang="en-US" sz="4800" dirty="0" smtClean="0"/>
            </a:br>
            <a:r>
              <a:rPr lang="en-US" sz="4800" dirty="0" smtClean="0"/>
              <a:t>is a </a:t>
            </a:r>
            <a:r>
              <a:rPr lang="en-US" sz="4800" dirty="0" smtClean="0">
                <a:solidFill>
                  <a:srgbClr val="FF3300"/>
                </a:solidFill>
              </a:rPr>
              <a:t>24-7-365</a:t>
            </a:r>
            <a:r>
              <a:rPr lang="en-US" sz="4800" dirty="0"/>
              <a:t> </a:t>
            </a:r>
            <a:r>
              <a:rPr lang="en-US" sz="4800" dirty="0" smtClean="0"/>
              <a:t>activity and therefore requires </a:t>
            </a:r>
            <a:r>
              <a:rPr lang="en-US" sz="4800" dirty="0" smtClean="0">
                <a:solidFill>
                  <a:srgbClr val="FF0000"/>
                </a:solidFill>
              </a:rPr>
              <a:t>automation</a:t>
            </a:r>
          </a:p>
        </p:txBody>
      </p:sp>
      <p:sp>
        <p:nvSpPr>
          <p:cNvPr id="87043" name="Rectangle 3"/>
          <p:cNvSpPr>
            <a:spLocks noChangeArrowheads="1"/>
          </p:cNvSpPr>
          <p:nvPr/>
        </p:nvSpPr>
        <p:spPr bwMode="auto">
          <a:xfrm>
            <a:off x="914400" y="4419600"/>
            <a:ext cx="7620000" cy="823913"/>
          </a:xfrm>
          <a:prstGeom prst="rect">
            <a:avLst/>
          </a:prstGeom>
          <a:solidFill>
            <a:schemeClr val="accent2"/>
          </a:solidFill>
          <a:ln w="9525">
            <a:noFill/>
            <a:miter lim="800000"/>
            <a:headEnd/>
            <a:tailEnd/>
          </a:ln>
        </p:spPr>
        <p:txBody>
          <a:bodyPr wrap="square">
            <a:spAutoFit/>
          </a:bodyPr>
          <a:lstStyle/>
          <a:p>
            <a:r>
              <a:rPr lang="en-US" sz="3600" b="1" dirty="0">
                <a:solidFill>
                  <a:srgbClr val="FFFFFF"/>
                </a:solidFill>
              </a:rPr>
              <a:t>FLOPY </a:t>
            </a:r>
            <a:r>
              <a:rPr lang="en-US" sz="4800" b="1" i="1" dirty="0">
                <a:solidFill>
                  <a:srgbClr val="FFFFFF"/>
                </a:solidFill>
                <a:latin typeface="Symbol" pitchFamily="18" charset="2"/>
                <a:sym typeface="Symbol" pitchFamily="18" charset="2"/>
              </a:rPr>
              <a:t></a:t>
            </a:r>
            <a:r>
              <a:rPr lang="en-US" sz="3600" b="1" i="1" dirty="0">
                <a:solidFill>
                  <a:srgbClr val="FFFFFF"/>
                </a:solidFill>
              </a:rPr>
              <a:t> </a:t>
            </a:r>
            <a:r>
              <a:rPr lang="en-US" sz="3600" i="1" dirty="0">
                <a:solidFill>
                  <a:srgbClr val="FFFFFF"/>
                </a:solidFill>
              </a:rPr>
              <a:t> </a:t>
            </a:r>
            <a:r>
              <a:rPr lang="en-US" sz="3200" i="1" dirty="0">
                <a:solidFill>
                  <a:srgbClr val="FFFFFF"/>
                </a:solidFill>
              </a:rPr>
              <a:t> </a:t>
            </a:r>
            <a:r>
              <a:rPr lang="en-US" sz="3600" b="1" i="1" dirty="0">
                <a:solidFill>
                  <a:srgbClr val="FFFFFF"/>
                </a:solidFill>
              </a:rPr>
              <a:t>(60*60*24*7*52)*FLOPS</a:t>
            </a:r>
            <a:endParaRPr lang="en-US" sz="3600" b="1" dirty="0">
              <a:solidFill>
                <a:srgbClr val="FFFFFF"/>
              </a:solidFill>
            </a:endParaRPr>
          </a:p>
        </p:txBody>
      </p:sp>
    </p:spTree>
    <p:extLst>
      <p:ext uri="{BB962C8B-B14F-4D97-AF65-F5344CB8AC3E}">
        <p14:creationId xmlns:p14="http://schemas.microsoft.com/office/powerpoint/2010/main" val="3152144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smtClean="0"/>
              <a:t>In July 2013 we renewed our contract with the HTC community for another five years</a:t>
            </a:r>
            <a:endParaRPr lang="en-US"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342900"/>
            <a:ext cx="8229600" cy="4953000"/>
          </a:xfrm>
        </p:spPr>
        <p:txBody>
          <a:bodyPr/>
          <a:lstStyle/>
          <a:p>
            <a:pPr marL="0" indent="0" eaLnBrk="1" hangingPunct="1">
              <a:buFont typeface="Arial" charset="0"/>
              <a:buNone/>
            </a:pPr>
            <a:r>
              <a:rPr lang="en-US" altLang="en-US" sz="2800" b="1" smtClean="0"/>
              <a:t>“</a:t>
            </a:r>
            <a:r>
              <a:rPr lang="en-US" altLang="en-US" sz="2400" b="1" smtClean="0"/>
              <a:t>Over the last 15 years, Condor has evolved from a concept to an essential component of  U.S. and international cyberinfrastructure supporting a wide range of research, education, and outreach communities. The Condor team is among the top two or three cyberinfrastructure development teams in the country. In spite of their success, this proposal shows them to be committed to rapid development of new capabilities to assure that Condor remains a competitive offering. Within the NSF portfolio of computational and data-intensive cyberinfrastructure offerings, the High Throughput Computing Condor software system ranks with the NSF High Performance Computing centers in importance for supporting NSF researchers.”</a:t>
            </a:r>
          </a:p>
        </p:txBody>
      </p:sp>
      <p:sp>
        <p:nvSpPr>
          <p:cNvPr id="4" name="TextBox 3"/>
          <p:cNvSpPr txBox="1"/>
          <p:nvPr/>
        </p:nvSpPr>
        <p:spPr>
          <a:xfrm>
            <a:off x="457200" y="5410200"/>
            <a:ext cx="8001000" cy="400050"/>
          </a:xfrm>
          <a:prstGeom prst="rect">
            <a:avLst/>
          </a:prstGeom>
          <a:noFill/>
        </p:spPr>
        <p:txBody>
          <a:bodyPr>
            <a:spAutoFit/>
          </a:bodyPr>
          <a:lstStyle/>
          <a:p>
            <a:pPr eaLnBrk="1" hangingPunct="1">
              <a:defRPr/>
            </a:pPr>
            <a:r>
              <a:rPr lang="en-US" sz="2000" b="1" dirty="0">
                <a:solidFill>
                  <a:srgbClr val="0070C0"/>
                </a:solidFill>
                <a:latin typeface="Arial" charset="0"/>
                <a:cs typeface="+mn-cs"/>
              </a:rPr>
              <a:t>A recent anonymous NSF review</a:t>
            </a:r>
            <a:r>
              <a:rPr lang="en-US" sz="2000" b="1" dirty="0">
                <a:solidFill>
                  <a:prstClr val="black"/>
                </a:solidFill>
                <a:latin typeface="Arial" charset="0"/>
                <a:cs typeface="+mn-cs"/>
              </a:rPr>
              <a:t> </a:t>
            </a:r>
          </a:p>
        </p:txBody>
      </p:sp>
    </p:spTree>
    <p:extLst>
      <p:ext uri="{BB962C8B-B14F-4D97-AF65-F5344CB8AC3E}">
        <p14:creationId xmlns:p14="http://schemas.microsoft.com/office/powerpoint/2010/main" val="3881847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25"/>
            <a:ext cx="8229600" cy="5400675"/>
          </a:xfrm>
        </p:spPr>
        <p:txBody>
          <a:bodyPr rtlCol="0">
            <a:normAutofit lnSpcReduction="10000"/>
          </a:bodyPr>
          <a:lstStyle/>
          <a:p>
            <a:pPr marL="0" indent="0" eaLnBrk="1" fontAlgn="auto" hangingPunct="1">
              <a:spcAft>
                <a:spcPts val="0"/>
              </a:spcAft>
              <a:buFont typeface="Arial"/>
              <a:buNone/>
              <a:defRPr/>
            </a:pPr>
            <a:r>
              <a:rPr lang="en-US" sz="2400" dirty="0" smtClean="0"/>
              <a:t>“… a </a:t>
            </a:r>
            <a:r>
              <a:rPr lang="en-US" sz="2400" dirty="0"/>
              <a:t>mix of continuous changes in technologies, user and application requirements, and the business model of computing capacity acquisition will continue to pose new challenges and opportunities to the effectiveness of scientific HTC. </a:t>
            </a:r>
            <a:r>
              <a:rPr lang="en-US" sz="2400" dirty="0" smtClean="0"/>
              <a:t>…  </a:t>
            </a:r>
            <a:r>
              <a:rPr lang="en-US" sz="2400" dirty="0"/>
              <a:t>we have identified six key challenge areas that we believe will drive </a:t>
            </a:r>
            <a:r>
              <a:rPr lang="en-US" sz="2400" dirty="0" smtClean="0"/>
              <a:t>HTC technologies </a:t>
            </a:r>
            <a:r>
              <a:rPr lang="en-US" sz="2400" dirty="0"/>
              <a:t>innovation in the next five </a:t>
            </a:r>
            <a:r>
              <a:rPr lang="en-US" sz="2400" dirty="0" smtClean="0"/>
              <a:t>years.”</a:t>
            </a:r>
            <a:endParaRPr lang="en-US" sz="3600" dirty="0"/>
          </a:p>
          <a:p>
            <a:pPr eaLnBrk="1" fontAlgn="auto" hangingPunct="1">
              <a:spcAft>
                <a:spcPts val="0"/>
              </a:spcAft>
              <a:buFont typeface="Arial"/>
              <a:buChar char="•"/>
              <a:defRPr/>
            </a:pPr>
            <a:r>
              <a:rPr lang="en-US" b="1" dirty="0"/>
              <a:t>Evolving resource acquisition </a:t>
            </a:r>
            <a:r>
              <a:rPr lang="en-US" b="1" dirty="0" smtClean="0"/>
              <a:t>models</a:t>
            </a:r>
          </a:p>
          <a:p>
            <a:pPr eaLnBrk="1" fontAlgn="auto" hangingPunct="1">
              <a:spcAft>
                <a:spcPts val="0"/>
              </a:spcAft>
              <a:buFont typeface="Arial"/>
              <a:buChar char="•"/>
              <a:defRPr/>
            </a:pPr>
            <a:r>
              <a:rPr lang="en-US" b="1" dirty="0"/>
              <a:t>Hardware </a:t>
            </a:r>
            <a:r>
              <a:rPr lang="en-US" b="1" dirty="0" smtClean="0"/>
              <a:t>complexity</a:t>
            </a:r>
          </a:p>
          <a:p>
            <a:pPr eaLnBrk="1" fontAlgn="auto" hangingPunct="1">
              <a:spcAft>
                <a:spcPts val="0"/>
              </a:spcAft>
              <a:buFont typeface="Arial"/>
              <a:buChar char="•"/>
              <a:defRPr/>
            </a:pPr>
            <a:r>
              <a:rPr lang="en-US" b="1" dirty="0"/>
              <a:t>Widely disparate use </a:t>
            </a:r>
            <a:r>
              <a:rPr lang="en-US" b="1" dirty="0" smtClean="0"/>
              <a:t>cases</a:t>
            </a:r>
          </a:p>
          <a:p>
            <a:pPr eaLnBrk="1" fontAlgn="auto" hangingPunct="1">
              <a:spcAft>
                <a:spcPts val="0"/>
              </a:spcAft>
              <a:buFont typeface="Arial"/>
              <a:buChar char="•"/>
              <a:defRPr/>
            </a:pPr>
            <a:r>
              <a:rPr lang="en-US" b="1" dirty="0"/>
              <a:t>Data intensive computing </a:t>
            </a:r>
            <a:endParaRPr lang="en-US" b="1" dirty="0" smtClean="0"/>
          </a:p>
          <a:p>
            <a:pPr eaLnBrk="1" fontAlgn="auto" hangingPunct="1">
              <a:spcAft>
                <a:spcPts val="0"/>
              </a:spcAft>
              <a:buFont typeface="Arial"/>
              <a:buChar char="•"/>
              <a:defRPr/>
            </a:pPr>
            <a:r>
              <a:rPr lang="en-US" b="1" dirty="0"/>
              <a:t>Black-box </a:t>
            </a:r>
            <a:r>
              <a:rPr lang="en-US" b="1" dirty="0" smtClean="0"/>
              <a:t>applications</a:t>
            </a:r>
          </a:p>
          <a:p>
            <a:pPr eaLnBrk="1" fontAlgn="auto" hangingPunct="1">
              <a:spcAft>
                <a:spcPts val="0"/>
              </a:spcAft>
              <a:buFont typeface="Arial"/>
              <a:buChar char="•"/>
              <a:defRPr/>
            </a:pPr>
            <a:r>
              <a:rPr lang="en-US" b="1" dirty="0" smtClean="0"/>
              <a:t>Scalability</a:t>
            </a:r>
          </a:p>
        </p:txBody>
      </p:sp>
    </p:spTree>
    <p:extLst>
      <p:ext uri="{BB962C8B-B14F-4D97-AF65-F5344CB8AC3E}">
        <p14:creationId xmlns:p14="http://schemas.microsoft.com/office/powerpoint/2010/main" val="4266988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3_CondorNew">
  <a:themeElements>
    <a:clrScheme name="3_Condor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CondorNew">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_Condor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Condor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Condor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Condor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Condor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Condor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Condor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ondorNew">
  <a:themeElements>
    <a:clrScheme name="3_Condor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CondorNew">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_Condor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Condor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Condor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Condor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Condor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Condor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Condor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ondor">
  <a:themeElements>
    <a:clrScheme name="Condor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fontScheme name="Condor">
      <a:majorFont>
        <a:latin typeface="Impact"/>
        <a:ea typeface=""/>
        <a:cs typeface=""/>
      </a:majorFont>
      <a:minorFont>
        <a:latin typeface="Courier Ne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dor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Condor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Condor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dor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Condor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Condor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Condor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Condor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dor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themeOverride>
</file>

<file path=docProps/app.xml><?xml version="1.0" encoding="utf-8"?>
<Properties xmlns="http://schemas.openxmlformats.org/officeDocument/2006/extended-properties" xmlns:vt="http://schemas.openxmlformats.org/officeDocument/2006/docPropsVTypes">
  <Template>CondorProject</Template>
  <TotalTime>5009</TotalTime>
  <Words>546</Words>
  <Application>Microsoft Office PowerPoint</Application>
  <PresentationFormat>On-screen Show (4:3)</PresentationFormat>
  <Paragraphs>64</Paragraphs>
  <Slides>19</Slides>
  <Notes>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19</vt:i4>
      </vt:variant>
    </vt:vector>
  </HeadingPairs>
  <TitlesOfParts>
    <vt:vector size="29" baseType="lpstr">
      <vt:lpstr>Times New Roman</vt:lpstr>
      <vt:lpstr>Arial</vt:lpstr>
      <vt:lpstr>Comic Sans MS</vt:lpstr>
      <vt:lpstr>Marlett</vt:lpstr>
      <vt:lpstr>Calibri</vt:lpstr>
      <vt:lpstr>Lucida Sans</vt:lpstr>
      <vt:lpstr>3_CondorNew</vt:lpstr>
      <vt:lpstr>4_CondorNew</vt:lpstr>
      <vt:lpstr>1_Office Theme</vt:lpstr>
      <vt:lpstr>Condor</vt:lpstr>
      <vt:lpstr>Welcome to HTCondor Week  #15 (year #30 for our project)</vt:lpstr>
      <vt:lpstr>PowerPoint Presentation</vt:lpstr>
      <vt:lpstr>The HTC community continues to expend – new platforms, new applications, new users and higher expectations</vt:lpstr>
      <vt:lpstr>PowerPoint Presentation</vt:lpstr>
      <vt:lpstr>PowerPoint Presentation</vt:lpstr>
      <vt:lpstr>High Throughput Computing is a 24-7-365 activity and therefore requires automation</vt:lpstr>
      <vt:lpstr>In July 2013 we renewed our contract with the HTC community for another five years</vt:lpstr>
      <vt:lpstr>PowerPoint Presentation</vt:lpstr>
      <vt:lpstr>PowerPoint Presentation</vt:lpstr>
      <vt:lpstr>PowerPoint Presentation</vt:lpstr>
      <vt:lpstr>Obstacles to HTC</vt:lpstr>
      <vt:lpstr>PowerPoint Presentation</vt:lpstr>
      <vt:lpstr>PowerPoint Presentation</vt:lpstr>
      <vt:lpstr>PowerPoint Presentation</vt:lpstr>
      <vt:lpstr>PowerPoint Presentation</vt:lpstr>
      <vt:lpstr>Usability (Simpler to install/use/operate and easier to understand) </vt:lpstr>
      <vt:lpstr>periodic_remove = JobStatus == 2  &amp;&amp; (CurrentTime-JobCurrentStartExecutingDate) &gt; 3600  VS.  MaxRunTime = 3600 </vt:lpstr>
      <vt:lpstr>Why are my jobs not running? It is the DNS at psychiatry! </vt:lpstr>
      <vt:lpstr>PowerPoint Presentation</vt:lpstr>
    </vt:vector>
  </TitlesOfParts>
  <Company>University of Wisconsin, Madison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Condor Week  2009</dc:title>
  <dc:creator>Miron Livny</dc:creator>
  <cp:lastModifiedBy>Miron Livny</cp:lastModifiedBy>
  <cp:revision>158</cp:revision>
  <dcterms:created xsi:type="dcterms:W3CDTF">2009-04-20T21:12:13Z</dcterms:created>
  <dcterms:modified xsi:type="dcterms:W3CDTF">2014-04-28T17:46:56Z</dcterms:modified>
</cp:coreProperties>
</file>