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2"/>
  </p:notesMasterIdLst>
  <p:sldIdLst>
    <p:sldId id="256" r:id="rId2"/>
    <p:sldId id="259" r:id="rId3"/>
    <p:sldId id="273" r:id="rId4"/>
    <p:sldId id="274" r:id="rId5"/>
    <p:sldId id="289" r:id="rId6"/>
    <p:sldId id="265" r:id="rId7"/>
    <p:sldId id="266" r:id="rId8"/>
    <p:sldId id="275" r:id="rId9"/>
    <p:sldId id="282" r:id="rId10"/>
    <p:sldId id="260" r:id="rId11"/>
    <p:sldId id="261" r:id="rId12"/>
    <p:sldId id="262" r:id="rId13"/>
    <p:sldId id="284" r:id="rId14"/>
    <p:sldId id="285" r:id="rId15"/>
    <p:sldId id="286" r:id="rId16"/>
    <p:sldId id="280" r:id="rId17"/>
    <p:sldId id="258" r:id="rId18"/>
    <p:sldId id="268" r:id="rId19"/>
    <p:sldId id="269" r:id="rId20"/>
    <p:sldId id="267" r:id="rId21"/>
    <p:sldId id="270" r:id="rId22"/>
    <p:sldId id="271" r:id="rId23"/>
    <p:sldId id="272" r:id="rId24"/>
    <p:sldId id="283" r:id="rId25"/>
    <p:sldId id="281" r:id="rId26"/>
    <p:sldId id="263" r:id="rId27"/>
    <p:sldId id="276" r:id="rId28"/>
    <p:sldId id="278" r:id="rId29"/>
    <p:sldId id="290" r:id="rId30"/>
    <p:sldId id="27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50000"/>
      </a:spcBef>
      <a:spcAft>
        <a:spcPct val="0"/>
      </a:spcAft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50000"/>
      </a:spcBef>
      <a:spcAft>
        <a:spcPct val="0"/>
      </a:spcAft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50000"/>
      </a:spcBef>
      <a:spcAft>
        <a:spcPct val="0"/>
      </a:spcAft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50000"/>
      </a:spcBef>
      <a:spcAft>
        <a:spcPct val="0"/>
      </a:spcAft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rgbClr val="0033CC"/>
        </a:solidFill>
        <a:latin typeface="Trebuchet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66"/>
    <a:srgbClr val="8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1" autoAdjust="0"/>
  </p:normalViewPr>
  <p:slideViewPr>
    <p:cSldViewPr>
      <p:cViewPr varScale="1">
        <p:scale>
          <a:sx n="102" d="100"/>
          <a:sy n="102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0715-6879-6F40-B0E7-A56C66BA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13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rotWithShape="1">
            <a:gsLst>
              <a:gs pos="0">
                <a:schemeClr val="bg1">
                  <a:gamma/>
                  <a:shade val="46275"/>
                  <a:invGamma/>
                  <a:alpha val="27000"/>
                </a:schemeClr>
              </a:gs>
              <a:gs pos="50000">
                <a:schemeClr val="bg1">
                  <a:alpha val="78000"/>
                </a:schemeClr>
              </a:gs>
              <a:gs pos="100000">
                <a:schemeClr val="bg1">
                  <a:gamma/>
                  <a:shade val="46275"/>
                  <a:invGamma/>
                  <a:alpha val="27000"/>
                </a:schemeClr>
              </a:gs>
            </a:gsLst>
            <a:lin ang="0" scaled="1"/>
          </a:gra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61665"/>
          </a:xfrm>
          <a:gradFill rotWithShape="1">
            <a:gsLst>
              <a:gs pos="0">
                <a:schemeClr val="accent2">
                  <a:gamma/>
                  <a:shade val="46275"/>
                  <a:invGamma/>
                  <a:alpha val="25000"/>
                </a:schemeClr>
              </a:gs>
              <a:gs pos="50000">
                <a:schemeClr val="accent2">
                  <a:alpha val="78999"/>
                </a:schemeClr>
              </a:gs>
              <a:gs pos="100000">
                <a:schemeClr val="accent2">
                  <a:gamma/>
                  <a:shade val="46275"/>
                  <a:invGamma/>
                  <a:alpha val="25000"/>
                </a:schemeClr>
              </a:gs>
            </a:gsLst>
            <a:lin ang="0" scaled="1"/>
          </a:gradFill>
        </p:spPr>
        <p:txBody>
          <a:bodyPr lIns="91440" tIns="45720" rIns="91440" bIns="4572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" name="Picture 1" descr="STFClogo_w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40559"/>
            <a:ext cx="2144796" cy="6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18716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9F415-7662-4C42-9C40-5A4BF952F409}" type="datetime1">
              <a:rPr lang="en-US"/>
              <a:pPr>
                <a:defRPr/>
              </a:pPr>
              <a:t>29/04/2014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8663" y="6308725"/>
            <a:ext cx="2671762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Title Goes Here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6D15-0FCB-624E-B817-0FD42C2C5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26384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26384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18716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23C71-1528-AC46-B419-0D9C1BEC6FED}" type="datetime1">
              <a:rPr lang="en-US"/>
              <a:pPr>
                <a:defRPr/>
              </a:pPr>
              <a:t>29/04/2014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8663" y="6308725"/>
            <a:ext cx="2671762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Title Goes Here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E700-4F07-1C4B-8652-D9BCD1CD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5D92-29CE-DA49-A9C7-14B093217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6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2898-E44A-7A46-99D8-322E9666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78325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052513"/>
            <a:ext cx="4379913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B9F-84A2-B944-BAD4-94DEB94A8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9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18716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778E-8203-614E-918C-6E6A58811621}" type="datetime1">
              <a:rPr lang="en-US"/>
              <a:pPr>
                <a:defRPr/>
              </a:pPr>
              <a:t>29/04/2014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8663" y="6308725"/>
            <a:ext cx="2671762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Title Goes Here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A664-C405-9345-ADD2-17633AD69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1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18716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4B78-86C9-0743-9B32-EAE56D4C95D3}" type="datetime1">
              <a:rPr lang="en-US"/>
              <a:pPr>
                <a:defRPr/>
              </a:pPr>
              <a:t>29/04/2014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8663" y="6308725"/>
            <a:ext cx="2671762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Title Goes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05BF-B8EB-114D-8864-0B02AC1C9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18716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D962-4A7F-574A-960F-F253EF05B170}" type="datetime1">
              <a:rPr lang="en-US"/>
              <a:pPr>
                <a:defRPr/>
              </a:pPr>
              <a:t>29/04/2014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8663" y="6308725"/>
            <a:ext cx="2671762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Title Goes Here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61A2-7B43-2548-8C59-5E2808969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18716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9DDC7-7129-334B-B124-858D8679A640}" type="datetime1">
              <a:rPr lang="en-US"/>
              <a:pPr>
                <a:defRPr/>
              </a:pPr>
              <a:t>29/04/2014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8663" y="6308725"/>
            <a:ext cx="2671762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Title Goes Here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303E-767B-D548-90B5-C63EF4D18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18716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DB94-18CD-F643-969E-A935F789B84F}" type="datetime1">
              <a:rPr lang="en-US"/>
              <a:pPr>
                <a:defRPr/>
              </a:pPr>
              <a:t>29/04/2014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8663" y="6308725"/>
            <a:ext cx="2671762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Title Goes Here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07DA-5415-CA4C-B8D7-963BD1F9A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950" y="115888"/>
            <a:ext cx="8856663" cy="792162"/>
            <a:chOff x="68" y="73"/>
            <a:chExt cx="5579" cy="499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68" y="73"/>
              <a:ext cx="5579" cy="499"/>
            </a:xfrm>
            <a:prstGeom prst="rect">
              <a:avLst/>
            </a:prstGeom>
            <a:solidFill>
              <a:srgbClr val="5262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1032" name="Picture 4" descr="GridPP_logo_whit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136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115888"/>
            <a:ext cx="5903912" cy="792162"/>
          </a:xfrm>
          <a:prstGeom prst="rect">
            <a:avLst/>
          </a:prstGeom>
          <a:solidFill>
            <a:srgbClr val="5262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052513"/>
            <a:ext cx="8910638" cy="1719262"/>
          </a:xfrm>
          <a:prstGeom prst="rect">
            <a:avLst/>
          </a:prstGeom>
          <a:solidFill>
            <a:srgbClr val="DCE4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46112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accent2"/>
                </a:solidFill>
                <a:cs typeface="Arial" charset="0"/>
              </a:defRPr>
            </a:lvl1pPr>
          </a:lstStyle>
          <a:p>
            <a:pPr>
              <a:defRPr/>
            </a:pPr>
            <a:fld id="{256D39B4-A2C7-6E4C-925B-C49D1817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+mj-ea"/>
          <a:cs typeface="Aria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venir Book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venir Book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venir Book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venir Book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CC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hlink"/>
          </a:solidFill>
          <a:latin typeface="Arial"/>
          <a:ea typeface="+mn-ea"/>
          <a:cs typeface="Arial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Arial"/>
          <a:ea typeface="+mn-ea"/>
          <a:cs typeface="Arial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Arial"/>
          <a:ea typeface="+mn-ea"/>
          <a:cs typeface="Arial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HTCondor</a:t>
            </a:r>
            <a:r>
              <a:rPr lang="en-US" dirty="0" smtClean="0"/>
              <a:t> at the RAL Tier-1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2365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Andrew Lahiff,</a:t>
            </a:r>
          </a:p>
          <a:p>
            <a:pPr eaLnBrk="1" hangingPunct="1">
              <a:defRPr/>
            </a:pPr>
            <a:r>
              <a:rPr lang="en-US" sz="1600" dirty="0" smtClean="0"/>
              <a:t>Alastair Dewhurst, John Kelly, Ian Collier, James Adams</a:t>
            </a:r>
          </a:p>
          <a:p>
            <a:pPr eaLnBrk="1" hangingPunct="1">
              <a:defRPr/>
            </a:pPr>
            <a:r>
              <a:rPr lang="en-US" dirty="0" smtClean="0"/>
              <a:t>STFC Rutherford Appleton Laboratory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HTCondor</a:t>
            </a:r>
            <a:r>
              <a:rPr lang="en-US" dirty="0" smtClean="0"/>
              <a:t> Week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231031"/>
          </a:xfrm>
        </p:spPr>
        <p:txBody>
          <a:bodyPr/>
          <a:lstStyle/>
          <a:p>
            <a:r>
              <a:rPr lang="en-US" dirty="0" smtClean="0"/>
              <a:t>Useful to store details about completed jobs in a database</a:t>
            </a:r>
          </a:p>
          <a:p>
            <a:r>
              <a:rPr lang="en-US" dirty="0" smtClean="0"/>
              <a:t>What we currently do</a:t>
            </a:r>
          </a:p>
          <a:p>
            <a:pPr lvl="1"/>
            <a:r>
              <a:rPr lang="en-US" dirty="0" smtClean="0"/>
              <a:t>Nightly </a:t>
            </a:r>
            <a:r>
              <a:rPr lang="en-US" dirty="0" err="1" smtClean="0"/>
              <a:t>cron</a:t>
            </a:r>
            <a:r>
              <a:rPr lang="en-US" dirty="0" smtClean="0"/>
              <a:t> reads </a:t>
            </a:r>
            <a:r>
              <a:rPr lang="en-US" dirty="0" err="1" smtClean="0"/>
              <a:t>HTCondor</a:t>
            </a:r>
            <a:r>
              <a:rPr lang="en-US" dirty="0" smtClean="0"/>
              <a:t> history files, inserts data into MySQL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Currently only use subset of content of job </a:t>
            </a:r>
            <a:r>
              <a:rPr lang="en-US" dirty="0" err="1" smtClean="0"/>
              <a:t>ClassAds</a:t>
            </a:r>
            <a:endParaRPr lang="en-US" dirty="0" smtClean="0"/>
          </a:p>
          <a:p>
            <a:pPr lvl="2"/>
            <a:r>
              <a:rPr lang="en-US" dirty="0" smtClean="0"/>
              <a:t>Could try to put in everything</a:t>
            </a:r>
          </a:p>
          <a:p>
            <a:pPr lvl="2"/>
            <a:r>
              <a:rPr lang="en-US" dirty="0" smtClean="0"/>
              <a:t>What happens then if jobs have new attributes? Modify DB table?</a:t>
            </a:r>
          </a:p>
          <a:p>
            <a:pPr lvl="1"/>
            <a:r>
              <a:rPr lang="en-US" dirty="0" smtClean="0"/>
              <a:t>Experience with similar database for Torque</a:t>
            </a:r>
          </a:p>
          <a:p>
            <a:pPr lvl="2"/>
            <a:r>
              <a:rPr lang="en-US" dirty="0" smtClean="0"/>
              <a:t>As database grew in size, queries took longer &amp; longer</a:t>
            </a:r>
          </a:p>
          <a:p>
            <a:pPr lvl="2"/>
            <a:r>
              <a:rPr lang="en-US" dirty="0" smtClean="0"/>
              <a:t>Database tuning important</a:t>
            </a:r>
          </a:p>
          <a:p>
            <a:r>
              <a:rPr lang="en-US" dirty="0" smtClean="0"/>
              <a:t>Is there a better alternative?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856091"/>
          </a:xfrm>
        </p:spPr>
        <p:txBody>
          <a:bodyPr/>
          <a:lstStyle/>
          <a:p>
            <a:r>
              <a:rPr lang="en-US" dirty="0" smtClean="0"/>
              <a:t>CASTOR team at RAL have been testing </a:t>
            </a:r>
            <a:r>
              <a:rPr lang="en-US" dirty="0" err="1" smtClean="0"/>
              <a:t>Elasticsearch</a:t>
            </a:r>
            <a:endParaRPr lang="en-US" dirty="0" smtClean="0"/>
          </a:p>
          <a:p>
            <a:pPr lvl="1"/>
            <a:r>
              <a:rPr lang="en-US" dirty="0" smtClean="0"/>
              <a:t>Why not try using it with </a:t>
            </a:r>
            <a:r>
              <a:rPr lang="en-US" dirty="0" err="1" smtClean="0"/>
              <a:t>HTCondor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Elasticsearch</a:t>
            </a:r>
            <a:r>
              <a:rPr lang="en-US" dirty="0" smtClean="0"/>
              <a:t> ELK stack</a:t>
            </a:r>
          </a:p>
          <a:p>
            <a:pPr lvl="1"/>
            <a:r>
              <a:rPr lang="en-US" dirty="0" err="1"/>
              <a:t>Logstash</a:t>
            </a:r>
            <a:r>
              <a:rPr lang="en-US" dirty="0"/>
              <a:t>: parses log </a:t>
            </a:r>
            <a:r>
              <a:rPr lang="en-US" dirty="0" smtClean="0"/>
              <a:t>files</a:t>
            </a:r>
          </a:p>
          <a:p>
            <a:pPr lvl="1"/>
            <a:r>
              <a:rPr lang="en-US" dirty="0" err="1" smtClean="0"/>
              <a:t>Elasticsearch</a:t>
            </a:r>
            <a:r>
              <a:rPr lang="en-US" dirty="0" smtClean="0"/>
              <a:t>: search &amp; analyze data in real-time</a:t>
            </a:r>
          </a:p>
          <a:p>
            <a:pPr lvl="1"/>
            <a:r>
              <a:rPr lang="en-US" dirty="0" err="1" smtClean="0"/>
              <a:t>Kibana</a:t>
            </a:r>
            <a:r>
              <a:rPr lang="en-US" dirty="0" smtClean="0"/>
              <a:t>: data visualization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Hardware setup</a:t>
            </a:r>
          </a:p>
          <a:p>
            <a:pPr lvl="1"/>
            <a:r>
              <a:rPr lang="en-US" dirty="0" smtClean="0"/>
              <a:t>Test cluster of 13 servers (old </a:t>
            </a:r>
            <a:r>
              <a:rPr lang="en-US" dirty="0" err="1" smtClean="0"/>
              <a:t>diskservers</a:t>
            </a:r>
            <a:r>
              <a:rPr lang="en-US" dirty="0" smtClean="0"/>
              <a:t> &amp; worker nodes)</a:t>
            </a:r>
          </a:p>
          <a:p>
            <a:pPr lvl="2"/>
            <a:r>
              <a:rPr lang="en-US" dirty="0" smtClean="0"/>
              <a:t>But 3 servers could handle 16 GB of CASTOR logs per day</a:t>
            </a:r>
          </a:p>
          <a:p>
            <a:r>
              <a:rPr lang="en-US" dirty="0" smtClean="0"/>
              <a:t>Adding </a:t>
            </a:r>
            <a:r>
              <a:rPr lang="en-US" dirty="0" err="1" smtClean="0"/>
              <a:t>HTCondor</a:t>
            </a:r>
            <a:endParaRPr lang="en-US" dirty="0" smtClean="0"/>
          </a:p>
          <a:p>
            <a:pPr lvl="1"/>
            <a:r>
              <a:rPr lang="en-US" dirty="0" smtClean="0"/>
              <a:t>Wrote </a:t>
            </a:r>
            <a:r>
              <a:rPr lang="en-US" dirty="0" err="1" smtClean="0"/>
              <a:t>config</a:t>
            </a:r>
            <a:r>
              <a:rPr lang="en-US" dirty="0" smtClean="0"/>
              <a:t> file for </a:t>
            </a:r>
            <a:r>
              <a:rPr lang="en-US" dirty="0" err="1" smtClean="0"/>
              <a:t>Logstash</a:t>
            </a:r>
            <a:r>
              <a:rPr lang="en-US" dirty="0" smtClean="0"/>
              <a:t> to enable history files to be parsed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Logstash</a:t>
            </a:r>
            <a:r>
              <a:rPr lang="en-US" dirty="0" smtClean="0"/>
              <a:t> to machines running </a:t>
            </a:r>
            <a:r>
              <a:rPr lang="en-US" dirty="0" err="1" smtClean="0"/>
              <a:t>schedds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ocument 4"/>
          <p:cNvSpPr/>
          <p:nvPr/>
        </p:nvSpPr>
        <p:spPr bwMode="auto">
          <a:xfrm>
            <a:off x="1043608" y="3573016"/>
            <a:ext cx="864096" cy="86409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cs typeface="Arial Narrow"/>
              </a:rPr>
              <a:t>HTCondor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cs typeface="Arial Narrow"/>
              </a:rPr>
              <a:t> history files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051720" y="3789040"/>
            <a:ext cx="360040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347864" y="3789040"/>
            <a:ext cx="360040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644008" y="3789040"/>
            <a:ext cx="360040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2" name="Process 11"/>
          <p:cNvSpPr/>
          <p:nvPr/>
        </p:nvSpPr>
        <p:spPr bwMode="auto">
          <a:xfrm>
            <a:off x="2483768" y="3573016"/>
            <a:ext cx="720080" cy="792088"/>
          </a:xfrm>
          <a:prstGeom prst="flowChartProcess">
            <a:avLst/>
          </a:prstGeom>
          <a:solidFill>
            <a:schemeClr val="accent2">
              <a:lumMod val="40000"/>
              <a:lumOff val="60000"/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L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cs typeface="Arial Narrow"/>
              </a:rPr>
              <a:t>ogstash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13" name="Process 12"/>
          <p:cNvSpPr/>
          <p:nvPr/>
        </p:nvSpPr>
        <p:spPr bwMode="auto">
          <a:xfrm>
            <a:off x="3779912" y="3573016"/>
            <a:ext cx="720080" cy="792088"/>
          </a:xfrm>
          <a:prstGeom prst="flowChartProcess">
            <a:avLst/>
          </a:prstGeom>
          <a:solidFill>
            <a:srgbClr val="80FF0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tx1"/>
                </a:solidFill>
                <a:latin typeface="Arial Narrow"/>
                <a:cs typeface="Arial Narrow"/>
              </a:rPr>
              <a:t>Elastic</a:t>
            </a:r>
          </a:p>
          <a:p>
            <a:pPr marL="0" marR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tx1"/>
                </a:solidFill>
                <a:latin typeface="Arial Narrow"/>
                <a:cs typeface="Arial Narrow"/>
              </a:rPr>
              <a:t>search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14" name="Process 13"/>
          <p:cNvSpPr/>
          <p:nvPr/>
        </p:nvSpPr>
        <p:spPr bwMode="auto">
          <a:xfrm>
            <a:off x="5148064" y="3573016"/>
            <a:ext cx="720080" cy="792088"/>
          </a:xfrm>
          <a:prstGeom prst="flowChartProcess">
            <a:avLst/>
          </a:prstGeom>
          <a:solidFill>
            <a:srgbClr val="FF660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Kibana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3634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634491"/>
          </a:xfrm>
        </p:spPr>
        <p:txBody>
          <a:bodyPr/>
          <a:lstStyle/>
          <a:p>
            <a:r>
              <a:rPr lang="en-US" dirty="0" smtClean="0"/>
              <a:t>Can see full job </a:t>
            </a:r>
            <a:r>
              <a:rPr lang="en-US" dirty="0" err="1" smtClean="0"/>
              <a:t>ClassAds</a:t>
            </a:r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kiban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352928" cy="48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8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265160"/>
          </a:xfrm>
        </p:spPr>
        <p:txBody>
          <a:bodyPr/>
          <a:lstStyle/>
          <a:p>
            <a:r>
              <a:rPr lang="en-US" dirty="0" smtClean="0"/>
              <a:t>Custom </a:t>
            </a:r>
            <a:r>
              <a:rPr lang="en-US" dirty="0" smtClean="0"/>
              <a:t>plots</a:t>
            </a:r>
          </a:p>
          <a:p>
            <a:pPr lvl="1"/>
            <a:r>
              <a:rPr lang="en-US" dirty="0" smtClean="0"/>
              <a:t>E.g. completed jobs by </a:t>
            </a:r>
            <a:r>
              <a:rPr lang="en-US" dirty="0" err="1" smtClean="0"/>
              <a:t>schedd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2" name="Picture 11" descr="kiban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8149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4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782224"/>
          </a:xfrm>
        </p:spPr>
        <p:txBody>
          <a:bodyPr/>
          <a:lstStyle/>
          <a:p>
            <a:r>
              <a:rPr lang="en-US" dirty="0" smtClean="0"/>
              <a:t>Custom dashboards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kiban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50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7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3344635"/>
          </a:xfrm>
        </p:spPr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Easy to setup</a:t>
            </a:r>
          </a:p>
          <a:p>
            <a:pPr lvl="2"/>
            <a:r>
              <a:rPr lang="en-US" dirty="0" smtClean="0"/>
              <a:t>Took less than a day to setup the initial cluster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eems </a:t>
            </a:r>
            <a:r>
              <a:rPr lang="en-US" dirty="0"/>
              <a:t>to be able to </a:t>
            </a:r>
            <a:r>
              <a:rPr lang="en-US" dirty="0" smtClean="0"/>
              <a:t>handle the </a:t>
            </a:r>
            <a:r>
              <a:rPr lang="en-US" dirty="0" smtClean="0"/>
              <a:t>load from </a:t>
            </a:r>
            <a:r>
              <a:rPr lang="en-US" dirty="0" err="1" smtClean="0"/>
              <a:t>HTCondor</a:t>
            </a:r>
            <a:endParaRPr lang="en-US" dirty="0" smtClean="0"/>
          </a:p>
          <a:p>
            <a:pPr lvl="2"/>
            <a:r>
              <a:rPr lang="en-US" dirty="0" smtClean="0"/>
              <a:t>For us (so far): &lt; 1 GB, &lt; 100K documents per day</a:t>
            </a:r>
          </a:p>
          <a:p>
            <a:pPr lvl="1"/>
            <a:r>
              <a:rPr lang="en-US" dirty="0" smtClean="0"/>
              <a:t>Arbitrary queries</a:t>
            </a:r>
          </a:p>
          <a:p>
            <a:pPr lvl="1"/>
            <a:r>
              <a:rPr lang="en-US" dirty="0" smtClean="0"/>
              <a:t>Queries are faster than using </a:t>
            </a:r>
            <a:r>
              <a:rPr lang="en-US" dirty="0" err="1" smtClean="0"/>
              <a:t>condor_history</a:t>
            </a:r>
            <a:endParaRPr lang="en-US" dirty="0" smtClean="0"/>
          </a:p>
          <a:p>
            <a:pPr lvl="1"/>
            <a:r>
              <a:rPr lang="en-US" dirty="0" smtClean="0"/>
              <a:t>Horizontal construction</a:t>
            </a:r>
            <a:endParaRPr lang="en-US" dirty="0"/>
          </a:p>
          <a:p>
            <a:pPr lvl="2"/>
            <a:r>
              <a:rPr lang="en-US" dirty="0"/>
              <a:t>Need more capacity? Just add more </a:t>
            </a:r>
            <a:r>
              <a:rPr lang="en-US" dirty="0" smtClean="0"/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362696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89582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Multi-core jobs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0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Multi-core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345543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Situation so far</a:t>
            </a:r>
          </a:p>
          <a:p>
            <a:pPr lvl="1">
              <a:defRPr/>
            </a:pPr>
            <a:r>
              <a:rPr lang="en-US" dirty="0" smtClean="0"/>
              <a:t>ATLAS have been running multi-core jobs at RAL since November</a:t>
            </a:r>
          </a:p>
          <a:p>
            <a:pPr lvl="1">
              <a:defRPr/>
            </a:pPr>
            <a:r>
              <a:rPr lang="en-US" dirty="0" smtClean="0"/>
              <a:t>CMS submitted a few test jobs, will submit more eventually</a:t>
            </a:r>
          </a:p>
          <a:p>
            <a:pPr lvl="1">
              <a:defRPr/>
            </a:pPr>
            <a:r>
              <a:rPr lang="en-US" dirty="0" smtClean="0"/>
              <a:t>Interest so far only for multi-core jobs, not whole-node jobs</a:t>
            </a:r>
          </a:p>
          <a:p>
            <a:pPr lvl="2">
              <a:defRPr/>
            </a:pPr>
            <a:r>
              <a:rPr lang="en-US" dirty="0" smtClean="0"/>
              <a:t>Only 8-core jobs</a:t>
            </a:r>
          </a:p>
          <a:p>
            <a:pPr>
              <a:defRPr/>
            </a:pPr>
            <a:r>
              <a:rPr lang="en-US" dirty="0" smtClean="0"/>
              <a:t>Our aims</a:t>
            </a:r>
          </a:p>
          <a:p>
            <a:pPr lvl="1">
              <a:defRPr/>
            </a:pPr>
            <a:r>
              <a:rPr lang="en-US" dirty="0" smtClean="0"/>
              <a:t>Fully dynamic</a:t>
            </a:r>
          </a:p>
          <a:p>
            <a:pPr lvl="2">
              <a:defRPr/>
            </a:pPr>
            <a:r>
              <a:rPr lang="en-US" dirty="0"/>
              <a:t>N</a:t>
            </a:r>
            <a:r>
              <a:rPr lang="en-US" dirty="0" smtClean="0"/>
              <a:t>o manual partitioning of resources</a:t>
            </a:r>
          </a:p>
          <a:p>
            <a:pPr lvl="1">
              <a:defRPr/>
            </a:pPr>
            <a:r>
              <a:rPr lang="en-US" dirty="0" smtClean="0"/>
              <a:t>Number of running multi-core jobs determined by group quotas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67A1D-7576-FF4A-94E9-F1816B16A5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988162"/>
          </a:xfrm>
        </p:spPr>
        <p:txBody>
          <a:bodyPr/>
          <a:lstStyle/>
          <a:p>
            <a:r>
              <a:rPr lang="en-US" dirty="0" smtClean="0"/>
              <a:t>Defrag daemon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ssential to allow multi-core jobs to run</a:t>
            </a:r>
          </a:p>
          <a:p>
            <a:pPr lvl="1"/>
            <a:r>
              <a:rPr lang="en-US" dirty="0" smtClean="0"/>
              <a:t>Want to drain 8 cores only. Changed:</a:t>
            </a:r>
          </a:p>
          <a:p>
            <a:pPr marL="857250" lvl="2" indent="0">
              <a:buNone/>
            </a:pP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DEFRAG_WHOLE_MACHINE_EXPR = </a:t>
            </a:r>
            <a:r>
              <a:rPr lang="en-GB" sz="1400" dirty="0" err="1">
                <a:solidFill>
                  <a:schemeClr val="tx1"/>
                </a:solidFill>
                <a:latin typeface="Courier"/>
                <a:cs typeface="Courier"/>
              </a:rPr>
              <a:t>Cpus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 == </a:t>
            </a:r>
            <a:r>
              <a:rPr lang="en-GB" sz="1400" dirty="0" err="1">
                <a:solidFill>
                  <a:schemeClr val="tx1"/>
                </a:solidFill>
                <a:latin typeface="Courier"/>
                <a:cs typeface="Courier"/>
              </a:rPr>
              <a:t>TotalCpus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 &amp;&amp; Offline=!=True</a:t>
            </a:r>
            <a:r>
              <a:rPr lang="en-GB" sz="16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</a:p>
          <a:p>
            <a:pPr marL="457200" lvl="1" indent="0">
              <a:buNone/>
            </a:pPr>
            <a:r>
              <a:rPr lang="en-US" dirty="0" smtClean="0"/>
              <a:t>	to</a:t>
            </a:r>
          </a:p>
          <a:p>
            <a:pPr marL="857250" lvl="2" indent="0">
              <a:buNone/>
            </a:pP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DEFRAG_WHOLE_MACHINE_EXPR = </a:t>
            </a:r>
            <a:r>
              <a:rPr lang="en-GB" sz="1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GB" sz="1400" dirty="0" err="1">
                <a:solidFill>
                  <a:schemeClr val="tx1"/>
                </a:solidFill>
                <a:latin typeface="Courier"/>
                <a:cs typeface="Courier"/>
              </a:rPr>
              <a:t>Cpus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 &gt;= 8</a:t>
            </a:r>
            <a:r>
              <a:rPr lang="en-GB" sz="1400" dirty="0" smtClean="0">
                <a:solidFill>
                  <a:schemeClr val="tx1"/>
                </a:solidFill>
                <a:latin typeface="Courier"/>
                <a:cs typeface="Courier"/>
              </a:rPr>
              <a:t>) 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&amp;&amp; Offline=!=</a:t>
            </a:r>
            <a:r>
              <a:rPr lang="en-GB" sz="1400" dirty="0" smtClean="0">
                <a:solidFill>
                  <a:schemeClr val="tx1"/>
                </a:solidFill>
                <a:latin typeface="Courier"/>
                <a:cs typeface="Courier"/>
              </a:rPr>
              <a:t>True</a:t>
            </a:r>
            <a:endParaRPr lang="en-US" sz="1600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Which machines more desirable to drain? Changed</a:t>
            </a:r>
          </a:p>
          <a:p>
            <a:pPr marL="857250" lvl="2" indent="0">
              <a:buNone/>
            </a:pPr>
            <a:r>
              <a:rPr lang="en-GB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dirty="0" smtClean="0">
                <a:solidFill>
                  <a:schemeClr val="tx1"/>
                </a:solidFill>
                <a:latin typeface="Courier"/>
                <a:cs typeface="Courier"/>
              </a:rPr>
              <a:t>DEFRAG_RANK 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= -</a:t>
            </a:r>
            <a:r>
              <a:rPr lang="en-GB" sz="1400" dirty="0" err="1" smtClean="0">
                <a:solidFill>
                  <a:schemeClr val="tx1"/>
                </a:solidFill>
                <a:latin typeface="Courier"/>
                <a:cs typeface="Courier"/>
              </a:rPr>
              <a:t>ExpectedMachineGracefulDrainingBadput</a:t>
            </a:r>
            <a:endParaRPr lang="en-US" sz="1600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dirty="0" smtClean="0"/>
              <a:t>	to</a:t>
            </a:r>
          </a:p>
          <a:p>
            <a:pPr marL="914400" lvl="2" indent="0">
              <a:buNone/>
            </a:pP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DEFRAG_RANK = </a:t>
            </a:r>
            <a:r>
              <a:rPr lang="en-GB" sz="1400" dirty="0" err="1">
                <a:solidFill>
                  <a:schemeClr val="tx1"/>
                </a:solidFill>
                <a:latin typeface="Courier"/>
                <a:cs typeface="Courier"/>
              </a:rPr>
              <a:t>ifThenElse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GB" sz="1400" dirty="0" err="1">
                <a:solidFill>
                  <a:schemeClr val="tx1"/>
                </a:solidFill>
                <a:latin typeface="Courier"/>
                <a:cs typeface="Courier"/>
              </a:rPr>
              <a:t>Cpus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 &gt;= 8, -10, (</a:t>
            </a:r>
            <a:r>
              <a:rPr lang="en-GB" sz="1400" dirty="0" err="1">
                <a:solidFill>
                  <a:schemeClr val="tx1"/>
                </a:solidFill>
                <a:latin typeface="Courier"/>
                <a:cs typeface="Courier"/>
              </a:rPr>
              <a:t>TotalCpus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 - </a:t>
            </a:r>
            <a:r>
              <a:rPr lang="en-GB" sz="1400" dirty="0" err="1">
                <a:solidFill>
                  <a:schemeClr val="tx1"/>
                </a:solidFill>
                <a:latin typeface="Courier"/>
                <a:cs typeface="Courier"/>
              </a:rPr>
              <a:t>Cpus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)/(8.0 - </a:t>
            </a:r>
            <a:r>
              <a:rPr lang="en-GB" sz="1400" dirty="0" err="1">
                <a:solidFill>
                  <a:schemeClr val="tx1"/>
                </a:solidFill>
                <a:latin typeface="Courier"/>
                <a:cs typeface="Courier"/>
              </a:rPr>
              <a:t>Cpus</a:t>
            </a:r>
            <a:r>
              <a:rPr lang="en-GB" sz="1400" dirty="0">
                <a:solidFill>
                  <a:schemeClr val="tx1"/>
                </a:solidFill>
                <a:latin typeface="Courier"/>
                <a:cs typeface="Courier"/>
              </a:rPr>
              <a:t>))</a:t>
            </a:r>
            <a:endParaRPr lang="en-US" sz="1400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Why make this change?</a:t>
            </a:r>
          </a:p>
          <a:p>
            <a:pPr lvl="2"/>
            <a:r>
              <a:rPr lang="en-US" dirty="0" smtClean="0"/>
              <a:t>With default DEFRAG_RANK, only older </a:t>
            </a:r>
            <a:r>
              <a:rPr lang="en-US" dirty="0" smtClean="0"/>
              <a:t>full 8</a:t>
            </a:r>
            <a:r>
              <a:rPr lang="en-US" dirty="0" smtClean="0"/>
              <a:t>-core WNs were being selected for draining</a:t>
            </a:r>
          </a:p>
          <a:p>
            <a:pPr lvl="2"/>
            <a:r>
              <a:rPr lang="en-US" dirty="0" smtClean="0"/>
              <a:t>Now:  (Number of slots that can be freed up)/(Number of needed cores)</a:t>
            </a:r>
          </a:p>
          <a:p>
            <a:pPr lvl="3"/>
            <a:r>
              <a:rPr lang="en-US" dirty="0" smtClean="0"/>
              <a:t>For us this does a better job of finding the “best” worker nodes to drain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2975303"/>
          </a:xfrm>
        </p:spPr>
        <p:txBody>
          <a:bodyPr/>
          <a:lstStyle/>
          <a:p>
            <a:r>
              <a:rPr lang="en-US" dirty="0" smtClean="0"/>
              <a:t>Effect of changing DEFRAG_RANK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No change in the number of concurrent draining machines</a:t>
            </a:r>
          </a:p>
          <a:p>
            <a:pPr lvl="1"/>
            <a:r>
              <a:rPr lang="en-US" dirty="0" smtClean="0"/>
              <a:t>Rate in increase in number of running multi-core jobs much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 descr="atlas_multicore_runing_jobs1.png"/>
          <p:cNvPicPr>
            <a:picLocks noChangeAspect="1"/>
          </p:cNvPicPr>
          <p:nvPr/>
        </p:nvPicPr>
        <p:blipFill rotWithShape="1">
          <a:blip r:embed="rId2"/>
          <a:srcRect b="34623"/>
          <a:stretch/>
        </p:blipFill>
        <p:spPr>
          <a:xfrm>
            <a:off x="2555776" y="1844824"/>
            <a:ext cx="3881967" cy="12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484784"/>
            <a:ext cx="205034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baseline="-25000" dirty="0" smtClean="0">
                <a:solidFill>
                  <a:schemeClr val="tx1"/>
                </a:solidFill>
                <a:latin typeface="Arial"/>
                <a:cs typeface="Arial"/>
              </a:rPr>
              <a:t>Running multi-core jobs</a:t>
            </a:r>
            <a:endParaRPr lang="en-US" sz="2000" i="1" baseline="-25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572000" y="2204864"/>
            <a:ext cx="0" cy="504056"/>
          </a:xfrm>
          <a:prstGeom prst="straightConnector1">
            <a:avLst/>
          </a:prstGeom>
          <a:noFill/>
          <a:ln w="158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E4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842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1793441"/>
          </a:xfrm>
        </p:spPr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HTCondor</a:t>
            </a:r>
            <a:r>
              <a:rPr lang="en-US" dirty="0" smtClean="0"/>
              <a:t> at RAL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/>
              <a:t>Multi-core </a:t>
            </a:r>
            <a:r>
              <a:rPr lang="en-US" dirty="0" smtClean="0"/>
              <a:t>jobs</a:t>
            </a:r>
            <a:endParaRPr lang="en-US" dirty="0"/>
          </a:p>
          <a:p>
            <a:r>
              <a:rPr lang="en-US" dirty="0" smtClean="0"/>
              <a:t>Dynamically-provisioned worker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6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Multi-core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240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Group quotas</a:t>
            </a:r>
          </a:p>
          <a:p>
            <a:pPr lvl="1">
              <a:defRPr/>
            </a:pPr>
            <a:r>
              <a:rPr lang="en-US" dirty="0" smtClean="0"/>
              <a:t>Added accounting groups for ATLAS and CMS multi-core jobs</a:t>
            </a:r>
          </a:p>
          <a:p>
            <a:pPr lvl="1">
              <a:defRPr/>
            </a:pPr>
            <a:r>
              <a:rPr lang="en-US" dirty="0" smtClean="0"/>
              <a:t>Force accounting groups to be specified for jobs using SUBMIT_EXPRS</a:t>
            </a:r>
          </a:p>
          <a:p>
            <a:pPr lvl="2">
              <a:defRPr/>
            </a:pPr>
            <a:r>
              <a:rPr lang="en-US" dirty="0" smtClean="0"/>
              <a:t>Easy to include groups for multi-core jobs</a:t>
            </a:r>
          </a:p>
          <a:p>
            <a:pPr lvl="2">
              <a:buNone/>
              <a:defRPr/>
            </a:pP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AccountingGroup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</a:p>
          <a:p>
            <a:pPr lvl="2"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…</a:t>
            </a:r>
          </a:p>
          <a:p>
            <a:pPr lvl="2"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ifThenElse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regexp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("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patl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",Owner) &amp;&amp; 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RequestCpus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 &gt; 1, </a:t>
            </a:r>
            <a:r>
              <a:rPr lang="en-US" sz="1100" dirty="0" smtClean="0">
                <a:solidFill>
                  <a:schemeClr val="tx1"/>
                </a:solidFill>
                <a:latin typeface="Courier"/>
                <a:cs typeface="Courier"/>
              </a:rPr>
              <a:t>“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group_ATLAS.prodatls_multicore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", \</a:t>
            </a:r>
          </a:p>
          <a:p>
            <a:pPr lvl="2"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ifThenElse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regexp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("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patl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",Owner),                    </a:t>
            </a:r>
            <a:r>
              <a:rPr lang="en-US" sz="1100" dirty="0" smtClean="0">
                <a:solidFill>
                  <a:schemeClr val="tx1"/>
                </a:solidFill>
                <a:latin typeface="Courier"/>
                <a:cs typeface="Courier"/>
              </a:rPr>
              <a:t>“</a:t>
            </a:r>
            <a:r>
              <a:rPr lang="en-US" sz="1100" dirty="0" err="1">
                <a:solidFill>
                  <a:schemeClr val="tx1"/>
                </a:solidFill>
                <a:latin typeface="Courier"/>
                <a:cs typeface="Courier"/>
              </a:rPr>
              <a:t>group_ATLAS.prodatls</a:t>
            </a: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", \</a:t>
            </a:r>
          </a:p>
          <a:p>
            <a:pPr lvl="2"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/>
                <a:cs typeface="Courier"/>
              </a:rPr>
              <a:t>…</a:t>
            </a:r>
          </a:p>
          <a:p>
            <a:pPr lvl="2">
              <a:buNone/>
              <a:defRPr/>
            </a:pPr>
            <a:r>
              <a:rPr lang="en-GB" sz="1100" dirty="0">
                <a:solidFill>
                  <a:schemeClr val="tx1"/>
                </a:solidFill>
                <a:latin typeface="Courier"/>
                <a:cs typeface="Courier"/>
              </a:rPr>
              <a:t>SUBMIT_EXPRS = $(SUBMIT_EXPRS) </a:t>
            </a:r>
            <a:r>
              <a:rPr lang="en-GB" sz="1100" dirty="0" err="1" smtClean="0">
                <a:solidFill>
                  <a:schemeClr val="tx1"/>
                </a:solidFill>
                <a:latin typeface="Courier"/>
                <a:cs typeface="Courier"/>
              </a:rPr>
              <a:t>AccountingGroup</a:t>
            </a:r>
            <a:endParaRPr lang="en-US" dirty="0" smtClean="0">
              <a:latin typeface="Courier"/>
              <a:cs typeface="Courier"/>
            </a:endParaRPr>
          </a:p>
          <a:p>
            <a:pPr>
              <a:defRPr/>
            </a:pPr>
            <a:r>
              <a:rPr lang="en-US" dirty="0" smtClean="0"/>
              <a:t>Negotiator</a:t>
            </a:r>
          </a:p>
          <a:p>
            <a:pPr lvl="1">
              <a:defRPr/>
            </a:pPr>
            <a:r>
              <a:rPr lang="en-US" dirty="0" smtClean="0"/>
              <a:t>Modified GROUP_SORT_EXPR so that the order is:</a:t>
            </a:r>
          </a:p>
          <a:p>
            <a:pPr lvl="2">
              <a:defRPr/>
            </a:pPr>
            <a:r>
              <a:rPr lang="en-US" dirty="0" smtClean="0"/>
              <a:t>High priority groups (Site Usability Monitor tests)</a:t>
            </a:r>
          </a:p>
          <a:p>
            <a:pPr lvl="2">
              <a:defRPr/>
            </a:pPr>
            <a:r>
              <a:rPr lang="en-US" dirty="0" smtClean="0"/>
              <a:t>Multi-core groups</a:t>
            </a:r>
          </a:p>
          <a:p>
            <a:pPr lvl="2">
              <a:defRPr/>
            </a:pPr>
            <a:r>
              <a:rPr lang="en-US" dirty="0" smtClean="0"/>
              <a:t>Remaining groups</a:t>
            </a:r>
          </a:p>
          <a:p>
            <a:pPr lvl="1">
              <a:defRPr/>
            </a:pPr>
            <a:r>
              <a:rPr lang="en-US" dirty="0" smtClean="0"/>
              <a:t>Helps to ensure multi-core slots not lost too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67A1D-7576-FF4A-94E9-F1816B16A5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105117"/>
          </a:xfrm>
        </p:spPr>
        <p:txBody>
          <a:bodyPr/>
          <a:lstStyle/>
          <a:p>
            <a:r>
              <a:rPr lang="en-US" dirty="0" smtClean="0"/>
              <a:t>Defrag daemon issues</a:t>
            </a:r>
          </a:p>
          <a:p>
            <a:pPr lvl="1"/>
            <a:r>
              <a:rPr lang="en-US" dirty="0" smtClean="0"/>
              <a:t>No knowledge of demand for multi-core jobs</a:t>
            </a:r>
          </a:p>
          <a:p>
            <a:pPr lvl="2"/>
            <a:r>
              <a:rPr lang="en-US" dirty="0" smtClean="0"/>
              <a:t>Always drains the same number of nodes, irrespective of demand</a:t>
            </a:r>
          </a:p>
          <a:p>
            <a:pPr lvl="2"/>
            <a:r>
              <a:rPr lang="en-US" dirty="0" smtClean="0"/>
              <a:t>Can result in large amount of wasted resources</a:t>
            </a:r>
          </a:p>
          <a:p>
            <a:pPr lvl="1"/>
            <a:r>
              <a:rPr lang="en-US" dirty="0" smtClean="0"/>
              <a:t>Wrote simple </a:t>
            </a:r>
            <a:r>
              <a:rPr lang="en-US" dirty="0" err="1" smtClean="0"/>
              <a:t>cron</a:t>
            </a:r>
            <a:r>
              <a:rPr lang="en-US" dirty="0" smtClean="0"/>
              <a:t> script which adjusts defrag daemon </a:t>
            </a:r>
            <a:r>
              <a:rPr lang="en-US" dirty="0" err="1" smtClean="0"/>
              <a:t>config</a:t>
            </a:r>
            <a:r>
              <a:rPr lang="en-US" dirty="0" smtClean="0"/>
              <a:t> based on demand	</a:t>
            </a:r>
            <a:endParaRPr lang="en-US" dirty="0"/>
          </a:p>
          <a:p>
            <a:pPr lvl="1"/>
            <a:r>
              <a:rPr lang="en-US" dirty="0" smtClean="0"/>
              <a:t>Currently very simple, considers 3 cases:</a:t>
            </a:r>
          </a:p>
          <a:p>
            <a:pPr lvl="2"/>
            <a:r>
              <a:rPr lang="en-US" dirty="0" smtClean="0"/>
              <a:t>Many idle multi-core jobs, few running multi-core jobs</a:t>
            </a:r>
          </a:p>
          <a:p>
            <a:pPr lvl="3"/>
            <a:r>
              <a:rPr lang="en-US" dirty="0" smtClean="0"/>
              <a:t>Need aggressive draining</a:t>
            </a:r>
          </a:p>
          <a:p>
            <a:pPr lvl="2"/>
            <a:r>
              <a:rPr lang="en-US" dirty="0" smtClean="0"/>
              <a:t>Many idle multi-core jobs, many running multi-core jobs</a:t>
            </a:r>
          </a:p>
          <a:p>
            <a:pPr lvl="3"/>
            <a:r>
              <a:rPr lang="en-US" dirty="0" smtClean="0"/>
              <a:t>Less </a:t>
            </a:r>
            <a:r>
              <a:rPr lang="en-US" dirty="0" err="1" smtClean="0"/>
              <a:t>agressive</a:t>
            </a:r>
            <a:r>
              <a:rPr lang="en-US" dirty="0" smtClean="0"/>
              <a:t> draining</a:t>
            </a:r>
          </a:p>
          <a:p>
            <a:pPr lvl="2"/>
            <a:r>
              <a:rPr lang="en-US" dirty="0" smtClean="0"/>
              <a:t>Otherwise</a:t>
            </a:r>
            <a:endParaRPr lang="en-US" dirty="0"/>
          </a:p>
          <a:p>
            <a:pPr lvl="3"/>
            <a:r>
              <a:rPr lang="en-US" dirty="0" smtClean="0"/>
              <a:t>Very little </a:t>
            </a:r>
            <a:r>
              <a:rPr lang="en-US" dirty="0" smtClean="0"/>
              <a:t>draining</a:t>
            </a:r>
          </a:p>
          <a:p>
            <a:pPr lvl="1"/>
            <a:r>
              <a:rPr lang="en-US" dirty="0" smtClean="0"/>
              <a:t>May need to make changes when other VOs start submitting multi-core jobs in bulk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31152"/>
            <a:ext cx="8910638" cy="5339026"/>
          </a:xfrm>
        </p:spPr>
        <p:txBody>
          <a:bodyPr/>
          <a:lstStyle/>
          <a:p>
            <a:r>
              <a:rPr lang="en-US" dirty="0" smtClean="0"/>
              <a:t>Recent ATLAS activity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mcjob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556791"/>
            <a:ext cx="4514441" cy="1368152"/>
          </a:xfrm>
          <a:prstGeom prst="rect">
            <a:avLst/>
          </a:prstGeom>
        </p:spPr>
      </p:pic>
      <p:pic>
        <p:nvPicPr>
          <p:cNvPr id="8" name="Picture 7" descr="mcjobs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996951"/>
            <a:ext cx="4536504" cy="1620180"/>
          </a:xfrm>
          <a:prstGeom prst="rect">
            <a:avLst/>
          </a:prstGeom>
        </p:spPr>
      </p:pic>
      <p:pic>
        <p:nvPicPr>
          <p:cNvPr id="9" name="Picture 8" descr="mcjobs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4523600" cy="1584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1556792"/>
            <a:ext cx="3300629" cy="89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Running &amp; idle multi-core jobs</a:t>
            </a:r>
          </a:p>
          <a:p>
            <a:pPr>
              <a:lnSpc>
                <a:spcPct val="50000"/>
              </a:lnSpc>
            </a:pP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</a:pP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Gaps in submission by ATLAS results</a:t>
            </a:r>
          </a:p>
          <a:p>
            <a:pPr>
              <a:lnSpc>
                <a:spcPct val="50000"/>
              </a:lnSpc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n loss of multi-core slots.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797152"/>
            <a:ext cx="3766908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Significantly reduced CPU wastage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ue to the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cron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3068960"/>
            <a:ext cx="3140403" cy="1018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Number of “whole” machines</a:t>
            </a:r>
          </a:p>
          <a:p>
            <a:pPr>
              <a:lnSpc>
                <a:spcPct val="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&amp; draining machines</a:t>
            </a:r>
          </a:p>
          <a:p>
            <a:pPr>
              <a:lnSpc>
                <a:spcPct val="50000"/>
              </a:lnSpc>
            </a:pP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</a:pP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Data from </a:t>
            </a:r>
            <a:r>
              <a:rPr lang="en-US" sz="1400" dirty="0" err="1" smtClean="0">
                <a:solidFill>
                  <a:schemeClr val="tx1"/>
                </a:solidFill>
                <a:latin typeface="Arial"/>
                <a:cs typeface="Arial"/>
              </a:rPr>
              <a:t>condor_gangliad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70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462138"/>
          </a:xfrm>
        </p:spPr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  <a:p>
            <a:pPr lvl="1"/>
            <a:r>
              <a:rPr lang="en-US" dirty="0" smtClean="0"/>
              <a:t>Defrag daemon </a:t>
            </a:r>
            <a:r>
              <a:rPr lang="en-US" dirty="0"/>
              <a:t>d</a:t>
            </a:r>
            <a:r>
              <a:rPr lang="en-US" dirty="0" smtClean="0"/>
              <a:t>esigned for whole-node,</a:t>
            </a:r>
            <a:r>
              <a:rPr lang="en-US" dirty="0"/>
              <a:t> </a:t>
            </a:r>
            <a:r>
              <a:rPr lang="en-US" dirty="0" smtClean="0"/>
              <a:t>not multi-core</a:t>
            </a:r>
          </a:p>
          <a:p>
            <a:pPr lvl="2"/>
            <a:r>
              <a:rPr lang="en-US" dirty="0" smtClean="0"/>
              <a:t>Won’t drain nodes already running multi-core jobs</a:t>
            </a:r>
          </a:p>
          <a:p>
            <a:pPr lvl="2"/>
            <a:r>
              <a:rPr lang="en-US" dirty="0" smtClean="0"/>
              <a:t>Ideally may want to run multiple multi-core jobs per worker node</a:t>
            </a:r>
          </a:p>
          <a:p>
            <a:pPr lvl="1"/>
            <a:r>
              <a:rPr lang="en-US" dirty="0" smtClean="0"/>
              <a:t>Would be good to be able to run “short” jobs while waiting for slots to become available for multi-core jobs</a:t>
            </a:r>
          </a:p>
          <a:p>
            <a:pPr lvl="2"/>
            <a:r>
              <a:rPr lang="en-US" dirty="0" smtClean="0"/>
              <a:t>On other batch systems, backfill can do this</a:t>
            </a:r>
          </a:p>
          <a:p>
            <a:pPr marL="1333500" lvl="3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573016"/>
            <a:ext cx="3815753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3789040"/>
            <a:ext cx="3165537" cy="46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Time taken for 8 jobs to drain</a:t>
            </a:r>
          </a:p>
          <a:p>
            <a:pPr>
              <a:lnSpc>
                <a:spcPct val="50000"/>
              </a:lnSpc>
            </a:pP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- lots of opportunity to run short jobs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34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339027"/>
          </a:xfrm>
        </p:spPr>
        <p:txBody>
          <a:bodyPr/>
          <a:lstStyle/>
          <a:p>
            <a:r>
              <a:rPr lang="en-US" dirty="0" smtClean="0"/>
              <a:t>Next step: enabling “backfill”</a:t>
            </a:r>
          </a:p>
          <a:p>
            <a:pPr lvl="1"/>
            <a:r>
              <a:rPr lang="en-US" dirty="0" smtClean="0"/>
              <a:t>ARC CE adds custom attribute to jobs: </a:t>
            </a:r>
            <a:r>
              <a:rPr lang="en-US" dirty="0" err="1" smtClean="0"/>
              <a:t>JobTimeLimit</a:t>
            </a:r>
            <a:endParaRPr lang="en-US" dirty="0" smtClean="0"/>
          </a:p>
          <a:p>
            <a:pPr lvl="2"/>
            <a:r>
              <a:rPr lang="en-US" dirty="0"/>
              <a:t>C</a:t>
            </a:r>
            <a:r>
              <a:rPr lang="en-US" dirty="0" smtClean="0"/>
              <a:t>an have knowledge of job run times</a:t>
            </a:r>
          </a:p>
          <a:p>
            <a:pPr lvl="1"/>
            <a:r>
              <a:rPr lang="en-US" dirty="0" smtClean="0"/>
              <a:t>Defrag daemon drains worker nodes</a:t>
            </a:r>
          </a:p>
          <a:p>
            <a:pPr lvl="2"/>
            <a:r>
              <a:rPr lang="en-US" dirty="0" smtClean="0"/>
              <a:t>Problem: machine can’t run any jobs at this time, including short jobs</a:t>
            </a:r>
          </a:p>
          <a:p>
            <a:pPr lvl="1"/>
            <a:r>
              <a:rPr lang="en-US" dirty="0" smtClean="0"/>
              <a:t>Alternative idea:</a:t>
            </a:r>
          </a:p>
          <a:p>
            <a:pPr lvl="2"/>
            <a:r>
              <a:rPr lang="en-US" dirty="0" smtClean="0"/>
              <a:t>Python script (run as a </a:t>
            </a:r>
            <a:r>
              <a:rPr lang="en-US" dirty="0" err="1" smtClean="0"/>
              <a:t>cron</a:t>
            </a:r>
            <a:r>
              <a:rPr lang="en-US" dirty="0" smtClean="0"/>
              <a:t>) which plays the same role as defrag daemon</a:t>
            </a:r>
          </a:p>
          <a:p>
            <a:pPr lvl="3"/>
            <a:r>
              <a:rPr lang="en-US" dirty="0" smtClean="0"/>
              <a:t>But doesn’t actually drain machines</a:t>
            </a:r>
          </a:p>
          <a:p>
            <a:pPr lvl="2"/>
            <a:r>
              <a:rPr lang="en-US" dirty="0" smtClean="0"/>
              <a:t>Have a custom attribute on all </a:t>
            </a:r>
            <a:r>
              <a:rPr lang="en-US" dirty="0" err="1" smtClean="0"/>
              <a:t>startds</a:t>
            </a:r>
            <a:r>
              <a:rPr lang="en-US" dirty="0" smtClean="0"/>
              <a:t>, e.g. </a:t>
            </a:r>
            <a:r>
              <a:rPr lang="en-US" dirty="0" err="1" smtClean="0"/>
              <a:t>NodeDrain</a:t>
            </a:r>
            <a:endParaRPr lang="en-US" dirty="0" smtClean="0"/>
          </a:p>
          <a:p>
            <a:pPr lvl="3"/>
            <a:r>
              <a:rPr lang="en-US" dirty="0" smtClean="0"/>
              <a:t>Change this instead</a:t>
            </a:r>
            <a:endParaRPr lang="en-US" dirty="0"/>
          </a:p>
          <a:p>
            <a:pPr lvl="2"/>
            <a:r>
              <a:rPr lang="en-US" dirty="0" smtClean="0"/>
              <a:t>START expression set so that:</a:t>
            </a:r>
          </a:p>
          <a:p>
            <a:pPr lvl="3"/>
            <a:r>
              <a:rPr lang="en-US" dirty="0" smtClean="0"/>
              <a:t>If </a:t>
            </a:r>
            <a:r>
              <a:rPr lang="en-US" dirty="0" err="1" smtClean="0"/>
              <a:t>NodeDrain</a:t>
            </a:r>
            <a:r>
              <a:rPr lang="en-US" dirty="0" smtClean="0"/>
              <a:t> false: allow any jobs to start</a:t>
            </a:r>
          </a:p>
          <a:p>
            <a:pPr lvl="3"/>
            <a:r>
              <a:rPr lang="en-US" dirty="0" smtClean="0"/>
              <a:t>If </a:t>
            </a:r>
            <a:r>
              <a:rPr lang="en-US" dirty="0" err="1" smtClean="0"/>
              <a:t>NodeDrain</a:t>
            </a:r>
            <a:r>
              <a:rPr lang="en-US" dirty="0" smtClean="0"/>
              <a:t> true: allow only short jobs under certain conditions, e.g. for a limited time after “draining” started</a:t>
            </a:r>
          </a:p>
          <a:p>
            <a:pPr lvl="1"/>
            <a:r>
              <a:rPr lang="en-US" dirty="0" smtClean="0"/>
              <a:t>Provided (some) VOs submit short jobs, should be able to reduce wasted resources due to draining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89582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Dynamically-provisioned worker nodes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clouds at 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671426"/>
          </a:xfrm>
        </p:spPr>
        <p:txBody>
          <a:bodyPr/>
          <a:lstStyle/>
          <a:p>
            <a:r>
              <a:rPr lang="en-US" dirty="0" smtClean="0"/>
              <a:t>Prototype cloud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 (based on </a:t>
            </a:r>
            <a:r>
              <a:rPr lang="en-US" dirty="0" err="1" smtClean="0"/>
              <a:t>OpenNebula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iSCSi</a:t>
            </a:r>
            <a:r>
              <a:rPr lang="en-US" dirty="0" smtClean="0"/>
              <a:t> &amp; LVM based persistent disk storage (18 TB)</a:t>
            </a:r>
          </a:p>
          <a:p>
            <a:pPr lvl="1"/>
            <a:r>
              <a:rPr lang="en-US" dirty="0" smtClean="0"/>
              <a:t>800 cores</a:t>
            </a:r>
          </a:p>
          <a:p>
            <a:pPr lvl="1"/>
            <a:r>
              <a:rPr lang="en-US" dirty="0" smtClean="0"/>
              <a:t>No EC2 interface</a:t>
            </a:r>
          </a:p>
          <a:p>
            <a:r>
              <a:rPr lang="en-US" dirty="0" smtClean="0"/>
              <a:t>Production cloud</a:t>
            </a:r>
          </a:p>
          <a:p>
            <a:pPr lvl="1"/>
            <a:r>
              <a:rPr lang="en-US" dirty="0" smtClean="0"/>
              <a:t>(Very) early stage of deployment</a:t>
            </a:r>
          </a:p>
          <a:p>
            <a:pPr lvl="1"/>
            <a:r>
              <a:rPr lang="en-US" dirty="0" err="1" smtClean="0"/>
              <a:t>OpenNebula</a:t>
            </a:r>
            <a:endParaRPr lang="en-US" dirty="0" smtClean="0"/>
          </a:p>
          <a:p>
            <a:pPr lvl="1"/>
            <a:r>
              <a:rPr lang="en-US" dirty="0" smtClean="0"/>
              <a:t>900 cores, 3.5 TB RAM, ~1 PB raw storage for </a:t>
            </a:r>
            <a:r>
              <a:rPr lang="en-US" dirty="0" err="1" smtClean="0"/>
              <a:t>Ceph</a:t>
            </a:r>
            <a:endParaRPr lang="en-US" dirty="0" smtClean="0"/>
          </a:p>
          <a:p>
            <a:r>
              <a:rPr lang="en-US" dirty="0" smtClean="0"/>
              <a:t>Aims</a:t>
            </a:r>
          </a:p>
          <a:p>
            <a:pPr lvl="1"/>
            <a:r>
              <a:rPr lang="en-US" dirty="0" smtClean="0"/>
              <a:t>Integrate with batch system, eventually without partitioned resources</a:t>
            </a:r>
          </a:p>
          <a:p>
            <a:pPr lvl="1"/>
            <a:r>
              <a:rPr lang="en-US" dirty="0" smtClean="0"/>
              <a:t>First step: allow the batch system to expand into the cloud</a:t>
            </a:r>
          </a:p>
          <a:p>
            <a:pPr lvl="2"/>
            <a:r>
              <a:rPr lang="en-US" dirty="0" smtClean="0"/>
              <a:t>Avoid running additional third-party and/or complex services</a:t>
            </a:r>
          </a:p>
          <a:p>
            <a:pPr lvl="2"/>
            <a:r>
              <a:rPr lang="en-US" dirty="0" smtClean="0"/>
              <a:t>Use existing functionality in </a:t>
            </a:r>
            <a:r>
              <a:rPr lang="en-US" dirty="0" err="1" smtClean="0"/>
              <a:t>HTCondor</a:t>
            </a:r>
            <a:r>
              <a:rPr lang="en-US" dirty="0" smtClean="0"/>
              <a:t> as much as possible</a:t>
            </a:r>
          </a:p>
          <a:p>
            <a:pPr lvl="2"/>
            <a:r>
              <a:rPr lang="en-US" dirty="0" smtClean="0"/>
              <a:t>Should be as simple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782226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HTCondor’s</a:t>
            </a:r>
            <a:r>
              <a:rPr lang="en-US" dirty="0" smtClean="0"/>
              <a:t> existing power management features</a:t>
            </a:r>
          </a:p>
          <a:p>
            <a:pPr lvl="1"/>
            <a:r>
              <a:rPr lang="en-US" dirty="0" smtClean="0"/>
              <a:t>Send appropriate offline </a:t>
            </a:r>
            <a:r>
              <a:rPr lang="en-US" dirty="0" err="1" smtClean="0"/>
              <a:t>ClassAd</a:t>
            </a:r>
            <a:r>
              <a:rPr lang="en-US" dirty="0" smtClean="0"/>
              <a:t>(s) to the collector</a:t>
            </a:r>
          </a:p>
          <a:p>
            <a:pPr lvl="2"/>
            <a:r>
              <a:rPr lang="en-US" dirty="0" smtClean="0"/>
              <a:t>Hostname used is a random string</a:t>
            </a:r>
          </a:p>
          <a:p>
            <a:pPr lvl="2"/>
            <a:r>
              <a:rPr lang="en-US" dirty="0" smtClean="0"/>
              <a:t>Represents a type of VM, rather than specific machines</a:t>
            </a:r>
          </a:p>
          <a:p>
            <a:pPr lvl="1"/>
            <a:r>
              <a:rPr lang="en-US" dirty="0" err="1" smtClean="0"/>
              <a:t>condor_rooster</a:t>
            </a:r>
            <a:endParaRPr lang="en-US" dirty="0" smtClean="0"/>
          </a:p>
          <a:p>
            <a:pPr lvl="2"/>
            <a:r>
              <a:rPr lang="en-US" dirty="0" smtClean="0"/>
              <a:t>Provisions resources</a:t>
            </a:r>
          </a:p>
          <a:p>
            <a:pPr lvl="2"/>
            <a:r>
              <a:rPr lang="en-US" dirty="0" smtClean="0"/>
              <a:t>Configured to run appropriate command to instantiate a VM</a:t>
            </a:r>
          </a:p>
          <a:p>
            <a:pPr lvl="1"/>
            <a:r>
              <a:rPr lang="en-US" dirty="0" smtClean="0"/>
              <a:t>When there are idle jobs</a:t>
            </a:r>
          </a:p>
          <a:p>
            <a:pPr lvl="2"/>
            <a:r>
              <a:rPr lang="en-US" dirty="0" smtClean="0"/>
              <a:t>Negotiator can match jobs to the offline </a:t>
            </a:r>
            <a:r>
              <a:rPr lang="en-US" dirty="0" err="1" smtClean="0"/>
              <a:t>ClassAds</a:t>
            </a:r>
            <a:endParaRPr lang="en-US" dirty="0" smtClean="0"/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ondor_rooster</a:t>
            </a:r>
            <a:r>
              <a:rPr lang="en-US" dirty="0" smtClean="0"/>
              <a:t> daemon notices this match</a:t>
            </a:r>
          </a:p>
          <a:p>
            <a:pPr lvl="3"/>
            <a:r>
              <a:rPr lang="en-US" dirty="0" smtClean="0"/>
              <a:t>Instantiates a VM</a:t>
            </a:r>
          </a:p>
          <a:p>
            <a:pPr lvl="3"/>
            <a:r>
              <a:rPr lang="en-US" dirty="0"/>
              <a:t>I</a:t>
            </a:r>
            <a:r>
              <a:rPr lang="en-US" dirty="0" smtClean="0"/>
              <a:t>mage has </a:t>
            </a:r>
            <a:r>
              <a:rPr lang="en-US" dirty="0" err="1" smtClean="0"/>
              <a:t>HTCondor</a:t>
            </a:r>
            <a:r>
              <a:rPr lang="en-US" dirty="0" smtClean="0"/>
              <a:t> pre-installed &amp; configured, can join the pool</a:t>
            </a:r>
          </a:p>
          <a:p>
            <a:pPr lvl="1"/>
            <a:r>
              <a:rPr lang="en-US" dirty="0" err="1" smtClean="0"/>
              <a:t>HTCondor</a:t>
            </a:r>
            <a:r>
              <a:rPr lang="en-US" dirty="0" smtClean="0"/>
              <a:t> on the VM controls the VM’s lifetime</a:t>
            </a:r>
          </a:p>
          <a:p>
            <a:pPr lvl="2"/>
            <a:r>
              <a:rPr lang="en-US" dirty="0" smtClean="0"/>
              <a:t>START expression</a:t>
            </a:r>
          </a:p>
          <a:p>
            <a:pPr lvl="3"/>
            <a:r>
              <a:rPr lang="en-US" dirty="0" smtClean="0"/>
              <a:t>New jobs allowed to start only for a limited time after VM instantiated</a:t>
            </a:r>
          </a:p>
          <a:p>
            <a:pPr lvl="2"/>
            <a:r>
              <a:rPr lang="en-US" dirty="0" smtClean="0"/>
              <a:t>HIBERNATE expression</a:t>
            </a:r>
          </a:p>
          <a:p>
            <a:pPr lvl="3"/>
            <a:r>
              <a:rPr lang="en-US" dirty="0" smtClean="0"/>
              <a:t>VM is shutdown after machine has been idle for too long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Provisioning worker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89302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Testing in production</a:t>
            </a:r>
          </a:p>
          <a:p>
            <a:pPr lvl="1">
              <a:defRPr/>
            </a:pPr>
            <a:r>
              <a:rPr lang="en-US" dirty="0"/>
              <a:t>Initial test with production </a:t>
            </a:r>
            <a:r>
              <a:rPr lang="en-US" dirty="0" err="1"/>
              <a:t>HTCondor</a:t>
            </a:r>
            <a:r>
              <a:rPr lang="en-US" dirty="0"/>
              <a:t> pool</a:t>
            </a:r>
          </a:p>
          <a:p>
            <a:pPr lvl="1">
              <a:defRPr/>
            </a:pPr>
            <a:r>
              <a:rPr lang="en-US" dirty="0"/>
              <a:t>Ran around 11,000 real jobs, including jobs from all LHC VOs</a:t>
            </a:r>
          </a:p>
          <a:p>
            <a:pPr lvl="1">
              <a:defRPr/>
            </a:pPr>
            <a:r>
              <a:rPr lang="en-US" dirty="0"/>
              <a:t>Started with 4-core 12GB VMs, then changed to 3-core 9GB </a:t>
            </a:r>
            <a:r>
              <a:rPr lang="en-US" dirty="0" smtClean="0"/>
              <a:t>VMs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36912"/>
            <a:ext cx="5580112" cy="39897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283968" y="2852936"/>
            <a:ext cx="45719" cy="3528392"/>
          </a:xfrm>
          <a:prstGeom prst="rect">
            <a:avLst/>
          </a:prstGeom>
          <a:solidFill>
            <a:srgbClr val="00FF0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91880" y="2852936"/>
            <a:ext cx="72008" cy="3528392"/>
          </a:xfrm>
          <a:prstGeom prst="rect">
            <a:avLst/>
          </a:prstGeom>
          <a:solidFill>
            <a:srgbClr val="FF00FF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5696" y="2852936"/>
            <a:ext cx="45719" cy="3528392"/>
          </a:xfrm>
          <a:prstGeom prst="rect">
            <a:avLst/>
          </a:prstGeom>
          <a:solidFill>
            <a:srgbClr val="3366FF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63688" y="2852936"/>
            <a:ext cx="45719" cy="3528392"/>
          </a:xfrm>
          <a:prstGeom prst="rect">
            <a:avLst/>
          </a:prstGeom>
          <a:solidFill>
            <a:srgbClr val="3366FF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691680" y="2852936"/>
            <a:ext cx="45719" cy="3528392"/>
          </a:xfrm>
          <a:prstGeom prst="rect">
            <a:avLst/>
          </a:prstGeom>
          <a:solidFill>
            <a:srgbClr val="3366FF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3284984"/>
            <a:ext cx="1823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Hypervisors enabled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5301208"/>
            <a:ext cx="2125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ondor_rooster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disabled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4221088"/>
            <a:ext cx="221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Started using 3-core VMs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1907704" y="3212976"/>
            <a:ext cx="4896544" cy="98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E4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3635896" y="4149080"/>
            <a:ext cx="3168352" cy="98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E4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4355976" y="5229200"/>
            <a:ext cx="2376264" cy="98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E4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052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021743"/>
          </a:xfrm>
        </p:spPr>
        <p:txBody>
          <a:bodyPr/>
          <a:lstStyle/>
          <a:p>
            <a:r>
              <a:rPr lang="en-US" dirty="0" smtClean="0"/>
              <a:t>Due to scalability problems with Torque/Maui, migrated to </a:t>
            </a:r>
            <a:r>
              <a:rPr lang="en-US" dirty="0" err="1" smtClean="0"/>
              <a:t>HTCondor</a:t>
            </a:r>
            <a:r>
              <a:rPr lang="en-US" dirty="0" smtClean="0"/>
              <a:t> last year</a:t>
            </a:r>
          </a:p>
          <a:p>
            <a:r>
              <a:rPr lang="en-US" dirty="0" smtClean="0"/>
              <a:t>We are happy with the choice we made based on our requirements</a:t>
            </a:r>
          </a:p>
          <a:p>
            <a:pPr lvl="1"/>
            <a:r>
              <a:rPr lang="en-US" dirty="0" smtClean="0"/>
              <a:t>Confident that the functionality &amp; scalability of </a:t>
            </a:r>
            <a:r>
              <a:rPr lang="en-US" dirty="0" err="1" smtClean="0"/>
              <a:t>HTCondor</a:t>
            </a:r>
            <a:r>
              <a:rPr lang="en-US" dirty="0" smtClean="0"/>
              <a:t> will meet our needs for the foreseeable future</a:t>
            </a:r>
          </a:p>
          <a:p>
            <a:r>
              <a:rPr lang="en-US" dirty="0" smtClean="0"/>
              <a:t>Multi-core jobs working well</a:t>
            </a:r>
          </a:p>
          <a:p>
            <a:pPr lvl="1"/>
            <a:r>
              <a:rPr lang="en-US" dirty="0" smtClean="0"/>
              <a:t>Looking forward to more VOs submitting multi-core jobs</a:t>
            </a:r>
          </a:p>
          <a:p>
            <a:r>
              <a:rPr lang="en-US" dirty="0"/>
              <a:t>D</a:t>
            </a:r>
            <a:r>
              <a:rPr lang="en-US" dirty="0" smtClean="0"/>
              <a:t>ynamically-provisioned worker nodes</a:t>
            </a:r>
          </a:p>
          <a:p>
            <a:pPr lvl="1"/>
            <a:r>
              <a:rPr lang="en-US" dirty="0" smtClean="0"/>
              <a:t>Expect to have in production later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391074"/>
          </a:xfrm>
        </p:spPr>
        <p:txBody>
          <a:bodyPr/>
          <a:lstStyle/>
          <a:p>
            <a:r>
              <a:rPr lang="en-US" dirty="0" smtClean="0"/>
              <a:t>RAL is a Tier-1 for all 4 LHC experiments</a:t>
            </a:r>
          </a:p>
          <a:p>
            <a:pPr lvl="1"/>
            <a:r>
              <a:rPr lang="en-US" dirty="0" smtClean="0"/>
              <a:t>Provide computing &amp; disk resources, and tape for custodial storage of data</a:t>
            </a:r>
          </a:p>
          <a:p>
            <a:pPr lvl="1"/>
            <a:r>
              <a:rPr lang="en-US" dirty="0" smtClean="0"/>
              <a:t>In terms of Tier</a:t>
            </a:r>
            <a:r>
              <a:rPr lang="en-US" dirty="0"/>
              <a:t>-1 computing </a:t>
            </a:r>
            <a:r>
              <a:rPr lang="en-US" dirty="0" smtClean="0"/>
              <a:t>requirements, RAL provides</a:t>
            </a:r>
          </a:p>
          <a:p>
            <a:pPr lvl="2"/>
            <a:r>
              <a:rPr lang="en-US" dirty="0" smtClean="0"/>
              <a:t>2% ALICE</a:t>
            </a:r>
          </a:p>
          <a:p>
            <a:pPr lvl="2"/>
            <a:r>
              <a:rPr lang="en-US" dirty="0" smtClean="0"/>
              <a:t>13% ATLAS</a:t>
            </a:r>
          </a:p>
          <a:p>
            <a:pPr lvl="2"/>
            <a:r>
              <a:rPr lang="en-US" dirty="0" smtClean="0"/>
              <a:t>8% CMS</a:t>
            </a:r>
          </a:p>
          <a:p>
            <a:pPr lvl="2"/>
            <a:r>
              <a:rPr lang="en-US" dirty="0" smtClean="0"/>
              <a:t>32% </a:t>
            </a:r>
            <a:r>
              <a:rPr lang="en-US" dirty="0" err="1" smtClean="0"/>
              <a:t>LHCb</a:t>
            </a:r>
            <a:endParaRPr lang="en-US" dirty="0" smtClean="0"/>
          </a:p>
          <a:p>
            <a:pPr lvl="1"/>
            <a:r>
              <a:rPr lang="en-US" dirty="0"/>
              <a:t>Also support ~12 non-LHC experiments, including non-</a:t>
            </a:r>
            <a:r>
              <a:rPr lang="en-US" dirty="0" smtClean="0"/>
              <a:t>HEP</a:t>
            </a:r>
          </a:p>
          <a:p>
            <a:r>
              <a:rPr lang="en-US" dirty="0" smtClean="0"/>
              <a:t>Computing resources</a:t>
            </a:r>
          </a:p>
          <a:p>
            <a:pPr lvl="1"/>
            <a:r>
              <a:rPr lang="en-US" dirty="0" smtClean="0"/>
              <a:t>784 worker nodes, over 14K cores</a:t>
            </a:r>
            <a:endParaRPr lang="en-US" dirty="0"/>
          </a:p>
          <a:p>
            <a:pPr lvl="1"/>
            <a:r>
              <a:rPr lang="en-US" dirty="0" smtClean="0"/>
              <a:t>Generally have 40-60K jobs submitted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5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89582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to </a:t>
            </a:r>
            <a:r>
              <a:rPr lang="en-US" dirty="0" err="1" smtClean="0"/>
              <a:t>HTCondor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231031"/>
          </a:xfrm>
        </p:spPr>
        <p:txBody>
          <a:bodyPr/>
          <a:lstStyle/>
          <a:p>
            <a:r>
              <a:rPr lang="en-US" dirty="0" smtClean="0"/>
              <a:t>Torque/Maui had been used for many years</a:t>
            </a:r>
          </a:p>
          <a:p>
            <a:pPr lvl="1"/>
            <a:r>
              <a:rPr lang="en-US" dirty="0" smtClean="0"/>
              <a:t>Many issues</a:t>
            </a:r>
          </a:p>
          <a:p>
            <a:pPr lvl="1"/>
            <a:r>
              <a:rPr lang="en-US" dirty="0" smtClean="0"/>
              <a:t>Severity &amp; number of problems increased as size of farm increased</a:t>
            </a:r>
          </a:p>
          <a:p>
            <a:r>
              <a:rPr lang="en-US" dirty="0" smtClean="0"/>
              <a:t>Migration</a:t>
            </a:r>
          </a:p>
          <a:p>
            <a:pPr marL="457200" lvl="1" indent="0">
              <a:buNone/>
            </a:pPr>
            <a:r>
              <a:rPr lang="en-US" dirty="0" smtClean="0"/>
              <a:t>2012 Aug 	Started evaluating alternatives to Torque/Maui</a:t>
            </a:r>
          </a:p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600" dirty="0" smtClean="0"/>
              <a:t>(LSF, Grid Engine, Torque 4, </a:t>
            </a:r>
            <a:r>
              <a:rPr lang="en-US" sz="1600" dirty="0" err="1" smtClean="0"/>
              <a:t>HTCondor</a:t>
            </a:r>
            <a:r>
              <a:rPr lang="en-US" sz="1600" dirty="0" smtClean="0"/>
              <a:t>, SLURM)</a:t>
            </a:r>
          </a:p>
          <a:p>
            <a:pPr marL="457200" lvl="1" indent="0">
              <a:buNone/>
            </a:pPr>
            <a:r>
              <a:rPr lang="en-US" dirty="0" smtClean="0"/>
              <a:t>2013 Jun 	Began testing </a:t>
            </a:r>
            <a:r>
              <a:rPr lang="en-US" dirty="0" err="1" smtClean="0"/>
              <a:t>HTCondor</a:t>
            </a:r>
            <a:r>
              <a:rPr lang="en-US" dirty="0" smtClean="0"/>
              <a:t> with ATLAS &amp; CMS</a:t>
            </a:r>
          </a:p>
          <a:p>
            <a:pPr marL="457200" lvl="1" indent="0">
              <a:buNone/>
            </a:pPr>
            <a:r>
              <a:rPr lang="en-US" dirty="0" smtClean="0"/>
              <a:t>2013 Aug	Choice of </a:t>
            </a:r>
            <a:r>
              <a:rPr lang="en-US" dirty="0" err="1" smtClean="0"/>
              <a:t>HTCondor</a:t>
            </a:r>
            <a:r>
              <a:rPr lang="en-US" dirty="0" smtClean="0"/>
              <a:t> approved by management</a:t>
            </a:r>
          </a:p>
          <a:p>
            <a:pPr marL="457200" lvl="1" indent="0">
              <a:buNone/>
            </a:pPr>
            <a:r>
              <a:rPr lang="en-US" dirty="0" smtClean="0"/>
              <a:t>2013 Sep	</a:t>
            </a:r>
            <a:r>
              <a:rPr lang="en-US" dirty="0" err="1" smtClean="0"/>
              <a:t>HTCondor</a:t>
            </a:r>
            <a:r>
              <a:rPr lang="en-US" dirty="0" smtClean="0"/>
              <a:t> declared production service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Moved 50% of pledged CPU resources to </a:t>
            </a:r>
            <a:r>
              <a:rPr lang="en-US" dirty="0" err="1" smtClean="0"/>
              <a:t>HTCondor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2013 Nov	Migrated remaining resources to </a:t>
            </a:r>
            <a:r>
              <a:rPr lang="en-US" dirty="0" err="1" smtClean="0"/>
              <a:t>HTCondor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2310505"/>
          </a:xfrm>
        </p:spPr>
        <p:txBody>
          <a:bodyPr/>
          <a:lstStyle/>
          <a:p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Very stable operation</a:t>
            </a:r>
          </a:p>
          <a:p>
            <a:pPr lvl="2"/>
            <a:r>
              <a:rPr lang="en-US" dirty="0"/>
              <a:t>Staff don’t need to spend all their time fire-fighting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Job start rate much higher than Torque/Maui, even when throttled</a:t>
            </a:r>
          </a:p>
          <a:p>
            <a:pPr lvl="2"/>
            <a:r>
              <a:rPr lang="en-US" dirty="0" smtClean="0"/>
              <a:t>Farm utilization much better</a:t>
            </a:r>
          </a:p>
          <a:p>
            <a:pPr lvl="1"/>
            <a:r>
              <a:rPr lang="en-US" dirty="0" smtClean="0"/>
              <a:t>Very good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043561"/>
          </a:xfrm>
        </p:spPr>
        <p:txBody>
          <a:bodyPr/>
          <a:lstStyle/>
          <a:p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Currently 8.0.6</a:t>
            </a:r>
          </a:p>
          <a:p>
            <a:pPr lvl="1"/>
            <a:r>
              <a:rPr lang="en-US" dirty="0" smtClean="0"/>
              <a:t>Trying to stay up to date with the latest stable release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err="1" smtClean="0"/>
              <a:t>Partitionable</a:t>
            </a:r>
            <a:r>
              <a:rPr lang="en-US" dirty="0" smtClean="0"/>
              <a:t> slots</a:t>
            </a:r>
          </a:p>
          <a:p>
            <a:pPr lvl="1"/>
            <a:r>
              <a:rPr lang="en-US" dirty="0" smtClean="0"/>
              <a:t>Hierarchical accounting groups</a:t>
            </a:r>
          </a:p>
          <a:p>
            <a:pPr lvl="1"/>
            <a:r>
              <a:rPr lang="en-US" dirty="0" smtClean="0"/>
              <a:t>HA central managers</a:t>
            </a:r>
          </a:p>
          <a:p>
            <a:pPr lvl="1"/>
            <a:r>
              <a:rPr lang="en-US" dirty="0" smtClean="0"/>
              <a:t>PID namespaces</a:t>
            </a:r>
          </a:p>
          <a:p>
            <a:pPr lvl="1"/>
            <a:r>
              <a:rPr lang="en-US" dirty="0" smtClean="0"/>
              <a:t>Python API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ondor_gangliad</a:t>
            </a:r>
            <a:endParaRPr lang="en-US" dirty="0" smtClean="0"/>
          </a:p>
          <a:p>
            <a:r>
              <a:rPr lang="en-US" dirty="0" smtClean="0"/>
              <a:t>In progress</a:t>
            </a:r>
          </a:p>
          <a:p>
            <a:pPr lvl="1"/>
            <a:r>
              <a:rPr lang="en-US" dirty="0" smtClean="0"/>
              <a:t>CPU affinity being phased in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groups</a:t>
            </a:r>
            <a:r>
              <a:rPr lang="en-US" dirty="0" smtClean="0"/>
              <a:t> </a:t>
            </a:r>
            <a:r>
              <a:rPr lang="en-US" dirty="0" smtClean="0"/>
              <a:t>has been tested, probably will be phased-in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5499070"/>
          </a:xfrm>
        </p:spPr>
        <p:txBody>
          <a:bodyPr/>
          <a:lstStyle/>
          <a:p>
            <a:r>
              <a:rPr lang="en-US" dirty="0" smtClean="0"/>
              <a:t>All job submission to RAL is via the Grid</a:t>
            </a:r>
          </a:p>
          <a:p>
            <a:pPr lvl="1"/>
            <a:r>
              <a:rPr lang="en-US" dirty="0" smtClean="0"/>
              <a:t>No local users</a:t>
            </a:r>
          </a:p>
          <a:p>
            <a:r>
              <a:rPr lang="en-US" dirty="0" smtClean="0"/>
              <a:t>Currently have 5 CEs, </a:t>
            </a:r>
            <a:r>
              <a:rPr lang="en-US" dirty="0" err="1" smtClean="0"/>
              <a:t>schedd</a:t>
            </a:r>
            <a:r>
              <a:rPr lang="en-US" dirty="0" smtClean="0"/>
              <a:t> on each:</a:t>
            </a:r>
          </a:p>
          <a:p>
            <a:pPr lvl="1"/>
            <a:r>
              <a:rPr lang="en-US" dirty="0" smtClean="0"/>
              <a:t>2 CREAM CEs</a:t>
            </a:r>
          </a:p>
          <a:p>
            <a:pPr lvl="1"/>
            <a:r>
              <a:rPr lang="en-US" dirty="0"/>
              <a:t>3 ARC </a:t>
            </a:r>
            <a:r>
              <a:rPr lang="en-US" dirty="0" smtClean="0"/>
              <a:t>CEs</a:t>
            </a:r>
          </a:p>
          <a:p>
            <a:r>
              <a:rPr lang="en-US" dirty="0" smtClean="0"/>
              <a:t>CREAM doesn’t currently support </a:t>
            </a:r>
            <a:r>
              <a:rPr lang="en-US" dirty="0" err="1" smtClean="0"/>
              <a:t>HTCondor</a:t>
            </a:r>
            <a:endParaRPr lang="en-US" dirty="0" smtClean="0"/>
          </a:p>
          <a:p>
            <a:pPr lvl="1"/>
            <a:r>
              <a:rPr lang="en-US" dirty="0" smtClean="0"/>
              <a:t>We developed the missing functionality ourselves</a:t>
            </a:r>
          </a:p>
          <a:p>
            <a:pPr lvl="1"/>
            <a:r>
              <a:rPr lang="en-US" dirty="0" smtClean="0"/>
              <a:t>Will feed this back so that it can be included in an official release</a:t>
            </a:r>
          </a:p>
          <a:p>
            <a:r>
              <a:rPr lang="en-US" dirty="0" smtClean="0"/>
              <a:t>ARC better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d</a:t>
            </a:r>
            <a:r>
              <a:rPr lang="en-US" dirty="0" smtClean="0"/>
              <a:t>idn’t originally handle </a:t>
            </a:r>
            <a:r>
              <a:rPr lang="en-US" dirty="0" err="1" smtClean="0"/>
              <a:t>partitionable</a:t>
            </a:r>
            <a:r>
              <a:rPr lang="en-US" dirty="0" smtClean="0"/>
              <a:t> slots, passing CPU/memory requirements to </a:t>
            </a:r>
            <a:r>
              <a:rPr lang="en-US" dirty="0" err="1" smtClean="0"/>
              <a:t>HTCondor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We wrote lots of patches, all included in upcoming 4.1.0 release</a:t>
            </a:r>
          </a:p>
          <a:p>
            <a:r>
              <a:rPr lang="en-US" dirty="0" smtClean="0"/>
              <a:t>Will make it easier for more European sites to move to </a:t>
            </a:r>
            <a:r>
              <a:rPr lang="en-US" dirty="0" err="1" smtClean="0"/>
              <a:t>HTCondor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/>
              <a:t>e</a:t>
            </a:r>
            <a:r>
              <a:rPr lang="en-US" dirty="0" smtClean="0"/>
              <a:t>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r>
              <a:rPr lang="en-US" dirty="0" smtClean="0"/>
              <a:t> in the 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2384372"/>
          </a:xfrm>
        </p:spPr>
        <p:txBody>
          <a:bodyPr/>
          <a:lstStyle/>
          <a:p>
            <a:r>
              <a:rPr lang="en-US" dirty="0" smtClean="0"/>
              <a:t>Increasing </a:t>
            </a:r>
            <a:r>
              <a:rPr lang="en-US" dirty="0"/>
              <a:t>usage of </a:t>
            </a:r>
            <a:r>
              <a:rPr lang="en-US" dirty="0" err="1"/>
              <a:t>HTCondor</a:t>
            </a:r>
            <a:r>
              <a:rPr lang="en-US" dirty="0"/>
              <a:t> in WLCG sites in the UK</a:t>
            </a:r>
          </a:p>
          <a:p>
            <a:pPr lvl="1"/>
            <a:r>
              <a:rPr lang="en-US" dirty="0"/>
              <a:t>2013-</a:t>
            </a:r>
            <a:r>
              <a:rPr lang="en-US" dirty="0" smtClean="0"/>
              <a:t>04-</a:t>
            </a:r>
            <a:r>
              <a:rPr lang="en-US" dirty="0"/>
              <a:t>01: None</a:t>
            </a:r>
          </a:p>
          <a:p>
            <a:pPr lvl="1"/>
            <a:r>
              <a:rPr lang="en-US" dirty="0" smtClean="0"/>
              <a:t>2014</a:t>
            </a:r>
            <a:r>
              <a:rPr lang="en-US" dirty="0"/>
              <a:t>-04-01: RAL </a:t>
            </a:r>
            <a:r>
              <a:rPr lang="en-US" dirty="0" smtClean="0"/>
              <a:t>Tier-1</a:t>
            </a:r>
            <a:r>
              <a:rPr lang="en-US" dirty="0"/>
              <a:t>, RAL </a:t>
            </a:r>
            <a:r>
              <a:rPr lang="en-US" dirty="0" smtClean="0"/>
              <a:t>Tier-2</a:t>
            </a:r>
            <a:r>
              <a:rPr lang="en-US" dirty="0"/>
              <a:t>, Bristol, </a:t>
            </a:r>
            <a:r>
              <a:rPr lang="en-US" dirty="0" smtClean="0"/>
              <a:t>Oxford </a:t>
            </a:r>
            <a:r>
              <a:rPr lang="en-US" sz="1200" dirty="0" smtClean="0"/>
              <a:t>(in progress)</a:t>
            </a:r>
            <a:endParaRPr lang="en-US" sz="1200" dirty="0"/>
          </a:p>
          <a:p>
            <a:r>
              <a:rPr lang="en-US" dirty="0" smtClean="0"/>
              <a:t>The future</a:t>
            </a:r>
          </a:p>
          <a:p>
            <a:pPr lvl="1"/>
            <a:r>
              <a:rPr lang="en-US" dirty="0" smtClean="0"/>
              <a:t>7 sites currently running Torque/Maui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onsidering moving to </a:t>
            </a:r>
            <a:r>
              <a:rPr lang="en-US" dirty="0" err="1" smtClean="0"/>
              <a:t>HTCondor</a:t>
            </a:r>
            <a:r>
              <a:rPr lang="en-US" dirty="0" smtClean="0"/>
              <a:t> or will move if others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910638" cy="489582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Monitoring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65D92-29CE-DA49-A9C7-14B0932172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idPP3_talks">
  <a:themeElements>
    <a:clrScheme name="GridPP3_talk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BEFF6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PP3_talks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DCE4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33CC"/>
            </a:solidFill>
            <a:effectLst/>
            <a:latin typeface="Trebuchet M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DCE4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33CC"/>
            </a:solidFill>
            <a:effectLst/>
            <a:latin typeface="Trebuchet M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GridPP3_tal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_tal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_tal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_tal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_tal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_tal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_tal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_tal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_tal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_tal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_tal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_tal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_talk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5422</TotalTime>
  <Words>1619</Words>
  <Application>Microsoft Macintosh PowerPoint</Application>
  <PresentationFormat>On-screen Show (4:3)</PresentationFormat>
  <Paragraphs>399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GridPP3_talks</vt:lpstr>
      <vt:lpstr>HTCondor at the RAL Tier-1</vt:lpstr>
      <vt:lpstr>Outline</vt:lpstr>
      <vt:lpstr>Introduction</vt:lpstr>
      <vt:lpstr>Migration to HTCondor</vt:lpstr>
      <vt:lpstr>Experience so far</vt:lpstr>
      <vt:lpstr>Status</vt:lpstr>
      <vt:lpstr>Computing elements</vt:lpstr>
      <vt:lpstr>HTCondor in the UK</vt:lpstr>
      <vt:lpstr>PowerPoint Presentation</vt:lpstr>
      <vt:lpstr>Jobs monitoring</vt:lpstr>
      <vt:lpstr>Jobs monitoring</vt:lpstr>
      <vt:lpstr>Jobs monitoring</vt:lpstr>
      <vt:lpstr>Jobs monitoring</vt:lpstr>
      <vt:lpstr>Jobs monitoring</vt:lpstr>
      <vt:lpstr>Jobs monitoring</vt:lpstr>
      <vt:lpstr>PowerPoint Presentation</vt:lpstr>
      <vt:lpstr>Multi-core jobs</vt:lpstr>
      <vt:lpstr>Multi-core jobs</vt:lpstr>
      <vt:lpstr>Multi-core jobs</vt:lpstr>
      <vt:lpstr>Multi-core jobs</vt:lpstr>
      <vt:lpstr>Multi-core jobs</vt:lpstr>
      <vt:lpstr>Multi-core jobs</vt:lpstr>
      <vt:lpstr>Multi-core jobs</vt:lpstr>
      <vt:lpstr>Multi-core jobs</vt:lpstr>
      <vt:lpstr>PowerPoint Presentation</vt:lpstr>
      <vt:lpstr>Private clouds at RAL</vt:lpstr>
      <vt:lpstr>Provisioning worker nodes</vt:lpstr>
      <vt:lpstr>Testing</vt:lpstr>
      <vt:lpstr>Summary</vt:lpstr>
      <vt:lpstr>PowerPoint Presentation</vt:lpstr>
    </vt:vector>
  </TitlesOfParts>
  <Company>Queen Mary High Energy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Neasan O'Neill</dc:creator>
  <cp:lastModifiedBy>Andrew Lahiff</cp:lastModifiedBy>
  <cp:revision>483</cp:revision>
  <cp:lastPrinted>2014-04-29T13:00:11Z</cp:lastPrinted>
  <dcterms:created xsi:type="dcterms:W3CDTF">2008-09-01T10:58:37Z</dcterms:created>
  <dcterms:modified xsi:type="dcterms:W3CDTF">2014-04-29T13:02:13Z</dcterms:modified>
</cp:coreProperties>
</file>