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857" r:id="rId2"/>
    <p:sldId id="873" r:id="rId3"/>
    <p:sldId id="858" r:id="rId4"/>
    <p:sldId id="859" r:id="rId5"/>
    <p:sldId id="861" r:id="rId6"/>
    <p:sldId id="862" r:id="rId7"/>
    <p:sldId id="860" r:id="rId8"/>
    <p:sldId id="863" r:id="rId9"/>
    <p:sldId id="864" r:id="rId10"/>
    <p:sldId id="865" r:id="rId11"/>
    <p:sldId id="866" r:id="rId12"/>
    <p:sldId id="867" r:id="rId13"/>
    <p:sldId id="870" r:id="rId14"/>
    <p:sldId id="868" r:id="rId15"/>
    <p:sldId id="871" r:id="rId16"/>
    <p:sldId id="872" r:id="rId17"/>
    <p:sldId id="8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67" autoAdjust="0"/>
  </p:normalViewPr>
  <p:slideViewPr>
    <p:cSldViewPr snapToGrid="0">
      <p:cViewPr varScale="1">
        <p:scale>
          <a:sx n="73" d="100"/>
          <a:sy n="73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123BC5-91D4-4F6C-8B0E-EDA195C4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64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424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77DC-F8D1-477D-9375-8608BB7C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0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3D56-3E57-4A00-8D2A-0A0436507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6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9517-B30B-49AC-A2C4-42DF315E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7265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1C69-0D5D-4949-BD7D-31448F9C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8ADA8-3E57-476E-AD39-D3D0B8904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5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1A33-2696-4BD6-9989-F71054B53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1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3CE9-B53D-4EFD-B5D9-30B4DF357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5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FEF0-5C1C-4F3B-A3AE-A89B019F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660F-DD5D-459B-A28B-116FE8345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E444-AF7F-4510-BFCC-9E88B13E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7EDECF-EFE4-4DE8-97F2-6E25485F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764" y="3027535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Managing GPUs in </a:t>
            </a:r>
            <a:r>
              <a:rPr lang="en-US" dirty="0" err="1" smtClean="0">
                <a:ea typeface="+mj-ea"/>
                <a:cs typeface="+mj-cs"/>
              </a:rPr>
              <a:t>HTCondor</a:t>
            </a:r>
            <a:r>
              <a:rPr lang="en-US" dirty="0" smtClean="0">
                <a:ea typeface="+mj-ea"/>
                <a:cs typeface="+mj-cs"/>
              </a:rPr>
              <a:t> 8.1/8.2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4765" y="5614330"/>
            <a:ext cx="3278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John (TJ) Knoeller</a:t>
            </a:r>
          </a:p>
          <a:p>
            <a:pPr algn="ctr"/>
            <a:r>
              <a:rPr lang="en-US" dirty="0" smtClean="0">
                <a:latin typeface="+mn-lt"/>
              </a:rPr>
              <a:t>Condor Week 2014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54659"/>
            <a:ext cx="8399462" cy="3828579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Environment of a job running on that slot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–I CUDA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_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CONDOR_AssignedGPUs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CUDA0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CUDA_VISIBLE_DEVICES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58097"/>
          </a:xfrm>
        </p:spPr>
        <p:txBody>
          <a:bodyPr/>
          <a:lstStyle/>
          <a:p>
            <a:r>
              <a:rPr lang="en-US" dirty="0" smtClean="0"/>
              <a:t>Non-fungible custom resource example </a:t>
            </a:r>
            <a:r>
              <a:rPr lang="en-US" dirty="0" smtClean="0"/>
              <a:t>: </a:t>
            </a:r>
            <a:r>
              <a:rPr lang="en-US" dirty="0" smtClean="0"/>
              <a:t>GPUs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 resource inventory script</a:t>
            </a:r>
          </a:p>
          <a:p>
            <a:pPr lvl="1"/>
            <a:r>
              <a:rPr lang="en-US" dirty="0" smtClean="0"/>
              <a:t>MACHINE_RESOURCE_INVENTORY_&lt;tag&gt;</a:t>
            </a:r>
          </a:p>
          <a:p>
            <a:r>
              <a:rPr lang="en-US" dirty="0" smtClean="0"/>
              <a:t>Script </a:t>
            </a:r>
            <a:r>
              <a:rPr lang="en-US" i="1" dirty="0" smtClean="0"/>
              <a:t>must</a:t>
            </a:r>
            <a:r>
              <a:rPr lang="en-US" dirty="0" smtClean="0"/>
              <a:t> return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Detected&lt;tag&gt; = &lt;quantity&gt;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dirty="0" smtClean="0">
                <a:cs typeface="Courier New" panose="02070309020205020404" pitchFamily="49" charset="0"/>
              </a:rPr>
              <a:t>or</a:t>
            </a:r>
            <a:endParaRPr lang="en-US" sz="2000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Detected&lt;tag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"&lt;list-of-ids&gt;"</a:t>
            </a:r>
            <a:endParaRPr lang="en-US" dirty="0"/>
          </a:p>
          <a:p>
            <a:r>
              <a:rPr lang="en-US" dirty="0" smtClean="0"/>
              <a:t>All script output is published in all slots</a:t>
            </a:r>
          </a:p>
          <a:p>
            <a:pPr lvl="1"/>
            <a:r>
              <a:rPr lang="en-US" dirty="0" smtClean="0"/>
              <a:t>Script output must be </a:t>
            </a:r>
            <a:r>
              <a:rPr lang="en-US" dirty="0" err="1" smtClean="0"/>
              <a:t>ClassAd</a:t>
            </a:r>
            <a:r>
              <a:rPr lang="en-US" dirty="0" smtClean="0"/>
              <a:t> syntax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5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54659"/>
            <a:ext cx="8399462" cy="382857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condor_gpu_discovery -properties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DetectedGPUs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"CUDA0, CUDA1"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CUDACapability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2.0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CUDADeviceName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"GeForce GTX 480"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CUDADriverVersion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4.2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CUDAECCEnabled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CUDAGlobalMemoryMb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1536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CUDARuntimeVersion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4.10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58097"/>
          </a:xfrm>
        </p:spPr>
        <p:txBody>
          <a:bodyPr/>
          <a:lstStyle/>
          <a:p>
            <a:r>
              <a:rPr lang="en-US" dirty="0" smtClean="0"/>
              <a:t>condor_gpu_discovery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attributes with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–extra </a:t>
            </a:r>
            <a:r>
              <a:rPr lang="en-US" dirty="0" smtClean="0"/>
              <a:t>option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Clock speed, CUs</a:t>
            </a:r>
          </a:p>
          <a:p>
            <a:r>
              <a:rPr lang="en-US" dirty="0" smtClean="0"/>
              <a:t>Dynamic attributes with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–dynamic </a:t>
            </a:r>
            <a:r>
              <a:rPr lang="en-US" dirty="0" smtClean="0"/>
              <a:t>option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Fan speed, Power usage, Die temp</a:t>
            </a:r>
          </a:p>
          <a:p>
            <a:r>
              <a:rPr lang="en-US" dirty="0" smtClean="0"/>
              <a:t>Non homogeneous attributes have GPU id in their name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CUDA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PowerUsage_mw</a:t>
            </a:r>
          </a:p>
          <a:p>
            <a:r>
              <a:rPr lang="en-US" dirty="0" smtClean="0"/>
              <a:t>Fake it with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–simulate[: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option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condor_gpu_discovery extra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54659"/>
            <a:ext cx="8399462" cy="3828579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In your configuration file, add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feature :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gpus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cs typeface="Courier New" panose="02070309020205020404" pitchFamily="49" charset="0"/>
              </a:rPr>
              <a:t>The line above expands to</a:t>
            </a:r>
          </a:p>
          <a:p>
            <a:pPr marL="457200" lvl="1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MACHINE_RESOURCE_INVENTORY_GPUs = \</a:t>
            </a:r>
            <a:b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$(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LIBEXEC)/condor_gpu_discovery 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–properties \</a:t>
            </a:r>
            <a:b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$(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GPU_DISCOVERY_EXTRA)</a:t>
            </a:r>
          </a:p>
          <a:p>
            <a:pPr marL="457200" lvl="1" indent="0"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ENVIRONMENT_FOR_AssignedGPUs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\</a:t>
            </a:r>
            <a:b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GPU_DEVICE_ORDINAL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=/(CUDA|OCL)// </a:t>
            </a:r>
            <a:r>
              <a:rPr lang="en-US" sz="1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CUDA_VISIBLE_DEVICES</a:t>
            </a:r>
            <a:endParaRPr lang="en-US" sz="1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ENVIRONMENT_VALUE_FOR_UnAssignedGPUs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=10000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58097"/>
          </a:xfrm>
        </p:spPr>
        <p:txBody>
          <a:bodyPr/>
          <a:lstStyle/>
          <a:p>
            <a:r>
              <a:rPr lang="en-US" dirty="0" smtClean="0"/>
              <a:t>Using condor_gpu_discovery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to your configuration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OFFLINE_MACHINE_RESOURCE_GPUs=CUDA0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Configuration can be set remotely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–set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Then restart the STARTD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ondor_restart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[–peaceful] 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 GPU offline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Non-fungible custom resources</a:t>
            </a:r>
          </a:p>
          <a:p>
            <a:r>
              <a:rPr lang="en-US" dirty="0" smtClean="0"/>
              <a:t>Take a custom resource offline</a:t>
            </a:r>
          </a:p>
          <a:p>
            <a:r>
              <a:rPr lang="en-US" dirty="0" smtClean="0"/>
              <a:t>condor_gpu_discovery now defines non-fungible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GPUs</a:t>
            </a:r>
            <a:r>
              <a:rPr lang="en-US" dirty="0" smtClean="0"/>
              <a:t> resource</a:t>
            </a:r>
          </a:p>
          <a:p>
            <a:r>
              <a:rPr lang="en-US" dirty="0" smtClean="0"/>
              <a:t>STARTD policy for custom resources</a:t>
            </a:r>
          </a:p>
          <a:p>
            <a:pPr lvl="1"/>
            <a:r>
              <a:rPr lang="en-US" dirty="0" smtClean="0"/>
              <a:t>Don’t abort when resource quantity is 0</a:t>
            </a:r>
          </a:p>
          <a:p>
            <a:pPr lvl="1"/>
            <a:r>
              <a:rPr lang="en-US" dirty="0" smtClean="0"/>
              <a:t>Give out resource until gone, then give out 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in 8.1 (review)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77" y="2908935"/>
            <a:ext cx="1219200" cy="16192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7230" y="4126229"/>
            <a:ext cx="7772400" cy="1856617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951630"/>
            <a:ext cx="8399462" cy="3631608"/>
          </a:xfrm>
        </p:spPr>
        <p:txBody>
          <a:bodyPr/>
          <a:lstStyle/>
          <a:p>
            <a:r>
              <a:rPr lang="en-US" dirty="0" smtClean="0"/>
              <a:t>GPUs as a form of custom resource</a:t>
            </a:r>
          </a:p>
          <a:p>
            <a:r>
              <a:rPr lang="en-US" dirty="0" smtClean="0"/>
              <a:t>Custom </a:t>
            </a:r>
            <a:r>
              <a:rPr lang="en-US" dirty="0" smtClean="0"/>
              <a:t>resources </a:t>
            </a:r>
            <a:r>
              <a:rPr lang="en-US" dirty="0" smtClean="0"/>
              <a:t>enhanced</a:t>
            </a:r>
            <a:endParaRPr lang="en-US" dirty="0" smtClean="0"/>
          </a:p>
          <a:p>
            <a:pPr lvl="1"/>
            <a:r>
              <a:rPr lang="en-US" dirty="0" smtClean="0"/>
              <a:t>Assign a specific GPU to a job</a:t>
            </a:r>
          </a:p>
          <a:p>
            <a:r>
              <a:rPr lang="en-US" dirty="0" smtClean="0"/>
              <a:t>Simpler configuration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4084"/>
          </a:xfrm>
        </p:spPr>
        <p:txBody>
          <a:bodyPr/>
          <a:lstStyle/>
          <a:p>
            <a:r>
              <a:rPr lang="en-US" dirty="0" smtClean="0"/>
              <a:t>Better support for GPUs in </a:t>
            </a:r>
            <a:r>
              <a:rPr lang="en-US" dirty="0" err="1" smtClean="0"/>
              <a:t>HTCondor</a:t>
            </a:r>
            <a:r>
              <a:rPr lang="en-US" dirty="0" smtClean="0"/>
              <a:t> 8.1/8.2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Define a custom STARTD resource</a:t>
            </a:r>
          </a:p>
          <a:p>
            <a:pPr lvl="1"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MACHINE_RESOURCE_&lt;tag&gt;</a:t>
            </a:r>
          </a:p>
          <a:p>
            <a:pPr lvl="1"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MACHINE_RESOURCE_INVENTORY_&lt;tag&gt;</a:t>
            </a:r>
          </a:p>
          <a:p>
            <a:pPr>
              <a:defRPr/>
            </a:pPr>
            <a:r>
              <a:rPr lang="en-US" dirty="0" smtClean="0"/>
              <a:t>&lt;tag&gt; </a:t>
            </a:r>
            <a:r>
              <a:rPr lang="en-US" dirty="0" smtClean="0"/>
              <a:t>is </a:t>
            </a:r>
            <a:r>
              <a:rPr lang="en-US" dirty="0" smtClean="0"/>
              <a:t>case preserving, case insensitive</a:t>
            </a:r>
          </a:p>
          <a:p>
            <a:pPr>
              <a:defRPr/>
            </a:pPr>
            <a:r>
              <a:rPr lang="en-US" dirty="0" smtClean="0"/>
              <a:t>For GPU resources use the tag “GPUs”</a:t>
            </a:r>
          </a:p>
          <a:p>
            <a:pPr lvl="1">
              <a:defRPr/>
            </a:pPr>
            <a:r>
              <a:rPr lang="en-US" dirty="0" smtClean="0"/>
              <a:t>The plural, not the singular. (like “</a:t>
            </a:r>
            <a:r>
              <a:rPr lang="en-US" dirty="0" err="1" smtClean="0"/>
              <a:t>Cpus</a:t>
            </a:r>
            <a:r>
              <a:rPr lang="en-US" dirty="0" smtClean="0"/>
              <a:t>”)</a:t>
            </a:r>
          </a:p>
          <a:p>
            <a:pPr lvl="1">
              <a:defRPr/>
            </a:pPr>
            <a:r>
              <a:rPr lang="en-US" dirty="0" smtClean="0"/>
              <a:t>Because matchmaking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03F39-B180-47C7-BF19-ADE7AE5FC9C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Defining a custom resource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390" y="2066153"/>
            <a:ext cx="2280723" cy="247009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HTCondor 8.0</a:t>
            </a:r>
          </a:p>
          <a:p>
            <a:r>
              <a:rPr lang="en-US" dirty="0" smtClean="0"/>
              <a:t>For OS virtualized resources</a:t>
            </a:r>
          </a:p>
          <a:p>
            <a:pPr lvl="1"/>
            <a:r>
              <a:rPr lang="en-US" dirty="0" smtClean="0"/>
              <a:t>Cpus, Memory, Disk</a:t>
            </a:r>
          </a:p>
          <a:p>
            <a:r>
              <a:rPr lang="en-US" dirty="0" smtClean="0"/>
              <a:t>For intangible resources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Licenses?</a:t>
            </a:r>
          </a:p>
          <a:p>
            <a:r>
              <a:rPr lang="en-US" dirty="0" smtClean="0"/>
              <a:t>Works </a:t>
            </a:r>
            <a:r>
              <a:rPr lang="en-US" dirty="0"/>
              <a:t>with Static and Partitionable </a:t>
            </a:r>
            <a:r>
              <a:rPr lang="en-US" dirty="0" smtClean="0"/>
              <a:t>slots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Fungible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54659"/>
            <a:ext cx="8399462" cy="382857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–dump Bandwidth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MACHINE_RESOURCE_Bandwidth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1000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bandwidth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userjob.submit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REQUEST_Bandwidth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58097"/>
          </a:xfrm>
        </p:spPr>
        <p:txBody>
          <a:bodyPr/>
          <a:lstStyle/>
          <a:p>
            <a:r>
              <a:rPr lang="en-US" dirty="0" smtClean="0"/>
              <a:t>Fungible custom resource example : bandwidth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2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54659"/>
            <a:ext cx="8399462" cy="3828579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Assuming 4 static slots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–long |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bandwidth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Bandwidth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250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DetectedBandwidth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1000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TotalBandwidth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TotalSlotBandwidth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58097"/>
          </a:xfrm>
        </p:spPr>
        <p:txBody>
          <a:bodyPr/>
          <a:lstStyle/>
          <a:p>
            <a:r>
              <a:rPr lang="en-US" dirty="0" smtClean="0"/>
              <a:t>Fungible custom resource </a:t>
            </a:r>
            <a:r>
              <a:rPr lang="en-US" smtClean="0"/>
              <a:t>example : </a:t>
            </a:r>
            <a:r>
              <a:rPr lang="en-US" dirty="0" smtClean="0"/>
              <a:t>bandwidth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for HTCondor 8.1/8.2</a:t>
            </a:r>
          </a:p>
          <a:p>
            <a:r>
              <a:rPr lang="en-US" dirty="0" smtClean="0"/>
              <a:t>For resources not virtualized by OS</a:t>
            </a:r>
          </a:p>
          <a:p>
            <a:pPr lvl="1"/>
            <a:r>
              <a:rPr lang="en-US" dirty="0" smtClean="0"/>
              <a:t>GPUs, Instruments, Directories</a:t>
            </a:r>
          </a:p>
          <a:p>
            <a:r>
              <a:rPr lang="en-US" dirty="0" smtClean="0"/>
              <a:t>Configure by listing resource ids</a:t>
            </a:r>
          </a:p>
          <a:p>
            <a:pPr lvl="1"/>
            <a:r>
              <a:rPr lang="en-US" dirty="0" smtClean="0"/>
              <a:t>Quantity is inferred</a:t>
            </a:r>
          </a:p>
          <a:p>
            <a:r>
              <a:rPr lang="en-US" dirty="0"/>
              <a:t>Specific </a:t>
            </a:r>
            <a:r>
              <a:rPr lang="en-US" dirty="0" smtClean="0"/>
              <a:t>id(s) </a:t>
            </a:r>
            <a:r>
              <a:rPr lang="en-US" dirty="0"/>
              <a:t>are assigned to </a:t>
            </a:r>
            <a:r>
              <a:rPr lang="en-US" dirty="0" smtClean="0"/>
              <a:t>slots</a:t>
            </a:r>
          </a:p>
          <a:p>
            <a:r>
              <a:rPr lang="en-US" dirty="0" smtClean="0"/>
              <a:t>Works with Static and Partitionable </a:t>
            </a:r>
            <a:r>
              <a:rPr lang="en-US" dirty="0" smtClean="0"/>
              <a:t>slots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Non-fungible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" t="-1" r="51794" b="32800"/>
          <a:stretch/>
        </p:blipFill>
        <p:spPr>
          <a:xfrm>
            <a:off x="7149027" y="1969357"/>
            <a:ext cx="1566606" cy="274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54659"/>
            <a:ext cx="8399462" cy="382857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–dump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gpus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MACHINE_RESOURCE_GPUs = CUDA0, CUDA1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ENVIRONMENT_FOR_AssignedGPUs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CUDA_VISIBLE_DEVICES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ENVIRONMENT_VALUE_FOR_UnAssignedGPUs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10000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userjob.submit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REQUEST_GPUs 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58097"/>
          </a:xfrm>
        </p:spPr>
        <p:txBody>
          <a:bodyPr/>
          <a:lstStyle/>
          <a:p>
            <a:r>
              <a:rPr lang="en-US" dirty="0" smtClean="0"/>
              <a:t>Non-fungible custom resource example </a:t>
            </a:r>
            <a:r>
              <a:rPr lang="en-US" dirty="0" smtClean="0"/>
              <a:t>: </a:t>
            </a:r>
            <a:r>
              <a:rPr lang="en-US" dirty="0" smtClean="0"/>
              <a:t>GPUs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54659"/>
            <a:ext cx="8399462" cy="382857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–long slot1|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gpus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AssignedGpus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"CUDA0"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DetectedGPUs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GPUs = 1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TotalSlotGPUs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TotalGPUs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58097"/>
          </a:xfrm>
        </p:spPr>
        <p:txBody>
          <a:bodyPr/>
          <a:lstStyle/>
          <a:p>
            <a:r>
              <a:rPr lang="en-US" dirty="0" smtClean="0"/>
              <a:t>Non-fungible custom resource example </a:t>
            </a:r>
            <a:r>
              <a:rPr lang="en-US" dirty="0" smtClean="0"/>
              <a:t>: </a:t>
            </a:r>
            <a:r>
              <a:rPr lang="en-US" dirty="0" smtClean="0"/>
              <a:t>GPUs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dor Week Lies 2013 New tools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 Week Lies 2013 New tools</Template>
  <TotalTime>638</TotalTime>
  <Words>537</Words>
  <Application>Microsoft Office PowerPoint</Application>
  <PresentationFormat>On-screen Show (4:3)</PresentationFormat>
  <Paragraphs>130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Condor Week Lies 2013 New tools</vt:lpstr>
      <vt:lpstr>Managing GPUs in HTCondor 8.1/8.2</vt:lpstr>
      <vt:lpstr>Better support for GPUs in HTCondor 8.1/8.2</vt:lpstr>
      <vt:lpstr>Defining a custom resource</vt:lpstr>
      <vt:lpstr>Fungible resources</vt:lpstr>
      <vt:lpstr>Fungible custom resource example : bandwidth (1)</vt:lpstr>
      <vt:lpstr>Fungible custom resource example : bandwidth (2)</vt:lpstr>
      <vt:lpstr>Non-fungible resources</vt:lpstr>
      <vt:lpstr>Non-fungible custom resource example : GPUs (1)</vt:lpstr>
      <vt:lpstr>Non-fungible custom resource example : GPUs (2)</vt:lpstr>
      <vt:lpstr>Non-fungible custom resource example : GPUs (3)</vt:lpstr>
      <vt:lpstr>Additional resource attributes</vt:lpstr>
      <vt:lpstr>condor_gpu_discovery</vt:lpstr>
      <vt:lpstr>condor_gpu_discovery extra</vt:lpstr>
      <vt:lpstr>Using condor_gpu_discovery</vt:lpstr>
      <vt:lpstr>Taking a GPU offline</vt:lpstr>
      <vt:lpstr>What’s new in 8.1 (review)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tools</dc:title>
  <dc:creator>johnkn</dc:creator>
  <cp:lastModifiedBy>johnkn</cp:lastModifiedBy>
  <cp:revision>36</cp:revision>
  <dcterms:created xsi:type="dcterms:W3CDTF">2014-04-23T14:31:26Z</dcterms:created>
  <dcterms:modified xsi:type="dcterms:W3CDTF">2014-04-25T18:29:42Z</dcterms:modified>
</cp:coreProperties>
</file>