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4"/>
  </p:notesMasterIdLst>
  <p:sldIdLst>
    <p:sldId id="857" r:id="rId2"/>
    <p:sldId id="858" r:id="rId3"/>
    <p:sldId id="887" r:id="rId4"/>
    <p:sldId id="893" r:id="rId5"/>
    <p:sldId id="888" r:id="rId6"/>
    <p:sldId id="878" r:id="rId7"/>
    <p:sldId id="889" r:id="rId8"/>
    <p:sldId id="879" r:id="rId9"/>
    <p:sldId id="882" r:id="rId10"/>
    <p:sldId id="881" r:id="rId11"/>
    <p:sldId id="883" r:id="rId12"/>
    <p:sldId id="897" r:id="rId13"/>
    <p:sldId id="886" r:id="rId14"/>
    <p:sldId id="885" r:id="rId15"/>
    <p:sldId id="880" r:id="rId16"/>
    <p:sldId id="895" r:id="rId17"/>
    <p:sldId id="884" r:id="rId18"/>
    <p:sldId id="896" r:id="rId19"/>
    <p:sldId id="890" r:id="rId20"/>
    <p:sldId id="891" r:id="rId21"/>
    <p:sldId id="892" r:id="rId22"/>
    <p:sldId id="877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0036"/>
    <a:srgbClr val="FF9933"/>
    <a:srgbClr val="FF0000"/>
    <a:srgbClr val="8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68917" autoAdjust="0"/>
  </p:normalViewPr>
  <p:slideViewPr>
    <p:cSldViewPr snapToGrid="0">
      <p:cViewPr varScale="1">
        <p:scale>
          <a:sx n="52" d="100"/>
          <a:sy n="52" d="100"/>
        </p:scale>
        <p:origin x="-106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1132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BAEE6F5-8B4E-485C-902F-563275D8E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7096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Attempts to use </a:t>
            </a:r>
            <a:r>
              <a:rPr lang="en-US" dirty="0" err="1" smtClean="0"/>
              <a:t>condor_q</a:t>
            </a:r>
            <a:r>
              <a:rPr lang="en-US" dirty="0" smtClean="0"/>
              <a:t> –analyze to diagnose</a:t>
            </a:r>
            <a:r>
              <a:rPr lang="en-US" baseline="0" dirty="0" smtClean="0"/>
              <a:t> matchmaking problems identified several deficiencies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Slow to fetch user priorities from a busy Negotiator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Only top level expressions joined by &amp;&amp; were analyzed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No analysis of machine Requirements (START) expressions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Separate step to see relevant job/machine attributes</a:t>
            </a:r>
          </a:p>
          <a:p>
            <a:pPr marL="171450" indent="-171450">
              <a:buFont typeface="Arial" pitchFamily="34" charset="0"/>
              <a:buChar char="•"/>
            </a:pPr>
            <a:endParaRPr lang="en-US" dirty="0" smtClean="0"/>
          </a:p>
          <a:p>
            <a:pPr marL="0" indent="0">
              <a:buFont typeface="Arial" pitchFamily="34" charset="0"/>
              <a:buNone/>
            </a:pPr>
            <a:r>
              <a:rPr lang="en-US" dirty="0" smtClean="0"/>
              <a:t>Improvements</a:t>
            </a:r>
            <a:r>
              <a:rPr lang="en-US" baseline="0" dirty="0" smtClean="0"/>
              <a:t> focused on scenarios: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Users concerns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How many machines can my job match?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baseline="0" dirty="0" smtClean="0"/>
              <a:t>	</a:t>
            </a:r>
            <a:r>
              <a:rPr lang="en-US" baseline="0" dirty="0" err="1" smtClean="0"/>
              <a:t>condor_q</a:t>
            </a:r>
            <a:r>
              <a:rPr lang="en-US" baseline="0" dirty="0" smtClean="0"/>
              <a:t> –analyze &lt;</a:t>
            </a:r>
            <a:r>
              <a:rPr lang="en-US" baseline="0" dirty="0" err="1" smtClean="0"/>
              <a:t>jobid</a:t>
            </a:r>
            <a:r>
              <a:rPr lang="en-US" baseline="0" dirty="0" smtClean="0"/>
              <a:t>&gt;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Why is my job not running?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baseline="0" dirty="0" smtClean="0"/>
              <a:t>	</a:t>
            </a:r>
            <a:r>
              <a:rPr lang="en-US" baseline="0" dirty="0" err="1" smtClean="0"/>
              <a:t>condor_q</a:t>
            </a:r>
            <a:r>
              <a:rPr lang="en-US" baseline="0" dirty="0" smtClean="0"/>
              <a:t> –better-analyze &lt;</a:t>
            </a:r>
            <a:r>
              <a:rPr lang="en-US" baseline="0" dirty="0" err="1" smtClean="0"/>
              <a:t>jobid</a:t>
            </a:r>
            <a:r>
              <a:rPr lang="en-US" baseline="0" dirty="0" smtClean="0"/>
              <a:t>&gt;</a:t>
            </a:r>
          </a:p>
          <a:p>
            <a:pPr marL="628650" lvl="1" indent="-171450">
              <a:buFont typeface="Arial" pitchFamily="34" charset="0"/>
              <a:buChar char="•"/>
            </a:pPr>
            <a:endParaRPr lang="en-US" baseline="0" dirty="0" smtClean="0"/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Configurator concerns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Why does this user job not match this specific machine?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baseline="0" dirty="0" smtClean="0"/>
              <a:t>	</a:t>
            </a:r>
            <a:r>
              <a:rPr lang="en-US" baseline="0" dirty="0" err="1" smtClean="0"/>
              <a:t>condor_q</a:t>
            </a:r>
            <a:r>
              <a:rPr lang="en-US" baseline="0" dirty="0" smtClean="0"/>
              <a:t> –analyze &lt;</a:t>
            </a:r>
            <a:r>
              <a:rPr lang="en-US" baseline="0" dirty="0" err="1" smtClean="0"/>
              <a:t>jobid</a:t>
            </a:r>
            <a:r>
              <a:rPr lang="en-US" baseline="0" dirty="0" smtClean="0"/>
              <a:t>&gt; -machine &lt;machine/slot name&gt;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How well do my current jobs match my current machines?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baseline="0" dirty="0" smtClean="0"/>
              <a:t>	</a:t>
            </a:r>
            <a:r>
              <a:rPr lang="en-US" baseline="0" dirty="0" err="1" smtClean="0"/>
              <a:t>condor_q</a:t>
            </a:r>
            <a:r>
              <a:rPr lang="en-US" baseline="0" dirty="0" smtClean="0"/>
              <a:t> –</a:t>
            </a:r>
            <a:r>
              <a:rPr lang="en-US" baseline="0" dirty="0" err="1" smtClean="0"/>
              <a:t>analyze:summary</a:t>
            </a:r>
            <a:r>
              <a:rPr lang="en-US" baseline="0" dirty="0" smtClean="0"/>
              <a:t> </a:t>
            </a:r>
          </a:p>
          <a:p>
            <a:pPr marL="457200" lvl="1" indent="0">
              <a:buFont typeface="Arial" pitchFamily="34" charset="0"/>
              <a:buNone/>
            </a:pPr>
            <a:endParaRPr lang="en-US" baseline="0" dirty="0" smtClean="0"/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Glide-in concerns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Why doesn’t this glide-in match this job?</a:t>
            </a:r>
          </a:p>
          <a:p>
            <a:pPr marL="457200" lvl="1" indent="0">
              <a:buFont typeface="Arial" pitchFamily="34" charset="0"/>
              <a:buNone/>
            </a:pPr>
            <a:r>
              <a:rPr lang="en-US" baseline="0" dirty="0" smtClean="0"/>
              <a:t>	</a:t>
            </a:r>
            <a:r>
              <a:rPr lang="en-US" baseline="0" dirty="0" err="1" smtClean="0"/>
              <a:t>condor_q</a:t>
            </a:r>
            <a:r>
              <a:rPr lang="en-US" baseline="0" dirty="0" smtClean="0"/>
              <a:t> –</a:t>
            </a:r>
            <a:r>
              <a:rPr lang="en-US" baseline="0" dirty="0" err="1" smtClean="0"/>
              <a:t>better-analyze:reverse</a:t>
            </a:r>
            <a:r>
              <a:rPr lang="en-US" baseline="0" dirty="0" smtClean="0"/>
              <a:t> &lt;</a:t>
            </a:r>
            <a:r>
              <a:rPr lang="en-US" baseline="0" dirty="0" err="1" smtClean="0"/>
              <a:t>jobid</a:t>
            </a:r>
            <a:r>
              <a:rPr lang="en-US" baseline="0" dirty="0" smtClean="0"/>
              <a:t>&gt; -machine &lt;machine/slot name&gt;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How well do current glide-ins match queued jobs?</a:t>
            </a:r>
          </a:p>
          <a:p>
            <a:pPr marL="914400" lvl="2" indent="0">
              <a:buFont typeface="Arial" pitchFamily="34" charset="0"/>
              <a:buNone/>
            </a:pPr>
            <a:r>
              <a:rPr lang="en-US" baseline="0" dirty="0" err="1" smtClean="0"/>
              <a:t>condor_q</a:t>
            </a:r>
            <a:r>
              <a:rPr lang="en-US" baseline="0" dirty="0" smtClean="0"/>
              <a:t> –</a:t>
            </a:r>
            <a:r>
              <a:rPr lang="en-US" baseline="0" dirty="0" err="1" smtClean="0"/>
              <a:t>analyze:summary,reverse</a:t>
            </a:r>
            <a:endParaRPr lang="en-US" baseline="0" dirty="0" smtClean="0"/>
          </a:p>
          <a:p>
            <a:pPr marL="457200" lvl="1" indent="0">
              <a:buFont typeface="Arial" pitchFamily="34" charset="0"/>
              <a:buNone/>
            </a:pPr>
            <a:endParaRPr lang="en-US" baseline="0" dirty="0" smtClean="0"/>
          </a:p>
          <a:p>
            <a:pPr marL="171450" lvl="0" indent="-171450">
              <a:buFont typeface="Arial" pitchFamily="34" charset="0"/>
              <a:buChar char="•"/>
            </a:pPr>
            <a:r>
              <a:rPr lang="en-US" baseline="0" dirty="0" smtClean="0"/>
              <a:t>Usability issues</a:t>
            </a:r>
          </a:p>
          <a:p>
            <a:pPr marL="628650" lvl="1" indent="-171450">
              <a:buFont typeface="Arial" pitchFamily="34" charset="0"/>
              <a:buChar char="•"/>
            </a:pPr>
            <a:r>
              <a:rPr lang="en-US" baseline="0" dirty="0" smtClean="0"/>
              <a:t>Why is it sometimes so slow?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11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46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AEE6F5-8B4E-485C-902F-563275D8E9C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2476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CHTC_logo_color_ve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5513" y="582613"/>
            <a:ext cx="2211387" cy="1255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4225" y="1992313"/>
            <a:ext cx="2708275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64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110107"/>
            <a:ext cx="7772400" cy="2438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135188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793A9-B723-46EF-9978-A13045BA5C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77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F768B-4986-4633-A2FC-26C8E0372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05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18E4F-6306-4F7A-8038-52BAE96821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81086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F7F7EF-5417-47DB-BF64-D25FE90C4E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95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0238"/>
            <a:ext cx="3810000" cy="37385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467600" y="6248400"/>
            <a:ext cx="990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6FF1F0-BE47-4AEE-90F3-726AB0F6A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0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951FF2-B57B-40BA-AE3D-79EF00C6BD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9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76FBF-B422-42C3-84FA-CD7026705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6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E0CFE-0937-472B-B689-AC8D04FB60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387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57D7C-943B-4F55-AF2B-F000D643B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049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5C51A-07A1-4CCD-B55A-E4504D770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709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2263" y="1355725"/>
            <a:ext cx="8399462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1028" name="Picture 1" descr="CHTC_logo_color_horiz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5388"/>
            <a:ext cx="27622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/>
        </p:nvCxnSpPr>
        <p:spPr bwMode="auto">
          <a:xfrm>
            <a:off x="0" y="6254750"/>
            <a:ext cx="91440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505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C3F5E5-B27C-4439-B499-254A05530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8" descr="C:\Users\vmuser\Desktop\HTCondor_red_blk_notag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725" y="6181725"/>
            <a:ext cx="2708275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29" r:id="rId2"/>
    <p:sldLayoutId id="2147483730" r:id="rId3"/>
    <p:sldLayoutId id="2147483739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60036"/>
          </a:solidFill>
          <a:latin typeface="Arial" charset="0"/>
          <a:ea typeface="MS PGothic" pitchFamily="34" charset="-128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3333CC"/>
          </a:solidFill>
          <a:latin typeface="Comic Sans MS" charset="0"/>
          <a:ea typeface="ＭＳ Ｐゴシック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08000"/>
        </a:buClr>
        <a:buSzPct val="120000"/>
        <a:buChar char="›"/>
        <a:defRPr sz="3200">
          <a:solidFill>
            <a:schemeClr val="tx1"/>
          </a:solidFill>
          <a:latin typeface="+mn-lt"/>
          <a:ea typeface="MS PGothic" pitchFamily="34" charset="-128"/>
          <a:cs typeface="MS PGothic" pitchFamily="34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90000"/>
        <a:buFont typeface="Marlett" pitchFamily="2" charset="2"/>
        <a:buChar char="h"/>
        <a:defRPr sz="2800">
          <a:solidFill>
            <a:schemeClr val="tx1"/>
          </a:solidFill>
          <a:latin typeface="+mn-lt"/>
          <a:ea typeface="MS PGothic" pitchFamily="34" charset="-128"/>
          <a:cs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0560" y="2987039"/>
            <a:ext cx="7772400" cy="2302193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Improvements to Configuration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64765" y="5614330"/>
            <a:ext cx="327839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+mn-lt"/>
              </a:rPr>
              <a:t>John (TJ) Knoeller</a:t>
            </a:r>
          </a:p>
          <a:p>
            <a:pPr algn="ctr"/>
            <a:r>
              <a:rPr lang="en-US" dirty="0" smtClean="0">
                <a:latin typeface="+mn-lt"/>
              </a:rPr>
              <a:t>Condor Week 2014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Shows </a:t>
            </a:r>
            <a:r>
              <a:rPr lang="en-US" i="1" dirty="0" smtClean="0"/>
              <a:t>all</a:t>
            </a:r>
            <a:r>
              <a:rPr lang="en-US" dirty="0" smtClean="0"/>
              <a:t> knob values, </a:t>
            </a:r>
            <a:r>
              <a:rPr lang="en-US" dirty="0"/>
              <a:t>including </a:t>
            </a:r>
            <a:r>
              <a:rPr lang="en-US" dirty="0" smtClean="0"/>
              <a:t>defaults</a:t>
            </a:r>
          </a:p>
          <a:p>
            <a:r>
              <a:rPr lang="en-US" dirty="0" smtClean="0"/>
              <a:t>Remote </a:t>
            </a:r>
            <a:r>
              <a:rPr lang="en-US" dirty="0"/>
              <a:t>dump works </a:t>
            </a:r>
            <a:r>
              <a:rPr lang="en-US" dirty="0" smtClean="0"/>
              <a:t>!</a:t>
            </a:r>
            <a:endParaRPr lang="en-US" dirty="0"/>
          </a:p>
          <a:p>
            <a:r>
              <a:rPr lang="en-US" dirty="0"/>
              <a:t>So does remote verbose dump 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-verbose shows what file set the knob</a:t>
            </a:r>
          </a:p>
          <a:p>
            <a:r>
              <a:rPr lang="en-US" dirty="0" smtClean="0"/>
              <a:t>Dump only knobs that match a regex</a:t>
            </a:r>
          </a:p>
          <a:p>
            <a:r>
              <a:rPr lang="en-US" dirty="0" smtClean="0"/>
              <a:t>Write an ‘upgrade’ file containing </a:t>
            </a:r>
            <a:r>
              <a:rPr lang="en-US" i="1" dirty="0" smtClean="0"/>
              <a:t>only</a:t>
            </a:r>
            <a:r>
              <a:rPr lang="en-US" dirty="0" smtClean="0"/>
              <a:t> the knobs that you’ve changed</a:t>
            </a:r>
          </a:p>
          <a:p>
            <a:pPr lvl="1"/>
            <a:r>
              <a:rPr lang="en-US" dirty="0" smtClean="0"/>
              <a:t>-</a:t>
            </a:r>
            <a:r>
              <a:rPr lang="en-US" dirty="0" err="1" smtClean="0"/>
              <a:t>writeconfig:upgrade</a:t>
            </a:r>
            <a:r>
              <a:rPr lang="en-US" dirty="0" smtClean="0"/>
              <a:t> &lt;file&gt;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Improved </a:t>
            </a:r>
            <a:r>
              <a:rPr lang="en-US" dirty="0" err="1" smtClean="0"/>
              <a:t>condor_config_val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11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028700"/>
            <a:ext cx="8399462" cy="4777739"/>
          </a:xfrm>
        </p:spPr>
        <p:txBody>
          <a:bodyPr/>
          <a:lstStyle/>
          <a:p>
            <a:r>
              <a:rPr lang="en-US" dirty="0" smtClean="0"/>
              <a:t>New configuration language constructs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$(&lt;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&gt;:&lt;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default&gt;)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include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use</a:t>
            </a:r>
            <a:r>
              <a:rPr lang="en-US" dirty="0"/>
              <a:t> (aka meta-knobs)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if, else,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Have “backward </a:t>
            </a:r>
            <a:r>
              <a:rPr lang="en-US" dirty="0" err="1" smtClean="0"/>
              <a:t>parseable</a:t>
            </a:r>
            <a:r>
              <a:rPr lang="en-US" dirty="0" smtClean="0"/>
              <a:t>” flavors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u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se, include, :if</a:t>
            </a:r>
          </a:p>
          <a:p>
            <a:r>
              <a:rPr lang="en-US" dirty="0" smtClean="0"/>
              <a:t>Have “backward fail” flavors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@use, @include, if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power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9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165861"/>
            <a:ext cx="8399462" cy="4417378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$(&lt;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&gt;:&lt;default&gt;)</a:t>
            </a:r>
          </a:p>
          <a:p>
            <a:pPr marL="0" indent="0">
              <a:buNone/>
            </a:pPr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</a:p>
          <a:p>
            <a:r>
              <a:rPr lang="en-US" dirty="0" smtClean="0"/>
              <a:t>Is the value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param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</a:t>
            </a:r>
            <a:r>
              <a:rPr lang="en-US" dirty="0" smtClean="0"/>
              <a:t>if it is defined, otherwise it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&lt;default&gt;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   example: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NUM_SLOTS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$(NUM_CPUS:2)/2</a:t>
            </a:r>
          </a:p>
          <a:p>
            <a:pPr marL="457200" lvl="1" indent="0">
              <a:buNone/>
            </a:pPr>
            <a:r>
              <a:rPr lang="en-US" dirty="0" smtClean="0"/>
              <a:t>Number of slots will be either half the number of </a:t>
            </a:r>
            <a:r>
              <a:rPr lang="en-US" dirty="0" err="1" smtClean="0"/>
              <a:t>cpus</a:t>
            </a:r>
            <a:r>
              <a:rPr lang="en-US" dirty="0" smtClean="0"/>
              <a:t> or it will be 1.</a:t>
            </a:r>
          </a:p>
          <a:p>
            <a:r>
              <a:rPr lang="en-US" dirty="0" smtClean="0"/>
              <a:t>Works in submit files…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defaults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2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Like LOCAL_CONFIG_FILE except</a:t>
            </a:r>
          </a:p>
          <a:p>
            <a:pPr lvl="1"/>
            <a:r>
              <a:rPr lang="en-US" dirty="0" smtClean="0"/>
              <a:t>As many as you want</a:t>
            </a:r>
          </a:p>
          <a:p>
            <a:pPr lvl="1"/>
            <a:r>
              <a:rPr lang="en-US" dirty="0" smtClean="0"/>
              <a:t>Nested</a:t>
            </a:r>
          </a:p>
          <a:p>
            <a:pPr lvl="1"/>
            <a:r>
              <a:rPr lang="en-US" dirty="0" smtClean="0"/>
              <a:t>Read and parsed inline</a:t>
            </a:r>
          </a:p>
          <a:p>
            <a:r>
              <a:rPr lang="en-US" dirty="0" smtClean="0"/>
              <a:t>Can include the output of a command</a:t>
            </a:r>
          </a:p>
          <a:p>
            <a:r>
              <a:rPr lang="en-US" dirty="0" smtClean="0"/>
              <a:t>Macros on the include line substitute the current value, not the final one.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Include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8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263" y="1154431"/>
            <a:ext cx="8399462" cy="4428808"/>
          </a:xfrm>
        </p:spPr>
        <p:txBody>
          <a:bodyPr/>
          <a:lstStyle/>
          <a:p>
            <a:pPr marL="40005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FILE = 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config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.$(FULL_HOSTNAME)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Include : $(LOCAL_DIR)/$(FILE)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FILE = script.$(IP_ADDRESS)</a:t>
            </a:r>
          </a:p>
          <a:p>
            <a:pPr marL="400050" lvl="1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Include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$(RELEASE_DIR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)/$(FILE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|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Foo = bar</a:t>
            </a:r>
            <a:endParaRPr lang="en-US" sz="20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HTCondor 8.1 Includes a file and the output of a script b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+mn-lt"/>
                <a:ea typeface="MS PGothic" pitchFamily="34" charset="-128"/>
                <a:cs typeface="MS PGothic" pitchFamily="34" charset="-128"/>
              </a:rPr>
              <a:t>efore parsing </a:t>
            </a:r>
            <a:r>
              <a:rPr lang="en-US" sz="2800" b="1" dirty="0" smtClean="0"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Foo = bar</a:t>
            </a:r>
            <a:endParaRPr lang="en-US" sz="2800" b="1" dirty="0" smtClean="0"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800" dirty="0" smtClean="0">
                <a:cs typeface="Courier New" panose="02070309020205020404" pitchFamily="49" charset="0"/>
              </a:rPr>
              <a:t>HTCondor 8.0 sees</a:t>
            </a:r>
          </a:p>
          <a:p>
            <a:pPr marL="0" lvl="1" indent="0">
              <a:buClr>
                <a:srgbClr val="808000"/>
              </a:buClr>
              <a:buSzPct val="120000"/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FILE = script.$(IP_ADDRESS)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Include 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$(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RELEASE_DIR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)/$(FILE) |</a:t>
            </a:r>
            <a:b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Foo = bar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Include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880" y="4185285"/>
            <a:ext cx="12192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61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use</a:t>
            </a:r>
            <a:r>
              <a:rPr lang="en-US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ROLE : Submit, Execute</a:t>
            </a:r>
            <a:br>
              <a:rPr lang="en-US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use POLICY : </a:t>
            </a:r>
            <a:r>
              <a:rPr lang="en-US" b="1" baseline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Always_Run_Jobs</a:t>
            </a:r>
            <a:r>
              <a:rPr lang="en-US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use SECURITY : </a:t>
            </a:r>
            <a:r>
              <a:rPr lang="en-US" b="1" baseline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User_Based</a:t>
            </a:r>
            <a:r>
              <a:rPr lang="en-US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b="1" baseline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use SECURITY : Strong </a:t>
            </a:r>
            <a:endParaRPr lang="en-US" sz="1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b="0" dirty="0" smtClean="0">
                <a:latin typeface="+mn-lt"/>
                <a:cs typeface="Courier New" panose="02070309020205020404" pitchFamily="49" charset="0"/>
              </a:rPr>
              <a:t>Each</a:t>
            </a:r>
            <a:r>
              <a:rPr lang="en-US" sz="3200" b="0" baseline="0" dirty="0" smtClean="0">
                <a:latin typeface="+mn-lt"/>
                <a:cs typeface="Courier New" panose="02070309020205020404" pitchFamily="49" charset="0"/>
              </a:rPr>
              <a:t> keyword after colon expands inline to one or more configuration statements.</a:t>
            </a:r>
          </a:p>
          <a:p>
            <a:r>
              <a:rPr lang="en-US" sz="3200" b="0" baseline="0" dirty="0" smtClean="0">
                <a:latin typeface="+mn-lt"/>
                <a:cs typeface="Courier New" panose="02070309020205020404" pitchFamily="49" charset="0"/>
              </a:rPr>
              <a:t>Defined when HTCondor is built</a:t>
            </a:r>
          </a:p>
          <a:p>
            <a:pPr lvl="1"/>
            <a:r>
              <a:rPr lang="en-US" sz="2400" dirty="0" smtClean="0">
                <a:cs typeface="Courier New" panose="02070309020205020404" pitchFamily="49" charset="0"/>
              </a:rPr>
              <a:t>See param_info.in (mentioned earlier)</a:t>
            </a:r>
            <a:endParaRPr lang="en-US" sz="2400" b="1" baseline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(meta-knobs)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808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</a:rPr>
              <a:t>Categories </a:t>
            </a:r>
            <a:r>
              <a:rPr lang="en-US" dirty="0" smtClean="0">
                <a:solidFill>
                  <a:prstClr val="black"/>
                </a:solidFill>
              </a:rPr>
              <a:t>are currently</a:t>
            </a:r>
            <a:r>
              <a:rPr lang="en-US" dirty="0">
                <a:solidFill>
                  <a:prstClr val="black"/>
                </a:solidFill>
              </a:rPr>
              <a:t/>
            </a:r>
            <a:br>
              <a:rPr lang="en-US" dirty="0">
                <a:solidFill>
                  <a:prstClr val="black"/>
                </a:solidFill>
              </a:rPr>
            </a:br>
            <a:r>
              <a:rPr lang="en-US" dirty="0">
                <a:solidFill>
                  <a:prstClr val="black"/>
                </a:solidFill>
              </a:rPr>
              <a:t>  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ROLE, FEATURE, POLICY, SECURITY</a:t>
            </a:r>
          </a:p>
          <a:p>
            <a:pPr lvl="0">
              <a:lnSpc>
                <a:spcPct val="150000"/>
              </a:lnSpc>
            </a:pPr>
            <a:r>
              <a:rPr lang="en-US" dirty="0" smtClean="0">
                <a:solidFill>
                  <a:prstClr val="black"/>
                </a:solidFill>
              </a:rPr>
              <a:t>Find out what options are available with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 &lt;category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endParaRPr lang="en-US" sz="2400" b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0">
              <a:lnSpc>
                <a:spcPct val="150000"/>
              </a:lnSpc>
            </a:pPr>
            <a:r>
              <a:rPr lang="en-US" dirty="0">
                <a:solidFill>
                  <a:prstClr val="black"/>
                </a:solidFill>
              </a:rPr>
              <a:t>Examine contents of </a:t>
            </a:r>
            <a:r>
              <a:rPr lang="en-US" dirty="0" smtClean="0">
                <a:solidFill>
                  <a:prstClr val="black"/>
                </a:solidFill>
              </a:rPr>
              <a:t>a meta-knob with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400" b="1" dirty="0" err="1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condor_config_val</a:t>
            </a:r>
            <a:r>
              <a:rPr lang="en-US" sz="2400" b="1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use &lt;category&gt;:&lt;option&gt;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 the meta-knobs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4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use role:personal</a:t>
            </a:r>
          </a:p>
          <a:p>
            <a:pPr marL="0" indent="0">
              <a:buNone/>
            </a:pPr>
            <a:endParaRPr lang="en-US" sz="1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>
                <a:cs typeface="Courier New" panose="02070309020205020404" pitchFamily="49" charset="0"/>
              </a:rPr>
              <a:t>HTCondor 8.1 looks up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role:personal</a:t>
            </a:r>
            <a:r>
              <a:rPr lang="en-US" dirty="0" smtClean="0">
                <a:cs typeface="Courier New" panose="02070309020205020404" pitchFamily="49" charset="0"/>
              </a:rPr>
              <a:t>. It finds and parses this text:</a:t>
            </a:r>
            <a:endParaRPr lang="en-US" sz="2800" dirty="0" smtClean="0"/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COLLECTOR_HOST=$(CONDOR_HOST):0</a:t>
            </a:r>
            <a:b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DAEMON_LIST=MASTER COLLECTOR NEGOTIATOR STARTD SCHEDD</a:t>
            </a:r>
          </a:p>
          <a:p>
            <a:pPr marL="0" indent="0">
              <a:buNone/>
            </a:pP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RunBenchmarks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dirty="0" smtClean="0">
                <a:cs typeface="Courier New" panose="02070309020205020404" pitchFamily="49" charset="0"/>
              </a:rPr>
              <a:t>HTCondor 8.0 parses </a:t>
            </a:r>
            <a:r>
              <a:rPr lang="en-US" dirty="0">
                <a:cs typeface="Courier New" panose="02070309020205020404" pitchFamily="49" charset="0"/>
              </a:rPr>
              <a:t>this as</a:t>
            </a:r>
            <a:endParaRPr lang="en-US" sz="4000" dirty="0"/>
          </a:p>
          <a:p>
            <a:pPr marL="0" indent="0">
              <a:buNone/>
            </a:pP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 = personal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470" y="4368165"/>
            <a:ext cx="121920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7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2130" y="3371850"/>
            <a:ext cx="2857500" cy="2286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US" dirty="0" smtClean="0"/>
              <a:t>How does 8.0 turn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 role:personal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dirty="0" smtClean="0"/>
              <a:t>into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use = personal </a:t>
            </a:r>
            <a:r>
              <a:rPr lang="en-US" b="1" dirty="0" smtClean="0">
                <a:cs typeface="Courier New" panose="02070309020205020404" pitchFamily="49" charset="0"/>
              </a:rPr>
              <a:t> ?</a:t>
            </a:r>
          </a:p>
          <a:p>
            <a:pPr marL="457200" lvl="1" indent="0">
              <a:buNone/>
            </a:pPr>
            <a:endParaRPr lang="en-US" sz="1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2000" dirty="0" smtClean="0">
                <a:cs typeface="Courier New" panose="02070309020205020404" pitchFamily="49" charset="0"/>
              </a:rPr>
              <a:t>From start of line, the first space, tab, colon or</a:t>
            </a:r>
            <a:br>
              <a:rPr lang="en-US" sz="2000" dirty="0" smtClean="0">
                <a:cs typeface="Courier New" panose="02070309020205020404" pitchFamily="49" charset="0"/>
              </a:rPr>
            </a:br>
            <a:r>
              <a:rPr lang="en-US" sz="2000" dirty="0" smtClean="0">
                <a:cs typeface="Courier New" panose="02070309020205020404" pitchFamily="49" charset="0"/>
              </a:rPr>
              <a:t>equal sign is the end of the knob name - “use”</a:t>
            </a:r>
            <a:br>
              <a:rPr lang="en-US" sz="2000" dirty="0" smtClean="0">
                <a:cs typeface="Courier New" panose="02070309020205020404" pitchFamily="49" charset="0"/>
              </a:rPr>
            </a:br>
            <a:r>
              <a:rPr lang="en-US" sz="2000" dirty="0" smtClean="0">
                <a:cs typeface="Courier New" panose="02070309020205020404" pitchFamily="49" charset="0"/>
              </a:rPr>
              <a:t/>
            </a:r>
            <a:br>
              <a:rPr lang="en-US" sz="2000" dirty="0" smtClean="0">
                <a:cs typeface="Courier New" panose="02070309020205020404" pitchFamily="49" charset="0"/>
              </a:rPr>
            </a:br>
            <a:r>
              <a:rPr lang="en-US" sz="2000" dirty="0" smtClean="0">
                <a:cs typeface="Courier New" panose="02070309020205020404" pitchFamily="49" charset="0"/>
              </a:rPr>
              <a:t>From there, the first colon or equal sign is</a:t>
            </a:r>
            <a:br>
              <a:rPr lang="en-US" sz="2000" dirty="0" smtClean="0">
                <a:cs typeface="Courier New" panose="02070309020205020404" pitchFamily="49" charset="0"/>
              </a:rPr>
            </a:br>
            <a:r>
              <a:rPr lang="en-US" sz="2000" dirty="0" smtClean="0">
                <a:cs typeface="Courier New" panose="02070309020205020404" pitchFamily="49" charset="0"/>
              </a:rPr>
              <a:t>the operator “:” (which behaves just like equals)</a:t>
            </a:r>
            <a:br>
              <a:rPr lang="en-US" sz="2000" dirty="0" smtClean="0">
                <a:cs typeface="Courier New" panose="02070309020205020404" pitchFamily="49" charset="0"/>
              </a:rPr>
            </a:br>
            <a:r>
              <a:rPr lang="en-US" sz="2000" dirty="0" smtClean="0">
                <a:cs typeface="Courier New" panose="02070309020205020404" pitchFamily="49" charset="0"/>
              </a:rPr>
              <a:t>			</a:t>
            </a:r>
            <a:br>
              <a:rPr lang="en-US" sz="2000" dirty="0" smtClean="0">
                <a:cs typeface="Courier New" panose="02070309020205020404" pitchFamily="49" charset="0"/>
              </a:rPr>
            </a:br>
            <a:r>
              <a:rPr lang="en-US" sz="2000" dirty="0" smtClean="0">
                <a:cs typeface="Courier New" panose="02070309020205020404" pitchFamily="49" charset="0"/>
              </a:rPr>
              <a:t>From there, skip spaces and tabs. The rest</a:t>
            </a:r>
            <a:br>
              <a:rPr lang="en-US" sz="2000" dirty="0" smtClean="0">
                <a:cs typeface="Courier New" panose="02070309020205020404" pitchFamily="49" charset="0"/>
              </a:rPr>
            </a:br>
            <a:r>
              <a:rPr lang="en-US" sz="2000" dirty="0" smtClean="0">
                <a:cs typeface="Courier New" panose="02070309020205020404" pitchFamily="49" charset="0"/>
              </a:rPr>
              <a:t>is the value - “personal”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8.0 do to role?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91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If,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/>
              <a:t>support only basic conditionals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[!] &lt;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-or-number&gt;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[!] defined &lt;name&gt;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[!] version [&gt;&lt;=]=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x.y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[.z]</a:t>
            </a:r>
          </a:p>
          <a:p>
            <a:r>
              <a:rPr lang="en-US" dirty="0" smtClean="0"/>
              <a:t>No comparison or complex conditionals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 version</a:t>
            </a:r>
            <a:r>
              <a:rPr lang="en-US" dirty="0" smtClean="0"/>
              <a:t>  is a special case</a:t>
            </a:r>
          </a:p>
          <a:p>
            <a:r>
              <a:rPr lang="en-US" dirty="0" smtClean="0"/>
              <a:t>Conditional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$(knob:0)</a:t>
            </a:r>
            <a:r>
              <a:rPr lang="en-US" dirty="0" smtClean="0"/>
              <a:t>is false when knob is not defined.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/ Else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44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Backward compatible</a:t>
            </a:r>
          </a:p>
          <a:p>
            <a:pPr>
              <a:defRPr/>
            </a:pPr>
            <a:r>
              <a:rPr lang="en-US" dirty="0" smtClean="0"/>
              <a:t>Small</a:t>
            </a:r>
          </a:p>
          <a:p>
            <a:pPr>
              <a:defRPr/>
            </a:pPr>
            <a:r>
              <a:rPr lang="en-US" dirty="0" smtClean="0"/>
              <a:t>Less surprising</a:t>
            </a:r>
          </a:p>
          <a:p>
            <a:pPr>
              <a:defRPr/>
            </a:pPr>
            <a:r>
              <a:rPr lang="en-US" dirty="0"/>
              <a:t>More </a:t>
            </a:r>
            <a:r>
              <a:rPr lang="en-US" dirty="0" smtClean="0"/>
              <a:t>powerful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E66C65D-C78B-4ED4-B348-84C4C2E66C23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Usability </a:t>
            </a:r>
            <a:r>
              <a:rPr lang="en-US" dirty="0" smtClean="0"/>
              <a:t>Goals </a:t>
            </a:r>
            <a:r>
              <a:rPr lang="en-US" dirty="0" smtClean="0"/>
              <a:t>for 8.1/8.2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4779" y="3314700"/>
            <a:ext cx="4389121" cy="23523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980" y="4025265"/>
            <a:ext cx="1219200" cy="161925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version &gt;= 8.1.6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use feature :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gpus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else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MACHINE_RESOURCE_GPUS = 0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 smtClean="0"/>
          </a:p>
          <a:p>
            <a:r>
              <a:rPr lang="en-US" dirty="0" smtClean="0"/>
              <a:t>HTCondor 8.0 reports a syntax error!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dirty="0" smtClean="0"/>
              <a:t> lines have no operator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If / Else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661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:If version &gt;= 8.1.6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:  use feature : 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gpus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:else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MACHINE_RESOURCE_GPUS = 0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: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 smtClean="0"/>
          </a:p>
          <a:p>
            <a:r>
              <a:rPr lang="en-US" dirty="0" smtClean="0"/>
              <a:t>HTCondor 8.0 only sees</a:t>
            </a:r>
          </a:p>
          <a:p>
            <a:pPr marL="0" indent="0">
              <a:buNone/>
            </a:pP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MACHINE_RESOURCE_GPUS 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sz="2800" dirty="0" smtClean="0"/>
          </a:p>
          <a:p>
            <a:pPr marL="457200" lvl="1" indent="0">
              <a:buNone/>
            </a:pPr>
            <a:r>
              <a:rPr lang="en-US" dirty="0" smtClean="0"/>
              <a:t>(because 8.0 ignores everything after the colon)*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If / Else for 8.0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28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8577" y="2908935"/>
            <a:ext cx="1219200" cy="161925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97230" y="4126229"/>
            <a:ext cx="7772400" cy="1856617"/>
          </a:xfrm>
        </p:spPr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492875"/>
            <a:ext cx="2133600" cy="365125"/>
          </a:xfrm>
        </p:spPr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912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configuration files work the same *</a:t>
            </a:r>
          </a:p>
          <a:p>
            <a:pPr marL="457200" lvl="1" indent="0">
              <a:buNone/>
            </a:pPr>
            <a:r>
              <a:rPr lang="en-US" dirty="0" smtClean="0"/>
              <a:t>* (probably… see ‘less surprising’)</a:t>
            </a:r>
          </a:p>
          <a:p>
            <a:r>
              <a:rPr lang="en-US" dirty="0" smtClean="0"/>
              <a:t>Share configuration across versions</a:t>
            </a:r>
          </a:p>
          <a:p>
            <a:pPr lvl="1"/>
            <a:r>
              <a:rPr lang="en-US" dirty="0" smtClean="0"/>
              <a:t>New syntax </a:t>
            </a:r>
            <a:r>
              <a:rPr lang="en-US" i="1" dirty="0" smtClean="0"/>
              <a:t>looks</a:t>
            </a:r>
            <a:r>
              <a:rPr lang="en-US" dirty="0" smtClean="0"/>
              <a:t> valid to HTCondor 8.0</a:t>
            </a:r>
          </a:p>
          <a:p>
            <a:r>
              <a:rPr lang="en-US" dirty="0" smtClean="0"/>
              <a:t>Detect attempts to use new syntax with 8.0</a:t>
            </a:r>
          </a:p>
          <a:p>
            <a:pPr lvl="1"/>
            <a:r>
              <a:rPr lang="en-US" dirty="0" smtClean="0"/>
              <a:t>Optional variants of new syntax that produce errors in HTCondor 8.0 and earlier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Backward compatible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75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Colon now has special meaning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START = true</a:t>
            </a:r>
            <a:b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START : true</a:t>
            </a:r>
            <a:endParaRPr lang="en-US" sz="2800" dirty="0" smtClean="0"/>
          </a:p>
          <a:p>
            <a:pPr lvl="1"/>
            <a:r>
              <a:rPr lang="en-US" dirty="0" smtClean="0"/>
              <a:t>8.0 treats these two lines the same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8.1,8.2 produces a warning for the second line</a:t>
            </a:r>
          </a:p>
          <a:p>
            <a:pPr lvl="1"/>
            <a:r>
              <a:rPr lang="en-US" dirty="0" smtClean="0">
                <a:cs typeface="Courier New" panose="02070309020205020404" pitchFamily="49" charset="0"/>
              </a:rPr>
              <a:t>8.3,8.4 will treat the second line as an error</a:t>
            </a:r>
          </a:p>
          <a:p>
            <a:r>
              <a:rPr lang="en-US" dirty="0" smtClean="0"/>
              <a:t>Interactions between comments and line continuation have changed (more later)</a:t>
            </a:r>
          </a:p>
          <a:p>
            <a:pPr marL="0" indent="0">
              <a:buNone/>
            </a:pP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incompatibilities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97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Smaller configuration files</a:t>
            </a:r>
          </a:p>
          <a:p>
            <a:pPr lvl="1"/>
            <a:r>
              <a:rPr lang="en-US" dirty="0" smtClean="0"/>
              <a:t>Only deviations from defaults</a:t>
            </a:r>
          </a:p>
          <a:p>
            <a:r>
              <a:rPr lang="en-US" dirty="0" smtClean="0"/>
              <a:t>Smaller memory footprint</a:t>
            </a:r>
          </a:p>
          <a:p>
            <a:pPr lvl="1"/>
            <a:r>
              <a:rPr lang="en-US" dirty="0" smtClean="0"/>
              <a:t>Less to parse, less to store in memory</a:t>
            </a:r>
          </a:p>
          <a:p>
            <a:pPr lvl="1"/>
            <a:r>
              <a:rPr lang="en-US" dirty="0" smtClean="0"/>
              <a:t>Shadow more than 100 Kb smaller</a:t>
            </a:r>
          </a:p>
          <a:p>
            <a:r>
              <a:rPr lang="en-US" dirty="0" smtClean="0"/>
              <a:t>Default </a:t>
            </a:r>
            <a:r>
              <a:rPr lang="en-US" dirty="0" err="1" smtClean="0"/>
              <a:t>condor_config</a:t>
            </a:r>
            <a:r>
              <a:rPr lang="en-US" dirty="0" smtClean="0"/>
              <a:t> is 40x smaller</a:t>
            </a:r>
          </a:p>
          <a:p>
            <a:r>
              <a:rPr lang="en-US" dirty="0" smtClean="0"/>
              <a:t>Most defaults </a:t>
            </a:r>
            <a:r>
              <a:rPr lang="en-US" dirty="0"/>
              <a:t>set at compile </a:t>
            </a:r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469" y="880110"/>
            <a:ext cx="1935785" cy="1988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488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Compile time defaults give us:</a:t>
            </a:r>
          </a:p>
          <a:p>
            <a:r>
              <a:rPr lang="en-US" dirty="0" smtClean="0"/>
              <a:t>Shareable defaults (in the code segment)</a:t>
            </a:r>
          </a:p>
          <a:p>
            <a:pPr lvl="1"/>
            <a:r>
              <a:rPr lang="en-US" dirty="0" smtClean="0"/>
              <a:t>Nothing to parse at startup</a:t>
            </a:r>
          </a:p>
          <a:p>
            <a:pPr lvl="1"/>
            <a:r>
              <a:rPr lang="en-US" dirty="0" smtClean="0"/>
              <a:t>Shared between processes</a:t>
            </a:r>
          </a:p>
          <a:p>
            <a:r>
              <a:rPr lang="en-US" dirty="0" smtClean="0"/>
              <a:t>Can be easily customized downstream</a:t>
            </a:r>
          </a:p>
          <a:p>
            <a:pPr lvl="1"/>
            <a:r>
              <a:rPr lang="en-US" dirty="0" smtClean="0"/>
              <a:t>Just edit param_info.in before you build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effects of </a:t>
            </a:r>
            <a:r>
              <a:rPr lang="en-US" i="1" dirty="0" smtClean="0"/>
              <a:t>Small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50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Defaults have been modernized</a:t>
            </a:r>
          </a:p>
          <a:p>
            <a:r>
              <a:rPr lang="en-US" dirty="0" smtClean="0"/>
              <a:t>condor_config_val sees all</a:t>
            </a:r>
          </a:p>
          <a:p>
            <a:r>
              <a:rPr lang="en-US" dirty="0" smtClean="0"/>
              <a:t>Many substitution bugs fixed</a:t>
            </a:r>
          </a:p>
          <a:p>
            <a:pPr lvl="1"/>
            <a:r>
              <a:rPr lang="en-US" dirty="0" smtClean="0"/>
              <a:t>Couldn’t build off of compile time values</a:t>
            </a:r>
          </a:p>
          <a:p>
            <a:pPr lvl="1"/>
            <a:r>
              <a:rPr lang="en-US" dirty="0" smtClean="0"/>
              <a:t>Daemon overrides would only work sometimes</a:t>
            </a:r>
          </a:p>
          <a:p>
            <a:r>
              <a:rPr lang="en-US" dirty="0" smtClean="0"/>
              <a:t>More intuitive comment (#) and line continuation (\) interactions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 Surprising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624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ALLOW_WRITE =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a.b.c.d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a.b.c.e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#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a.b.c.x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</a:p>
          <a:p>
            <a:pPr marL="40005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a.b.c.z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In 8.0 you end up with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</a:t>
            </a:r>
            <a:r>
              <a:rPr lang="en-US" dirty="0" smtClean="0"/>
              <a:t> as a list member</a:t>
            </a:r>
          </a:p>
          <a:p>
            <a:r>
              <a:rPr lang="en-US" dirty="0" smtClean="0"/>
              <a:t>In 8.1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a.b.c.x</a:t>
            </a:r>
            <a:r>
              <a:rPr lang="en-US" dirty="0" smtClean="0"/>
              <a:t> is commented out.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 after line continuation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173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We want to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frob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the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bobulator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\</a:t>
            </a:r>
            <a:b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FROB_BOBULATOR = true</a:t>
            </a:r>
          </a:p>
          <a:p>
            <a:pPr marL="400050" lvl="1" indent="0">
              <a:buNone/>
            </a:pP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In 8.0 \ at the end of a comment line ‘eats’ the next line, so </a:t>
            </a:r>
            <a:r>
              <a:rPr lang="en-US" sz="2800" dirty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FROB_BOBULATOR</a:t>
            </a:r>
            <a:r>
              <a:rPr lang="en-US" dirty="0" smtClean="0"/>
              <a:t> is not set </a:t>
            </a:r>
          </a:p>
          <a:p>
            <a:r>
              <a:rPr lang="en-US" dirty="0" smtClean="0"/>
              <a:t>In 8.1 \ at the end of a comment line is ignored,</a:t>
            </a:r>
            <a:r>
              <a:rPr lang="en-US" dirty="0"/>
              <a:t> </a:t>
            </a:r>
            <a:r>
              <a:rPr lang="en-US" dirty="0" smtClean="0"/>
              <a:t>so every comment line needs its own #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continuation after comment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2518E4F-6306-4F7A-8038-52BAE968213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7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_analyze_tutorial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3_CondorN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ondorNew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ondorNew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Q_analyze_tutorial</Template>
  <TotalTime>3050</TotalTime>
  <Words>713</Words>
  <Application>Microsoft Office PowerPoint</Application>
  <PresentationFormat>On-screen Show (4:3)</PresentationFormat>
  <Paragraphs>195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Q_analyze_tutorial</vt:lpstr>
      <vt:lpstr>Improvements to Configuration</vt:lpstr>
      <vt:lpstr>Usability Goals for 8.1/8.2</vt:lpstr>
      <vt:lpstr>Backward compatible</vt:lpstr>
      <vt:lpstr>The incompatibilities</vt:lpstr>
      <vt:lpstr>Small</vt:lpstr>
      <vt:lpstr>Bonus effects of Small</vt:lpstr>
      <vt:lpstr>Less Surprising</vt:lpstr>
      <vt:lpstr>Comment after line continuation</vt:lpstr>
      <vt:lpstr>Line continuation after comment</vt:lpstr>
      <vt:lpstr>Improved condor_config_val</vt:lpstr>
      <vt:lpstr>More power</vt:lpstr>
      <vt:lpstr>Substitution defaults</vt:lpstr>
      <vt:lpstr>Include</vt:lpstr>
      <vt:lpstr>Example of Include</vt:lpstr>
      <vt:lpstr>Use (meta-knobs)</vt:lpstr>
      <vt:lpstr>Explore the meta-knobs</vt:lpstr>
      <vt:lpstr>Example of Use</vt:lpstr>
      <vt:lpstr>What did 8.0 do to role?</vt:lpstr>
      <vt:lpstr>If / Else</vt:lpstr>
      <vt:lpstr>Example of If / Else</vt:lpstr>
      <vt:lpstr>Example of If / Else for 8.0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Improvements to Configuration</dc:title>
  <dc:creator>johnkn</dc:creator>
  <cp:lastModifiedBy>johnkn</cp:lastModifiedBy>
  <cp:revision>73</cp:revision>
  <dcterms:created xsi:type="dcterms:W3CDTF">2014-04-21T15:43:34Z</dcterms:created>
  <dcterms:modified xsi:type="dcterms:W3CDTF">2014-04-28T18:35:16Z</dcterms:modified>
</cp:coreProperties>
</file>