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50.xml" ContentType="application/vnd.openxmlformats-officedocument.presentationml.slide+xml"/>
  <Override PartName="/ppt/slides/slide18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60.xml" ContentType="application/vnd.openxmlformats-officedocument.presentationml.slide+xml"/>
  <Override PartName="/ppt/slides/slide28.xml" ContentType="application/vnd.openxmlformats-officedocument.presentationml.slide+xml"/>
  <Override PartName="/ppt/slides/slide37.xml" ContentType="application/vnd.openxmlformats-officedocument.presentationml.slide+xml"/>
  <Override PartName="/ppt/slides/slide70.xml" ContentType="application/vnd.openxmlformats-officedocument.presentationml.slide+xml"/>
  <Override PartName="/ppt/slides/slide9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5.xml" ContentType="application/vnd.openxmlformats-officedocument.presentationml.slideLayout+xml"/>
  <Override PartName="/ppt/slides/slide66.xml" ContentType="application/vnd.openxmlformats-officedocument.presentationml.slide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31.xml" ContentType="application/vnd.openxmlformats-officedocument.presentationml.notes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51.xml" ContentType="application/vnd.openxmlformats-officedocument.presentationml.slide+xml"/>
  <Override PartName="/ppt/slides/slide19.xml" ContentType="application/vnd.openxmlformats-officedocument.presentationml.slide+xml"/>
  <Override PartName="/ppt/notesSlides/notesSlide27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61.xml" ContentType="application/vnd.openxmlformats-officedocument.presentationml.slide+xml"/>
  <Override PartName="/ppt/slides/slide29.xml" ContentType="application/vnd.openxmlformats-officedocument.presentationml.slide+xml"/>
  <Override PartName="/ppt/notesSlides/notesSlide36.xml" ContentType="application/vnd.openxmlformats-officedocument.presentationml.notesSlide+xml"/>
  <Override PartName="/ppt/slides/slide38.xml" ContentType="application/vnd.openxmlformats-officedocument.presentationml.slide+xml"/>
  <Override PartName="/ppt/slides/slide71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tags/tag2.xml" ContentType="application/vnd.openxmlformats-officedocument.presentationml.tags+xml"/>
  <Override PartName="/ppt/slideLayouts/slideLayout16.xml" ContentType="application/vnd.openxmlformats-officedocument.presentationml.slideLayout+xml"/>
  <Override PartName="/ppt/slides/slide67.xml" ContentType="application/vnd.openxmlformats-officedocument.presentationml.slide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Default Extension="emf" ContentType="image/x-emf"/>
  <Override PartName="/ppt/slideLayouts/slideLayout35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2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notesSlides/notesSlide32.xml" ContentType="application/vnd.openxmlformats-officedocument.presentationml.notesSlide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8.xml" ContentType="application/vnd.openxmlformats-officedocument.presentationml.notesSlide+xml"/>
  <Override PartName="/ppt/slides/slide52.xml" ContentType="application/vnd.openxmlformats-officedocument.presentationml.slide+xml"/>
  <Override PartName="/ppt/notesSlides/notesSlide2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s/slide62.xml" ContentType="application/vnd.openxmlformats-officedocument.presentationml.slide+xml"/>
  <Override PartName="/ppt/notesSlides/notesSlide37.xml" ContentType="application/vnd.openxmlformats-officedocument.presentationml.notesSlide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ppt/slides/slide49.xml" ContentType="application/vnd.openxmlformats-officedocument.presentationml.slide+xml"/>
  <Override PartName="/ppt/slides/slide58.xml" ContentType="application/vnd.openxmlformats-officedocument.presentationml.slide+xml"/>
  <Override PartName="/docProps/core.xml" ContentType="application/vnd.openxmlformats-package.core-propertie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s/slide68.xml" ContentType="application/vnd.openxmlformats-officedocument.presentationml.slide+xml"/>
  <Override PartName="/ppt/theme/theme3.xml" ContentType="application/vnd.openxmlformats-officedocument.them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Default Extension="gif" ContentType="image/gif"/>
  <Override PartName="/ppt/slides/slide15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s/slide44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53.xml" ContentType="application/vnd.openxmlformats-officedocument.presentationml.slide+xml"/>
  <Override PartName="/ppt/notesSlides/notesSlide29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3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72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59.xml" ContentType="application/vnd.openxmlformats-officedocument.presentationml.slide+xml"/>
  <Override PartName="/ppt/tags/tag4.xml" ContentType="application/vnd.openxmlformats-officedocument.presentationml.tags+xml"/>
  <Override PartName="/ppt/slideLayouts/slideLayout18.xml" ContentType="application/vnd.openxmlformats-officedocument.presentationml.slideLayout+xml"/>
  <Override PartName="/ppt/slides/slide69.xml" ContentType="application/vnd.openxmlformats-officedocument.presentationml.slide+xml"/>
  <Override PartName="/ppt/theme/theme4.xml" ContentType="application/vnd.openxmlformats-officedocument.theme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37.xml" ContentType="application/vnd.openxmlformats-officedocument.presentationml.slideLayout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26.xml" ContentType="application/vnd.openxmlformats-officedocument.presentationml.slide+xml"/>
  <Override PartName="/ppt/notesSlides/notesSlide34.xml" ContentType="application/vnd.openxmlformats-officedocument.presentationml.notesSlide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slides/slide73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tags/tag5.xml" ContentType="application/vnd.openxmlformats-officedocument.presentationml.tags+xml"/>
  <Override PartName="/ppt/slideLayouts/slideLayout19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slideLayouts/slideLayout38.xml" ContentType="application/vnd.openxmlformats-officedocument.presentationml.slideLayout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35.xml" ContentType="application/vnd.openxmlformats-officedocument.presentationml.notesSlide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Default Extension="pdf" ContentType="application/pdf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6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74" r:id="rId2"/>
    <p:sldMasterId id="2147483660" r:id="rId3"/>
  </p:sldMasterIdLst>
  <p:notesMasterIdLst>
    <p:notesMasterId r:id="rId77"/>
  </p:notesMasterIdLst>
  <p:sldIdLst>
    <p:sldId id="257" r:id="rId4"/>
    <p:sldId id="385" r:id="rId5"/>
    <p:sldId id="544" r:id="rId6"/>
    <p:sldId id="545" r:id="rId7"/>
    <p:sldId id="543" r:id="rId8"/>
    <p:sldId id="546" r:id="rId9"/>
    <p:sldId id="547" r:id="rId10"/>
    <p:sldId id="558" r:id="rId11"/>
    <p:sldId id="560" r:id="rId12"/>
    <p:sldId id="561" r:id="rId13"/>
    <p:sldId id="562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57" r:id="rId23"/>
    <p:sldId id="563" r:id="rId24"/>
    <p:sldId id="564" r:id="rId25"/>
    <p:sldId id="386" r:id="rId26"/>
    <p:sldId id="565" r:id="rId27"/>
    <p:sldId id="538" r:id="rId28"/>
    <p:sldId id="496" r:id="rId29"/>
    <p:sldId id="566" r:id="rId30"/>
    <p:sldId id="398" r:id="rId31"/>
    <p:sldId id="415" r:id="rId32"/>
    <p:sldId id="567" r:id="rId33"/>
    <p:sldId id="579" r:id="rId34"/>
    <p:sldId id="568" r:id="rId35"/>
    <p:sldId id="595" r:id="rId36"/>
    <p:sldId id="596" r:id="rId37"/>
    <p:sldId id="597" r:id="rId38"/>
    <p:sldId id="598" r:id="rId39"/>
    <p:sldId id="599" r:id="rId40"/>
    <p:sldId id="600" r:id="rId41"/>
    <p:sldId id="601" r:id="rId42"/>
    <p:sldId id="591" r:id="rId43"/>
    <p:sldId id="593" r:id="rId44"/>
    <p:sldId id="613" r:id="rId45"/>
    <p:sldId id="623" r:id="rId46"/>
    <p:sldId id="622" r:id="rId47"/>
    <p:sldId id="620" r:id="rId48"/>
    <p:sldId id="619" r:id="rId49"/>
    <p:sldId id="618" r:id="rId50"/>
    <p:sldId id="617" r:id="rId51"/>
    <p:sldId id="616" r:id="rId52"/>
    <p:sldId id="615" r:id="rId53"/>
    <p:sldId id="614" r:id="rId54"/>
    <p:sldId id="609" r:id="rId55"/>
    <p:sldId id="575" r:id="rId56"/>
    <p:sldId id="577" r:id="rId57"/>
    <p:sldId id="578" r:id="rId58"/>
    <p:sldId id="610" r:id="rId59"/>
    <p:sldId id="624" r:id="rId60"/>
    <p:sldId id="627" r:id="rId61"/>
    <p:sldId id="611" r:id="rId62"/>
    <p:sldId id="625" r:id="rId63"/>
    <p:sldId id="628" r:id="rId64"/>
    <p:sldId id="612" r:id="rId65"/>
    <p:sldId id="603" r:id="rId66"/>
    <p:sldId id="501" r:id="rId67"/>
    <p:sldId id="592" r:id="rId68"/>
    <p:sldId id="604" r:id="rId69"/>
    <p:sldId id="608" r:id="rId70"/>
    <p:sldId id="425" r:id="rId71"/>
    <p:sldId id="606" r:id="rId72"/>
    <p:sldId id="462" r:id="rId73"/>
    <p:sldId id="463" r:id="rId74"/>
    <p:sldId id="629" r:id="rId75"/>
    <p:sldId id="630" r:id="rId7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 useTimings="0">
    <p:present/>
    <p:sldAll/>
    <p:penClr>
      <a:schemeClr val="tx1"/>
    </p:penClr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296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0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80" Type="http://schemas.openxmlformats.org/officeDocument/2006/relationships/viewProps" Target="viewProps.xml"/><Relationship Id="rId81" Type="http://schemas.openxmlformats.org/officeDocument/2006/relationships/theme" Target="theme/theme1.xml"/><Relationship Id="rId82" Type="http://schemas.openxmlformats.org/officeDocument/2006/relationships/tableStyles" Target="tableStyles.xml"/><Relationship Id="rId70" Type="http://schemas.openxmlformats.org/officeDocument/2006/relationships/slide" Target="slides/slide67.xml"/><Relationship Id="rId71" Type="http://schemas.openxmlformats.org/officeDocument/2006/relationships/slide" Target="slides/slide68.xml"/><Relationship Id="rId72" Type="http://schemas.openxmlformats.org/officeDocument/2006/relationships/slide" Target="slides/slide69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slide" Target="slides/slide70.xml"/><Relationship Id="rId74" Type="http://schemas.openxmlformats.org/officeDocument/2006/relationships/slide" Target="slides/slide71.xml"/><Relationship Id="rId75" Type="http://schemas.openxmlformats.org/officeDocument/2006/relationships/slide" Target="slides/slide72.xml"/><Relationship Id="rId76" Type="http://schemas.openxmlformats.org/officeDocument/2006/relationships/slide" Target="slides/slide73.xml"/><Relationship Id="rId77" Type="http://schemas.openxmlformats.org/officeDocument/2006/relationships/notesMaster" Target="notesMasters/notesMaster1.xml"/><Relationship Id="rId78" Type="http://schemas.openxmlformats.org/officeDocument/2006/relationships/printerSettings" Target="printerSettings/printerSettings1.bin"/><Relationship Id="rId79" Type="http://schemas.openxmlformats.org/officeDocument/2006/relationships/presProps" Target="presProp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94989-2012-6349-84E2-11353D3355FF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DCD47-D3AE-7D47-95BF-40FB11FEBD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09157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7588" cy="3429000"/>
          </a:xfrm>
          <a:noFill/>
          <a:ln/>
        </p:spPr>
      </p:sp>
      <p:sp>
        <p:nvSpPr>
          <p:cNvPr id="79875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 New Roman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5800"/>
            <a:ext cx="6094412" cy="3429000"/>
          </a:xfrm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577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30587"/>
          </a:xfrm>
          <a:ln/>
        </p:spPr>
      </p:sp>
      <p:sp>
        <p:nvSpPr>
          <p:cNvPr id="51203" name="Rectangle 3"/>
          <p:cNvSpPr txBox="1"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 w="9360">
            <a:solidFill>
              <a:srgbClr val="000000"/>
            </a:solidFill>
          </a:ln>
          <a:extLst>
            <a:ext uri="{FAA26D3D-D897-4be2-8F04-BA451C77F1D7}">
              <ma14:placeholderFlag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mv="urn:schemas-microsoft-com:mac:vml"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59" name="Notes Placeholder 2"/>
          <p:cNvSpPr txBox="1"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17294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64217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0997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700588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8"/>
            <a:ext cx="7767638" cy="1825229"/>
          </a:xfrm>
        </p:spPr>
        <p:txBody>
          <a:bodyPr/>
          <a:lstStyle>
            <a:lvl1pPr>
              <a:defRPr baseline="0"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4190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8215"/>
            <a:ext cx="5638800" cy="553523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752600" y="592385"/>
            <a:ext cx="5638800" cy="3425829"/>
          </a:xfrm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  <a:lvl2pPr marL="457150" indent="0">
              <a:buNone/>
              <a:defRPr sz="2800"/>
            </a:lvl2pPr>
            <a:lvl3pPr marL="914299" indent="0">
              <a:buNone/>
              <a:defRPr sz="2400"/>
            </a:lvl3pPr>
            <a:lvl4pPr marL="1371449" indent="0">
              <a:buNone/>
              <a:defRPr sz="2000"/>
            </a:lvl4pPr>
            <a:lvl5pPr marL="1828598" indent="0">
              <a:buNone/>
              <a:defRPr sz="2000"/>
            </a:lvl5pPr>
            <a:lvl6pPr marL="2285748" indent="0">
              <a:buNone/>
              <a:defRPr sz="2000"/>
            </a:lvl6pPr>
            <a:lvl7pPr marL="2742898" indent="0">
              <a:buNone/>
              <a:defRPr sz="2000"/>
            </a:lvl7pPr>
            <a:lvl8pPr marL="3200047" indent="0">
              <a:buNone/>
              <a:defRPr sz="2000"/>
            </a:lvl8pPr>
            <a:lvl9pPr marL="3657196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0747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85310"/>
            <a:ext cx="5638800" cy="1086431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1081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8700588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1619"/>
            <a:ext cx="8229600" cy="3177539"/>
          </a:xfrm>
        </p:spPr>
        <p:txBody>
          <a:bodyPr/>
          <a:lstStyle>
            <a:lvl1pPr>
              <a:defRPr sz="28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  <a:effectLst/>
              </a:defRPr>
            </a:lvl2pPr>
            <a:lvl3pPr>
              <a:defRPr sz="2000">
                <a:solidFill>
                  <a:srgbClr val="0F3289"/>
                </a:solidFill>
                <a:effectLst/>
              </a:defRPr>
            </a:lvl3pPr>
            <a:lvl4pPr>
              <a:defRPr sz="2000">
                <a:solidFill>
                  <a:srgbClr val="0F3289"/>
                </a:solidFill>
                <a:effectLst/>
              </a:defRPr>
            </a:lvl4pPr>
            <a:lvl5pPr>
              <a:defRPr sz="2000">
                <a:solidFill>
                  <a:srgbClr val="0F3289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5682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8218"/>
            <a:ext cx="5638800" cy="553523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752600" y="592385"/>
            <a:ext cx="5638800" cy="3425829"/>
          </a:xfrm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  <a:lvl2pPr marL="457150" indent="0">
              <a:buNone/>
              <a:defRPr sz="2800"/>
            </a:lvl2pPr>
            <a:lvl3pPr marL="914299" indent="0">
              <a:buNone/>
              <a:defRPr sz="2400"/>
            </a:lvl3pPr>
            <a:lvl4pPr marL="1371449" indent="0">
              <a:buNone/>
              <a:defRPr sz="2000"/>
            </a:lvl4pPr>
            <a:lvl5pPr marL="1828598" indent="0">
              <a:buNone/>
              <a:defRPr sz="2000"/>
            </a:lvl5pPr>
            <a:lvl6pPr marL="2285748" indent="0">
              <a:buNone/>
              <a:defRPr sz="2000"/>
            </a:lvl6pPr>
            <a:lvl7pPr marL="2742898" indent="0">
              <a:buNone/>
              <a:defRPr sz="2000"/>
            </a:lvl7pPr>
            <a:lvl8pPr marL="3200047" indent="0">
              <a:buNone/>
              <a:defRPr sz="2000"/>
            </a:lvl8pPr>
            <a:lvl9pPr marL="3657196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145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85313"/>
            <a:ext cx="5638800" cy="1086431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3453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29225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3"/>
            <a:ext cx="4038600" cy="3326130"/>
          </a:xfrm>
        </p:spPr>
        <p:txBody>
          <a:bodyPr/>
          <a:lstStyle>
            <a:lvl1pPr>
              <a:defRPr sz="26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</a:defRPr>
            </a:lvl2pPr>
            <a:lvl3pPr>
              <a:defRPr sz="2000">
                <a:solidFill>
                  <a:srgbClr val="0F3289"/>
                </a:solidFill>
              </a:defRPr>
            </a:lvl3pPr>
            <a:lvl4pPr>
              <a:defRPr sz="18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3"/>
            <a:ext cx="4038600" cy="3326130"/>
          </a:xfrm>
        </p:spPr>
        <p:txBody>
          <a:bodyPr/>
          <a:lstStyle>
            <a:lvl1pPr>
              <a:defRPr sz="26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</a:defRPr>
            </a:lvl2pPr>
            <a:lvl3pPr>
              <a:defRPr sz="2000">
                <a:solidFill>
                  <a:srgbClr val="0F3289"/>
                </a:solidFill>
              </a:defRPr>
            </a:lvl3pPr>
            <a:lvl4pPr>
              <a:defRPr sz="18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60868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 anchor="b"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7"/>
            <a:ext cx="4040188" cy="494514"/>
          </a:xfrm>
        </p:spPr>
        <p:txBody>
          <a:bodyPr lIns="45678" tIns="0" rIns="4567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22"/>
            <a:ext cx="4041775" cy="491133"/>
          </a:xfrm>
        </p:spPr>
        <p:txBody>
          <a:bodyPr lIns="45678" tIns="0" rIns="4567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2"/>
            <a:ext cx="4040188" cy="2884290"/>
          </a:xfrm>
        </p:spPr>
        <p:txBody>
          <a:bodyPr tIns="0"/>
          <a:lstStyle>
            <a:lvl1pPr>
              <a:defRPr sz="2200">
                <a:solidFill>
                  <a:srgbClr val="0F3289"/>
                </a:solidFill>
              </a:defRPr>
            </a:lvl1pPr>
            <a:lvl2pPr>
              <a:defRPr sz="2000">
                <a:solidFill>
                  <a:srgbClr val="0F3289"/>
                </a:solidFill>
              </a:defRPr>
            </a:lvl2pPr>
            <a:lvl3pPr>
              <a:defRPr sz="1800">
                <a:solidFill>
                  <a:srgbClr val="0F3289"/>
                </a:solidFill>
              </a:defRPr>
            </a:lvl3pPr>
            <a:lvl4pPr>
              <a:defRPr sz="1600">
                <a:solidFill>
                  <a:srgbClr val="0F3289"/>
                </a:solidFill>
              </a:defRPr>
            </a:lvl4pPr>
            <a:lvl5pPr>
              <a:defRPr sz="16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2"/>
            <a:ext cx="4041775" cy="2884290"/>
          </a:xfrm>
        </p:spPr>
        <p:txBody>
          <a:bodyPr tIns="0"/>
          <a:lstStyle>
            <a:lvl1pPr>
              <a:defRPr sz="2200">
                <a:solidFill>
                  <a:srgbClr val="0F3289"/>
                </a:solidFill>
              </a:defRPr>
            </a:lvl1pPr>
            <a:lvl2pPr>
              <a:defRPr sz="2000">
                <a:solidFill>
                  <a:srgbClr val="0F3289"/>
                </a:solidFill>
              </a:defRPr>
            </a:lvl2pPr>
            <a:lvl3pPr>
              <a:defRPr sz="1800">
                <a:solidFill>
                  <a:srgbClr val="0F3289"/>
                </a:solidFill>
              </a:defRPr>
            </a:lvl3pPr>
            <a:lvl4pPr>
              <a:defRPr sz="1600">
                <a:solidFill>
                  <a:srgbClr val="0F3289"/>
                </a:solidFill>
              </a:defRPr>
            </a:lvl4pPr>
            <a:lvl5pPr>
              <a:defRPr sz="16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7969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8"/>
            <a:ext cx="2743200" cy="871538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9"/>
            <a:ext cx="2743200" cy="3428999"/>
          </a:xfrm>
        </p:spPr>
        <p:txBody>
          <a:bodyPr lIns="18270" rIns="18270"/>
          <a:lstStyle>
            <a:lvl1pPr marL="0" indent="0" algn="l">
              <a:buNone/>
              <a:defRPr sz="1400">
                <a:solidFill>
                  <a:srgbClr val="0F3289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9"/>
            <a:ext cx="5111750" cy="3428999"/>
          </a:xfrm>
        </p:spPr>
        <p:txBody>
          <a:bodyPr tIns="0"/>
          <a:lstStyle>
            <a:lvl1pPr>
              <a:defRPr sz="2800">
                <a:solidFill>
                  <a:srgbClr val="0F3289"/>
                </a:solidFill>
              </a:defRPr>
            </a:lvl1pPr>
            <a:lvl2pPr>
              <a:defRPr sz="2600">
                <a:solidFill>
                  <a:srgbClr val="0F3289"/>
                </a:solidFill>
              </a:defRPr>
            </a:lvl2pPr>
            <a:lvl3pPr>
              <a:defRPr sz="2400">
                <a:solidFill>
                  <a:srgbClr val="0F3289"/>
                </a:solidFill>
              </a:defRPr>
            </a:lvl3pPr>
            <a:lvl4pPr>
              <a:defRPr sz="20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208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9"/>
          <p:cNvSpPr>
            <a:spLocks noChangeArrowheads="1"/>
          </p:cNvSpPr>
          <p:nvPr/>
        </p:nvSpPr>
        <p:spPr bwMode="auto">
          <a:xfrm rot="420000" flipV="1">
            <a:off x="3165475" y="832247"/>
            <a:ext cx="5257800" cy="30861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lIns="91358" tIns="45678" rIns="91358" bIns="45678" anchor="ctr"/>
          <a:lstStyle/>
          <a:p>
            <a:pPr algn="ctr"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86" y="4019551"/>
            <a:ext cx="155575" cy="117872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lIns="91358" tIns="45678" rIns="91358" bIns="45678" anchor="ctr"/>
          <a:lstStyle/>
          <a:p>
            <a:pPr algn="ctr"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57"/>
            <a:ext cx="2212848" cy="1186966"/>
          </a:xfrm>
        </p:spPr>
        <p:txBody>
          <a:bodyPr lIns="45678" rIns="45678" bIns="45678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96"/>
            <a:ext cx="2209800" cy="1634491"/>
          </a:xfrm>
        </p:spPr>
        <p:txBody>
          <a:bodyPr lIns="63954" rIns="45678"/>
          <a:lstStyle>
            <a:lvl1pPr marL="0" indent="0" algn="l">
              <a:spcBef>
                <a:spcPts val="250"/>
              </a:spcBef>
              <a:buFontTx/>
              <a:buNone/>
              <a:defRPr sz="1300">
                <a:solidFill>
                  <a:srgbClr val="0F3289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40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5389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  <a:lvl2pPr>
              <a:defRPr>
                <a:solidFill>
                  <a:srgbClr val="0F3289"/>
                </a:solidFill>
              </a:defRPr>
            </a:lvl2pPr>
            <a:lvl3pPr>
              <a:defRPr>
                <a:solidFill>
                  <a:srgbClr val="0F3289"/>
                </a:solidFill>
              </a:defRPr>
            </a:lvl3pPr>
            <a:lvl4pPr>
              <a:defRPr>
                <a:solidFill>
                  <a:srgbClr val="0F3289"/>
                </a:solidFill>
              </a:defRPr>
            </a:lvl4pPr>
            <a:lvl5pPr>
              <a:defRPr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0893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11"/>
            <a:ext cx="2057400" cy="3908823"/>
          </a:xfrm>
        </p:spPr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11"/>
            <a:ext cx="6019800" cy="3908823"/>
          </a:xfrm>
        </p:spPr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  <a:lvl2pPr>
              <a:defRPr>
                <a:solidFill>
                  <a:srgbClr val="0F3289"/>
                </a:solidFill>
              </a:defRPr>
            </a:lvl2pPr>
            <a:lvl3pPr>
              <a:defRPr>
                <a:solidFill>
                  <a:srgbClr val="0F3289"/>
                </a:solidFill>
              </a:defRPr>
            </a:lvl3pPr>
            <a:lvl4pPr>
              <a:defRPr>
                <a:solidFill>
                  <a:srgbClr val="0F3289"/>
                </a:solidFill>
              </a:defRPr>
            </a:lvl4pPr>
            <a:lvl5pPr>
              <a:defRPr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680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8218"/>
            <a:ext cx="5638800" cy="553523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752600" y="592385"/>
            <a:ext cx="5638800" cy="3425829"/>
          </a:xfrm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  <a:lvl2pPr marL="457150" indent="0">
              <a:buNone/>
              <a:defRPr sz="2800"/>
            </a:lvl2pPr>
            <a:lvl3pPr marL="914299" indent="0">
              <a:buNone/>
              <a:defRPr sz="2400"/>
            </a:lvl3pPr>
            <a:lvl4pPr marL="1371449" indent="0">
              <a:buNone/>
              <a:defRPr sz="2000"/>
            </a:lvl4pPr>
            <a:lvl5pPr marL="1828598" indent="0">
              <a:buNone/>
              <a:defRPr sz="2000"/>
            </a:lvl5pPr>
            <a:lvl6pPr marL="2285748" indent="0">
              <a:buNone/>
              <a:defRPr sz="2000"/>
            </a:lvl6pPr>
            <a:lvl7pPr marL="2742898" indent="0">
              <a:buNone/>
              <a:defRPr sz="2000"/>
            </a:lvl7pPr>
            <a:lvl8pPr marL="3200047" indent="0">
              <a:buNone/>
              <a:defRPr sz="2000"/>
            </a:lvl8pPr>
            <a:lvl9pPr marL="365719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10950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11"/>
            <a:ext cx="7767638" cy="1825229"/>
          </a:xfrm>
        </p:spPr>
        <p:txBody>
          <a:bodyPr/>
          <a:lstStyle>
            <a:lvl1pPr>
              <a:defRPr baseline="0"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8755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5565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700588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4556590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1618"/>
            <a:ext cx="8229600" cy="3177539"/>
          </a:xfrm>
        </p:spPr>
        <p:txBody>
          <a:bodyPr/>
          <a:lstStyle>
            <a:lvl1pPr>
              <a:defRPr sz="28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  <a:effectLst/>
              </a:defRPr>
            </a:lvl2pPr>
            <a:lvl3pPr>
              <a:defRPr sz="2000">
                <a:solidFill>
                  <a:srgbClr val="0F3289"/>
                </a:solidFill>
                <a:effectLst/>
              </a:defRPr>
            </a:lvl3pPr>
            <a:lvl4pPr>
              <a:defRPr sz="2000">
                <a:solidFill>
                  <a:srgbClr val="0F3289"/>
                </a:solidFill>
                <a:effectLst/>
              </a:defRPr>
            </a:lvl4pPr>
            <a:lvl5pPr>
              <a:defRPr sz="2000">
                <a:solidFill>
                  <a:srgbClr val="0F3289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05682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8217"/>
            <a:ext cx="5638800" cy="553523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752600" y="592385"/>
            <a:ext cx="5638800" cy="3425829"/>
          </a:xfrm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  <a:lvl2pPr marL="457150" indent="0">
              <a:buNone/>
              <a:defRPr sz="2800"/>
            </a:lvl2pPr>
            <a:lvl3pPr marL="914299" indent="0">
              <a:buNone/>
              <a:defRPr sz="2400"/>
            </a:lvl3pPr>
            <a:lvl4pPr marL="1371449" indent="0">
              <a:buNone/>
              <a:defRPr sz="2000"/>
            </a:lvl4pPr>
            <a:lvl5pPr marL="1828598" indent="0">
              <a:buNone/>
              <a:defRPr sz="2000"/>
            </a:lvl5pPr>
            <a:lvl6pPr marL="2285748" indent="0">
              <a:buNone/>
              <a:defRPr sz="2000"/>
            </a:lvl6pPr>
            <a:lvl7pPr marL="2742898" indent="0">
              <a:buNone/>
              <a:defRPr sz="2000"/>
            </a:lvl7pPr>
            <a:lvl8pPr marL="3200047" indent="0">
              <a:buNone/>
              <a:defRPr sz="2000"/>
            </a:lvl8pPr>
            <a:lvl9pPr marL="3657196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9145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485312"/>
            <a:ext cx="5638800" cy="1086431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834538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3"/>
            <a:ext cx="4038600" cy="3326130"/>
          </a:xfrm>
        </p:spPr>
        <p:txBody>
          <a:bodyPr/>
          <a:lstStyle>
            <a:lvl1pPr>
              <a:defRPr sz="26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</a:defRPr>
            </a:lvl2pPr>
            <a:lvl3pPr>
              <a:defRPr sz="2000">
                <a:solidFill>
                  <a:srgbClr val="0F3289"/>
                </a:solidFill>
              </a:defRPr>
            </a:lvl3pPr>
            <a:lvl4pPr>
              <a:defRPr sz="18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3"/>
            <a:ext cx="4038600" cy="3326130"/>
          </a:xfrm>
        </p:spPr>
        <p:txBody>
          <a:bodyPr/>
          <a:lstStyle>
            <a:lvl1pPr>
              <a:defRPr sz="2600">
                <a:solidFill>
                  <a:srgbClr val="0F3289"/>
                </a:solidFill>
              </a:defRPr>
            </a:lvl1pPr>
            <a:lvl2pPr>
              <a:defRPr sz="2400">
                <a:solidFill>
                  <a:srgbClr val="0F3289"/>
                </a:solidFill>
              </a:defRPr>
            </a:lvl2pPr>
            <a:lvl3pPr>
              <a:defRPr sz="2000">
                <a:solidFill>
                  <a:srgbClr val="0F3289"/>
                </a:solidFill>
              </a:defRPr>
            </a:lvl3pPr>
            <a:lvl4pPr>
              <a:defRPr sz="18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866086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28066"/>
            <a:ext cx="8229600" cy="857250"/>
          </a:xfrm>
        </p:spPr>
        <p:txBody>
          <a:bodyPr anchor="b"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7"/>
            <a:ext cx="4040188" cy="494514"/>
          </a:xfrm>
        </p:spPr>
        <p:txBody>
          <a:bodyPr lIns="45678" tIns="0" rIns="4567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33" y="1394822"/>
            <a:ext cx="4041775" cy="491133"/>
          </a:xfrm>
        </p:spPr>
        <p:txBody>
          <a:bodyPr lIns="45678" tIns="0" rIns="45678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2"/>
            <a:ext cx="4040188" cy="2884290"/>
          </a:xfrm>
        </p:spPr>
        <p:txBody>
          <a:bodyPr tIns="0"/>
          <a:lstStyle>
            <a:lvl1pPr>
              <a:defRPr sz="2200">
                <a:solidFill>
                  <a:srgbClr val="0F3289"/>
                </a:solidFill>
              </a:defRPr>
            </a:lvl1pPr>
            <a:lvl2pPr>
              <a:defRPr sz="2000">
                <a:solidFill>
                  <a:srgbClr val="0F3289"/>
                </a:solidFill>
              </a:defRPr>
            </a:lvl2pPr>
            <a:lvl3pPr>
              <a:defRPr sz="1800">
                <a:solidFill>
                  <a:srgbClr val="0F3289"/>
                </a:solidFill>
              </a:defRPr>
            </a:lvl3pPr>
            <a:lvl4pPr>
              <a:defRPr sz="1600">
                <a:solidFill>
                  <a:srgbClr val="0F3289"/>
                </a:solidFill>
              </a:defRPr>
            </a:lvl4pPr>
            <a:lvl5pPr>
              <a:defRPr sz="16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85952"/>
            <a:ext cx="4041775" cy="2884290"/>
          </a:xfrm>
        </p:spPr>
        <p:txBody>
          <a:bodyPr tIns="0"/>
          <a:lstStyle>
            <a:lvl1pPr>
              <a:defRPr sz="2200">
                <a:solidFill>
                  <a:srgbClr val="0F3289"/>
                </a:solidFill>
              </a:defRPr>
            </a:lvl1pPr>
            <a:lvl2pPr>
              <a:defRPr sz="2000">
                <a:solidFill>
                  <a:srgbClr val="0F3289"/>
                </a:solidFill>
              </a:defRPr>
            </a:lvl2pPr>
            <a:lvl3pPr>
              <a:defRPr sz="1800">
                <a:solidFill>
                  <a:srgbClr val="0F3289"/>
                </a:solidFill>
              </a:defRPr>
            </a:lvl3pPr>
            <a:lvl4pPr>
              <a:defRPr sz="1600">
                <a:solidFill>
                  <a:srgbClr val="0F3289"/>
                </a:solidFill>
              </a:defRPr>
            </a:lvl4pPr>
            <a:lvl5pPr>
              <a:defRPr sz="16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617969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8"/>
            <a:ext cx="2743200" cy="871538"/>
          </a:xfrm>
        </p:spPr>
        <p:txBody>
          <a:bodyPr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8"/>
            <a:ext cx="2743200" cy="3428999"/>
          </a:xfrm>
        </p:spPr>
        <p:txBody>
          <a:bodyPr lIns="18270" rIns="18270"/>
          <a:lstStyle>
            <a:lvl1pPr marL="0" indent="0" algn="l">
              <a:buNone/>
              <a:defRPr sz="1400">
                <a:solidFill>
                  <a:srgbClr val="0F3289"/>
                </a:solidFill>
              </a:defRPr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8"/>
            <a:ext cx="5111750" cy="3428999"/>
          </a:xfrm>
        </p:spPr>
        <p:txBody>
          <a:bodyPr tIns="0"/>
          <a:lstStyle>
            <a:lvl1pPr>
              <a:defRPr sz="2800">
                <a:solidFill>
                  <a:srgbClr val="0F3289"/>
                </a:solidFill>
              </a:defRPr>
            </a:lvl1pPr>
            <a:lvl2pPr>
              <a:defRPr sz="2600">
                <a:solidFill>
                  <a:srgbClr val="0F3289"/>
                </a:solidFill>
              </a:defRPr>
            </a:lvl2pPr>
            <a:lvl3pPr>
              <a:defRPr sz="2400">
                <a:solidFill>
                  <a:srgbClr val="0F3289"/>
                </a:solidFill>
              </a:defRPr>
            </a:lvl3pPr>
            <a:lvl4pPr>
              <a:defRPr sz="2000">
                <a:solidFill>
                  <a:srgbClr val="0F3289"/>
                </a:solidFill>
              </a:defRPr>
            </a:lvl4pPr>
            <a:lvl5pPr>
              <a:defRPr sz="1800"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7620812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9"/>
          <p:cNvSpPr>
            <a:spLocks noChangeArrowheads="1"/>
          </p:cNvSpPr>
          <p:nvPr/>
        </p:nvSpPr>
        <p:spPr bwMode="auto">
          <a:xfrm rot="420000" flipV="1">
            <a:off x="3165475" y="832247"/>
            <a:ext cx="5257800" cy="30861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miter lim="800000"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lIns="91358" tIns="45678" rIns="91358" bIns="45678" anchor="ctr"/>
          <a:lstStyle/>
          <a:p>
            <a:pPr algn="ctr"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ight Triangle 5"/>
          <p:cNvSpPr>
            <a:spLocks noChangeArrowheads="1"/>
          </p:cNvSpPr>
          <p:nvPr/>
        </p:nvSpPr>
        <p:spPr bwMode="auto">
          <a:xfrm rot="420000" flipV="1">
            <a:off x="8004184" y="4019551"/>
            <a:ext cx="155575" cy="117872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lIns="91358" tIns="45678" rIns="91358" bIns="45678" anchor="ctr"/>
          <a:lstStyle/>
          <a:p>
            <a:pPr algn="ctr"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solidFill>
                <a:srgbClr val="FFFFFF"/>
              </a:solidFill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57"/>
            <a:ext cx="2212848" cy="1186966"/>
          </a:xfrm>
        </p:spPr>
        <p:txBody>
          <a:bodyPr lIns="45678" rIns="45678" bIns="45678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95"/>
            <a:ext cx="2209800" cy="1634491"/>
          </a:xfrm>
        </p:spPr>
        <p:txBody>
          <a:bodyPr lIns="63954" rIns="45678"/>
          <a:lstStyle>
            <a:lvl1pPr marL="0" indent="0" algn="l">
              <a:spcBef>
                <a:spcPts val="250"/>
              </a:spcBef>
              <a:buFontTx/>
              <a:buNone/>
              <a:defRPr sz="1300">
                <a:solidFill>
                  <a:srgbClr val="0F3289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40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85389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  <a:lvl2pPr>
              <a:defRPr>
                <a:solidFill>
                  <a:srgbClr val="0F3289"/>
                </a:solidFill>
              </a:defRPr>
            </a:lvl2pPr>
            <a:lvl3pPr>
              <a:defRPr>
                <a:solidFill>
                  <a:srgbClr val="0F3289"/>
                </a:solidFill>
              </a:defRPr>
            </a:lvl3pPr>
            <a:lvl4pPr>
              <a:defRPr>
                <a:solidFill>
                  <a:srgbClr val="0F3289"/>
                </a:solidFill>
              </a:defRPr>
            </a:lvl4pPr>
            <a:lvl5pPr>
              <a:defRPr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2108936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11"/>
            <a:ext cx="2057400" cy="3908823"/>
          </a:xfrm>
        </p:spPr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11"/>
            <a:ext cx="6019800" cy="3908823"/>
          </a:xfrm>
        </p:spPr>
        <p:txBody>
          <a:bodyPr vert="eaVert"/>
          <a:lstStyle>
            <a:lvl1pPr>
              <a:defRPr>
                <a:solidFill>
                  <a:srgbClr val="0F3289"/>
                </a:solidFill>
              </a:defRPr>
            </a:lvl1pPr>
            <a:lvl2pPr>
              <a:defRPr>
                <a:solidFill>
                  <a:srgbClr val="0F3289"/>
                </a:solidFill>
              </a:defRPr>
            </a:lvl2pPr>
            <a:lvl3pPr>
              <a:defRPr>
                <a:solidFill>
                  <a:srgbClr val="0F3289"/>
                </a:solidFill>
              </a:defRPr>
            </a:lvl3pPr>
            <a:lvl4pPr>
              <a:defRPr>
                <a:solidFill>
                  <a:srgbClr val="0F3289"/>
                </a:solidFill>
              </a:defRPr>
            </a:lvl4pPr>
            <a:lvl5pPr>
              <a:defRPr>
                <a:solidFill>
                  <a:srgbClr val="0F3289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66802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018217"/>
            <a:ext cx="5638800" cy="553523"/>
          </a:xfrm>
        </p:spPr>
        <p:txBody>
          <a:bodyPr>
            <a:noAutofit/>
          </a:bodyPr>
          <a:lstStyle>
            <a:lvl1pPr>
              <a:defRPr sz="3600" baseline="0">
                <a:solidFill>
                  <a:srgbClr val="0F328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1752600" y="592385"/>
            <a:ext cx="5638800" cy="3425829"/>
          </a:xfrm>
        </p:spPr>
        <p:txBody>
          <a:bodyPr/>
          <a:lstStyle>
            <a:lvl1pPr marL="0" indent="0">
              <a:buNone/>
              <a:defRPr sz="3200">
                <a:solidFill>
                  <a:srgbClr val="0F3289"/>
                </a:solidFill>
              </a:defRPr>
            </a:lvl1pPr>
            <a:lvl2pPr marL="457150" indent="0">
              <a:buNone/>
              <a:defRPr sz="2800"/>
            </a:lvl2pPr>
            <a:lvl3pPr marL="914299" indent="0">
              <a:buNone/>
              <a:defRPr sz="2400"/>
            </a:lvl3pPr>
            <a:lvl4pPr marL="1371449" indent="0">
              <a:buNone/>
              <a:defRPr sz="2000"/>
            </a:lvl4pPr>
            <a:lvl5pPr marL="1828598" indent="0">
              <a:buNone/>
              <a:defRPr sz="2000"/>
            </a:lvl5pPr>
            <a:lvl6pPr marL="2285748" indent="0">
              <a:buNone/>
              <a:defRPr sz="2000"/>
            </a:lvl6pPr>
            <a:lvl7pPr marL="2742898" indent="0">
              <a:buNone/>
              <a:defRPr sz="2000"/>
            </a:lvl7pPr>
            <a:lvl8pPr marL="3200047" indent="0">
              <a:buNone/>
              <a:defRPr sz="2000"/>
            </a:lvl8pPr>
            <a:lvl9pPr marL="3657196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31095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371204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10"/>
            <a:ext cx="7767638" cy="1825229"/>
          </a:xfrm>
        </p:spPr>
        <p:txBody>
          <a:bodyPr/>
          <a:lstStyle>
            <a:lvl1pPr>
              <a:defRPr baseline="0">
                <a:solidFill>
                  <a:srgbClr val="0F328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928755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255650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>
            <a:noAutofit/>
          </a:bodyPr>
          <a:lstStyle>
            <a:lvl1pPr algn="l">
              <a:defRPr sz="40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38700588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16545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07946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478918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1054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B0356F0-3269-344E-A825-F0B81FD9A570}" type="datetimeFigureOut">
              <a:rPr lang="en-US" smtClean="0"/>
              <a:pPr/>
              <a:t>4/29/14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63A54C2-5D72-F447-885B-554DDBC9B0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90020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29.xml"/><Relationship Id="rId14" Type="http://schemas.openxmlformats.org/officeDocument/2006/relationships/theme" Target="../theme/theme2.xml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theme" Target="../theme/theme3.xml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cyclecomputing_logo_on-dark.eps"/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457200" y="4741477"/>
            <a:ext cx="2882900" cy="311150"/>
          </a:xfrm>
          <a:prstGeom prst="rect">
            <a:avLst/>
          </a:prstGeo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149482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2" r:id="rId12"/>
    <p:sldLayoutId id="2147483693" r:id="rId13"/>
    <p:sldLayoutId id="2147483694" r:id="rId14"/>
    <p:sldLayoutId id="2147483695" r:id="rId15"/>
    <p:sldLayoutId id="2147483696" r:id="rId16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FFFF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FFFF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4"/>
            <a:ext cx="9163050" cy="7822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8" tIns="45678" rIns="91358" bIns="45678"/>
          <a:lstStyle/>
          <a:p>
            <a:pPr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8" tIns="45678" rIns="91358" bIns="45678"/>
          <a:lstStyle/>
          <a:p>
            <a:pPr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857250"/>
          </a:xfrm>
          <a:prstGeom prst="rect">
            <a:avLst/>
          </a:prstGeom>
        </p:spPr>
        <p:txBody>
          <a:bodyPr vert="horz" wrap="square" lIns="0" tIns="45678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373"/>
            <a:ext cx="8229600" cy="3177778"/>
          </a:xfrm>
          <a:prstGeom prst="rect">
            <a:avLst/>
          </a:prstGeom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152402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10" name="Picture 13" descr="cycle_logo_lg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6292" y="4629151"/>
            <a:ext cx="2300745" cy="35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5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5pPr>
      <a:lvl6pPr marL="4567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6pPr>
      <a:lvl7pPr marL="9135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7pPr>
      <a:lvl8pPr marL="137038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8pPr>
      <a:lvl9pPr marL="1827182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rgbClr val="50DBFF"/>
        </a:buClr>
        <a:buSzPct val="95000"/>
        <a:buFont typeface="Wingdings 2" charset="0"/>
        <a:buChar char=""/>
        <a:defRPr sz="28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pitchFamily="-112" charset="-128"/>
          <a:cs typeface="ＭＳ Ｐゴシック" pitchFamily="-112" charset="-128"/>
        </a:defRPr>
      </a:lvl1pPr>
      <a:lvl2pPr marL="635000" indent="-24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2pPr>
      <a:lvl3pPr marL="909638" indent="-241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3pPr>
      <a:lvl4pPr marL="1182688" indent="-204788" algn="l" rtl="0" eaLnBrk="1" fontAlgn="base" hangingPunct="1">
        <a:spcBef>
          <a:spcPct val="20000"/>
        </a:spcBef>
        <a:spcAft>
          <a:spcPct val="0"/>
        </a:spcAft>
        <a:buClr>
          <a:srgbClr val="50DBFF"/>
        </a:buClr>
        <a:buSzPct val="65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4pPr>
      <a:lvl5pPr marL="1457325" indent="-204788" algn="l" rtl="0" eaLnBrk="1" fontAlgn="base" hangingPunct="1">
        <a:spcBef>
          <a:spcPct val="20000"/>
        </a:spcBef>
        <a:spcAft>
          <a:spcPct val="0"/>
        </a:spcAft>
        <a:buClr>
          <a:srgbClr val="95E9FF"/>
        </a:buClr>
        <a:buSzPct val="65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5pPr>
      <a:lvl6pPr marL="1735824" indent="-21012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542" indent="-18272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2622" indent="-18272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6697" indent="-18272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954"/>
            <a:ext cx="9163050" cy="78224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8" tIns="45678" rIns="91358" bIns="45678"/>
          <a:lstStyle/>
          <a:p>
            <a:pPr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953"/>
            <a:ext cx="4762500" cy="4786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358" tIns="45678" rIns="91358" bIns="45678"/>
          <a:lstStyle/>
          <a:p>
            <a:pPr>
              <a:lnSpc>
                <a:spcPct val="125000"/>
              </a:lnSpc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>
              <a:latin typeface="Constantia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638"/>
            <a:ext cx="8229600" cy="857250"/>
          </a:xfrm>
          <a:prstGeom prst="rect">
            <a:avLst/>
          </a:prstGeom>
        </p:spPr>
        <p:txBody>
          <a:bodyPr vert="horz" wrap="square" lIns="0" tIns="45678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373"/>
            <a:ext cx="8229600" cy="3177778"/>
          </a:xfrm>
          <a:prstGeom prst="rect">
            <a:avLst/>
          </a:prstGeom>
        </p:spPr>
        <p:txBody>
          <a:bodyPr vert="horz" wrap="square" lIns="91358" tIns="45678" rIns="91358" bIns="4567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1030" name="Group 1"/>
          <p:cNvGrpSpPr>
            <a:grpSpLocks/>
          </p:cNvGrpSpPr>
          <p:nvPr/>
        </p:nvGrpSpPr>
        <p:grpSpPr bwMode="auto">
          <a:xfrm>
            <a:off x="-19050" y="152402"/>
            <a:ext cx="9180513" cy="485775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25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pic>
        <p:nvPicPr>
          <p:cNvPr id="10" name="Picture 13" descr="cycle_logo_lg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226292" y="4629151"/>
            <a:ext cx="2300745" cy="35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495308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0F3289"/>
          </a:solidFill>
          <a:latin typeface="Futura Md BT" pitchFamily="34" charset="0"/>
          <a:ea typeface="ＭＳ Ｐゴシック" pitchFamily="-112" charset="-128"/>
          <a:cs typeface="ＭＳ Ｐゴシック" pitchFamily="-112" charset="-128"/>
        </a:defRPr>
      </a:lvl5pPr>
      <a:lvl6pPr marL="456798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6pPr>
      <a:lvl7pPr marL="913594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7pPr>
      <a:lvl8pPr marL="1370387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8pPr>
      <a:lvl9pPr marL="1827182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utura Md BT" pitchFamily="34" charset="0"/>
        </a:defRPr>
      </a:lvl9pPr>
    </p:titleStyle>
    <p:bodyStyle>
      <a:lvl1pPr marL="268288" indent="-268288" algn="l" rtl="0" eaLnBrk="1" fontAlgn="base" hangingPunct="1">
        <a:spcBef>
          <a:spcPct val="20000"/>
        </a:spcBef>
        <a:spcAft>
          <a:spcPct val="0"/>
        </a:spcAft>
        <a:buClr>
          <a:srgbClr val="50DBFF"/>
        </a:buClr>
        <a:buSzPct val="95000"/>
        <a:buFont typeface="Wingdings 2" charset="0"/>
        <a:buChar char=""/>
        <a:defRPr sz="28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pitchFamily="-112" charset="-128"/>
          <a:cs typeface="ＭＳ Ｐゴシック" pitchFamily="-112" charset="-128"/>
        </a:defRPr>
      </a:lvl1pPr>
      <a:lvl2pPr marL="635000" indent="-2413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4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2pPr>
      <a:lvl3pPr marL="909638" indent="-2413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3pPr>
      <a:lvl4pPr marL="1182688" indent="-204788" algn="l" rtl="0" eaLnBrk="1" fontAlgn="base" hangingPunct="1">
        <a:spcBef>
          <a:spcPct val="20000"/>
        </a:spcBef>
        <a:spcAft>
          <a:spcPct val="0"/>
        </a:spcAft>
        <a:buClr>
          <a:srgbClr val="50DBFF"/>
        </a:buClr>
        <a:buSzPct val="65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4pPr>
      <a:lvl5pPr marL="1457325" indent="-204788" algn="l" rtl="0" eaLnBrk="1" fontAlgn="base" hangingPunct="1">
        <a:spcBef>
          <a:spcPct val="20000"/>
        </a:spcBef>
        <a:spcAft>
          <a:spcPct val="0"/>
        </a:spcAft>
        <a:buClr>
          <a:srgbClr val="95E9FF"/>
        </a:buClr>
        <a:buSzPct val="65000"/>
        <a:buFont typeface="Wingdings 2" charset="0"/>
        <a:buChar char=""/>
        <a:defRPr sz="2000" kern="1200">
          <a:solidFill>
            <a:srgbClr val="0F328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Futura Lt BT" pitchFamily="34" charset="0"/>
          <a:ea typeface="ＭＳ Ｐゴシック" charset="-128"/>
          <a:cs typeface="+mn-cs"/>
        </a:defRPr>
      </a:lvl5pPr>
      <a:lvl6pPr marL="1735824" indent="-21012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18542" indent="-182722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2622" indent="-182722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6697" indent="-182722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8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6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7" Type="http://schemas.openxmlformats.org/officeDocument/2006/relationships/image" Target="../media/image15.pdf"/><Relationship Id="rId8" Type="http://schemas.openxmlformats.org/officeDocument/2006/relationships/image" Target="../media/image16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20" Type="http://schemas.openxmlformats.org/officeDocument/2006/relationships/image" Target="../media/image35.png"/><Relationship Id="rId21" Type="http://schemas.openxmlformats.org/officeDocument/2006/relationships/image" Target="../media/image36.jpeg"/><Relationship Id="rId22" Type="http://schemas.openxmlformats.org/officeDocument/2006/relationships/image" Target="../media/image37.png"/><Relationship Id="rId23" Type="http://schemas.openxmlformats.org/officeDocument/2006/relationships/image" Target="../media/image38.png"/><Relationship Id="rId24" Type="http://schemas.openxmlformats.org/officeDocument/2006/relationships/image" Target="../media/image39.png"/><Relationship Id="rId25" Type="http://schemas.openxmlformats.org/officeDocument/2006/relationships/image" Target="../media/image40.png"/><Relationship Id="rId26" Type="http://schemas.openxmlformats.org/officeDocument/2006/relationships/image" Target="../media/image41.jpeg"/><Relationship Id="rId27" Type="http://schemas.openxmlformats.org/officeDocument/2006/relationships/image" Target="../media/image42.png"/><Relationship Id="rId28" Type="http://schemas.openxmlformats.org/officeDocument/2006/relationships/image" Target="../media/image43.png"/><Relationship Id="rId29" Type="http://schemas.openxmlformats.org/officeDocument/2006/relationships/image" Target="../media/image44.png"/><Relationship Id="rId30" Type="http://schemas.openxmlformats.org/officeDocument/2006/relationships/image" Target="../media/image45.jpeg"/><Relationship Id="rId31" Type="http://schemas.openxmlformats.org/officeDocument/2006/relationships/image" Target="../media/image46.gif"/><Relationship Id="rId10" Type="http://schemas.openxmlformats.org/officeDocument/2006/relationships/image" Target="../media/image25.jpeg"/><Relationship Id="rId11" Type="http://schemas.openxmlformats.org/officeDocument/2006/relationships/image" Target="../media/image26.jpeg"/><Relationship Id="rId12" Type="http://schemas.openxmlformats.org/officeDocument/2006/relationships/image" Target="../media/image27.jpeg"/><Relationship Id="rId13" Type="http://schemas.openxmlformats.org/officeDocument/2006/relationships/image" Target="../media/image28.jpeg"/><Relationship Id="rId14" Type="http://schemas.openxmlformats.org/officeDocument/2006/relationships/image" Target="../media/image29.jpeg"/><Relationship Id="rId15" Type="http://schemas.openxmlformats.org/officeDocument/2006/relationships/image" Target="../media/image30.jpeg"/><Relationship Id="rId16" Type="http://schemas.openxmlformats.org/officeDocument/2006/relationships/image" Target="../media/image31.png"/><Relationship Id="rId17" Type="http://schemas.openxmlformats.org/officeDocument/2006/relationships/image" Target="../media/image32.jpeg"/><Relationship Id="rId18" Type="http://schemas.openxmlformats.org/officeDocument/2006/relationships/image" Target="../media/image33.png"/><Relationship Id="rId19" Type="http://schemas.openxmlformats.org/officeDocument/2006/relationships/image" Target="../media/image34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jpeg"/><Relationship Id="rId8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12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image" Target="../media/image12.emf"/><Relationship Id="rId5" Type="http://schemas.openxmlformats.org/officeDocument/2006/relationships/image" Target="../media/image14.png"/><Relationship Id="rId6" Type="http://schemas.openxmlformats.org/officeDocument/2006/relationships/image" Target="../media/image13.emf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14.png"/><Relationship Id="rId5" Type="http://schemas.openxmlformats.org/officeDocument/2006/relationships/image" Target="../media/image13.emf"/><Relationship Id="rId6" Type="http://schemas.openxmlformats.org/officeDocument/2006/relationships/image" Target="../media/image12.emf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44.png"/><Relationship Id="rId5" Type="http://schemas.openxmlformats.org/officeDocument/2006/relationships/image" Target="../media/image65.jpeg"/><Relationship Id="rId6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128986" y="1752236"/>
            <a:ext cx="868680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Putting Eggs in Many Baskets: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Considerations in the Cloud</a:t>
            </a:r>
            <a:endParaRPr lang="en-US" sz="2444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Lt BT Light" charset="0"/>
              <a:ea typeface="ＭＳ Ｐゴシック" charset="0"/>
              <a:cs typeface="Futura Lt BT Light" charset="0"/>
            </a:endParaRPr>
          </a:p>
        </p:txBody>
      </p:sp>
      <p:sp>
        <p:nvSpPr>
          <p:cNvPr id="3" name="Content Placeholder 9"/>
          <p:cNvSpPr>
            <a:spLocks noGrp="1"/>
          </p:cNvSpPr>
          <p:nvPr>
            <p:ph idx="1"/>
          </p:nvPr>
        </p:nvSpPr>
        <p:spPr>
          <a:xfrm>
            <a:off x="4620855" y="3229696"/>
            <a:ext cx="4194931" cy="13950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Futura Md BT" pitchFamily="34" charset="0"/>
              </a:rPr>
              <a:t>Rob </a:t>
            </a:r>
            <a:r>
              <a:rPr lang="en-US" sz="2400" dirty="0" err="1" smtClean="0">
                <a:latin typeface="Futura Md BT" pitchFamily="34" charset="0"/>
              </a:rPr>
              <a:t>Futrick</a:t>
            </a:r>
            <a:r>
              <a:rPr lang="en-US" sz="2400" dirty="0" smtClean="0">
                <a:latin typeface="Futura Md BT" pitchFamily="34" charset="0"/>
              </a:rPr>
              <a:t>, CTO</a:t>
            </a: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597037268"/>
      </p:ext>
    </p:extLst>
  </p:cSld>
  <p:clrMapOvr>
    <a:masterClrMapping/>
  </p:clrMapOvr>
  <p:transition advTm="71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buy land in Canada? </a:t>
            </a:r>
            <a:endParaRPr lang="en-US" dirty="0"/>
          </a:p>
        </p:txBody>
      </p:sp>
      <p:pic>
        <p:nvPicPr>
          <p:cNvPr id="10" name="Content Placeholder 9" descr="warmer-world_v2-crop-yield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2430" b="-12430"/>
          <a:stretch>
            <a:fillRect/>
          </a:stretch>
        </p:blipFill>
        <p:spPr/>
      </p:pic>
      <p:pic>
        <p:nvPicPr>
          <p:cNvPr id="6" name="Content Placeholder 5" descr="Lex_luthorsuperman_243pyxurz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 t="-25883" b="-25883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5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762" y="2060972"/>
            <a:ext cx="8260475" cy="1021556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Sure! But there </a:t>
            </a:r>
            <a:r>
              <a:rPr lang="en-US" sz="3600" b="0" dirty="0" smtClean="0"/>
              <a:t>have to be </a:t>
            </a:r>
            <a:br>
              <a:rPr lang="en-US" sz="3600" b="0" dirty="0" smtClean="0"/>
            </a:br>
            <a:r>
              <a:rPr lang="en-US" sz="3600" b="0" dirty="0" smtClean="0"/>
              <a:t>engineer-able </a:t>
            </a:r>
            <a:r>
              <a:rPr lang="en-US" sz="3600" b="0" dirty="0" smtClean="0"/>
              <a:t>solutions too.</a:t>
            </a:r>
            <a:endParaRPr lang="en-US" sz="3600" b="0" dirty="0"/>
          </a:p>
        </p:txBody>
      </p:sp>
      <p:sp>
        <p:nvSpPr>
          <p:cNvPr id="4" name="Rectangle 3"/>
          <p:cNvSpPr/>
          <p:nvPr/>
        </p:nvSpPr>
        <p:spPr>
          <a:xfrm>
            <a:off x="639547" y="95297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Wind power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44683" y="3876854"/>
            <a:ext cx="15772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Nuclear Fusion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9058" y="1691640"/>
            <a:ext cx="1343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GeoThermal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2632" y="3507522"/>
            <a:ext cx="2058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Climate Engineering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7459" y="892219"/>
            <a:ext cx="2292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Nuclear Fission energy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4838" y="522887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Solar Energy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6778" y="4246186"/>
            <a:ext cx="970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</a:rPr>
              <a:t>BioFuels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526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-107" charset="0"/>
                <a:ea typeface="ＭＳ Ｐゴシック" pitchFamily="-107" charset="-128"/>
              </a:rPr>
              <a:t>Designing Solar Materials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The challenge is efficiency</a:t>
            </a:r>
            <a:r>
              <a:rPr lang="en-US" dirty="0" smtClean="0"/>
              <a:t> - </a:t>
            </a:r>
            <a:r>
              <a:rPr lang="en-US" dirty="0" smtClean="0">
                <a:ea typeface="+mn-ea"/>
              </a:rPr>
              <a:t>turning photons to </a:t>
            </a:r>
            <a:r>
              <a:rPr lang="en-US" dirty="0" smtClean="0"/>
              <a:t>e</a:t>
            </a:r>
            <a:r>
              <a:rPr lang="en-US" dirty="0" smtClean="0">
                <a:ea typeface="+mn-ea"/>
              </a:rPr>
              <a:t>lectricity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</a:rPr>
              <a:t>The number of possible materials is limitless: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</a:rPr>
              <a:t>Need to separate the right compounds from the useless ones</a:t>
            </a:r>
          </a:p>
          <a:p>
            <a:pPr>
              <a:defRPr/>
            </a:pPr>
            <a:r>
              <a:rPr lang="en-US" dirty="0" smtClean="0"/>
              <a:t>Researcher Mark Thompson, PhD: </a:t>
            </a:r>
          </a:p>
          <a:p>
            <a:pPr>
              <a:defRPr/>
            </a:pPr>
            <a:endParaRPr lang="en-US" dirty="0" smtClean="0">
              <a:ea typeface="+mn-ea"/>
            </a:endParaRPr>
          </a:p>
          <a:p>
            <a:pPr>
              <a:buNone/>
              <a:defRPr/>
            </a:pPr>
            <a:r>
              <a:rPr lang="en-US" dirty="0" smtClean="0">
                <a:ea typeface="+mn-ea"/>
              </a:rPr>
              <a:t>	</a:t>
            </a:r>
            <a:r>
              <a:rPr lang="en-US" dirty="0" smtClean="0"/>
              <a:t>“If the 20th century was the century of silicon, the 21st will be all organic. </a:t>
            </a:r>
            <a:r>
              <a:rPr lang="en-US" dirty="0" smtClean="0">
                <a:ea typeface="+mn-ea"/>
              </a:rPr>
              <a:t>Problem is, how do we find the right material without spending the entire 21st century looking for it?” 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33924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3"/>
          <p:cNvSpPr txBox="1">
            <a:spLocks noChangeArrowheads="1"/>
          </p:cNvSpPr>
          <p:nvPr/>
        </p:nvSpPr>
        <p:spPr bwMode="auto">
          <a:xfrm>
            <a:off x="3921125" y="3292475"/>
            <a:ext cx="18466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200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875" y="1878013"/>
            <a:ext cx="7772400" cy="1020762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n-US" b="0" dirty="0" smtClean="0"/>
              <a:t>Needle in a Haystack Challenge: </a:t>
            </a:r>
            <a:br>
              <a:rPr lang="en-US" altLang="en-US" b="0" dirty="0" smtClean="0"/>
            </a:br>
            <a:r>
              <a:rPr lang="en-US" altLang="en-US" b="0" dirty="0" smtClean="0"/>
              <a:t/>
            </a:r>
            <a:br>
              <a:rPr lang="en-US" altLang="en-US" b="0" dirty="0" smtClean="0"/>
            </a:br>
            <a:r>
              <a:rPr lang="en-US" altLang="en-US" b="0" dirty="0" smtClean="0"/>
              <a:t>205,000 compounds </a:t>
            </a:r>
            <a:br>
              <a:rPr lang="en-US" altLang="en-US" b="0" dirty="0" smtClean="0"/>
            </a:br>
            <a:r>
              <a:rPr lang="en-US" altLang="en-US" b="0" dirty="0" smtClean="0"/>
              <a:t>totaling 2,312,959 core-hours </a:t>
            </a:r>
            <a:br>
              <a:rPr lang="en-US" altLang="en-US" b="0" dirty="0" smtClean="0"/>
            </a:br>
            <a:r>
              <a:rPr lang="en-US" altLang="en-US" b="0" dirty="0" smtClean="0"/>
              <a:t>or 264 core-years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72302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92588"/>
          </a:xfrm>
        </p:spPr>
        <p:txBody>
          <a:bodyPr rtlCol="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FFFF"/>
                </a:solidFill>
                <a:ea typeface="+mj-ea"/>
              </a:rPr>
              <a:t>16,788 Spot Instances, </a:t>
            </a:r>
            <a:br>
              <a:rPr lang="en-US" sz="4800" dirty="0" smtClean="0">
                <a:solidFill>
                  <a:srgbClr val="FFFFFF"/>
                </a:solidFill>
                <a:ea typeface="+mj-ea"/>
              </a:rPr>
            </a:br>
            <a:r>
              <a:rPr lang="en-US" sz="4800" dirty="0" smtClean="0">
                <a:solidFill>
                  <a:srgbClr val="FFFFFF"/>
                </a:solidFill>
                <a:ea typeface="+mj-ea"/>
              </a:rPr>
              <a:t>156,314 cores</a:t>
            </a:r>
            <a:endParaRPr lang="en-US" sz="4800" dirty="0">
              <a:solidFill>
                <a:srgbClr val="FFFFFF"/>
              </a:solidFill>
              <a:ea typeface="+mj-ea"/>
            </a:endParaRP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457200" y="528638"/>
            <a:ext cx="8229600" cy="857250"/>
          </a:xfrm>
          <a:prstGeom prst="rect">
            <a:avLst/>
          </a:prstGeom>
        </p:spPr>
        <p:txBody>
          <a:bodyPr lIns="0" tIns="45678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2900" b="1" i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205,000 molecules</a:t>
            </a:r>
          </a:p>
          <a:p>
            <a:pPr algn="ctr">
              <a:defRPr/>
            </a:pPr>
            <a:r>
              <a:rPr lang="en-US" altLang="en-US" sz="2900" b="1" i="1" dirty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264 years of computing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5493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92588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  <a:t/>
            </a:r>
            <a:b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</a:b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  <a:t/>
            </a:r>
            <a:b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</a:b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  <a:t>156,314 cores = </a:t>
            </a:r>
            <a:b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</a:b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  <a:t>1.21 </a:t>
            </a:r>
            <a:r>
              <a:rPr lang="en-US" sz="4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  <a:t>PetaFLOPS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  <a:t> (~</a:t>
            </a:r>
            <a:r>
              <a:rPr lang="en-US" sz="48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  <a:t>Rpeak</a:t>
            </a:r>
            <a:r>
              <a:rPr lang="en-US" sz="4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Futura Bold" pitchFamily="-108" charset="0"/>
                <a:ea typeface="Futura Bold" pitchFamily="-108" charset="0"/>
                <a:cs typeface="Futura Bold" pitchFamily="-108" charset="0"/>
              </a:rPr>
              <a:t>) </a:t>
            </a:r>
            <a:endParaRPr lang="en-US" sz="3200" dirty="0" smtClean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Futura Bold" pitchFamily="-108" charset="0"/>
              <a:ea typeface="Futura Bold" pitchFamily="-108" charset="0"/>
              <a:cs typeface="Futura Bold" pitchFamily="-108" charset="0"/>
            </a:endParaRP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457200" y="528638"/>
            <a:ext cx="8229600" cy="857250"/>
          </a:xfrm>
          <a:prstGeom prst="rect">
            <a:avLst/>
          </a:prstGeom>
        </p:spPr>
        <p:txBody>
          <a:bodyPr lIns="0" tIns="45678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2900" b="1" i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205,000 molecules</a:t>
            </a:r>
          </a:p>
          <a:p>
            <a:pPr algn="ctr">
              <a:defRPr/>
            </a:pPr>
            <a:r>
              <a:rPr lang="en-US" altLang="en-US" sz="2900" b="1" i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264 years of computing</a:t>
            </a:r>
            <a:endParaRPr lang="en-US" altLang="en-US" sz="2900" b="1" i="1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47123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orld-map-background3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86186" y="1531450"/>
            <a:ext cx="6318504" cy="29339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8-Region Deployment</a:t>
            </a:r>
            <a:endParaRPr lang="en-US" dirty="0"/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1295400" y="2914650"/>
            <a:ext cx="1295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64000"/>
                    </a:srgbClr>
                  </a:outerShdw>
                </a:effectLst>
              </a:rPr>
              <a:t>US-West-1</a:t>
            </a:r>
          </a:p>
        </p:txBody>
      </p:sp>
      <p:sp>
        <p:nvSpPr>
          <p:cNvPr id="23557" name="TextBox 9"/>
          <p:cNvSpPr txBox="1">
            <a:spLocks noChangeArrowheads="1"/>
          </p:cNvSpPr>
          <p:nvPr/>
        </p:nvSpPr>
        <p:spPr bwMode="auto">
          <a:xfrm>
            <a:off x="3124200" y="2680098"/>
            <a:ext cx="1066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64000"/>
                    </a:srgbClr>
                  </a:outerShdw>
                </a:effectLst>
              </a:rPr>
              <a:t>US-East</a:t>
            </a:r>
          </a:p>
        </p:txBody>
      </p:sp>
      <p:sp>
        <p:nvSpPr>
          <p:cNvPr id="23558" name="TextBox 10"/>
          <p:cNvSpPr txBox="1">
            <a:spLocks noChangeArrowheads="1"/>
          </p:cNvSpPr>
          <p:nvPr/>
        </p:nvSpPr>
        <p:spPr bwMode="auto">
          <a:xfrm>
            <a:off x="4419600" y="2457450"/>
            <a:ext cx="5334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64000"/>
                    </a:srgbClr>
                  </a:outerShdw>
                </a:effectLst>
              </a:rPr>
              <a:t>EU</a:t>
            </a:r>
          </a:p>
        </p:txBody>
      </p:sp>
      <p:sp>
        <p:nvSpPr>
          <p:cNvPr id="13" name="5-Point Star 12"/>
          <p:cNvSpPr>
            <a:spLocks noChangeArrowheads="1"/>
          </p:cNvSpPr>
          <p:nvPr/>
        </p:nvSpPr>
        <p:spPr bwMode="auto">
          <a:xfrm>
            <a:off x="2133600" y="2628900"/>
            <a:ext cx="381000" cy="285750"/>
          </a:xfrm>
          <a:custGeom>
            <a:avLst/>
            <a:gdLst>
              <a:gd name="T0" fmla="*/ 190500 w 381000"/>
              <a:gd name="T1" fmla="*/ 0 h 381000"/>
              <a:gd name="T2" fmla="*/ 0 w 381000"/>
              <a:gd name="T3" fmla="*/ 145529 h 381000"/>
              <a:gd name="T4" fmla="*/ 72765 w 381000"/>
              <a:gd name="T5" fmla="*/ 380999 h 381000"/>
              <a:gd name="T6" fmla="*/ 308235 w 381000"/>
              <a:gd name="T7" fmla="*/ 380999 h 381000"/>
              <a:gd name="T8" fmla="*/ 381000 w 3810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45530 h 381000"/>
              <a:gd name="T17" fmla="*/ 263263 w 3810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close/>
              </a:path>
            </a:pathLst>
          </a:custGeom>
          <a:solidFill>
            <a:srgbClr val="FF0000">
              <a:alpha val="8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64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4" name="5-Point Star 13"/>
          <p:cNvSpPr>
            <a:spLocks noChangeArrowheads="1"/>
          </p:cNvSpPr>
          <p:nvPr/>
        </p:nvSpPr>
        <p:spPr bwMode="auto">
          <a:xfrm>
            <a:off x="2819400" y="2514600"/>
            <a:ext cx="381000" cy="285750"/>
          </a:xfrm>
          <a:custGeom>
            <a:avLst/>
            <a:gdLst>
              <a:gd name="T0" fmla="*/ 190500 w 381000"/>
              <a:gd name="T1" fmla="*/ 0 h 381000"/>
              <a:gd name="T2" fmla="*/ 0 w 381000"/>
              <a:gd name="T3" fmla="*/ 145529 h 381000"/>
              <a:gd name="T4" fmla="*/ 72765 w 381000"/>
              <a:gd name="T5" fmla="*/ 380999 h 381000"/>
              <a:gd name="T6" fmla="*/ 308235 w 381000"/>
              <a:gd name="T7" fmla="*/ 380999 h 381000"/>
              <a:gd name="T8" fmla="*/ 381000 w 3810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45530 h 381000"/>
              <a:gd name="T17" fmla="*/ 263263 w 3810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close/>
              </a:path>
            </a:pathLst>
          </a:custGeom>
          <a:solidFill>
            <a:srgbClr val="FF0000">
              <a:alpha val="8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64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0" name="5-Point Star 12"/>
          <p:cNvSpPr>
            <a:spLocks noChangeArrowheads="1"/>
          </p:cNvSpPr>
          <p:nvPr/>
        </p:nvSpPr>
        <p:spPr bwMode="auto">
          <a:xfrm>
            <a:off x="2057400" y="2343150"/>
            <a:ext cx="381000" cy="285750"/>
          </a:xfrm>
          <a:custGeom>
            <a:avLst/>
            <a:gdLst>
              <a:gd name="T0" fmla="*/ 190500 w 381000"/>
              <a:gd name="T1" fmla="*/ 0 h 381000"/>
              <a:gd name="T2" fmla="*/ 0 w 381000"/>
              <a:gd name="T3" fmla="*/ 145529 h 381000"/>
              <a:gd name="T4" fmla="*/ 72765 w 381000"/>
              <a:gd name="T5" fmla="*/ 380999 h 381000"/>
              <a:gd name="T6" fmla="*/ 308235 w 381000"/>
              <a:gd name="T7" fmla="*/ 380999 h 381000"/>
              <a:gd name="T8" fmla="*/ 381000 w 3810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45530 h 381000"/>
              <a:gd name="T17" fmla="*/ 263263 w 3810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close/>
              </a:path>
            </a:pathLst>
          </a:custGeom>
          <a:solidFill>
            <a:srgbClr val="FF0000">
              <a:alpha val="8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64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3563" name="TextBox 8"/>
          <p:cNvSpPr txBox="1">
            <a:spLocks noChangeArrowheads="1"/>
          </p:cNvSpPr>
          <p:nvPr/>
        </p:nvSpPr>
        <p:spPr bwMode="auto">
          <a:xfrm>
            <a:off x="1276350" y="2114550"/>
            <a:ext cx="123825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64000"/>
                    </a:srgbClr>
                  </a:outerShdw>
                </a:effectLst>
              </a:rPr>
              <a:t>US-West-2</a:t>
            </a:r>
          </a:p>
        </p:txBody>
      </p:sp>
      <p:sp>
        <p:nvSpPr>
          <p:cNvPr id="16" name="5-Point Star 12"/>
          <p:cNvSpPr>
            <a:spLocks noChangeArrowheads="1"/>
          </p:cNvSpPr>
          <p:nvPr/>
        </p:nvSpPr>
        <p:spPr bwMode="auto">
          <a:xfrm>
            <a:off x="3276600" y="3371850"/>
            <a:ext cx="381000" cy="285750"/>
          </a:xfrm>
          <a:custGeom>
            <a:avLst/>
            <a:gdLst>
              <a:gd name="T0" fmla="*/ 190500 w 381000"/>
              <a:gd name="T1" fmla="*/ 0 h 381000"/>
              <a:gd name="T2" fmla="*/ 0 w 381000"/>
              <a:gd name="T3" fmla="*/ 145529 h 381000"/>
              <a:gd name="T4" fmla="*/ 72765 w 381000"/>
              <a:gd name="T5" fmla="*/ 380999 h 381000"/>
              <a:gd name="T6" fmla="*/ 308235 w 381000"/>
              <a:gd name="T7" fmla="*/ 380999 h 381000"/>
              <a:gd name="T8" fmla="*/ 381000 w 3810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45530 h 381000"/>
              <a:gd name="T17" fmla="*/ 263263 w 3810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close/>
              </a:path>
            </a:pathLst>
          </a:custGeom>
          <a:solidFill>
            <a:srgbClr val="FF0000">
              <a:alpha val="8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64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7" name="5-Point Star 12"/>
          <p:cNvSpPr>
            <a:spLocks noChangeArrowheads="1"/>
          </p:cNvSpPr>
          <p:nvPr/>
        </p:nvSpPr>
        <p:spPr bwMode="auto">
          <a:xfrm>
            <a:off x="6400800" y="2616994"/>
            <a:ext cx="381000" cy="285750"/>
          </a:xfrm>
          <a:custGeom>
            <a:avLst/>
            <a:gdLst>
              <a:gd name="T0" fmla="*/ 190500 w 381000"/>
              <a:gd name="T1" fmla="*/ 0 h 381000"/>
              <a:gd name="T2" fmla="*/ 0 w 381000"/>
              <a:gd name="T3" fmla="*/ 145529 h 381000"/>
              <a:gd name="T4" fmla="*/ 72765 w 381000"/>
              <a:gd name="T5" fmla="*/ 380999 h 381000"/>
              <a:gd name="T6" fmla="*/ 308235 w 381000"/>
              <a:gd name="T7" fmla="*/ 380999 h 381000"/>
              <a:gd name="T8" fmla="*/ 381000 w 3810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45530 h 381000"/>
              <a:gd name="T17" fmla="*/ 263263 w 3810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close/>
              </a:path>
            </a:pathLst>
          </a:custGeom>
          <a:solidFill>
            <a:srgbClr val="FF0000">
              <a:alpha val="8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64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8" name="5-Point Star 12"/>
          <p:cNvSpPr>
            <a:spLocks noChangeArrowheads="1"/>
          </p:cNvSpPr>
          <p:nvPr/>
        </p:nvSpPr>
        <p:spPr bwMode="auto">
          <a:xfrm>
            <a:off x="5791200" y="3143250"/>
            <a:ext cx="381000" cy="285750"/>
          </a:xfrm>
          <a:custGeom>
            <a:avLst/>
            <a:gdLst>
              <a:gd name="T0" fmla="*/ 190500 w 381000"/>
              <a:gd name="T1" fmla="*/ 0 h 381000"/>
              <a:gd name="T2" fmla="*/ 0 w 381000"/>
              <a:gd name="T3" fmla="*/ 145529 h 381000"/>
              <a:gd name="T4" fmla="*/ 72765 w 381000"/>
              <a:gd name="T5" fmla="*/ 380999 h 381000"/>
              <a:gd name="T6" fmla="*/ 308235 w 381000"/>
              <a:gd name="T7" fmla="*/ 380999 h 381000"/>
              <a:gd name="T8" fmla="*/ 381000 w 3810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45530 h 381000"/>
              <a:gd name="T17" fmla="*/ 263263 w 3810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close/>
              </a:path>
            </a:pathLst>
          </a:custGeom>
          <a:solidFill>
            <a:srgbClr val="FF0000">
              <a:alpha val="8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64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3567" name="TextBox 8"/>
          <p:cNvSpPr txBox="1">
            <a:spLocks noChangeArrowheads="1"/>
          </p:cNvSpPr>
          <p:nvPr/>
        </p:nvSpPr>
        <p:spPr bwMode="auto">
          <a:xfrm>
            <a:off x="2590800" y="3540919"/>
            <a:ext cx="1066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64000"/>
                    </a:srgbClr>
                  </a:outerShdw>
                </a:effectLst>
              </a:rPr>
              <a:t>Brazil</a:t>
            </a:r>
          </a:p>
        </p:txBody>
      </p:sp>
      <p:sp>
        <p:nvSpPr>
          <p:cNvPr id="23568" name="TextBox 8"/>
          <p:cNvSpPr txBox="1">
            <a:spLocks noChangeArrowheads="1"/>
          </p:cNvSpPr>
          <p:nvPr/>
        </p:nvSpPr>
        <p:spPr bwMode="auto">
          <a:xfrm>
            <a:off x="6096000" y="3314700"/>
            <a:ext cx="12192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64000"/>
                    </a:srgbClr>
                  </a:outerShdw>
                </a:effectLst>
              </a:rPr>
              <a:t>Singapore</a:t>
            </a:r>
          </a:p>
        </p:txBody>
      </p:sp>
      <p:sp>
        <p:nvSpPr>
          <p:cNvPr id="23569" name="TextBox 8"/>
          <p:cNvSpPr txBox="1">
            <a:spLocks noChangeArrowheads="1"/>
          </p:cNvSpPr>
          <p:nvPr/>
        </p:nvSpPr>
        <p:spPr bwMode="auto">
          <a:xfrm>
            <a:off x="6705600" y="2800350"/>
            <a:ext cx="1066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64000"/>
                    </a:srgbClr>
                  </a:outerShdw>
                </a:effectLst>
              </a:rPr>
              <a:t>Tokyo</a:t>
            </a:r>
          </a:p>
        </p:txBody>
      </p:sp>
      <p:sp>
        <p:nvSpPr>
          <p:cNvPr id="24" name="5-Point Star 12"/>
          <p:cNvSpPr>
            <a:spLocks noChangeArrowheads="1"/>
          </p:cNvSpPr>
          <p:nvPr/>
        </p:nvSpPr>
        <p:spPr bwMode="auto">
          <a:xfrm>
            <a:off x="4114800" y="2400300"/>
            <a:ext cx="381000" cy="285750"/>
          </a:xfrm>
          <a:custGeom>
            <a:avLst/>
            <a:gdLst>
              <a:gd name="T0" fmla="*/ 190500 w 381000"/>
              <a:gd name="T1" fmla="*/ 0 h 381000"/>
              <a:gd name="T2" fmla="*/ 0 w 381000"/>
              <a:gd name="T3" fmla="*/ 145529 h 381000"/>
              <a:gd name="T4" fmla="*/ 72765 w 381000"/>
              <a:gd name="T5" fmla="*/ 380999 h 381000"/>
              <a:gd name="T6" fmla="*/ 308235 w 381000"/>
              <a:gd name="T7" fmla="*/ 380999 h 381000"/>
              <a:gd name="T8" fmla="*/ 381000 w 3810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45530 h 381000"/>
              <a:gd name="T17" fmla="*/ 263263 w 3810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close/>
              </a:path>
            </a:pathLst>
          </a:custGeom>
          <a:solidFill>
            <a:srgbClr val="FF0000">
              <a:alpha val="8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64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19" name="5-Point Star 12"/>
          <p:cNvSpPr>
            <a:spLocks noChangeArrowheads="1"/>
          </p:cNvSpPr>
          <p:nvPr/>
        </p:nvSpPr>
        <p:spPr bwMode="auto">
          <a:xfrm>
            <a:off x="6629400" y="3621881"/>
            <a:ext cx="381000" cy="285750"/>
          </a:xfrm>
          <a:custGeom>
            <a:avLst/>
            <a:gdLst>
              <a:gd name="T0" fmla="*/ 190500 w 381000"/>
              <a:gd name="T1" fmla="*/ 0 h 381000"/>
              <a:gd name="T2" fmla="*/ 0 w 381000"/>
              <a:gd name="T3" fmla="*/ 145529 h 381000"/>
              <a:gd name="T4" fmla="*/ 72765 w 381000"/>
              <a:gd name="T5" fmla="*/ 380999 h 381000"/>
              <a:gd name="T6" fmla="*/ 308235 w 381000"/>
              <a:gd name="T7" fmla="*/ 380999 h 381000"/>
              <a:gd name="T8" fmla="*/ 381000 w 381000"/>
              <a:gd name="T9" fmla="*/ 145529 h 381000"/>
              <a:gd name="T10" fmla="*/ 3 60000 65536"/>
              <a:gd name="T11" fmla="*/ 2 60000 65536"/>
              <a:gd name="T12" fmla="*/ 1 60000 65536"/>
              <a:gd name="T13" fmla="*/ 1 60000 65536"/>
              <a:gd name="T14" fmla="*/ 0 60000 65536"/>
              <a:gd name="T15" fmla="*/ 117737 w 381000"/>
              <a:gd name="T16" fmla="*/ 145530 h 381000"/>
              <a:gd name="T17" fmla="*/ 263263 w 381000"/>
              <a:gd name="T18" fmla="*/ 291056 h 38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1000" h="381000">
                <a:moveTo>
                  <a:pt x="0" y="145529"/>
                </a:moveTo>
                <a:lnTo>
                  <a:pt x="145530" y="145530"/>
                </a:lnTo>
                <a:lnTo>
                  <a:pt x="190500" y="0"/>
                </a:lnTo>
                <a:lnTo>
                  <a:pt x="235470" y="145530"/>
                </a:lnTo>
                <a:lnTo>
                  <a:pt x="381000" y="145529"/>
                </a:lnTo>
                <a:lnTo>
                  <a:pt x="263263" y="235470"/>
                </a:lnTo>
                <a:lnTo>
                  <a:pt x="308235" y="380999"/>
                </a:lnTo>
                <a:lnTo>
                  <a:pt x="190500" y="291056"/>
                </a:lnTo>
                <a:lnTo>
                  <a:pt x="72765" y="380999"/>
                </a:lnTo>
                <a:lnTo>
                  <a:pt x="117737" y="235470"/>
                </a:lnTo>
                <a:close/>
              </a:path>
            </a:pathLst>
          </a:custGeom>
          <a:solidFill>
            <a:srgbClr val="FF0000">
              <a:alpha val="86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60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64000"/>
                  </a:srgbClr>
                </a:outerShdw>
              </a:effectLst>
              <a:latin typeface="+mn-lt"/>
              <a:ea typeface="+mn-ea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791200" y="3943350"/>
            <a:ext cx="1066800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solidFill>
                  <a:schemeClr val="bg1"/>
                </a:solidFill>
                <a:effectLst>
                  <a:outerShdw blurRad="50800" dist="63500" dir="2700000" algn="tl" rotWithShape="0">
                    <a:srgbClr val="000000">
                      <a:alpha val="64000"/>
                    </a:srgbClr>
                  </a:outerShdw>
                </a:effectLst>
              </a:rPr>
              <a:t>Australia</a:t>
            </a:r>
            <a:endParaRPr lang="en-US" sz="1600" b="1" dirty="0">
              <a:solidFill>
                <a:schemeClr val="bg1"/>
              </a:solidFill>
              <a:effectLst>
                <a:outerShdw blurRad="50800" dist="63500" dir="2700000" algn="tl" rotWithShape="0">
                  <a:srgbClr val="000000">
                    <a:alpha val="64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1.21 </a:t>
            </a:r>
            <a:r>
              <a:rPr lang="en-US" dirty="0" err="1" smtClean="0">
                <a:ea typeface="+mj-ea"/>
              </a:rPr>
              <a:t>PetaFLOPS</a:t>
            </a:r>
            <a:r>
              <a:rPr lang="en-US" dirty="0" smtClean="0">
                <a:ea typeface="+mj-ea"/>
              </a:rPr>
              <a:t> (Rmax+Rpeak)/2, 156,314 cores </a:t>
            </a:r>
            <a:endParaRPr lang="en-US" dirty="0">
              <a:ea typeface="+mj-ea"/>
            </a:endParaRPr>
          </a:p>
        </p:txBody>
      </p:sp>
      <p:pic>
        <p:nvPicPr>
          <p:cNvPr id="5" name="Content Placeholder 4" descr="MegaRun-156k-Cores-Details.png"/>
          <p:cNvPicPr>
            <a:picLocks noGrp="1" noChangeAspect="1"/>
          </p:cNvPicPr>
          <p:nvPr>
            <p:ph idx="1"/>
          </p:nvPr>
        </p:nvPicPr>
        <p:blipFill>
          <a:blip r:embed="rId2"/>
          <a:srcRect t="-488" b="-488"/>
          <a:stretch>
            <a:fillRect/>
          </a:stretch>
        </p:blipFill>
        <p:spPr>
          <a:xfrm>
            <a:off x="457200" y="1210822"/>
            <a:ext cx="8229600" cy="3394472"/>
          </a:xfr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049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762" y="2060972"/>
            <a:ext cx="8260475" cy="1021556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Each individual task was MPI, </a:t>
            </a:r>
            <a:br>
              <a:rPr lang="en-US" sz="3600" b="0" dirty="0" smtClean="0"/>
            </a:br>
            <a:r>
              <a:rPr lang="en-US" sz="3600" b="0" dirty="0" smtClean="0"/>
              <a:t>using a single, entire machine</a:t>
            </a:r>
            <a:endParaRPr lang="en-US" sz="36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526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Benchmark individual machines</a:t>
            </a:r>
            <a:endParaRPr lang="en-US" sz="4400" dirty="0" smtClean="0">
              <a:solidFill>
                <a:schemeClr val="bg1"/>
              </a:solidFill>
            </a:endParaRPr>
          </a:p>
        </p:txBody>
      </p:sp>
      <p:pic>
        <p:nvPicPr>
          <p:cNvPr id="5" name="Picture Placeholder 4" descr="MegaRun-TFLOPS-Region-Detail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964" r="-11964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58861" y="1877752"/>
            <a:ext cx="7772400" cy="10215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We believe utility access to technical computing power </a:t>
            </a:r>
            <a:br>
              <a:rPr lang="en-US" b="0" dirty="0" smtClean="0"/>
            </a:br>
            <a:r>
              <a:rPr lang="en-US" b="0" dirty="0" smtClean="0"/>
              <a:t>accelerates discovery &amp; invention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192588"/>
          </a:xfrm>
        </p:spPr>
        <p:txBody>
          <a:bodyPr rtlCol="0" anchor="b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800" dirty="0" smtClean="0">
                <a:solidFill>
                  <a:srgbClr val="FFFFFF"/>
                </a:solidFill>
                <a:latin typeface="Futura Bold"/>
                <a:ea typeface="+mj-ea"/>
                <a:cs typeface="Futura Bold"/>
              </a:rPr>
              <a:t>Done in 18 hours</a:t>
            </a:r>
            <a:br>
              <a:rPr lang="en-US" sz="4800" dirty="0" smtClean="0">
                <a:solidFill>
                  <a:srgbClr val="FFFFFF"/>
                </a:solidFill>
                <a:latin typeface="Futura Bold"/>
                <a:ea typeface="+mj-ea"/>
                <a:cs typeface="Futura Bold"/>
              </a:rPr>
            </a:br>
            <a:r>
              <a:rPr lang="en-US" sz="4800" dirty="0" smtClean="0">
                <a:solidFill>
                  <a:srgbClr val="FFFFFF"/>
                </a:solidFill>
                <a:latin typeface="Futura Bold"/>
                <a:ea typeface="+mj-ea"/>
                <a:cs typeface="Futura Bold"/>
              </a:rPr>
              <a:t>Access to $68M system</a:t>
            </a:r>
            <a:br>
              <a:rPr lang="en-US" sz="4800" dirty="0" smtClean="0">
                <a:solidFill>
                  <a:srgbClr val="FFFFFF"/>
                </a:solidFill>
                <a:latin typeface="Futura Bold"/>
                <a:ea typeface="+mj-ea"/>
                <a:cs typeface="Futura Bold"/>
              </a:rPr>
            </a:br>
            <a:r>
              <a:rPr lang="en-US" sz="4800" dirty="0" smtClean="0">
                <a:solidFill>
                  <a:srgbClr val="FFFFFF"/>
                </a:solidFill>
                <a:latin typeface="Futura Bold"/>
                <a:ea typeface="+mj-ea"/>
                <a:cs typeface="Futura Bold"/>
              </a:rPr>
              <a:t>for $33k</a:t>
            </a:r>
            <a:endParaRPr lang="en-US" sz="4800" dirty="0">
              <a:solidFill>
                <a:srgbClr val="FFFFFF"/>
              </a:solidFill>
              <a:latin typeface="Futura Bold"/>
              <a:ea typeface="+mj-ea"/>
              <a:cs typeface="Futura Bold"/>
            </a:endParaRPr>
          </a:p>
        </p:txBody>
      </p:sp>
      <p:sp>
        <p:nvSpPr>
          <p:cNvPr id="3" name="Title 8"/>
          <p:cNvSpPr txBox="1">
            <a:spLocks/>
          </p:cNvSpPr>
          <p:nvPr/>
        </p:nvSpPr>
        <p:spPr>
          <a:xfrm>
            <a:off x="457200" y="528638"/>
            <a:ext cx="8229600" cy="857250"/>
          </a:xfrm>
          <a:prstGeom prst="rect">
            <a:avLst/>
          </a:prstGeom>
        </p:spPr>
        <p:txBody>
          <a:bodyPr lIns="0" tIns="45678" rIns="0" bIns="0"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altLang="en-US" sz="2900" b="1" i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205,000 molecules</a:t>
            </a:r>
          </a:p>
          <a:p>
            <a:pPr algn="ctr">
              <a:defRPr/>
            </a:pPr>
            <a:r>
              <a:rPr lang="en-US" altLang="en-US" sz="2900" b="1" i="1" dirty="0" smtClean="0">
                <a:solidFill>
                  <a:srgbClr val="FFFFFF"/>
                </a:solidFill>
                <a:latin typeface="Arial"/>
                <a:ea typeface="ＭＳ Ｐゴシック" pitchFamily="34" charset="-128"/>
                <a:cs typeface="Arial"/>
              </a:rPr>
              <a:t>264 years of computing</a:t>
            </a:r>
            <a:endParaRPr lang="en-US" altLang="en-US" sz="2900" b="1" i="1" dirty="0">
              <a:solidFill>
                <a:srgbClr val="FFFFFF"/>
              </a:solidFill>
              <a:latin typeface="Arial"/>
              <a:ea typeface="ＭＳ Ｐゴシック" pitchFamily="34" charset="-128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04810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bldLvl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89811" y="402388"/>
            <a:ext cx="8641463" cy="42205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817" name="Rectangle 43"/>
          <p:cNvSpPr>
            <a:spLocks noChangeArrowheads="1"/>
          </p:cNvSpPr>
          <p:nvPr/>
        </p:nvSpPr>
        <p:spPr bwMode="auto">
          <a:xfrm>
            <a:off x="457201" y="457200"/>
            <a:ext cx="81041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3200" dirty="0" smtClean="0">
                <a:solidFill>
                  <a:srgbClr val="194B8D"/>
                </a:solidFill>
                <a:cs typeface="Arial" pitchFamily="34" charset="0"/>
              </a:rPr>
              <a:t>How did we do this?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609600" y="624187"/>
            <a:ext cx="2812432" cy="57251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024990"/>
            </a:solidFill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94B8D"/>
              </a:solidFill>
              <a:latin typeface="Arial"/>
              <a:ea typeface="Arial" charset="0"/>
              <a:cs typeface="Arial"/>
            </a:endParaRPr>
          </a:p>
        </p:txBody>
      </p:sp>
      <p:pic>
        <p:nvPicPr>
          <p:cNvPr id="34834" name="Picture 78" descr="cycleserver_log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20725" y="723367"/>
            <a:ext cx="25558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6"/>
          <p:cNvGrpSpPr/>
          <p:nvPr/>
        </p:nvGrpSpPr>
        <p:grpSpPr>
          <a:xfrm>
            <a:off x="4629130" y="2288381"/>
            <a:ext cx="3867150" cy="2264569"/>
            <a:chOff x="4629130" y="2288381"/>
            <a:chExt cx="3867150" cy="2264569"/>
          </a:xfrm>
        </p:grpSpPr>
        <p:sp>
          <p:nvSpPr>
            <p:cNvPr id="21" name="Cloud 20"/>
            <p:cNvSpPr/>
            <p:nvPr/>
          </p:nvSpPr>
          <p:spPr>
            <a:xfrm>
              <a:off x="4629130" y="2288381"/>
              <a:ext cx="3867150" cy="2264569"/>
            </a:xfrm>
            <a:prstGeom prst="cloud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821" name="Rounded Rectangle 21"/>
            <p:cNvSpPr>
              <a:spLocks noChangeArrowheads="1"/>
            </p:cNvSpPr>
            <p:nvPr/>
          </p:nvSpPr>
          <p:spPr bwMode="auto">
            <a:xfrm>
              <a:off x="4987925" y="2662238"/>
              <a:ext cx="3348038" cy="1443037"/>
            </a:xfrm>
            <a:prstGeom prst="roundRect">
              <a:avLst>
                <a:gd name="adj" fmla="val 16667"/>
              </a:avLst>
            </a:prstGeom>
            <a:solidFill>
              <a:srgbClr val="EFF5E5"/>
            </a:solidFill>
            <a:ln w="38100">
              <a:solidFill>
                <a:srgbClr val="024990"/>
              </a:solidFill>
              <a:prstDash val="solid"/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r" eaLnBrk="1" hangingPunct="1"/>
              <a:endParaRPr lang="en-US" altLang="en-US" sz="1600">
                <a:solidFill>
                  <a:srgbClr val="194B8D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3" name="Group 47"/>
            <p:cNvGrpSpPr/>
            <p:nvPr/>
          </p:nvGrpSpPr>
          <p:grpSpPr>
            <a:xfrm>
              <a:off x="5148242" y="2794788"/>
              <a:ext cx="3348038" cy="1443037"/>
              <a:chOff x="5148242" y="2794788"/>
              <a:chExt cx="3348038" cy="1443037"/>
            </a:xfrm>
          </p:grpSpPr>
          <p:sp>
            <p:nvSpPr>
              <p:cNvPr id="51" name="Rounded Rectangle 47"/>
              <p:cNvSpPr>
                <a:spLocks noChangeArrowheads="1"/>
              </p:cNvSpPr>
              <p:nvPr/>
            </p:nvSpPr>
            <p:spPr bwMode="auto">
              <a:xfrm>
                <a:off x="5148242" y="2794788"/>
                <a:ext cx="3348038" cy="1443037"/>
              </a:xfrm>
              <a:prstGeom prst="roundRect">
                <a:avLst>
                  <a:gd name="adj" fmla="val 16667"/>
                </a:avLst>
              </a:prstGeom>
              <a:solidFill>
                <a:srgbClr val="EFF5E5"/>
              </a:solidFill>
              <a:ln w="38100">
                <a:solidFill>
                  <a:srgbClr val="024990"/>
                </a:solidFill>
                <a:prstDash val="solid"/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>
                <a:lvl1pPr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algn="r" eaLnBrk="1" hangingPunct="1"/>
                <a:endParaRPr lang="en-US" altLang="en-US" sz="1600">
                  <a:solidFill>
                    <a:srgbClr val="194B8D"/>
                  </a:solidFill>
                  <a:latin typeface="Calibri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54"/>
              <p:cNvGrpSpPr>
                <a:grpSpLocks/>
              </p:cNvGrpSpPr>
              <p:nvPr/>
            </p:nvGrpSpPr>
            <p:grpSpPr bwMode="auto">
              <a:xfrm>
                <a:off x="5314135" y="2953029"/>
                <a:ext cx="3021827" cy="969365"/>
                <a:chOff x="5831315" y="4256636"/>
                <a:chExt cx="2337781" cy="1271315"/>
              </a:xfrm>
            </p:grpSpPr>
            <p:sp>
              <p:nvSpPr>
                <p:cNvPr id="61" name="Rounded Rectangle 60"/>
                <p:cNvSpPr>
                  <a:spLocks noChangeArrowheads="1"/>
                </p:cNvSpPr>
                <p:nvPr/>
              </p:nvSpPr>
              <p:spPr bwMode="auto">
                <a:xfrm>
                  <a:off x="6623816" y="4256649"/>
                  <a:ext cx="1545280" cy="1259935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4500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8100">
                  <a:solidFill>
                    <a:srgbClr val="024990"/>
                  </a:solidFill>
                  <a:prstDash val="dash"/>
                  <a:round/>
                  <a:headEnd/>
                  <a:tailEnd/>
                </a:ln>
                <a:effectLst>
                  <a:outerShdw dist="38100" dir="5400000" algn="ctr" rotWithShape="0">
                    <a:srgbClr val="4B4B4B">
                      <a:alpha val="48000"/>
                    </a:srgbClr>
                  </a:outerShdw>
                </a:effectLst>
              </p:spPr>
              <p:txBody>
                <a:bodyPr anchor="ctr"/>
                <a:lstStyle/>
                <a:p>
                  <a:pPr algn="r">
                    <a:defRPr/>
                  </a:pPr>
                  <a:r>
                    <a:rPr lang="en-US" sz="1600" dirty="0">
                      <a:solidFill>
                        <a:srgbClr val="194B8D"/>
                      </a:solidFill>
                      <a:latin typeface="Arial" pitchFamily="-84" charset="0"/>
                      <a:ea typeface="Arial" pitchFamily="-84" charset="0"/>
                      <a:cs typeface="Arial" pitchFamily="-84" charset="0"/>
                    </a:rPr>
                    <a:t>Auto-</a:t>
                  </a:r>
                  <a:r>
                    <a:rPr lang="en-US" sz="1600" dirty="0" smtClean="0">
                      <a:solidFill>
                        <a:srgbClr val="194B8D"/>
                      </a:solidFill>
                      <a:latin typeface="Arial" pitchFamily="-84" charset="0"/>
                      <a:ea typeface="Arial" pitchFamily="-84" charset="0"/>
                      <a:cs typeface="Arial" pitchFamily="-84" charset="0"/>
                    </a:rPr>
                    <a:t>scaling</a:t>
                  </a:r>
                </a:p>
                <a:p>
                  <a:pPr algn="r">
                    <a:defRPr/>
                  </a:pPr>
                  <a:r>
                    <a:rPr lang="en-US" sz="1600" dirty="0" smtClean="0">
                      <a:solidFill>
                        <a:srgbClr val="194B8D"/>
                      </a:solidFill>
                      <a:latin typeface="Arial" pitchFamily="-84" charset="0"/>
                      <a:ea typeface="Arial" pitchFamily="-84" charset="0"/>
                      <a:cs typeface="Arial" pitchFamily="-84" charset="0"/>
                    </a:rPr>
                    <a:t>Execute Nodes</a:t>
                  </a:r>
                  <a:endParaRPr lang="en-US" sz="16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endParaRPr>
                </a:p>
              </p:txBody>
            </p:sp>
            <p:sp>
              <p:nvSpPr>
                <p:cNvPr id="62" name="Rounded Rectangle 61"/>
                <p:cNvSpPr>
                  <a:spLocks noChangeArrowheads="1"/>
                </p:cNvSpPr>
                <p:nvPr/>
              </p:nvSpPr>
              <p:spPr bwMode="auto">
                <a:xfrm>
                  <a:off x="5831315" y="4256636"/>
                  <a:ext cx="1010396" cy="1271315"/>
                </a:xfrm>
                <a:prstGeom prst="roundRect">
                  <a:avLst>
                    <a:gd name="adj" fmla="val 16667"/>
                  </a:avLst>
                </a:prstGeom>
                <a:gradFill flip="none" rotWithShape="1">
                  <a:gsLst>
                    <a:gs pos="45000">
                      <a:schemeClr val="bg1"/>
                    </a:gs>
                    <a:gs pos="100000">
                      <a:schemeClr val="accent1">
                        <a:lumMod val="40000"/>
                        <a:lumOff val="6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8100">
                  <a:solidFill>
                    <a:srgbClr val="02499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4B4B4B">
                      <a:alpha val="4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 smtClean="0">
                      <a:solidFill>
                        <a:srgbClr val="194B8D"/>
                      </a:solidFill>
                      <a:latin typeface="Arial"/>
                      <a:ea typeface="Arial" charset="0"/>
                      <a:cs typeface="Arial"/>
                    </a:rPr>
                    <a:t>JUPITER </a:t>
                  </a:r>
                </a:p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1600" dirty="0" smtClean="0">
                      <a:solidFill>
                        <a:srgbClr val="194B8D"/>
                      </a:solidFill>
                      <a:latin typeface="Arial"/>
                      <a:ea typeface="Arial" charset="0"/>
                      <a:cs typeface="Arial"/>
                    </a:rPr>
                    <a:t>Distributed Queue</a:t>
                  </a:r>
                  <a:endParaRPr lang="en-US" sz="1600" dirty="0">
                    <a:solidFill>
                      <a:srgbClr val="194B8D"/>
                    </a:solidFill>
                    <a:latin typeface="Arial"/>
                    <a:ea typeface="Arial" charset="0"/>
                    <a:cs typeface="Arial"/>
                  </a:endParaRPr>
                </a:p>
              </p:txBody>
            </p:sp>
          </p:grpSp>
          <p:sp>
            <p:nvSpPr>
              <p:cNvPr id="56" name="Can 55"/>
              <p:cNvSpPr>
                <a:spLocks noChangeArrowheads="1"/>
              </p:cNvSpPr>
              <p:nvPr/>
            </p:nvSpPr>
            <p:spPr bwMode="auto">
              <a:xfrm>
                <a:off x="7321551" y="3729061"/>
                <a:ext cx="1014412" cy="460374"/>
              </a:xfrm>
              <a:prstGeom prst="can">
                <a:avLst>
                  <a:gd name="adj" fmla="val 25000"/>
                </a:avLst>
              </a:prstGeom>
              <a:solidFill>
                <a:schemeClr val="bg1"/>
              </a:solidFill>
              <a:ln w="38100">
                <a:solidFill>
                  <a:srgbClr val="024990"/>
                </a:solidFill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dirty="0" smtClean="0">
                    <a:solidFill>
                      <a:srgbClr val="194B8D"/>
                    </a:solidFill>
                    <a:latin typeface="Arial"/>
                    <a:ea typeface="+mn-ea"/>
                    <a:cs typeface="Arial"/>
                  </a:rPr>
                  <a:t>Data</a:t>
                </a:r>
                <a:endParaRPr lang="en-US" sz="1600" dirty="0">
                  <a:solidFill>
                    <a:srgbClr val="194B8D"/>
                  </a:solidFill>
                  <a:latin typeface="Arial"/>
                  <a:ea typeface="+mn-ea"/>
                  <a:cs typeface="Arial"/>
                </a:endParaRPr>
              </a:p>
            </p:txBody>
          </p:sp>
        </p:grpSp>
      </p:grpSp>
      <p:grpSp>
        <p:nvGrpSpPr>
          <p:cNvPr id="5" name="Group 30"/>
          <p:cNvGrpSpPr/>
          <p:nvPr/>
        </p:nvGrpSpPr>
        <p:grpSpPr>
          <a:xfrm>
            <a:off x="5148242" y="2021848"/>
            <a:ext cx="2812432" cy="572518"/>
            <a:chOff x="4118495" y="1643159"/>
            <a:chExt cx="2812432" cy="572518"/>
          </a:xfrm>
        </p:grpSpPr>
        <p:sp>
          <p:nvSpPr>
            <p:cNvPr id="29" name="Rounded Rectangle 28"/>
            <p:cNvSpPr>
              <a:spLocks noChangeArrowheads="1"/>
            </p:cNvSpPr>
            <p:nvPr/>
          </p:nvSpPr>
          <p:spPr bwMode="auto">
            <a:xfrm>
              <a:off x="4118495" y="1643159"/>
              <a:ext cx="2812432" cy="5725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194B8D"/>
                </a:solidFill>
                <a:latin typeface="Arial"/>
                <a:ea typeface="Arial" charset="0"/>
                <a:cs typeface="Arial"/>
              </a:endParaRPr>
            </a:p>
          </p:txBody>
        </p:sp>
        <p:pic>
          <p:nvPicPr>
            <p:cNvPr id="34833" name="Picture 32" descr="cyclecloud_logo.eps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250" y="1746140"/>
              <a:ext cx="2651125" cy="373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115"/>
          <p:cNvGrpSpPr/>
          <p:nvPr/>
        </p:nvGrpSpPr>
        <p:grpSpPr>
          <a:xfrm>
            <a:off x="2713574" y="2751497"/>
            <a:ext cx="1141473" cy="750144"/>
            <a:chOff x="4629130" y="2021848"/>
            <a:chExt cx="3876844" cy="2531102"/>
          </a:xfrm>
        </p:grpSpPr>
        <p:grpSp>
          <p:nvGrpSpPr>
            <p:cNvPr id="7" name="Group 86"/>
            <p:cNvGrpSpPr/>
            <p:nvPr/>
          </p:nvGrpSpPr>
          <p:grpSpPr>
            <a:xfrm>
              <a:off x="4629130" y="2288381"/>
              <a:ext cx="3867150" cy="2264569"/>
              <a:chOff x="4629130" y="2288381"/>
              <a:chExt cx="3867150" cy="2264569"/>
            </a:xfrm>
          </p:grpSpPr>
          <p:sp>
            <p:nvSpPr>
              <p:cNvPr id="119" name="Cloud 118"/>
              <p:cNvSpPr/>
              <p:nvPr/>
            </p:nvSpPr>
            <p:spPr>
              <a:xfrm>
                <a:off x="4629130" y="2288381"/>
                <a:ext cx="3867150" cy="2264569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8" name="Group 47"/>
              <p:cNvGrpSpPr/>
              <p:nvPr/>
            </p:nvGrpSpPr>
            <p:grpSpPr>
              <a:xfrm>
                <a:off x="5148242" y="2794788"/>
                <a:ext cx="3348038" cy="1443037"/>
                <a:chOff x="5148242" y="2794788"/>
                <a:chExt cx="3348038" cy="1443037"/>
              </a:xfrm>
            </p:grpSpPr>
            <p:sp>
              <p:nvSpPr>
                <p:cNvPr id="121" name="Rounded Rectangle 47"/>
                <p:cNvSpPr>
                  <a:spLocks noChangeArrowheads="1"/>
                </p:cNvSpPr>
                <p:nvPr/>
              </p:nvSpPr>
              <p:spPr bwMode="auto">
                <a:xfrm>
                  <a:off x="5148242" y="2794788"/>
                  <a:ext cx="3348038" cy="14430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FF5E5"/>
                </a:solidFill>
                <a:ln w="38100">
                  <a:solidFill>
                    <a:srgbClr val="024990"/>
                  </a:solidFill>
                  <a:prstDash val="solid"/>
                  <a:round/>
                  <a:headEnd/>
                  <a:tailEnd/>
                </a:ln>
                <a:effectLst>
                  <a:outerShdw dist="38100" dir="5400000" algn="ctr" rotWithShape="0">
                    <a:srgbClr val="4B4B4B">
                      <a:alpha val="48000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US" altLang="en-US" sz="1600">
                    <a:solidFill>
                      <a:srgbClr val="194B8D"/>
                    </a:solidFill>
                    <a:latin typeface="Calibri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9" name="Group 54"/>
                <p:cNvGrpSpPr>
                  <a:grpSpLocks/>
                </p:cNvGrpSpPr>
                <p:nvPr/>
              </p:nvGrpSpPr>
              <p:grpSpPr bwMode="auto">
                <a:xfrm>
                  <a:off x="5314133" y="2953029"/>
                  <a:ext cx="3021826" cy="969365"/>
                  <a:chOff x="5831315" y="4256636"/>
                  <a:chExt cx="2337781" cy="1271315"/>
                </a:xfrm>
              </p:grpSpPr>
              <p:sp>
                <p:nvSpPr>
                  <p:cNvPr id="124" name="Rounded 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6623816" y="4256649"/>
                    <a:ext cx="1545280" cy="1259935"/>
                  </a:xfrm>
                  <a:prstGeom prst="roundRect">
                    <a:avLst>
                      <a:gd name="adj" fmla="val 16667"/>
                    </a:avLst>
                  </a:prstGeom>
                  <a:gradFill flip="none" rotWithShape="1">
                    <a:gsLst>
                      <a:gs pos="45000">
                        <a:schemeClr val="bg1"/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8100">
                    <a:solidFill>
                      <a:srgbClr val="024990"/>
                    </a:solidFill>
                    <a:prstDash val="dash"/>
                    <a:round/>
                    <a:headEnd/>
                    <a:tailEnd/>
                  </a:ln>
                  <a:effectLst>
                    <a:outerShdw dist="38100" dir="5400000" algn="ctr" rotWithShape="0">
                      <a:srgbClr val="4B4B4B">
                        <a:alpha val="48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 dirty="0">
                      <a:solidFill>
                        <a:srgbClr val="194B8D"/>
                      </a:solidFill>
                      <a:latin typeface="Arial" pitchFamily="-84" charset="0"/>
                      <a:ea typeface="Arial" pitchFamily="-84" charset="0"/>
                      <a:cs typeface="Arial" pitchFamily="-84" charset="0"/>
                    </a:endParaRPr>
                  </a:p>
                </p:txBody>
              </p:sp>
              <p:sp>
                <p:nvSpPr>
                  <p:cNvPr id="125" name="Rounded 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5831315" y="4256636"/>
                    <a:ext cx="1010396" cy="1271315"/>
                  </a:xfrm>
                  <a:prstGeom prst="roundRect">
                    <a:avLst>
                      <a:gd name="adj" fmla="val 16667"/>
                    </a:avLst>
                  </a:prstGeom>
                  <a:gradFill flip="none" rotWithShape="1">
                    <a:gsLst>
                      <a:gs pos="45000">
                        <a:schemeClr val="bg1"/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8100">
                    <a:solidFill>
                      <a:srgbClr val="024990"/>
                    </a:solidFill>
                    <a:round/>
                    <a:headEnd/>
                    <a:tailEnd/>
                  </a:ln>
                  <a:effectLst>
                    <a:outerShdw dist="38100" dir="5400000" algn="ctr" rotWithShape="0">
                      <a:srgbClr val="4B4B4B">
                        <a:alpha val="48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600" dirty="0">
                      <a:solidFill>
                        <a:srgbClr val="194B8D"/>
                      </a:solidFill>
                      <a:latin typeface="Arial"/>
                      <a:ea typeface="Arial" charset="0"/>
                      <a:cs typeface="Arial"/>
                    </a:endParaRPr>
                  </a:p>
                </p:txBody>
              </p:sp>
            </p:grpSp>
            <p:sp>
              <p:nvSpPr>
                <p:cNvPr id="123" name="Can 122"/>
                <p:cNvSpPr>
                  <a:spLocks noChangeArrowheads="1"/>
                </p:cNvSpPr>
                <p:nvPr/>
              </p:nvSpPr>
              <p:spPr bwMode="auto">
                <a:xfrm>
                  <a:off x="7321551" y="3672815"/>
                  <a:ext cx="1014412" cy="460374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/>
                </a:solidFill>
                <a:ln w="38100">
                  <a:solidFill>
                    <a:srgbClr val="02499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4B4B4B">
                      <a:alpha val="4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dirty="0">
                    <a:solidFill>
                      <a:srgbClr val="194B8D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118" name="Rounded Rectangle 117"/>
            <p:cNvSpPr>
              <a:spLocks noChangeArrowheads="1"/>
            </p:cNvSpPr>
            <p:nvPr/>
          </p:nvSpPr>
          <p:spPr bwMode="auto">
            <a:xfrm>
              <a:off x="5693542" y="2021848"/>
              <a:ext cx="2812432" cy="5725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194B8D"/>
                </a:solidFill>
                <a:latin typeface="Arial"/>
                <a:ea typeface="Arial" charset="0"/>
                <a:cs typeface="Arial"/>
              </a:endParaRPr>
            </a:p>
          </p:txBody>
        </p:sp>
      </p:grpSp>
      <p:grpSp>
        <p:nvGrpSpPr>
          <p:cNvPr id="10" name="Group 135"/>
          <p:cNvGrpSpPr/>
          <p:nvPr/>
        </p:nvGrpSpPr>
        <p:grpSpPr>
          <a:xfrm>
            <a:off x="658480" y="2750780"/>
            <a:ext cx="1141473" cy="750144"/>
            <a:chOff x="4629130" y="2021848"/>
            <a:chExt cx="3876844" cy="2531102"/>
          </a:xfrm>
        </p:grpSpPr>
        <p:grpSp>
          <p:nvGrpSpPr>
            <p:cNvPr id="11" name="Group 86"/>
            <p:cNvGrpSpPr/>
            <p:nvPr/>
          </p:nvGrpSpPr>
          <p:grpSpPr>
            <a:xfrm>
              <a:off x="4629130" y="2288381"/>
              <a:ext cx="3867150" cy="2264569"/>
              <a:chOff x="4629130" y="2288381"/>
              <a:chExt cx="3867150" cy="2264569"/>
            </a:xfrm>
          </p:grpSpPr>
          <p:sp>
            <p:nvSpPr>
              <p:cNvPr id="139" name="Cloud 138"/>
              <p:cNvSpPr/>
              <p:nvPr/>
            </p:nvSpPr>
            <p:spPr>
              <a:xfrm>
                <a:off x="4629130" y="2288381"/>
                <a:ext cx="3867150" cy="2264569"/>
              </a:xfrm>
              <a:prstGeom prst="cloud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12" name="Group 47"/>
              <p:cNvGrpSpPr/>
              <p:nvPr/>
            </p:nvGrpSpPr>
            <p:grpSpPr>
              <a:xfrm>
                <a:off x="5148242" y="2794788"/>
                <a:ext cx="3348038" cy="1443037"/>
                <a:chOff x="5148242" y="2794788"/>
                <a:chExt cx="3348038" cy="1443037"/>
              </a:xfrm>
            </p:grpSpPr>
            <p:sp>
              <p:nvSpPr>
                <p:cNvPr id="141" name="Rounded Rectangle 47"/>
                <p:cNvSpPr>
                  <a:spLocks noChangeArrowheads="1"/>
                </p:cNvSpPr>
                <p:nvPr/>
              </p:nvSpPr>
              <p:spPr bwMode="auto">
                <a:xfrm>
                  <a:off x="5148242" y="2794788"/>
                  <a:ext cx="3348038" cy="1443037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FF5E5"/>
                </a:solidFill>
                <a:ln w="38100">
                  <a:solidFill>
                    <a:srgbClr val="024990"/>
                  </a:solidFill>
                  <a:prstDash val="solid"/>
                  <a:round/>
                  <a:headEnd/>
                  <a:tailEnd/>
                </a:ln>
                <a:effectLst>
                  <a:outerShdw dist="38100" dir="5400000" algn="ctr" rotWithShape="0">
                    <a:srgbClr val="4B4B4B">
                      <a:alpha val="48000"/>
                    </a:srgbClr>
                  </a:outerShdw>
                </a:effectLst>
              </p:spPr>
              <p:txBody>
                <a:bodyPr anchor="ctr"/>
                <a:lstStyle>
                  <a:lvl1pPr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Arial" pitchFamily="34" charset="0"/>
                      <a:ea typeface="ＭＳ Ｐゴシック" pitchFamily="34" charset="-128"/>
                    </a:defRPr>
                  </a:lvl9pPr>
                </a:lstStyle>
                <a:p>
                  <a:pPr algn="r" eaLnBrk="1" hangingPunct="1"/>
                  <a:endParaRPr lang="en-US" altLang="en-US" sz="1600">
                    <a:solidFill>
                      <a:srgbClr val="194B8D"/>
                    </a:solidFill>
                    <a:latin typeface="Calibri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3" name="Group 54"/>
                <p:cNvGrpSpPr>
                  <a:grpSpLocks/>
                </p:cNvGrpSpPr>
                <p:nvPr/>
              </p:nvGrpSpPr>
              <p:grpSpPr bwMode="auto">
                <a:xfrm>
                  <a:off x="5314133" y="2953029"/>
                  <a:ext cx="3021826" cy="969365"/>
                  <a:chOff x="5831315" y="4256636"/>
                  <a:chExt cx="2337781" cy="1271315"/>
                </a:xfrm>
              </p:grpSpPr>
              <p:sp>
                <p:nvSpPr>
                  <p:cNvPr id="144" name="Rounded Rectangle 143"/>
                  <p:cNvSpPr>
                    <a:spLocks noChangeArrowheads="1"/>
                  </p:cNvSpPr>
                  <p:nvPr/>
                </p:nvSpPr>
                <p:spPr bwMode="auto">
                  <a:xfrm>
                    <a:off x="6623816" y="4256649"/>
                    <a:ext cx="1545280" cy="1259935"/>
                  </a:xfrm>
                  <a:prstGeom prst="roundRect">
                    <a:avLst>
                      <a:gd name="adj" fmla="val 16667"/>
                    </a:avLst>
                  </a:prstGeom>
                  <a:gradFill flip="none" rotWithShape="1">
                    <a:gsLst>
                      <a:gs pos="45000">
                        <a:schemeClr val="bg1"/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8100">
                    <a:solidFill>
                      <a:srgbClr val="024990"/>
                    </a:solidFill>
                    <a:prstDash val="dash"/>
                    <a:round/>
                    <a:headEnd/>
                    <a:tailEnd/>
                  </a:ln>
                  <a:effectLst>
                    <a:outerShdw dist="38100" dir="5400000" algn="ctr" rotWithShape="0">
                      <a:srgbClr val="4B4B4B">
                        <a:alpha val="48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>
                      <a:defRPr/>
                    </a:pPr>
                    <a:endParaRPr lang="en-US" sz="1600" dirty="0">
                      <a:solidFill>
                        <a:srgbClr val="194B8D"/>
                      </a:solidFill>
                      <a:latin typeface="Arial" pitchFamily="-84" charset="0"/>
                      <a:ea typeface="Arial" pitchFamily="-84" charset="0"/>
                      <a:cs typeface="Arial" pitchFamily="-84" charset="0"/>
                    </a:endParaRPr>
                  </a:p>
                </p:txBody>
              </p:sp>
              <p:sp>
                <p:nvSpPr>
                  <p:cNvPr id="145" name="Rounded Rectangle 144"/>
                  <p:cNvSpPr>
                    <a:spLocks noChangeArrowheads="1"/>
                  </p:cNvSpPr>
                  <p:nvPr/>
                </p:nvSpPr>
                <p:spPr bwMode="auto">
                  <a:xfrm>
                    <a:off x="5831315" y="4256636"/>
                    <a:ext cx="1010396" cy="1271315"/>
                  </a:xfrm>
                  <a:prstGeom prst="roundRect">
                    <a:avLst>
                      <a:gd name="adj" fmla="val 16667"/>
                    </a:avLst>
                  </a:prstGeom>
                  <a:gradFill flip="none" rotWithShape="1">
                    <a:gsLst>
                      <a:gs pos="45000">
                        <a:schemeClr val="bg1"/>
                      </a:gs>
                      <a:gs pos="100000">
                        <a:schemeClr val="accent1">
                          <a:lumMod val="40000"/>
                          <a:lumOff val="60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8100">
                    <a:solidFill>
                      <a:srgbClr val="024990"/>
                    </a:solidFill>
                    <a:round/>
                    <a:headEnd/>
                    <a:tailEnd/>
                  </a:ln>
                  <a:effectLst>
                    <a:outerShdw dist="38100" dir="5400000" algn="ctr" rotWithShape="0">
                      <a:srgbClr val="4B4B4B">
                        <a:alpha val="48000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1600" dirty="0">
                      <a:solidFill>
                        <a:srgbClr val="194B8D"/>
                      </a:solidFill>
                      <a:latin typeface="Arial"/>
                      <a:ea typeface="Arial" charset="0"/>
                      <a:cs typeface="Arial"/>
                    </a:endParaRPr>
                  </a:p>
                </p:txBody>
              </p:sp>
            </p:grpSp>
            <p:sp>
              <p:nvSpPr>
                <p:cNvPr id="143" name="Can 142"/>
                <p:cNvSpPr>
                  <a:spLocks noChangeArrowheads="1"/>
                </p:cNvSpPr>
                <p:nvPr/>
              </p:nvSpPr>
              <p:spPr bwMode="auto">
                <a:xfrm>
                  <a:off x="7321551" y="3672815"/>
                  <a:ext cx="1014412" cy="460374"/>
                </a:xfrm>
                <a:prstGeom prst="can">
                  <a:avLst>
                    <a:gd name="adj" fmla="val 25000"/>
                  </a:avLst>
                </a:prstGeom>
                <a:solidFill>
                  <a:schemeClr val="bg1"/>
                </a:solidFill>
                <a:ln w="38100">
                  <a:solidFill>
                    <a:srgbClr val="024990"/>
                  </a:solidFill>
                  <a:round/>
                  <a:headEnd/>
                  <a:tailEnd/>
                </a:ln>
                <a:effectLst>
                  <a:outerShdw dist="38100" dir="5400000" algn="ctr" rotWithShape="0">
                    <a:srgbClr val="4B4B4B">
                      <a:alpha val="48000"/>
                    </a:srgbClr>
                  </a:outerShdw>
                </a:effectLst>
              </p:spPr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600" dirty="0">
                    <a:solidFill>
                      <a:srgbClr val="194B8D"/>
                    </a:solidFill>
                    <a:latin typeface="Arial"/>
                    <a:ea typeface="+mn-ea"/>
                    <a:cs typeface="Arial"/>
                  </a:endParaRPr>
                </a:p>
              </p:txBody>
            </p:sp>
          </p:grpSp>
        </p:grpSp>
        <p:sp>
          <p:nvSpPr>
            <p:cNvPr id="138" name="Rounded Rectangle 137"/>
            <p:cNvSpPr>
              <a:spLocks noChangeArrowheads="1"/>
            </p:cNvSpPr>
            <p:nvPr/>
          </p:nvSpPr>
          <p:spPr bwMode="auto">
            <a:xfrm>
              <a:off x="5693542" y="2021848"/>
              <a:ext cx="2812432" cy="57251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194B8D"/>
                </a:solidFill>
                <a:latin typeface="Arial"/>
                <a:ea typeface="Arial" charset="0"/>
                <a:cs typeface="Arial"/>
              </a:endParaRPr>
            </a:p>
          </p:txBody>
        </p:sp>
      </p:grpSp>
      <p:grpSp>
        <p:nvGrpSpPr>
          <p:cNvPr id="14" name="Group 233"/>
          <p:cNvGrpSpPr/>
          <p:nvPr/>
        </p:nvGrpSpPr>
        <p:grpSpPr>
          <a:xfrm>
            <a:off x="609600" y="1375557"/>
            <a:ext cx="2964832" cy="724918"/>
            <a:chOff x="1914482" y="1569044"/>
            <a:chExt cx="2964832" cy="724918"/>
          </a:xfrm>
        </p:grpSpPr>
        <p:grpSp>
          <p:nvGrpSpPr>
            <p:cNvPr id="15" name="Group 88"/>
            <p:cNvGrpSpPr/>
            <p:nvPr/>
          </p:nvGrpSpPr>
          <p:grpSpPr>
            <a:xfrm>
              <a:off x="1914482" y="1569044"/>
              <a:ext cx="2812432" cy="572518"/>
              <a:chOff x="4755160" y="1322221"/>
              <a:chExt cx="2812432" cy="572518"/>
            </a:xfrm>
          </p:grpSpPr>
          <p:sp>
            <p:nvSpPr>
              <p:cNvPr id="88" name="Rounded Rectangle 87"/>
              <p:cNvSpPr>
                <a:spLocks noChangeArrowheads="1"/>
              </p:cNvSpPr>
              <p:nvPr/>
            </p:nvSpPr>
            <p:spPr bwMode="auto">
              <a:xfrm>
                <a:off x="4755160" y="1322221"/>
                <a:ext cx="2812432" cy="57251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024990"/>
                </a:solidFill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194B8D"/>
                  </a:solidFill>
                  <a:latin typeface="Arial"/>
                  <a:ea typeface="Arial" charset="0"/>
                  <a:cs typeface="Arial"/>
                </a:endParaRPr>
              </a:p>
            </p:txBody>
          </p:sp>
          <p:pic>
            <p:nvPicPr>
              <p:cNvPr id="34832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4040" y="1389760"/>
                <a:ext cx="2719421" cy="4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" name="Group 220"/>
            <p:cNvGrpSpPr/>
            <p:nvPr/>
          </p:nvGrpSpPr>
          <p:grpSpPr>
            <a:xfrm>
              <a:off x="2066882" y="1721444"/>
              <a:ext cx="2812432" cy="572518"/>
              <a:chOff x="4755160" y="1322221"/>
              <a:chExt cx="2812432" cy="572518"/>
            </a:xfrm>
          </p:grpSpPr>
          <p:sp>
            <p:nvSpPr>
              <p:cNvPr id="222" name="Rounded Rectangle 221"/>
              <p:cNvSpPr>
                <a:spLocks noChangeArrowheads="1"/>
              </p:cNvSpPr>
              <p:nvPr/>
            </p:nvSpPr>
            <p:spPr bwMode="auto">
              <a:xfrm>
                <a:off x="4755160" y="1322221"/>
                <a:ext cx="2812432" cy="57251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38100">
                <a:solidFill>
                  <a:srgbClr val="024990"/>
                </a:solidFill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dirty="0">
                  <a:solidFill>
                    <a:srgbClr val="194B8D"/>
                  </a:solidFill>
                  <a:latin typeface="Arial"/>
                  <a:ea typeface="Arial" charset="0"/>
                  <a:cs typeface="Arial"/>
                </a:endParaRPr>
              </a:p>
            </p:txBody>
          </p:sp>
          <p:pic>
            <p:nvPicPr>
              <p:cNvPr id="223" name="Picture 33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4040" y="1389760"/>
                <a:ext cx="2719421" cy="454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cxnSp>
        <p:nvCxnSpPr>
          <p:cNvPr id="228" name="Straight Arrow Connector 227"/>
          <p:cNvCxnSpPr>
            <a:stCxn id="118" idx="0"/>
          </p:cNvCxnSpPr>
          <p:nvPr/>
        </p:nvCxnSpPr>
        <p:spPr>
          <a:xfrm rot="5400000" flipH="1" flipV="1">
            <a:off x="3929803" y="1533056"/>
            <a:ext cx="729649" cy="1707234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119" idx="1"/>
          </p:cNvCxnSpPr>
          <p:nvPr/>
        </p:nvCxnSpPr>
        <p:spPr>
          <a:xfrm rot="16200000" flipH="1">
            <a:off x="3915234" y="2868575"/>
            <a:ext cx="906267" cy="2170967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" name="Rectangle 234"/>
          <p:cNvSpPr/>
          <p:nvPr/>
        </p:nvSpPr>
        <p:spPr>
          <a:xfrm>
            <a:off x="4740074" y="1080700"/>
            <a:ext cx="37659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 smtClean="0">
                <a:solidFill>
                  <a:srgbClr val="194B8D"/>
                </a:solidFill>
                <a:latin typeface="Arial"/>
                <a:ea typeface="Arial" charset="0"/>
                <a:cs typeface="Arial"/>
              </a:rPr>
              <a:t>Automated in 8 Cloud Regions, </a:t>
            </a:r>
          </a:p>
          <a:p>
            <a:pPr algn="r"/>
            <a:r>
              <a:rPr lang="en-US" sz="2000" dirty="0" smtClean="0">
                <a:solidFill>
                  <a:srgbClr val="194B8D"/>
                </a:solidFill>
                <a:latin typeface="Arial"/>
                <a:ea typeface="Arial" charset="0"/>
                <a:cs typeface="Arial"/>
              </a:rPr>
              <a:t>5 continents, double resiliency</a:t>
            </a:r>
            <a:endParaRPr lang="en-US" sz="2000" dirty="0"/>
          </a:p>
        </p:txBody>
      </p:sp>
      <p:sp>
        <p:nvSpPr>
          <p:cNvPr id="269" name="Rectangle 268"/>
          <p:cNvSpPr/>
          <p:nvPr/>
        </p:nvSpPr>
        <p:spPr>
          <a:xfrm>
            <a:off x="1902573" y="2930042"/>
            <a:ext cx="7489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194B8D"/>
                </a:solidFill>
                <a:latin typeface="Arial"/>
                <a:ea typeface="Arial" charset="0"/>
                <a:cs typeface="Arial"/>
              </a:rPr>
              <a:t>…</a:t>
            </a:r>
            <a:endParaRPr lang="en-US" sz="4400" dirty="0"/>
          </a:p>
        </p:txBody>
      </p:sp>
      <p:cxnSp>
        <p:nvCxnSpPr>
          <p:cNvPr id="270" name="Straight Arrow Connector 269"/>
          <p:cNvCxnSpPr>
            <a:stCxn id="222" idx="2"/>
            <a:endCxn id="143" idx="1"/>
          </p:cNvCxnSpPr>
          <p:nvPr/>
        </p:nvCxnSpPr>
        <p:spPr>
          <a:xfrm rot="5400000">
            <a:off x="1314586" y="2386447"/>
            <a:ext cx="1139603" cy="567658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>
            <a:endCxn id="123" idx="0"/>
          </p:cNvCxnSpPr>
          <p:nvPr/>
        </p:nvCxnSpPr>
        <p:spPr>
          <a:xfrm>
            <a:off x="2168217" y="2124831"/>
            <a:ext cx="1487435" cy="1150074"/>
          </a:xfrm>
          <a:prstGeom prst="straightConnector1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Rectangle 279"/>
          <p:cNvSpPr/>
          <p:nvPr/>
        </p:nvSpPr>
        <p:spPr>
          <a:xfrm>
            <a:off x="609600" y="3729061"/>
            <a:ext cx="3020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 smtClean="0">
                <a:solidFill>
                  <a:srgbClr val="194B8D"/>
                </a:solidFill>
                <a:latin typeface="Arial"/>
                <a:ea typeface="Arial" charset="0"/>
                <a:cs typeface="Arial"/>
              </a:rPr>
              <a:t>14 nodes controlling 16,788</a:t>
            </a:r>
          </a:p>
        </p:txBody>
      </p:sp>
      <p:cxnSp>
        <p:nvCxnSpPr>
          <p:cNvPr id="55" name="Shape 54"/>
          <p:cNvCxnSpPr>
            <a:stCxn id="24" idx="3"/>
            <a:endCxn id="125" idx="3"/>
          </p:cNvCxnSpPr>
          <p:nvPr/>
        </p:nvCxnSpPr>
        <p:spPr>
          <a:xfrm flipH="1">
            <a:off x="3299805" y="910446"/>
            <a:ext cx="122227" cy="2260672"/>
          </a:xfrm>
          <a:prstGeom prst="curvedConnector3">
            <a:avLst>
              <a:gd name="adj1" fmla="val -329792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hape 54"/>
          <p:cNvCxnSpPr>
            <a:stCxn id="24" idx="3"/>
            <a:endCxn id="145" idx="3"/>
          </p:cNvCxnSpPr>
          <p:nvPr/>
        </p:nvCxnSpPr>
        <p:spPr>
          <a:xfrm flipH="1">
            <a:off x="1244711" y="910446"/>
            <a:ext cx="2177321" cy="2259955"/>
          </a:xfrm>
          <a:prstGeom prst="curvedConnector3">
            <a:avLst>
              <a:gd name="adj1" fmla="val -13170"/>
            </a:avLst>
          </a:prstGeom>
          <a:ln>
            <a:solidFill>
              <a:schemeClr val="accent6">
                <a:lumMod val="40000"/>
                <a:lumOff val="60000"/>
              </a:schemeClr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Placeholder 6" descr="OC_Chef_Logo_PMS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7"/>
              <a:srcRect l="-50494" r="-50494"/>
              <a:stretch>
                <a:fillRect/>
              </a:stretch>
            </p:blipFill>
          </mc:Choice>
          <mc:Fallback>
            <p:blipFill>
              <a:blip r:embed="rId8"/>
              <a:srcRect l="-50494" r="-50494"/>
              <a:stretch>
                <a:fillRect/>
              </a:stretch>
            </p:blipFill>
          </mc:Fallback>
        </mc:AlternateContent>
        <p:spPr>
          <a:xfrm>
            <a:off x="7697217" y="2021848"/>
            <a:ext cx="1446783" cy="55861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4333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Now Dr. Mark Thompson</a:t>
            </a:r>
            <a:endParaRPr lang="en-US" dirty="0"/>
          </a:p>
        </p:txBody>
      </p:sp>
      <p:pic>
        <p:nvPicPr>
          <p:cNvPr id="7" name="Content Placeholder 6" descr="Screen Shot 2014-04-17 at 1.46.12 PM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9495" r="-9495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	Is 264 compute years closer to making efficient solar a reality using organic semiconductors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5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mtClean="0"/>
              <a:t>Important? 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to me anymore ;)</a:t>
            </a:r>
            <a:endParaRPr lang="en-US" dirty="0"/>
          </a:p>
        </p:txBody>
      </p:sp>
      <p:pic>
        <p:nvPicPr>
          <p:cNvPr id="6" name="Content Placeholder 5" descr="Lex_luthorsuperman_243pyxurz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7134" r="-17134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5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762" y="2060972"/>
            <a:ext cx="8260475" cy="1021556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We see across all workloads</a:t>
            </a:r>
            <a:endParaRPr lang="en-US" sz="3600" b="0" dirty="0"/>
          </a:p>
        </p:txBody>
      </p:sp>
      <p:sp>
        <p:nvSpPr>
          <p:cNvPr id="4" name="Rectangle 3"/>
          <p:cNvSpPr/>
          <p:nvPr/>
        </p:nvSpPr>
        <p:spPr>
          <a:xfrm>
            <a:off x="639547" y="952976"/>
            <a:ext cx="226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Interconnect Sensitive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8988" y="3876854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Hi I/O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Big Data runs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9736" y="169164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Large Grid MPI Runs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2632" y="3507522"/>
            <a:ext cx="258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Needle in a Haystack runs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7459" y="892219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Whole sample set analysis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4838" y="522887"/>
            <a:ext cx="1547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Large Memory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6778" y="4246186"/>
            <a:ext cx="168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Interactive, SOA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526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394" y="1877752"/>
            <a:ext cx="8392006" cy="1021556"/>
          </a:xfrm>
        </p:spPr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 Users want to decrease </a:t>
            </a:r>
            <a:br>
              <a:rPr lang="en-US" b="0" dirty="0" smtClean="0"/>
            </a:br>
            <a:r>
              <a:rPr lang="en-US" b="0" dirty="0" smtClean="0"/>
              <a:t>Lean manufacturing’s ‘Cycle time’ </a:t>
            </a:r>
            <a:br>
              <a:rPr lang="en-US" b="0" dirty="0" smtClean="0"/>
            </a:br>
            <a:r>
              <a:rPr lang="en-US" b="0" dirty="0" smtClean="0"/>
              <a:t>= </a:t>
            </a:r>
            <a:br>
              <a:rPr lang="en-US" b="0" dirty="0" smtClean="0"/>
            </a:br>
            <a:r>
              <a:rPr lang="en-US" b="0" dirty="0" smtClean="0"/>
              <a:t> (prep </a:t>
            </a:r>
            <a:r>
              <a:rPr lang="en-US" b="0" dirty="0" smtClean="0"/>
              <a:t>time + queue </a:t>
            </a:r>
            <a:r>
              <a:rPr lang="en-US" b="0" dirty="0" smtClean="0"/>
              <a:t>time +</a:t>
            </a:r>
            <a:r>
              <a:rPr lang="en-US" b="0" dirty="0" smtClean="0"/>
              <a:t> run </a:t>
            </a:r>
            <a:r>
              <a:rPr lang="en-US" b="0" dirty="0" smtClean="0"/>
              <a:t>time)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14350" y="1474788"/>
          <a:ext cx="8001000" cy="2873375"/>
        </p:xfrm>
        <a:graphic>
          <a:graphicData uri="http://schemas.openxmlformats.org/drawingml/2006/table">
            <a:tbl>
              <a:tblPr/>
              <a:tblGrid>
                <a:gridCol w="1333500"/>
                <a:gridCol w="1333500"/>
                <a:gridCol w="1333500"/>
                <a:gridCol w="1333500"/>
                <a:gridCol w="1443038"/>
                <a:gridCol w="1223962"/>
              </a:tblGrid>
              <a:tr h="582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SLED/PS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3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Insurance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3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Financial Services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3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Life Sciences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3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Manufacturing &amp; Electronics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37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Energy, Media &amp; Other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3377F"/>
                    </a:solidFill>
                  </a:tcPr>
                </a:tc>
              </a:tr>
              <a:tr h="22907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27671" name="Picture 6" descr="http://press.rocketlawyer.com/wp-content/uploads/2010/06/Hartford_logo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788" y="2222500"/>
            <a:ext cx="6667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3" name="Picture 10" descr="http://poundit.net/images/logo_sunameric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244850"/>
            <a:ext cx="833438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4" name="Picture 12" descr="http://www.otcmagic.com/wp-content/uploads/2012/01/LifeTechnologies_Logo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5500" b="11781"/>
          <a:stretch>
            <a:fillRect/>
          </a:stretch>
        </p:blipFill>
        <p:spPr bwMode="auto">
          <a:xfrm>
            <a:off x="6096000" y="3278504"/>
            <a:ext cx="781050" cy="3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5" name="Picture 14" descr="http://www.pacificbiosciences.com/newbio/images/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979738"/>
            <a:ext cx="10255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6" name="Picture 18" descr="Eli Lilly &amp; Co.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1238" y="3271838"/>
            <a:ext cx="58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7" name="Picture 20" descr="http://i.a.cnn.net/money/galleries/2007/fortune/0701/gallery.bestcos/images/gal_genentec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480" t="35692" r="2304" b="37955"/>
          <a:stretch>
            <a:fillRect/>
          </a:stretch>
        </p:blipFill>
        <p:spPr bwMode="auto">
          <a:xfrm>
            <a:off x="4635500" y="3581400"/>
            <a:ext cx="10795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8" name="Picture 22" descr="http://www.rawstory.com/rs/wp-content/uploads/2011/07/Pfizer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1400" y="2343150"/>
            <a:ext cx="569913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9" name="Picture 24" descr="http://www.donyati.com/images/novartis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0575" y="2089150"/>
            <a:ext cx="1093788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0" name="Picture 16" descr="http://dividendincomestocks.com/wp-content/uploads/2012/02/johnson-johnson-log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36998" b="36459"/>
          <a:stretch>
            <a:fillRect/>
          </a:stretch>
        </p:blipFill>
        <p:spPr bwMode="auto">
          <a:xfrm>
            <a:off x="6037263" y="2276475"/>
            <a:ext cx="9652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1" name="Picture 2" descr="http://www.internqueen.com/sites/internqueen.com/files/imagecache/Blog__600x300percent_body/images/blog/110804064152_jpmorgan_chase_logo_640x360_16x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450" t="36435" r="6052" b="37520"/>
          <a:stretch>
            <a:fillRect/>
          </a:stretch>
        </p:blipFill>
        <p:spPr bwMode="auto">
          <a:xfrm>
            <a:off x="3295650" y="2160588"/>
            <a:ext cx="11017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2" name="Picture 4" descr="http://www.yourlogocollection.com/wp-content/uploads/2011/12/bank-of-america-logo.jpe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6450" y="2484438"/>
            <a:ext cx="1042988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3" name="Picture 2" descr="http://www.tnenvironment.com/website%20pics/Logo_BaeSystem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3138" y="2722563"/>
            <a:ext cx="947737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4" name="Picture 4" descr="http://www.thedividendpig.com/wp-content/uploads/2011/11/lockheed-martin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8" y="3570288"/>
            <a:ext cx="11858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5" name="Picture 6" descr="http://seeker.dice.com/external/images/empLogos/6107largeLogo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463" y="3043238"/>
            <a:ext cx="10445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6" name="Picture 8" descr="http://upload.wikimedia.org/wikipedia/en/c/c1/Logo_fid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2313" y="3570288"/>
            <a:ext cx="11049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12" descr="http://www.chipweb.de/logos/altera.gif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062288"/>
            <a:ext cx="963613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16" descr="http://www.whitemountains.com/images/whitemt_logo.gif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9638" y="3584575"/>
            <a:ext cx="50006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9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5420" b="36140"/>
          <a:stretch>
            <a:fillRect/>
          </a:stretch>
        </p:blipFill>
        <p:spPr bwMode="auto">
          <a:xfrm>
            <a:off x="7377113" y="2320925"/>
            <a:ext cx="1038225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0" name="Picture 2" descr="NYSE logo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46438" y="2679700"/>
            <a:ext cx="1166812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2" name="Picture 6" descr="http://weijiblog.com/wp-content/uploads/2010/01/merck-logo-innovation-innovator-disruption-incubator.gif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703513"/>
            <a:ext cx="954087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8" descr="http://zolmax.com/logos/genomic-health-inc-logo.gi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2013" y="3884613"/>
            <a:ext cx="971550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4" name="Picture 10" descr="http://thelogocompany.net/blog/wp-content/uploads/2012/03/EA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250" y="2686050"/>
            <a:ext cx="357188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5" name="Picture 12" descr="http://myjms.nnbnews.com/wp-content/uploads/2010/09/IDA-logo-9C730ACB65-seeklogo.com_.gif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9838" y="3330575"/>
            <a:ext cx="412750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6" name="Picture 14" descr="http://cisrg.shef.ac.uk/shef2010/images/schrodinger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114675"/>
            <a:ext cx="1046163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7" name="Picture 6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988" y="3116263"/>
            <a:ext cx="1287462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8" name="Pictur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4038" y="2449513"/>
            <a:ext cx="123507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tle 3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utura Md BT" charset="0"/>
                <a:ea typeface="ＭＳ Ｐゴシック" pitchFamily="34" charset="-128"/>
              </a:rPr>
              <a:t>Everyone we work with faces this problem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905000" y="2747963"/>
            <a:ext cx="1139128" cy="204787"/>
          </a:xfrm>
          <a:prstGeom prst="rect">
            <a:avLst/>
          </a:prstGeom>
        </p:spPr>
      </p:pic>
      <p:pic>
        <p:nvPicPr>
          <p:cNvPr id="33" name="Picture 32" descr="AerospaceCorpLogo.jp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37263" y="3658463"/>
            <a:ext cx="999527" cy="233223"/>
          </a:xfrm>
          <a:prstGeom prst="rect">
            <a:avLst/>
          </a:prstGeom>
        </p:spPr>
      </p:pic>
      <p:pic>
        <p:nvPicPr>
          <p:cNvPr id="35" name="Picture 34" descr="cadence_logo3.gif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6059182" y="3797300"/>
            <a:ext cx="817868" cy="3016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External resources</a:t>
            </a:r>
            <a:br>
              <a:rPr lang="en-US" b="0" dirty="0" smtClean="0"/>
            </a:br>
            <a:r>
              <a:rPr lang="en-US" b="0" dirty="0" smtClean="0"/>
              <a:t>(Open Science Grid, cloud)</a:t>
            </a:r>
            <a:br>
              <a:rPr lang="en-US" b="0" dirty="0" smtClean="0"/>
            </a:br>
            <a:r>
              <a:rPr lang="en-US" b="0" dirty="0" smtClean="0"/>
              <a:t>offer a solution!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do we get there?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Placeholder 5" descr="Cloud-wheat.jpeg"/>
          <p:cNvPicPr>
            <a:picLocks noGrp="1" noChangeAspect="1"/>
          </p:cNvPicPr>
          <p:nvPr>
            <p:ph type="pic" idx="10"/>
          </p:nvPr>
        </p:nvPicPr>
        <p:blipFill>
          <a:blip r:embed="rId3"/>
          <a:srcRect l="-10455" r="-10455"/>
          <a:stretch>
            <a:fillRect/>
          </a:stretch>
        </p:blipFill>
        <p:spPr/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51615"/>
            <a:ext cx="8229600" cy="1258403"/>
          </a:xfrm>
        </p:spPr>
        <p:txBody>
          <a:bodyPr anchor="ctr">
            <a:no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600" b="1" dirty="0" smtClean="0">
                <a:solidFill>
                  <a:schemeClr val="bg1"/>
                </a:solidFill>
                <a:ea typeface="+mj-ea"/>
              </a:rPr>
              <a:t>The Innovation Bottleneck: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3600" b="1" dirty="0" smtClean="0">
              <a:solidFill>
                <a:schemeClr val="bg1"/>
              </a:solidFill>
              <a:ea typeface="+mj-ea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ea typeface="+mj-ea"/>
              </a:rPr>
              <a:t>Scientists/Engineers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ea typeface="+mj-ea"/>
              </a:rPr>
              <a:t>forced to size their work to the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3600" dirty="0" smtClean="0">
                <a:solidFill>
                  <a:schemeClr val="bg1"/>
                </a:solidFill>
                <a:ea typeface="+mj-ea"/>
              </a:rPr>
              <a:t>infrastructure their organization bought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0" dirty="0" smtClean="0"/>
              <a:t>In particular how do we deal with data in our workflows?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Several of the</a:t>
            </a:r>
            <a:r>
              <a:rPr lang="en-US" dirty="0" smtClean="0"/>
              <a:t> </a:t>
            </a:r>
            <a:r>
              <a:rPr lang="en-US" dirty="0" smtClean="0"/>
              <a:t>options…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Local disk</a:t>
            </a:r>
            <a:endParaRPr lang="en-US" dirty="0" smtClean="0"/>
          </a:p>
          <a:p>
            <a:r>
              <a:rPr lang="en-US" dirty="0" smtClean="0"/>
              <a:t>Object Store / Simple </a:t>
            </a:r>
            <a:r>
              <a:rPr lang="en-US" dirty="0" smtClean="0"/>
              <a:t>Storage Service (S3)</a:t>
            </a:r>
          </a:p>
          <a:p>
            <a:r>
              <a:rPr lang="en-US" dirty="0" smtClean="0"/>
              <a:t>Shared FS</a:t>
            </a:r>
          </a:p>
          <a:p>
            <a:pPr lvl="1"/>
            <a:r>
              <a:rPr lang="en-US" dirty="0" smtClean="0"/>
              <a:t>NFS</a:t>
            </a:r>
          </a:p>
          <a:p>
            <a:pPr lvl="1"/>
            <a:r>
              <a:rPr lang="en-US" dirty="0" smtClean="0"/>
              <a:t>Parallel file system (</a:t>
            </a:r>
            <a:r>
              <a:rPr lang="en-US" dirty="0" err="1" smtClean="0"/>
              <a:t>Lustre</a:t>
            </a:r>
            <a:r>
              <a:rPr lang="en-US" dirty="0" smtClean="0"/>
              <a:t>, </a:t>
            </a:r>
            <a:r>
              <a:rPr lang="en-US" dirty="0" err="1" smtClean="0"/>
              <a:t>Gluster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NoSQL</a:t>
            </a:r>
            <a:r>
              <a:rPr lang="en-US" dirty="0" smtClean="0"/>
              <a:t> DB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/>
              <a:t>Let’s do this through examples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394" y="1877752"/>
            <a:ext cx="8493074" cy="102155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Compendia </a:t>
            </a:r>
            <a:r>
              <a:rPr lang="en-US" dirty="0" err="1" smtClean="0"/>
              <a:t>BioSciences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(Local Disk)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2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Cancer Genome Atlas</a:t>
            </a:r>
            <a:endParaRPr lang="en-US" sz="2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Screen Shot 2013-05-01 at 3.38.29 PM.png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t="-8243" b="-824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 descr="Screen Shot 2013-05-01 at 3.38.46 PM.png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-11522" r="-11522"/>
          <a:stretch>
            <a:fillRect/>
          </a:stretch>
        </p:blipFill>
        <p:spPr>
          <a:xfrm>
            <a:off x="1348836" y="607507"/>
            <a:ext cx="6524997" cy="39642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Screen Shot 2013-05-01 at 3.39.02 PM.png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-11695" r="-11695"/>
          <a:stretch>
            <a:fillRect/>
          </a:stretch>
        </p:blipFill>
        <p:spPr>
          <a:xfrm>
            <a:off x="1191314" y="254593"/>
            <a:ext cx="7105881" cy="43171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 described at </a:t>
            </a:r>
            <a:r>
              <a:rPr lang="en-US" dirty="0" err="1" smtClean="0"/>
              <a:t>TriMed</a:t>
            </a:r>
            <a:r>
              <a:rPr lang="en-US" dirty="0" smtClean="0"/>
              <a:t> Conference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Stream data out of TCGA</a:t>
            </a:r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nto S3 </a:t>
            </a:r>
            <a:r>
              <a:rPr lang="en-US" dirty="0" smtClean="0"/>
              <a:t>&amp; Local machines (concurrently on 8k cores)</a:t>
            </a:r>
          </a:p>
          <a:p>
            <a:r>
              <a:rPr lang="en-US" dirty="0" smtClean="0"/>
              <a:t>Run analysis and then place results in S3</a:t>
            </a:r>
          </a:p>
          <a:p>
            <a:r>
              <a:rPr lang="en-US" dirty="0" smtClean="0"/>
              <a:t>No Shared FS, but all nodes are up for a long time downloading (8000 cores * </a:t>
            </a:r>
            <a:r>
              <a:rPr lang="en-US" dirty="0" err="1" smtClean="0"/>
              <a:t>xfer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2" name="Picture Placeholder 6" descr="Screen Shot 2013-05-01 at 3.42.37 PM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-6157" b="-6157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Placeholder 6" descr="Screen Shot 2013-05-01 at 3.42.58 PM.png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-11752" r="-11752"/>
          <a:stretch>
            <a:fillRect/>
          </a:stretch>
        </p:blipFill>
        <p:spPr>
          <a:xfrm>
            <a:off x="904702" y="196883"/>
            <a:ext cx="7200872" cy="4374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2100" dirty="0" smtClean="0">
                <a:latin typeface="Arial" pitchFamily="34" charset="0"/>
                <a:cs typeface="Arial" pitchFamily="34" charset="0"/>
              </a:rPr>
              <a:t>G</a:t>
            </a:r>
            <a:endParaRPr lang="en-US" sz="2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Placeholder 4" descr="Screen Shot 2013-05-01 at 3.43.12 PM.png"/>
          <p:cNvPicPr>
            <a:picLocks noGrp="1" noChangeAspect="1"/>
          </p:cNvPicPr>
          <p:nvPr>
            <p:ph type="pic" idx="10"/>
          </p:nvPr>
        </p:nvPicPr>
        <p:blipFill>
          <a:blip r:embed="rId2"/>
          <a:srcRect l="-12271" r="-12271"/>
          <a:stretch>
            <a:fillRect/>
          </a:stretch>
        </p:blipFill>
        <p:spPr>
          <a:xfrm>
            <a:off x="984651" y="188783"/>
            <a:ext cx="7214206" cy="4382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of fixed infrastructure</a:t>
            </a:r>
            <a:endParaRPr lang="en-US" dirty="0"/>
          </a:p>
        </p:txBody>
      </p:sp>
      <p:pic>
        <p:nvPicPr>
          <p:cNvPr id="8" name="Content Placeholder 7" descr="HPCComputeDemand-Peak-Median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9175" r="-9175"/>
          <a:stretch>
            <a:fillRect/>
          </a:stretch>
        </p:blipFill>
        <p:spPr/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Too small when needed most, </a:t>
            </a:r>
          </a:p>
          <a:p>
            <a:pPr>
              <a:buNone/>
            </a:pPr>
            <a:r>
              <a:rPr lang="en-US" dirty="0" smtClean="0"/>
              <a:t>Too large every other time…</a:t>
            </a:r>
          </a:p>
          <a:p>
            <a:endParaRPr lang="en-US" dirty="0" smtClean="0"/>
          </a:p>
          <a:p>
            <a:r>
              <a:rPr lang="en-US" dirty="0" smtClean="0"/>
              <a:t>Upfront </a:t>
            </a:r>
            <a:r>
              <a:rPr lang="en-US" dirty="0" err="1" smtClean="0"/>
              <a:t>CapEx</a:t>
            </a:r>
            <a:r>
              <a:rPr lang="en-US" dirty="0" smtClean="0"/>
              <a:t> anchors you to aging servers</a:t>
            </a:r>
          </a:p>
          <a:p>
            <a:endParaRPr lang="en-US" dirty="0" smtClean="0"/>
          </a:p>
          <a:p>
            <a:r>
              <a:rPr lang="en-US" dirty="0" smtClean="0"/>
              <a:t>Costly administration</a:t>
            </a:r>
          </a:p>
          <a:p>
            <a:endParaRPr lang="en-US" dirty="0" smtClean="0"/>
          </a:p>
          <a:p>
            <a:r>
              <a:rPr lang="en-US" dirty="0" smtClean="0"/>
              <a:t>Miss opportunities to do better risk management, product design, science, engineering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5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&amp; Cons </a:t>
            </a:r>
            <a:r>
              <a:rPr lang="en-US" dirty="0" smtClean="0"/>
              <a:t>of Local Disk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Pros:</a:t>
            </a:r>
          </a:p>
          <a:p>
            <a:r>
              <a:rPr lang="en-US" dirty="0" smtClean="0"/>
              <a:t>Typically no application changes</a:t>
            </a:r>
          </a:p>
          <a:p>
            <a:endParaRPr lang="en-US" dirty="0" smtClean="0"/>
          </a:p>
          <a:p>
            <a:r>
              <a:rPr lang="en-US" dirty="0" smtClean="0"/>
              <a:t>Data encryption is easy; No shared key management</a:t>
            </a:r>
          </a:p>
          <a:p>
            <a:endParaRPr lang="en-US" dirty="0" smtClean="0"/>
          </a:p>
          <a:p>
            <a:r>
              <a:rPr lang="en-US" dirty="0" smtClean="0"/>
              <a:t>Highest speed access to data once local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Cons:</a:t>
            </a:r>
          </a:p>
          <a:p>
            <a:r>
              <a:rPr lang="en-US" dirty="0" smtClean="0"/>
              <a:t>Performance cost/impact of all nodes downloading data</a:t>
            </a:r>
          </a:p>
          <a:p>
            <a:endParaRPr lang="en-US" dirty="0" smtClean="0"/>
          </a:p>
          <a:p>
            <a:r>
              <a:rPr lang="en-US" dirty="0" smtClean="0"/>
              <a:t>Only </a:t>
            </a:r>
            <a:r>
              <a:rPr lang="en-US" dirty="0" smtClean="0"/>
              <a:t>works for completely mutually exclusive workflows</a:t>
            </a:r>
          </a:p>
          <a:p>
            <a:endParaRPr lang="en-US" dirty="0" smtClean="0"/>
          </a:p>
          <a:p>
            <a:r>
              <a:rPr lang="en-US" dirty="0" smtClean="0"/>
              <a:t>Possibly more </a:t>
            </a:r>
            <a:r>
              <a:rPr lang="en-US" dirty="0" smtClean="0"/>
              <a:t>expensive; </a:t>
            </a:r>
            <a:br>
              <a:rPr lang="en-US" dirty="0" smtClean="0"/>
            </a:br>
            <a:r>
              <a:rPr lang="en-US" dirty="0" smtClean="0"/>
              <a:t>Transferring to a shared filer and then running may be cheaper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Novartis</a:t>
            </a:r>
            <a:br>
              <a:rPr lang="en-US" dirty="0" smtClean="0"/>
            </a:br>
            <a:r>
              <a:rPr lang="en-US" dirty="0" smtClean="0"/>
              <a:t>(S3 sandboxes)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19" descr="CancerIncidence.png"/>
          <p:cNvPicPr>
            <a:picLocks noChangeAspect="1"/>
          </p:cNvPicPr>
          <p:nvPr/>
        </p:nvPicPr>
        <p:blipFill>
          <a:blip r:embed="rId2"/>
          <a:srcRect l="-4465" r="-4465"/>
          <a:stretch>
            <a:fillRect/>
          </a:stretch>
        </p:blipFill>
        <p:spPr bwMode="auto">
          <a:xfrm>
            <a:off x="1143000" y="483840"/>
            <a:ext cx="7021513" cy="42703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1143000" y="4370040"/>
            <a:ext cx="19796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latin typeface="Futura Light" pitchFamily="4" charset="0"/>
                <a:ea typeface="Futura Light" pitchFamily="4" charset="0"/>
                <a:cs typeface="Futura Light" pitchFamily="4" charset="0"/>
              </a:rPr>
              <a:t>(W.H.O./</a:t>
            </a:r>
            <a:r>
              <a:rPr lang="en-US" sz="1200" dirty="0" err="1">
                <a:latin typeface="Futura Light" pitchFamily="4" charset="0"/>
                <a:ea typeface="Futura Light" pitchFamily="4" charset="0"/>
                <a:cs typeface="Futura Light" pitchFamily="4" charset="0"/>
              </a:rPr>
              <a:t>Globocan</a:t>
            </a:r>
            <a:r>
              <a:rPr lang="en-US" sz="1200" dirty="0">
                <a:latin typeface="Futura Light" pitchFamily="4" charset="0"/>
                <a:ea typeface="Futura Light" pitchFamily="4" charset="0"/>
                <a:cs typeface="Futura Light" pitchFamily="4" charset="0"/>
              </a:rPr>
              <a:t> 2008)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396394" y="1877752"/>
            <a:ext cx="7772400" cy="1021556"/>
          </a:xfrm>
        </p:spPr>
        <p:txBody>
          <a:bodyPr/>
          <a:lstStyle/>
          <a:p>
            <a:pPr algn="ctr">
              <a:defRPr/>
            </a:pPr>
            <a:r>
              <a:rPr lang="en-US" sz="3600" b="0" dirty="0" smtClean="0"/>
              <a:t>Every day is</a:t>
            </a:r>
            <a:r>
              <a:rPr lang="en-US" sz="3600" b="0" dirty="0" smtClean="0"/>
              <a:t> </a:t>
            </a:r>
            <a:br>
              <a:rPr lang="en-US" sz="3600" b="0" dirty="0" smtClean="0"/>
            </a:br>
            <a:r>
              <a:rPr lang="en-US" sz="3600" dirty="0" smtClean="0"/>
              <a:t>crucial </a:t>
            </a:r>
            <a:r>
              <a:rPr lang="en-US" sz="3600" b="0" dirty="0" smtClean="0"/>
              <a:t>and </a:t>
            </a:r>
            <a:r>
              <a:rPr lang="en-US" sz="3600" dirty="0" smtClean="0"/>
              <a:t>costly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/>
          <p:cNvSpPr txBox="1">
            <a:spLocks/>
          </p:cNvSpPr>
          <p:nvPr/>
        </p:nvSpPr>
        <p:spPr>
          <a:xfrm>
            <a:off x="304800" y="694267"/>
            <a:ext cx="8534400" cy="2980267"/>
          </a:xfrm>
          <a:prstGeom prst="rect">
            <a:avLst/>
          </a:prstGeom>
        </p:spPr>
        <p:txBody>
          <a:bodyPr>
            <a:prstTxWarp prst="textNoShape">
              <a:avLst/>
            </a:prstTxWarp>
            <a:normAutofit/>
          </a:bodyPr>
          <a:lstStyle/>
          <a:p>
            <a:pPr indent="12700" algn="ctr" eaLnBrk="0" hangingPunct="0">
              <a:spcBef>
                <a:spcPct val="20000"/>
              </a:spcBef>
              <a:buClr>
                <a:srgbClr val="50DBFF"/>
              </a:buClr>
              <a:buSzPct val="95000"/>
              <a:buFont typeface="Wingdings 2" pitchFamily="-106" charset="2"/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Challenge: Novartis run 341,700 hours of docking</a:t>
            </a:r>
            <a:b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against a cancer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target; impossible 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to do in-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house.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/>
              <a:ea typeface="Futura Medium" pitchFamily="-106" charset="0"/>
              <a:cs typeface="Arial"/>
            </a:endParaRPr>
          </a:p>
        </p:txBody>
      </p:sp>
      <p:pic>
        <p:nvPicPr>
          <p:cNvPr id="3" name="Picture 4" descr="Screen Shot 2012-04-04 at 9.14.46 AM.png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819400" y="1855787"/>
            <a:ext cx="3600450" cy="2805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  <a:extLst/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567810"/>
            <a:ext cx="8229600" cy="1257300"/>
          </a:xfrm>
          <a:prstGeom prst="rect">
            <a:avLst/>
          </a:prstGeom>
        </p:spPr>
        <p:txBody>
          <a:bodyPr/>
          <a:lstStyle/>
          <a:p>
            <a:pPr algn="ctr" defTabSz="457200" fontAlgn="auto">
              <a:spcAft>
                <a:spcPts val="0"/>
              </a:spcAft>
              <a:buFont typeface="Arial"/>
              <a:buNone/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  <a:ea typeface="ＭＳ Ｐゴシック" pitchFamily="-106" charset="-128"/>
                <a:cs typeface="Arial"/>
              </a:rPr>
              <a:t>Most Recent Utility Supercomputer server  count:</a:t>
            </a:r>
          </a:p>
          <a:p>
            <a:pPr algn="ctr" defTabSz="457200" fontAlgn="auto">
              <a:spcAft>
                <a:spcPts val="0"/>
              </a:spcAft>
              <a:buFont typeface="Arial"/>
              <a:buNone/>
              <a:defRPr/>
            </a:pPr>
            <a:endParaRPr lang="en-US" sz="4000" dirty="0">
              <a:solidFill>
                <a:srgbClr val="333334"/>
              </a:solidFill>
              <a:latin typeface="Futura Md BT" pitchFamily="34" charset="0"/>
              <a:ea typeface="+mn-ea"/>
              <a:cs typeface="Arial"/>
            </a:endParaRPr>
          </a:p>
        </p:txBody>
      </p:sp>
      <p:pic>
        <p:nvPicPr>
          <p:cNvPr id="3" name="Picture 2" descr="Screen Shot 2013-02-26 at 9.31.39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0" y="2024063"/>
            <a:ext cx="43053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kInstance-AWS-Console-ServerCount-AtPe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2675" y="2133600"/>
            <a:ext cx="7042150" cy="96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457200" y="449272"/>
            <a:ext cx="82296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57200">
              <a:buFont typeface="Arial" pitchFamily="4" charset="0"/>
              <a:buNone/>
            </a:pPr>
            <a:r>
              <a:rPr lang="en-US" sz="4000" dirty="0">
                <a:solidFill>
                  <a:srgbClr val="FFFFFF"/>
                </a:solidFill>
                <a:latin typeface="Arial"/>
                <a:ea typeface="Arial" pitchFamily="4" charset="0"/>
                <a:cs typeface="Arial"/>
              </a:rPr>
              <a:t>AWS Console </a:t>
            </a:r>
            <a:r>
              <a:rPr lang="en-US" sz="4000" dirty="0" smtClean="0">
                <a:solidFill>
                  <a:srgbClr val="FFFFFF"/>
                </a:solidFill>
                <a:latin typeface="Arial"/>
                <a:ea typeface="Arial" pitchFamily="4" charset="0"/>
                <a:cs typeface="Arial"/>
              </a:rPr>
              <a:t>view</a:t>
            </a:r>
          </a:p>
          <a:p>
            <a:pPr algn="ctr" defTabSz="457200">
              <a:buFont typeface="Arial" pitchFamily="4" charset="0"/>
              <a:buNone/>
            </a:pPr>
            <a:r>
              <a:rPr lang="en-US" sz="4000" dirty="0" smtClean="0">
                <a:solidFill>
                  <a:srgbClr val="FFFFFF"/>
                </a:solidFill>
                <a:latin typeface="Arial"/>
                <a:ea typeface="Arial" pitchFamily="4" charset="0"/>
                <a:cs typeface="Arial"/>
              </a:rPr>
              <a:t>(the only part that rendered):</a:t>
            </a:r>
            <a:endParaRPr lang="en-US" sz="4000" dirty="0">
              <a:solidFill>
                <a:srgbClr val="FFFFFF"/>
              </a:solidFill>
              <a:latin typeface="Arial"/>
              <a:ea typeface="Arial" pitchFamily="4" charset="0"/>
              <a:cs typeface="Arial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/>
          <p:cNvSpPr>
            <a:spLocks noGrp="1"/>
          </p:cNvSpPr>
          <p:nvPr>
            <p:ph type="title"/>
          </p:nvPr>
        </p:nvSpPr>
        <p:spPr>
          <a:xfrm>
            <a:off x="1752600" y="3485313"/>
            <a:ext cx="5638800" cy="108643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20663"/>
            <a:ext cx="8229600" cy="1257300"/>
          </a:xfrm>
          <a:prstGeom prst="rect">
            <a:avLst/>
          </a:prstGeom>
        </p:spPr>
        <p:txBody>
          <a:bodyPr/>
          <a:lstStyle/>
          <a:p>
            <a:pPr algn="ctr" defTabSz="457200" fontAlgn="auto">
              <a:spcAft>
                <a:spcPts val="0"/>
              </a:spcAft>
              <a:buFont typeface="Arial"/>
              <a:buNone/>
              <a:defRPr/>
            </a:pPr>
            <a:r>
              <a:rPr lang="en-US" sz="4000" dirty="0">
                <a:solidFill>
                  <a:srgbClr val="FFFFFF"/>
                </a:solidFill>
                <a:latin typeface="Arial"/>
                <a:ea typeface="ＭＳ Ｐゴシック" pitchFamily="-106" charset="-128"/>
                <a:cs typeface="Arial"/>
              </a:rPr>
              <a:t>Cycle </a:t>
            </a:r>
            <a:r>
              <a:rPr lang="en-US" sz="4000" dirty="0" err="1">
                <a:solidFill>
                  <a:srgbClr val="FFFFFF"/>
                </a:solidFill>
                <a:latin typeface="Arial"/>
                <a:ea typeface="ＭＳ Ｐゴシック" pitchFamily="-106" charset="-128"/>
                <a:cs typeface="Arial"/>
              </a:rPr>
              <a:t>Computing’s</a:t>
            </a:r>
            <a:r>
              <a:rPr lang="en-US" sz="4000" dirty="0">
                <a:solidFill>
                  <a:srgbClr val="FFFFFF"/>
                </a:solidFill>
                <a:latin typeface="Arial"/>
                <a:ea typeface="ＭＳ Ｐゴシック" pitchFamily="-106" charset="-128"/>
                <a:cs typeface="Arial"/>
              </a:rPr>
              <a:t> cluster view:</a:t>
            </a:r>
          </a:p>
          <a:p>
            <a:pPr algn="ctr" defTabSz="457200" fontAlgn="auto">
              <a:spcAft>
                <a:spcPts val="0"/>
              </a:spcAft>
              <a:buFont typeface="Arial"/>
              <a:buNone/>
              <a:defRPr/>
            </a:pPr>
            <a:endParaRPr lang="en-US" sz="4000" dirty="0">
              <a:solidFill>
                <a:srgbClr val="333334"/>
              </a:solidFill>
              <a:latin typeface="Futura Md BT" pitchFamily="34" charset="0"/>
              <a:ea typeface="+mn-ea"/>
              <a:cs typeface="Arial"/>
            </a:endParaRPr>
          </a:p>
        </p:txBody>
      </p:sp>
      <p:pic>
        <p:nvPicPr>
          <p:cNvPr id="4" name="Picture 3" descr="10Instance-CycleServer-Grill-Chef-NearPea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1042988"/>
            <a:ext cx="7146925" cy="362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5"/>
          <p:cNvGraphicFramePr>
            <a:graphicFrameLocks/>
          </p:cNvGraphicFramePr>
          <p:nvPr/>
        </p:nvGraphicFramePr>
        <p:xfrm>
          <a:off x="1447800" y="819150"/>
          <a:ext cx="6324600" cy="1857375"/>
        </p:xfrm>
        <a:graphic>
          <a:graphicData uri="http://schemas.openxmlformats.org/drawingml/2006/table">
            <a:tbl>
              <a:tblPr/>
              <a:tblGrid>
                <a:gridCol w="3276600"/>
                <a:gridCol w="30480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Metric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Compute Hours of 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341,700 hours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Compute Days of 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14,238 days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E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Compute Years of Science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39 years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0DB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AWS Instance Count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4D8F"/>
                          </a:solidFill>
                          <a:effectLst/>
                          <a:latin typeface="Futura Medium"/>
                          <a:ea typeface="ＭＳ Ｐゴシック" pitchFamily="34" charset="-128"/>
                          <a:cs typeface="Futura Medium"/>
                        </a:rPr>
                        <a:t>10,600 instances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9EE"/>
                    </a:solidFill>
                  </a:tcPr>
                </a:tc>
              </a:tr>
            </a:tbl>
          </a:graphicData>
        </a:graphic>
      </p:graphicFrame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0" y="3409950"/>
            <a:ext cx="9144000" cy="762000"/>
          </a:xfrm>
        </p:spPr>
        <p:txBody>
          <a:bodyPr/>
          <a:lstStyle/>
          <a:p>
            <a:pPr algn="ctr">
              <a:defRPr/>
            </a:pPr>
            <a:r>
              <a:rPr lang="en-US" sz="3600" b="0" dirty="0" smtClean="0"/>
              <a:t>CycleCloud, </a:t>
            </a:r>
            <a:r>
              <a:rPr lang="en-US" sz="3600" b="0" dirty="0" err="1" smtClean="0"/>
              <a:t>HTCondor</a:t>
            </a:r>
            <a:r>
              <a:rPr lang="en-US" sz="3600" b="0" dirty="0" smtClean="0"/>
              <a:t>, </a:t>
            </a:r>
            <a:r>
              <a:rPr lang="en-US" sz="3600" b="0" dirty="0" smtClean="0"/>
              <a:t>&amp; Cloud</a:t>
            </a:r>
            <a:br>
              <a:rPr lang="en-US" sz="3600" b="0" dirty="0" smtClean="0"/>
            </a:br>
            <a:r>
              <a:rPr lang="en-US" sz="3600" b="0" dirty="0" smtClean="0"/>
              <a:t>finished impossible</a:t>
            </a:r>
            <a:r>
              <a:rPr lang="en-US" sz="3600" b="0" dirty="0" smtClean="0"/>
              <a:t> workload, </a:t>
            </a:r>
            <a:r>
              <a:rPr lang="en-US" sz="3600" b="0" dirty="0" smtClean="0"/>
              <a:t/>
            </a:r>
            <a:br>
              <a:rPr lang="en-US" sz="3600" b="0" dirty="0" smtClean="0"/>
            </a:br>
            <a:r>
              <a:rPr lang="en-US" sz="3600" b="0" dirty="0" smtClean="0"/>
              <a:t>$44 Million in servers,</a:t>
            </a:r>
            <a:r>
              <a:rPr lang="en-US" sz="3600" b="0" dirty="0" smtClean="0"/>
              <a:t> …</a:t>
            </a:r>
            <a:endParaRPr lang="en-US" sz="36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457200" y="3638551"/>
            <a:ext cx="8229600" cy="933450"/>
          </a:xfrm>
        </p:spPr>
        <p:txBody>
          <a:bodyPr anchor="b"/>
          <a:lstStyle/>
          <a:p>
            <a:pPr algn="ctr">
              <a:defRPr/>
            </a:pPr>
            <a:r>
              <a:rPr lang="en-US" sz="3200" b="0" dirty="0" smtClean="0"/>
              <a:t>39 years of drug design in 11 hours </a:t>
            </a:r>
            <a:br>
              <a:rPr lang="en-US" sz="3200" b="0" dirty="0" smtClean="0"/>
            </a:br>
            <a:r>
              <a:rPr lang="en-US" sz="3200" b="0" dirty="0" smtClean="0"/>
              <a:t>on 10,600 servers for &lt; $4,372</a:t>
            </a:r>
          </a:p>
        </p:txBody>
      </p:sp>
      <p:pic>
        <p:nvPicPr>
          <p:cNvPr id="3" name="Picture Placeholder 13" descr="Hakuho-3.jpg"/>
          <p:cNvPicPr>
            <a:picLocks noChangeAspect="1"/>
          </p:cNvPicPr>
          <p:nvPr/>
        </p:nvPicPr>
        <p:blipFill>
          <a:blip r:embed="rId2"/>
          <a:srcRect t="-17918" b="-17918"/>
          <a:stretch>
            <a:fillRect/>
          </a:stretch>
        </p:blipFill>
        <p:spPr bwMode="auto">
          <a:xfrm>
            <a:off x="1752600" y="212725"/>
            <a:ext cx="5638800" cy="342582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060972"/>
            <a:ext cx="9144000" cy="1021556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Our mission: </a:t>
            </a:r>
            <a:br>
              <a:rPr lang="en-US" sz="3600" b="0" dirty="0" smtClean="0"/>
            </a:br>
            <a:r>
              <a:rPr lang="en-US" sz="3600" b="0" dirty="0" smtClean="0"/>
              <a:t>Write software to make</a:t>
            </a:r>
            <a:br>
              <a:rPr lang="en-US" sz="3600" b="0" dirty="0" smtClean="0"/>
            </a:br>
            <a:r>
              <a:rPr lang="en-US" sz="3600" b="0" dirty="0" smtClean="0"/>
              <a:t>utility technical computing</a:t>
            </a:r>
            <a:br>
              <a:rPr lang="en-US" sz="3600" b="0" dirty="0" smtClean="0"/>
            </a:br>
            <a:r>
              <a:rPr lang="en-US" sz="3600" b="0" dirty="0" smtClean="0"/>
              <a:t>easy for anyone,</a:t>
            </a:r>
            <a:br>
              <a:rPr lang="en-US" sz="3600" b="0" dirty="0" smtClean="0"/>
            </a:br>
            <a:r>
              <a:rPr lang="en-US" sz="3600" b="0" dirty="0" smtClean="0"/>
              <a:t>on any resources, </a:t>
            </a:r>
            <a:br>
              <a:rPr lang="en-US" sz="3600" b="0" dirty="0" smtClean="0"/>
            </a:br>
            <a:r>
              <a:rPr lang="en-US" sz="3600" b="0" dirty="0" smtClean="0"/>
              <a:t>at any scale</a:t>
            </a:r>
            <a:endParaRPr lang="en-US" sz="3600" b="0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526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>
            <a:spLocks noGrp="1"/>
          </p:cNvSpPr>
          <p:nvPr>
            <p:ph type="title"/>
          </p:nvPr>
        </p:nvSpPr>
        <p:spPr>
          <a:xfrm>
            <a:off x="633461" y="1877752"/>
            <a:ext cx="7772400" cy="1021556"/>
          </a:xfrm>
        </p:spPr>
        <p:txBody>
          <a:bodyPr/>
          <a:lstStyle/>
          <a:p>
            <a:pPr algn="ctr">
              <a:defRPr/>
            </a:pPr>
            <a:r>
              <a:rPr lang="en-US" sz="3600" b="0" dirty="0" smtClean="0"/>
              <a:t>Does this lead to new drugs?</a:t>
            </a:r>
            <a:endParaRPr lang="en-US" sz="3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921125" y="3292475"/>
            <a:ext cx="184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52600" y="1664701"/>
            <a:ext cx="5638800" cy="1086431"/>
          </a:xfrm>
        </p:spPr>
        <p:txBody>
          <a:bodyPr/>
          <a:lstStyle/>
          <a:p>
            <a:pPr algn="ctr">
              <a:defRPr/>
            </a:pPr>
            <a:r>
              <a:rPr lang="en-US" sz="3600" b="0" dirty="0" smtClean="0"/>
              <a:t>Novartis announced </a:t>
            </a:r>
            <a:br>
              <a:rPr lang="en-US" sz="3600" b="0" dirty="0" smtClean="0"/>
            </a:br>
            <a:r>
              <a:rPr lang="en-US" sz="3600" b="0" u="sng" dirty="0" smtClean="0"/>
              <a:t>3 new compounds</a:t>
            </a:r>
            <a:r>
              <a:rPr lang="en-US" sz="3600" b="0" dirty="0" smtClean="0"/>
              <a:t> going into screening based upon this 1 run</a:t>
            </a:r>
            <a:endParaRPr lang="en-US" sz="3600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&amp; Cons </a:t>
            </a:r>
            <a:r>
              <a:rPr lang="en-US" dirty="0" smtClean="0"/>
              <a:t>of S3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Pros:</a:t>
            </a:r>
          </a:p>
          <a:p>
            <a:r>
              <a:rPr lang="en-US" dirty="0" smtClean="0"/>
              <a:t>Parallel scalability; high throughput access to data</a:t>
            </a:r>
          </a:p>
          <a:p>
            <a:endParaRPr lang="en-US" dirty="0" smtClean="0"/>
          </a:p>
          <a:p>
            <a:r>
              <a:rPr lang="en-US" dirty="0" smtClean="0"/>
              <a:t>Only bottlenecks occur on S3 access</a:t>
            </a:r>
          </a:p>
          <a:p>
            <a:endParaRPr lang="en-US" dirty="0" smtClean="0"/>
          </a:p>
          <a:p>
            <a:r>
              <a:rPr lang="en-US" dirty="0" smtClean="0"/>
              <a:t>Can easily and greatly increase capacity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Cons:</a:t>
            </a:r>
          </a:p>
          <a:p>
            <a:r>
              <a:rPr lang="en-US" dirty="0" smtClean="0"/>
              <a:t>Only works for completely mutually exclusive workflows</a:t>
            </a:r>
          </a:p>
          <a:p>
            <a:endParaRPr lang="en-US" dirty="0" smtClean="0"/>
          </a:p>
          <a:p>
            <a:r>
              <a:rPr lang="en-US" dirty="0" smtClean="0"/>
              <a:t>Native S3 access requires application changes</a:t>
            </a:r>
          </a:p>
          <a:p>
            <a:endParaRPr lang="en-US" dirty="0" smtClean="0"/>
          </a:p>
          <a:p>
            <a:r>
              <a:rPr lang="en-US" dirty="0" smtClean="0"/>
              <a:t>Non-native S3 access can be unstable</a:t>
            </a:r>
          </a:p>
          <a:p>
            <a:endParaRPr lang="en-US" dirty="0" smtClean="0"/>
          </a:p>
          <a:p>
            <a:r>
              <a:rPr lang="en-US" dirty="0" smtClean="0"/>
              <a:t>Latency can affect performance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Johnson &amp; Johnson </a:t>
            </a:r>
            <a:br>
              <a:rPr lang="en-US" dirty="0" smtClean="0"/>
            </a:br>
            <a:r>
              <a:rPr lang="en-US" dirty="0" smtClean="0"/>
              <a:t>(Single node NFS)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63218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FFFF"/>
                </a:solidFill>
                <a:latin typeface="Futura Medium"/>
                <a:cs typeface="Futura Medium"/>
              </a:rPr>
              <a:t>JnJ</a:t>
            </a:r>
            <a:r>
              <a:rPr lang="en-US" dirty="0" smtClean="0">
                <a:solidFill>
                  <a:srgbClr val="FFFFFF"/>
                </a:solidFill>
                <a:latin typeface="Futura Medium"/>
                <a:cs typeface="Futura Medium"/>
              </a:rPr>
              <a:t> @ AWS </a:t>
            </a:r>
            <a:r>
              <a:rPr lang="en-US" dirty="0" err="1" smtClean="0">
                <a:solidFill>
                  <a:srgbClr val="FFFFFF"/>
                </a:solidFill>
                <a:latin typeface="Futura Medium"/>
                <a:cs typeface="Futura Medium"/>
              </a:rPr>
              <a:t>re:Invent</a:t>
            </a:r>
            <a:r>
              <a:rPr lang="en-US" dirty="0" smtClean="0">
                <a:solidFill>
                  <a:srgbClr val="FFFFFF"/>
                </a:solidFill>
                <a:latin typeface="Futura Medium"/>
                <a:cs typeface="Futura Medium"/>
              </a:rPr>
              <a:t> 2012</a:t>
            </a:r>
            <a:endParaRPr lang="en-US" dirty="0">
              <a:solidFill>
                <a:srgbClr val="FFFFFF"/>
              </a:solidFill>
              <a:latin typeface="Futura Medium"/>
              <a:cs typeface="Futura Medium"/>
            </a:endParaRPr>
          </a:p>
        </p:txBody>
      </p:sp>
      <p:pic>
        <p:nvPicPr>
          <p:cNvPr id="7" name="Picture Placeholder 6" descr="Screen Shot 2013-12-03 at 1.00.06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2707" r="-22707"/>
          <a:stretch>
            <a:fillRect/>
          </a:stretch>
        </p:blipFill>
        <p:spPr/>
      </p:pic>
      <p:pic>
        <p:nvPicPr>
          <p:cNvPr id="6" name="Picture 78" descr="cycleserver_logo.eps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1413" y="3917574"/>
            <a:ext cx="1905000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5705433" y="4673711"/>
            <a:ext cx="3049605" cy="4697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43"/>
          <p:cNvSpPr>
            <a:spLocks noChangeArrowheads="1"/>
          </p:cNvSpPr>
          <p:nvPr/>
        </p:nvSpPr>
        <p:spPr bwMode="auto">
          <a:xfrm>
            <a:off x="457200" y="457201"/>
            <a:ext cx="84740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3200" dirty="0" err="1" smtClean="0">
                <a:solidFill>
                  <a:srgbClr val="194B8D"/>
                </a:solidFill>
                <a:ea typeface="Arial" pitchFamily="4" charset="0"/>
                <a:cs typeface="Arial" pitchFamily="4" charset="0"/>
              </a:rPr>
              <a:t>JnJ</a:t>
            </a:r>
            <a:r>
              <a:rPr lang="en-US" sz="3200" dirty="0" smtClean="0">
                <a:solidFill>
                  <a:srgbClr val="194B8D"/>
                </a:solidFill>
                <a:ea typeface="Arial" pitchFamily="4" charset="0"/>
                <a:cs typeface="Arial" pitchFamily="4" charset="0"/>
              </a:rPr>
              <a:t> Burst use case</a:t>
            </a:r>
          </a:p>
          <a:p>
            <a:pPr algn="r"/>
            <a:r>
              <a:rPr lang="en-US" sz="2400" dirty="0">
                <a:solidFill>
                  <a:srgbClr val="194B8D"/>
                </a:solidFill>
                <a:ea typeface="Arial" pitchFamily="4" charset="0"/>
                <a:cs typeface="Arial" pitchFamily="4" charset="0"/>
              </a:rPr>
              <a:t>Internal &amp; external</a:t>
            </a:r>
          </a:p>
        </p:txBody>
      </p:sp>
      <p:sp>
        <p:nvSpPr>
          <p:cNvPr id="21" name="Cloud 20"/>
          <p:cNvSpPr/>
          <p:nvPr/>
        </p:nvSpPr>
        <p:spPr>
          <a:xfrm>
            <a:off x="4629130" y="2288381"/>
            <a:ext cx="3867150" cy="22645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4987925" y="2662239"/>
            <a:ext cx="3348038" cy="1443037"/>
          </a:xfrm>
          <a:prstGeom prst="roundRect">
            <a:avLst>
              <a:gd name="adj" fmla="val 16667"/>
            </a:avLst>
          </a:prstGeom>
          <a:solidFill>
            <a:srgbClr val="EFF5E5"/>
          </a:solidFill>
          <a:ln w="38100">
            <a:solidFill>
              <a:srgbClr val="024990"/>
            </a:solidFill>
            <a:prstDash val="dash"/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solidFill>
                <a:srgbClr val="194B8D"/>
              </a:solidFill>
              <a:latin typeface="Calibri" charset="0"/>
              <a:ea typeface="Arial" charset="0"/>
              <a:cs typeface="Arial" charset="0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1066802" y="2832063"/>
            <a:ext cx="2326335" cy="7009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5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24990"/>
            </a:solidFill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94B8D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26" name="Can 25"/>
          <p:cNvSpPr>
            <a:spLocks noChangeArrowheads="1"/>
          </p:cNvSpPr>
          <p:nvPr/>
        </p:nvSpPr>
        <p:spPr bwMode="auto">
          <a:xfrm>
            <a:off x="2093915" y="3246438"/>
            <a:ext cx="1457325" cy="461962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38100">
            <a:solidFill>
              <a:srgbClr val="024990"/>
            </a:solidFill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100">
                <a:solidFill>
                  <a:srgbClr val="194B8D"/>
                </a:solidFill>
                <a:ea typeface="Arial" pitchFamily="4" charset="0"/>
                <a:cs typeface="Arial" pitchFamily="4" charset="0"/>
              </a:rPr>
              <a:t>File System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505202" y="3422651"/>
            <a:ext cx="1482725" cy="1588"/>
          </a:xfrm>
          <a:prstGeom prst="straightConnector1">
            <a:avLst/>
          </a:prstGeom>
          <a:ln>
            <a:solidFill>
              <a:srgbClr val="194B8D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860" name="Rectangle 42"/>
          <p:cNvSpPr>
            <a:spLocks noChangeArrowheads="1"/>
          </p:cNvSpPr>
          <p:nvPr/>
        </p:nvSpPr>
        <p:spPr bwMode="auto">
          <a:xfrm>
            <a:off x="1130300" y="2871789"/>
            <a:ext cx="1765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194B8D"/>
                </a:solidFill>
                <a:ea typeface="Arial" pitchFamily="4" charset="0"/>
                <a:cs typeface="Arial" pitchFamily="4" charset="0"/>
              </a:rPr>
              <a:t>Internal Cluster</a:t>
            </a:r>
          </a:p>
          <a:p>
            <a:endParaRPr lang="en-US" sz="1200" dirty="0">
              <a:solidFill>
                <a:srgbClr val="194B8D"/>
              </a:solidFill>
              <a:ea typeface="Arial" pitchFamily="4" charset="0"/>
              <a:cs typeface="Arial" pitchFamily="4" charset="0"/>
            </a:endParaRPr>
          </a:p>
        </p:txBody>
      </p:sp>
      <p:sp>
        <p:nvSpPr>
          <p:cNvPr id="33" name="Rounded Rectangle 32"/>
          <p:cNvSpPr>
            <a:spLocks noChangeArrowheads="1"/>
          </p:cNvSpPr>
          <p:nvPr/>
        </p:nvSpPr>
        <p:spPr bwMode="auto">
          <a:xfrm>
            <a:off x="1524000" y="1200150"/>
            <a:ext cx="1657441" cy="5334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5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24990"/>
            </a:solidFill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194B8D"/>
                </a:solidFill>
                <a:latin typeface="Arial"/>
                <a:ea typeface="Arial" charset="0"/>
                <a:cs typeface="Arial"/>
              </a:rPr>
              <a:t>CFD/Genomics/etc.</a:t>
            </a:r>
            <a:endParaRPr lang="en-US" sz="1400" dirty="0">
              <a:solidFill>
                <a:srgbClr val="194B8D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35" name="Rounded Rectangle 34"/>
          <p:cNvSpPr>
            <a:spLocks noChangeArrowheads="1"/>
          </p:cNvSpPr>
          <p:nvPr/>
        </p:nvSpPr>
        <p:spPr bwMode="auto">
          <a:xfrm>
            <a:off x="1538199" y="1962151"/>
            <a:ext cx="1657441" cy="245937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5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24990"/>
            </a:solidFill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rgbClr val="194B8D"/>
                </a:solidFill>
                <a:latin typeface="Arial"/>
                <a:ea typeface="Arial" charset="0"/>
                <a:cs typeface="Arial"/>
              </a:rPr>
              <a:t>Submission APIs</a:t>
            </a:r>
          </a:p>
        </p:txBody>
      </p:sp>
      <p:cxnSp>
        <p:nvCxnSpPr>
          <p:cNvPr id="36" name="Straight Arrow Connector 35"/>
          <p:cNvCxnSpPr>
            <a:endCxn id="26" idx="1"/>
          </p:cNvCxnSpPr>
          <p:nvPr/>
        </p:nvCxnSpPr>
        <p:spPr>
          <a:xfrm rot="16200000" flipH="1">
            <a:off x="2294732" y="2718594"/>
            <a:ext cx="1055688" cy="0"/>
          </a:xfrm>
          <a:prstGeom prst="straightConnector1">
            <a:avLst/>
          </a:prstGeom>
          <a:ln>
            <a:solidFill>
              <a:srgbClr val="194B8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5102227" y="2751138"/>
            <a:ext cx="2981325" cy="1265237"/>
            <a:chOff x="4315528" y="3479200"/>
            <a:chExt cx="4053795" cy="1659346"/>
          </a:xfrm>
        </p:grpSpPr>
        <p:sp>
          <p:nvSpPr>
            <p:cNvPr id="43" name="Can 42"/>
            <p:cNvSpPr>
              <a:spLocks noChangeArrowheads="1"/>
            </p:cNvSpPr>
            <p:nvPr/>
          </p:nvSpPr>
          <p:spPr bwMode="auto">
            <a:xfrm>
              <a:off x="4317687" y="3479200"/>
              <a:ext cx="1379326" cy="880681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194B8D"/>
                  </a:solidFill>
                  <a:latin typeface="Arial"/>
                  <a:ea typeface="+mn-ea"/>
                  <a:cs typeface="Arial"/>
                </a:rPr>
                <a:t>Cloud Filer</a:t>
              </a:r>
            </a:p>
          </p:txBody>
        </p:sp>
        <p:sp>
          <p:nvSpPr>
            <p:cNvPr id="44" name="Can 43"/>
            <p:cNvSpPr>
              <a:spLocks noChangeArrowheads="1"/>
            </p:cNvSpPr>
            <p:nvPr/>
          </p:nvSpPr>
          <p:spPr bwMode="auto">
            <a:xfrm>
              <a:off x="4315528" y="4628459"/>
              <a:ext cx="1381485" cy="51008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194B8D"/>
                  </a:solidFill>
                  <a:latin typeface="Arial"/>
                  <a:ea typeface="+mn-ea"/>
                  <a:cs typeface="Arial"/>
                </a:rPr>
                <a:t>Glacier</a:t>
              </a:r>
            </a:p>
          </p:txBody>
        </p:sp>
        <p:grpSp>
          <p:nvGrpSpPr>
            <p:cNvPr id="3" name="Group 54"/>
            <p:cNvGrpSpPr>
              <a:grpSpLocks/>
            </p:cNvGrpSpPr>
            <p:nvPr/>
          </p:nvGrpSpPr>
          <p:grpSpPr bwMode="auto">
            <a:xfrm>
              <a:off x="5907515" y="3833411"/>
              <a:ext cx="2461808" cy="1271315"/>
              <a:chOff x="5831315" y="4507186"/>
              <a:chExt cx="2461808" cy="1271315"/>
            </a:xfrm>
          </p:grpSpPr>
          <p:sp>
            <p:nvSpPr>
              <p:cNvPr id="46" name="Rounded Rectangle 45"/>
              <p:cNvSpPr>
                <a:spLocks noChangeArrowheads="1"/>
              </p:cNvSpPr>
              <p:nvPr/>
            </p:nvSpPr>
            <p:spPr bwMode="auto">
              <a:xfrm>
                <a:off x="6623816" y="4507199"/>
                <a:ext cx="1669307" cy="125993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24990"/>
                </a:solidFill>
                <a:prstDash val="dash"/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Auto-scaling</a:t>
                </a:r>
                <a:endParaRPr lang="en-US" sz="1100" dirty="0" smtClean="0">
                  <a:solidFill>
                    <a:srgbClr val="194B8D"/>
                  </a:solidFill>
                  <a:latin typeface="Arial" pitchFamily="-84" charset="0"/>
                  <a:ea typeface="Arial" pitchFamily="-84" charset="0"/>
                  <a:cs typeface="Arial" pitchFamily="-84" charset="0"/>
                </a:endParaRPr>
              </a:p>
              <a:p>
                <a:pPr algn="ctr">
                  <a:defRPr/>
                </a:pPr>
                <a:r>
                  <a:rPr lang="en-US" sz="1100" dirty="0" smtClean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Secure</a:t>
                </a:r>
              </a:p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environment</a:t>
                </a:r>
              </a:p>
            </p:txBody>
          </p:sp>
          <p:sp>
            <p:nvSpPr>
              <p:cNvPr id="47" name="Rounded Rectangle 46"/>
              <p:cNvSpPr>
                <a:spLocks noChangeArrowheads="1"/>
              </p:cNvSpPr>
              <p:nvPr/>
            </p:nvSpPr>
            <p:spPr bwMode="auto">
              <a:xfrm>
                <a:off x="5831315" y="4507186"/>
                <a:ext cx="1010394" cy="127131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24990"/>
                </a:solidFill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>
                <a:prstTxWarp prst="textNoShape">
                  <a:avLst/>
                </a:prstTxWarp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smtClean="0">
                    <a:solidFill>
                      <a:srgbClr val="194B8D"/>
                    </a:solidFill>
                    <a:latin typeface="Arial"/>
                    <a:ea typeface="Arial" charset="0"/>
                    <a:cs typeface="Arial"/>
                  </a:rPr>
                  <a:t>HPC</a:t>
                </a:r>
                <a:br>
                  <a:rPr lang="en-US" sz="1100" dirty="0" smtClean="0">
                    <a:solidFill>
                      <a:srgbClr val="194B8D"/>
                    </a:solidFill>
                    <a:latin typeface="Arial"/>
                    <a:ea typeface="Arial" charset="0"/>
                    <a:cs typeface="Arial"/>
                  </a:rPr>
                </a:br>
                <a:r>
                  <a:rPr lang="en-US" sz="1100" dirty="0" smtClean="0">
                    <a:solidFill>
                      <a:srgbClr val="194B8D"/>
                    </a:solidFill>
                    <a:latin typeface="Arial"/>
                    <a:ea typeface="Arial" charset="0"/>
                    <a:cs typeface="Arial"/>
                  </a:rPr>
                  <a:t>Cluster</a:t>
                </a:r>
                <a:endParaRPr lang="en-US" sz="1100" dirty="0">
                  <a:solidFill>
                    <a:srgbClr val="194B8D"/>
                  </a:solidFill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pic>
        <p:nvPicPr>
          <p:cNvPr id="78869" name="Picture 78" descr="cycleserver_logo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1730731"/>
            <a:ext cx="1905000" cy="274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78874" name="TextBox 30"/>
          <p:cNvSpPr txBox="1">
            <a:spLocks noChangeArrowheads="1"/>
          </p:cNvSpPr>
          <p:nvPr/>
        </p:nvSpPr>
        <p:spPr bwMode="auto">
          <a:xfrm>
            <a:off x="3585582" y="2952751"/>
            <a:ext cx="1236236" cy="800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FF6600"/>
                </a:solidFill>
              </a:rPr>
              <a:t>Scheduled</a:t>
            </a:r>
          </a:p>
          <a:p>
            <a:pPr algn="ctr"/>
            <a:endParaRPr lang="en-US" sz="1000">
              <a:solidFill>
                <a:srgbClr val="FF6600"/>
              </a:solidFill>
            </a:endParaRPr>
          </a:p>
          <a:p>
            <a:pPr algn="ctr"/>
            <a:r>
              <a:rPr lang="en-US">
                <a:solidFill>
                  <a:srgbClr val="FF6600"/>
                </a:solidFill>
              </a:rPr>
              <a:t>Data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2819400" y="2190750"/>
            <a:ext cx="2133600" cy="609600"/>
          </a:xfrm>
          <a:prstGeom prst="straightConnector1">
            <a:avLst/>
          </a:prstGeom>
          <a:ln>
            <a:solidFill>
              <a:srgbClr val="194B8D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877" name="Rectangle 58"/>
          <p:cNvSpPr>
            <a:spLocks noChangeArrowheads="1"/>
          </p:cNvSpPr>
          <p:nvPr/>
        </p:nvSpPr>
        <p:spPr bwMode="auto">
          <a:xfrm>
            <a:off x="5105401" y="4629150"/>
            <a:ext cx="12821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</a:rPr>
              <a:t>(Patents </a:t>
            </a:r>
            <a:r>
              <a:rPr lang="en-US" sz="1200" dirty="0">
                <a:solidFill>
                  <a:srgbClr val="FF6600"/>
                </a:solidFill>
              </a:rPr>
              <a:t>Pending)</a:t>
            </a:r>
            <a:endParaRPr lang="en-US" sz="1200" dirty="0"/>
          </a:p>
        </p:txBody>
      </p:sp>
      <p:pic>
        <p:nvPicPr>
          <p:cNvPr id="68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28651" y="3849976"/>
            <a:ext cx="2442020" cy="40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2" descr="cyclecloud_logo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273039" y="1962151"/>
            <a:ext cx="2184141" cy="307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 advTm="14333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&amp; Cons </a:t>
            </a:r>
            <a:r>
              <a:rPr lang="en-US" dirty="0" smtClean="0"/>
              <a:t>of NFS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Pros:</a:t>
            </a:r>
          </a:p>
          <a:p>
            <a:r>
              <a:rPr lang="en-US" dirty="0" smtClean="0"/>
              <a:t>Typically no application changes</a:t>
            </a:r>
          </a:p>
          <a:p>
            <a:endParaRPr lang="en-US" dirty="0" smtClean="0"/>
          </a:p>
          <a:p>
            <a:r>
              <a:rPr lang="en-US" dirty="0" smtClean="0"/>
              <a:t>Cheapest at small scale</a:t>
            </a:r>
          </a:p>
          <a:p>
            <a:endParaRPr lang="en-US" dirty="0" smtClean="0"/>
          </a:p>
          <a:p>
            <a:r>
              <a:rPr lang="en-US" dirty="0" smtClean="0"/>
              <a:t>Easy to encrypt data</a:t>
            </a:r>
          </a:p>
          <a:p>
            <a:endParaRPr lang="en-US" dirty="0" smtClean="0"/>
          </a:p>
          <a:p>
            <a:r>
              <a:rPr lang="en-US" dirty="0" smtClean="0"/>
              <a:t>Performance great at (small) scale and/or under some access patterns</a:t>
            </a:r>
          </a:p>
          <a:p>
            <a:endParaRPr lang="en-US" dirty="0" smtClean="0"/>
          </a:p>
          <a:p>
            <a:r>
              <a:rPr lang="en-US" dirty="0" smtClean="0"/>
              <a:t>Great platform support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Cons:</a:t>
            </a:r>
          </a:p>
          <a:p>
            <a:r>
              <a:rPr lang="en-US" dirty="0" smtClean="0"/>
              <a:t>Filer can easily become performance bottleneck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easily expandable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fault tolerant; Single point of failure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Backup and recovery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Filesystem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Gluster</a:t>
            </a:r>
            <a:r>
              <a:rPr lang="en-US" dirty="0" smtClean="0"/>
              <a:t>, </a:t>
            </a:r>
            <a:r>
              <a:rPr lang="en-US" dirty="0" err="1" smtClean="0"/>
              <a:t>Lustre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 Shot 2013-12-03 at 1.00.06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26572" y="344103"/>
            <a:ext cx="4890857" cy="4250519"/>
          </a:xfrm>
        </p:spPr>
      </p:pic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619076" y="4318398"/>
            <a:ext cx="16127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200" dirty="0" smtClean="0">
                <a:latin typeface="Futura Light" pitchFamily="4" charset="0"/>
                <a:ea typeface="Futura Light" pitchFamily="4" charset="0"/>
                <a:cs typeface="Futura Light" pitchFamily="4" charset="0"/>
              </a:rPr>
              <a:t>(http</a:t>
            </a:r>
            <a:r>
              <a:rPr lang="en-US" sz="1200" dirty="0" smtClean="0">
                <a:latin typeface="Futura Light" pitchFamily="4" charset="0"/>
                <a:ea typeface="Futura Light" pitchFamily="4" charset="0"/>
                <a:cs typeface="Futura Light" pitchFamily="4" charset="0"/>
              </a:rPr>
              <a:t>://</a:t>
            </a:r>
            <a:r>
              <a:rPr lang="en-US" sz="1200" dirty="0" err="1" smtClean="0">
                <a:latin typeface="Futura Light" pitchFamily="4" charset="0"/>
                <a:ea typeface="Futura Light" pitchFamily="4" charset="0"/>
                <a:cs typeface="Futura Light" pitchFamily="4" charset="0"/>
              </a:rPr>
              <a:t>wiki.lustre.org</a:t>
            </a:r>
            <a:r>
              <a:rPr lang="en-US" sz="1200" dirty="0" smtClean="0">
                <a:latin typeface="Futura Light" pitchFamily="4" charset="0"/>
                <a:ea typeface="Futura Light" pitchFamily="4" charset="0"/>
                <a:cs typeface="Futura Light" pitchFamily="4" charset="0"/>
              </a:rPr>
              <a:t>)</a:t>
            </a:r>
            <a:endParaRPr lang="en-US" sz="1200" dirty="0">
              <a:latin typeface="Futura Light" pitchFamily="4" charset="0"/>
              <a:ea typeface="Futura Light" pitchFamily="4" charset="0"/>
              <a:cs typeface="Futura Light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&amp; Cons </a:t>
            </a:r>
            <a:r>
              <a:rPr lang="en-US" dirty="0" smtClean="0"/>
              <a:t>of Parallel FS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Pros:</a:t>
            </a:r>
          </a:p>
          <a:p>
            <a:r>
              <a:rPr lang="en-US" dirty="0" smtClean="0"/>
              <a:t>Easily expand capacity</a:t>
            </a:r>
          </a:p>
          <a:p>
            <a:endParaRPr lang="en-US" dirty="0" smtClean="0"/>
          </a:p>
          <a:p>
            <a:r>
              <a:rPr lang="en-US" dirty="0" smtClean="0"/>
              <a:t>Read performance scalability</a:t>
            </a:r>
          </a:p>
          <a:p>
            <a:endParaRPr lang="en-US" dirty="0" smtClean="0"/>
          </a:p>
          <a:p>
            <a:r>
              <a:rPr lang="en-US" dirty="0" smtClean="0"/>
              <a:t>Data integrity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Cons:</a:t>
            </a:r>
          </a:p>
          <a:p>
            <a:r>
              <a:rPr lang="en-US" dirty="0" smtClean="0"/>
              <a:t>Greatly increased administration complexity</a:t>
            </a:r>
          </a:p>
          <a:p>
            <a:endParaRPr lang="en-US" dirty="0" smtClean="0"/>
          </a:p>
          <a:p>
            <a:r>
              <a:rPr lang="en-US" dirty="0" smtClean="0"/>
              <a:t>Performance for “small” files can be atrocious</a:t>
            </a:r>
          </a:p>
          <a:p>
            <a:endParaRPr lang="en-US" dirty="0" smtClean="0"/>
          </a:p>
          <a:p>
            <a:r>
              <a:rPr lang="en-US" dirty="0" smtClean="0"/>
              <a:t>Poor platform support</a:t>
            </a:r>
          </a:p>
          <a:p>
            <a:endParaRPr lang="en-US" dirty="0" smtClean="0"/>
          </a:p>
          <a:p>
            <a:r>
              <a:rPr lang="en-US" dirty="0" smtClean="0"/>
              <a:t>Data integrity and backup</a:t>
            </a:r>
          </a:p>
          <a:p>
            <a:endParaRPr lang="en-US" dirty="0" smtClean="0"/>
          </a:p>
          <a:p>
            <a:r>
              <a:rPr lang="en-US" dirty="0" smtClean="0"/>
              <a:t>Still has single points of failure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0" dirty="0" smtClean="0"/>
              <a:t>As an example…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DB</a:t>
            </a:r>
            <a:br>
              <a:rPr lang="en-US" dirty="0" smtClean="0"/>
            </a:br>
            <a:r>
              <a:rPr lang="en-US" dirty="0" smtClean="0"/>
              <a:t>(Cassandra, </a:t>
            </a:r>
            <a:r>
              <a:rPr lang="en-US" dirty="0" err="1" smtClean="0"/>
              <a:t>MongoDB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Screen Shot 2013-12-03 at 1.00.06 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6741" y="344103"/>
            <a:ext cx="4250519" cy="4250519"/>
          </a:xfrm>
        </p:spPr>
      </p:pic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2619076" y="4318398"/>
            <a:ext cx="328808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800" dirty="0" smtClean="0">
                <a:latin typeface="Futura Light" pitchFamily="4" charset="0"/>
                <a:ea typeface="Futura Light" pitchFamily="4" charset="0"/>
                <a:cs typeface="Futura Light" pitchFamily="4" charset="0"/>
              </a:rPr>
              <a:t>(http</a:t>
            </a:r>
            <a:r>
              <a:rPr lang="en-US" sz="800" dirty="0" smtClean="0">
                <a:latin typeface="Futura Light" pitchFamily="4" charset="0"/>
                <a:ea typeface="Futura Light" pitchFamily="4" charset="0"/>
                <a:cs typeface="Futura Light" pitchFamily="4" charset="0"/>
              </a:rPr>
              <a:t>://strata.oreilly.com/2012/02/nosql-non-relational-database.html)</a:t>
            </a:r>
            <a:endParaRPr lang="en-US" sz="800" dirty="0">
              <a:latin typeface="Futura Light" pitchFamily="4" charset="0"/>
              <a:ea typeface="Futura Light" pitchFamily="4" charset="0"/>
              <a:cs typeface="Futura Light" pitchFamily="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Pros &amp; Cons </a:t>
            </a:r>
            <a:r>
              <a:rPr lang="en-US" dirty="0" smtClean="0"/>
              <a:t>of </a:t>
            </a:r>
            <a:r>
              <a:rPr lang="en-US" dirty="0" err="1" smtClean="0"/>
              <a:t>NoSQL</a:t>
            </a:r>
            <a:r>
              <a:rPr lang="en-US" dirty="0" smtClean="0"/>
              <a:t> DB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Pros:</a:t>
            </a:r>
          </a:p>
          <a:p>
            <a:r>
              <a:rPr lang="en-US" dirty="0" smtClean="0"/>
              <a:t>Best performance for appropriate data sets</a:t>
            </a:r>
          </a:p>
          <a:p>
            <a:endParaRPr lang="en-US" dirty="0" smtClean="0"/>
          </a:p>
          <a:p>
            <a:r>
              <a:rPr lang="en-US" dirty="0" smtClean="0"/>
              <a:t>Data backup and integrity</a:t>
            </a:r>
          </a:p>
          <a:p>
            <a:endParaRPr lang="en-US" dirty="0" smtClean="0"/>
          </a:p>
          <a:p>
            <a:r>
              <a:rPr lang="en-US" dirty="0" smtClean="0"/>
              <a:t>Good platform support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Cons:</a:t>
            </a:r>
          </a:p>
          <a:p>
            <a:r>
              <a:rPr lang="en-US" dirty="0" smtClean="0"/>
              <a:t>Only appropriate for certain </a:t>
            </a:r>
            <a:r>
              <a:rPr lang="en-US" dirty="0" smtClean="0"/>
              <a:t>data sets and access patterns</a:t>
            </a:r>
          </a:p>
          <a:p>
            <a:endParaRPr lang="en-US" dirty="0" smtClean="0"/>
          </a:p>
          <a:p>
            <a:r>
              <a:rPr lang="en-US" dirty="0" smtClean="0"/>
              <a:t>Requires application changes</a:t>
            </a:r>
          </a:p>
          <a:p>
            <a:endParaRPr lang="en-US" dirty="0" smtClean="0"/>
          </a:p>
          <a:p>
            <a:r>
              <a:rPr lang="en-US" dirty="0" smtClean="0"/>
              <a:t>Application developer and A</a:t>
            </a:r>
            <a:r>
              <a:rPr lang="en-US" dirty="0" smtClean="0"/>
              <a:t>dministration complexity</a:t>
            </a:r>
          </a:p>
          <a:p>
            <a:endParaRPr lang="en-US" dirty="0" smtClean="0"/>
          </a:p>
          <a:p>
            <a:r>
              <a:rPr lang="en-US" dirty="0" smtClean="0"/>
              <a:t>Potential single point of failure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762" y="2060972"/>
            <a:ext cx="8260475" cy="1021556"/>
          </a:xfrm>
        </p:spPr>
        <p:txBody>
          <a:bodyPr>
            <a:noAutofit/>
          </a:bodyPr>
          <a:lstStyle/>
          <a:p>
            <a:pPr algn="ctr"/>
            <a:r>
              <a:rPr lang="en-US" sz="3600" b="0" dirty="0" smtClean="0"/>
              <a:t>That’s a survey of different workloads</a:t>
            </a:r>
            <a:endParaRPr lang="en-US" sz="3600" b="0" dirty="0"/>
          </a:p>
        </p:txBody>
      </p:sp>
      <p:sp>
        <p:nvSpPr>
          <p:cNvPr id="4" name="Rectangle 3"/>
          <p:cNvSpPr/>
          <p:nvPr/>
        </p:nvSpPr>
        <p:spPr>
          <a:xfrm>
            <a:off x="639547" y="952976"/>
            <a:ext cx="22615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Interconnect Sensitive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8988" y="3876854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Hi I/O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Big Data runs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9736" y="1691640"/>
            <a:ext cx="20826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Large Grid MPI Runs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32632" y="3507522"/>
            <a:ext cx="2587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Needle in a Haystack runs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47459" y="892219"/>
            <a:ext cx="2646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Whole sample set analysis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64838" y="522887"/>
            <a:ext cx="1547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Large Memory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66778" y="4246186"/>
            <a:ext cx="16806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Interactive, SOA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526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89811" y="402388"/>
            <a:ext cx="8641463" cy="422056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7" name="Rectangle 43"/>
          <p:cNvSpPr>
            <a:spLocks noChangeArrowheads="1"/>
          </p:cNvSpPr>
          <p:nvPr/>
        </p:nvSpPr>
        <p:spPr bwMode="auto">
          <a:xfrm>
            <a:off x="457201" y="457200"/>
            <a:ext cx="810418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3200" dirty="0" smtClean="0">
                <a:solidFill>
                  <a:srgbClr val="194B8D"/>
                </a:solidFill>
                <a:cs typeface="Arial" pitchFamily="34" charset="0"/>
              </a:rPr>
              <a:t>Depending upon your use case</a:t>
            </a:r>
            <a:endParaRPr lang="en-US" altLang="en-US" sz="2400" dirty="0">
              <a:solidFill>
                <a:srgbClr val="194B8D"/>
              </a:solidFill>
              <a:cs typeface="Arial" pitchFamily="34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4629130" y="2288381"/>
            <a:ext cx="3867150" cy="2264569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821" name="Rounded Rectangle 21"/>
          <p:cNvSpPr>
            <a:spLocks noChangeArrowheads="1"/>
          </p:cNvSpPr>
          <p:nvPr/>
        </p:nvSpPr>
        <p:spPr bwMode="auto">
          <a:xfrm>
            <a:off x="4987925" y="2662238"/>
            <a:ext cx="3348038" cy="1443037"/>
          </a:xfrm>
          <a:prstGeom prst="roundRect">
            <a:avLst>
              <a:gd name="adj" fmla="val 16667"/>
            </a:avLst>
          </a:prstGeom>
          <a:solidFill>
            <a:srgbClr val="EFF5E5"/>
          </a:solidFill>
          <a:ln w="38100">
            <a:solidFill>
              <a:srgbClr val="024990"/>
            </a:solidFill>
            <a:prstDash val="dash"/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n-US" altLang="en-US" sz="1600">
              <a:solidFill>
                <a:srgbClr val="194B8D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609600" y="2832063"/>
            <a:ext cx="2326335" cy="7009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45000">
                <a:schemeClr val="bg1"/>
              </a:gs>
              <a:gs pos="100000">
                <a:schemeClr val="accent1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024990"/>
            </a:solidFill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rgbClr val="194B8D"/>
              </a:solidFill>
              <a:latin typeface="Arial"/>
              <a:ea typeface="Arial" charset="0"/>
              <a:cs typeface="Arial"/>
            </a:endParaRPr>
          </a:p>
        </p:txBody>
      </p:sp>
      <p:sp>
        <p:nvSpPr>
          <p:cNvPr id="34825" name="Can 25"/>
          <p:cNvSpPr>
            <a:spLocks noChangeArrowheads="1"/>
          </p:cNvSpPr>
          <p:nvPr/>
        </p:nvSpPr>
        <p:spPr bwMode="auto">
          <a:xfrm>
            <a:off x="1636713" y="3246438"/>
            <a:ext cx="1457325" cy="461962"/>
          </a:xfrm>
          <a:prstGeom prst="can">
            <a:avLst>
              <a:gd name="adj" fmla="val 25000"/>
            </a:avLst>
          </a:prstGeom>
          <a:solidFill>
            <a:schemeClr val="bg1"/>
          </a:solidFill>
          <a:ln w="38100">
            <a:solidFill>
              <a:srgbClr val="024990"/>
            </a:solidFill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>
                <a:solidFill>
                  <a:srgbClr val="194B8D"/>
                </a:solidFill>
                <a:cs typeface="Arial" pitchFamily="34" charset="0"/>
              </a:rPr>
              <a:t>File System (PBs)</a:t>
            </a: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>
            <a:off x="3094038" y="3421063"/>
            <a:ext cx="1893887" cy="1587"/>
          </a:xfrm>
          <a:prstGeom prst="straightConnector1">
            <a:avLst/>
          </a:prstGeom>
          <a:noFill/>
          <a:ln w="25400">
            <a:solidFill>
              <a:srgbClr val="194B8D"/>
            </a:solidFill>
            <a:round/>
            <a:headEnd type="arrow" w="med" len="med"/>
            <a:tailEnd type="arrow" w="med" len="med"/>
          </a:ln>
          <a:effectLst>
            <a:outerShdw blurRad="57150" dist="38100" dir="5400000" algn="ctr" rotWithShape="0">
              <a:srgbClr val="4B4B4B">
                <a:alpha val="48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sp>
        <p:nvSpPr>
          <p:cNvPr id="34827" name="Rectangle 42"/>
          <p:cNvSpPr>
            <a:spLocks noChangeArrowheads="1"/>
          </p:cNvSpPr>
          <p:nvPr/>
        </p:nvSpPr>
        <p:spPr bwMode="auto">
          <a:xfrm>
            <a:off x="687388" y="2871788"/>
            <a:ext cx="176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194B8D"/>
                </a:solidFill>
                <a:cs typeface="Arial" pitchFamily="34" charset="0"/>
              </a:rPr>
              <a:t>Faster interconnect capability machine</a:t>
            </a:r>
            <a:endParaRPr lang="en-US" altLang="en-US" sz="1200" dirty="0">
              <a:solidFill>
                <a:srgbClr val="194B8D"/>
              </a:solidFill>
              <a:cs typeface="Arial" pitchFamily="34" charset="0"/>
            </a:endParaRPr>
          </a:p>
        </p:txBody>
      </p:sp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355725" y="1893888"/>
            <a:ext cx="1839913" cy="414337"/>
            <a:chOff x="254000" y="1688465"/>
            <a:chExt cx="3073381" cy="749940"/>
          </a:xfrm>
        </p:grpSpPr>
        <p:sp>
          <p:nvSpPr>
            <p:cNvPr id="33" name="Rounded Rectangle 32"/>
            <p:cNvSpPr>
              <a:spLocks noChangeArrowheads="1"/>
            </p:cNvSpPr>
            <p:nvPr/>
          </p:nvSpPr>
          <p:spPr bwMode="auto">
            <a:xfrm>
              <a:off x="254000" y="1688465"/>
              <a:ext cx="2768581" cy="44514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194B8D"/>
                </a:solidFill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34" name="Rounded Rectangle 33"/>
            <p:cNvSpPr>
              <a:spLocks noChangeArrowheads="1"/>
            </p:cNvSpPr>
            <p:nvPr/>
          </p:nvSpPr>
          <p:spPr bwMode="auto">
            <a:xfrm>
              <a:off x="406400" y="1840865"/>
              <a:ext cx="2768581" cy="44514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solidFill>
                  <a:srgbClr val="194B8D"/>
                </a:solidFill>
                <a:latin typeface="Arial"/>
                <a:ea typeface="Arial" charset="0"/>
                <a:cs typeface="Arial"/>
              </a:endParaRPr>
            </a:p>
          </p:txBody>
        </p:sp>
        <p:sp>
          <p:nvSpPr>
            <p:cNvPr id="35" name="Rounded Rectangle 34"/>
            <p:cNvSpPr>
              <a:spLocks noChangeArrowheads="1"/>
            </p:cNvSpPr>
            <p:nvPr/>
          </p:nvSpPr>
          <p:spPr bwMode="auto">
            <a:xfrm>
              <a:off x="558800" y="1993265"/>
              <a:ext cx="2768581" cy="44514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45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194B8D"/>
                  </a:solidFill>
                  <a:latin typeface="Arial"/>
                  <a:ea typeface="Arial" charset="0"/>
                  <a:cs typeface="Arial"/>
                </a:rPr>
                <a:t>Jobs &amp; data</a:t>
              </a:r>
              <a:endParaRPr lang="en-US" sz="1100" dirty="0">
                <a:solidFill>
                  <a:srgbClr val="194B8D"/>
                </a:solidFill>
                <a:latin typeface="Arial"/>
                <a:ea typeface="Arial" charset="0"/>
                <a:cs typeface="Arial"/>
              </a:endParaRPr>
            </a:p>
          </p:txBody>
        </p:sp>
      </p:grp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 rot="5400000">
            <a:off x="2138408" y="2776539"/>
            <a:ext cx="938213" cy="1588"/>
          </a:xfrm>
          <a:prstGeom prst="straightConnector1">
            <a:avLst/>
          </a:prstGeom>
          <a:noFill/>
          <a:ln w="25400">
            <a:solidFill>
              <a:srgbClr val="194B8D"/>
            </a:solidFill>
            <a:round/>
            <a:headEnd/>
            <a:tailEnd type="arrow" w="med" len="med"/>
          </a:ln>
          <a:effectLst>
            <a:outerShdw blurRad="57150" dist="38100" dir="5400000" algn="ctr" rotWithShape="0">
              <a:srgbClr val="4B4B4B">
                <a:alpha val="48000"/>
              </a:srgbClr>
            </a:outerShdw>
          </a:effectLst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noFill/>
              </a14:hiddenFill>
            </a:ext>
          </a:extLst>
        </p:spPr>
      </p:cxn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5102225" y="2751138"/>
            <a:ext cx="2981325" cy="1265237"/>
            <a:chOff x="4315528" y="3479200"/>
            <a:chExt cx="4053795" cy="1659346"/>
          </a:xfrm>
        </p:grpSpPr>
        <p:sp>
          <p:nvSpPr>
            <p:cNvPr id="34860" name="Can 38"/>
            <p:cNvSpPr>
              <a:spLocks noChangeArrowheads="1"/>
            </p:cNvSpPr>
            <p:nvPr/>
          </p:nvSpPr>
          <p:spPr bwMode="auto">
            <a:xfrm>
              <a:off x="4315528" y="4082977"/>
              <a:ext cx="1381485" cy="545482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194B8D"/>
                  </a:solidFill>
                  <a:cs typeface="Arial" pitchFamily="34" charset="0"/>
                </a:rPr>
                <a:t>Blob data (S3)</a:t>
              </a:r>
            </a:p>
          </p:txBody>
        </p:sp>
        <p:sp>
          <p:nvSpPr>
            <p:cNvPr id="43" name="Can 42"/>
            <p:cNvSpPr>
              <a:spLocks noChangeArrowheads="1"/>
            </p:cNvSpPr>
            <p:nvPr/>
          </p:nvSpPr>
          <p:spPr bwMode="auto">
            <a:xfrm>
              <a:off x="4317687" y="3479200"/>
              <a:ext cx="1379326" cy="60377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194B8D"/>
                  </a:solidFill>
                  <a:latin typeface="Arial"/>
                  <a:ea typeface="+mn-ea"/>
                  <a:cs typeface="Arial"/>
                </a:rPr>
                <a:t>Cloud Filer</a:t>
              </a:r>
            </a:p>
          </p:txBody>
        </p:sp>
        <p:sp>
          <p:nvSpPr>
            <p:cNvPr id="44" name="Can 43"/>
            <p:cNvSpPr>
              <a:spLocks noChangeArrowheads="1"/>
            </p:cNvSpPr>
            <p:nvPr/>
          </p:nvSpPr>
          <p:spPr bwMode="auto">
            <a:xfrm>
              <a:off x="4315528" y="4628459"/>
              <a:ext cx="1381485" cy="51008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194B8D"/>
                  </a:solidFill>
                  <a:latin typeface="Arial"/>
                  <a:ea typeface="+mn-ea"/>
                  <a:cs typeface="Arial"/>
                </a:rPr>
                <a:t>Glacier</a:t>
              </a:r>
            </a:p>
          </p:txBody>
        </p:sp>
        <p:grpSp>
          <p:nvGrpSpPr>
            <p:cNvPr id="4" name="Group 54"/>
            <p:cNvGrpSpPr>
              <a:grpSpLocks/>
            </p:cNvGrpSpPr>
            <p:nvPr/>
          </p:nvGrpSpPr>
          <p:grpSpPr bwMode="auto">
            <a:xfrm>
              <a:off x="5907515" y="3833411"/>
              <a:ext cx="2461808" cy="1271315"/>
              <a:chOff x="5831315" y="4507186"/>
              <a:chExt cx="2461808" cy="1271315"/>
            </a:xfrm>
          </p:grpSpPr>
          <p:sp>
            <p:nvSpPr>
              <p:cNvPr id="46" name="Rounded Rectangle 45"/>
              <p:cNvSpPr>
                <a:spLocks noChangeArrowheads="1"/>
              </p:cNvSpPr>
              <p:nvPr/>
            </p:nvSpPr>
            <p:spPr bwMode="auto">
              <a:xfrm>
                <a:off x="6623816" y="4507199"/>
                <a:ext cx="1669307" cy="125993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24990"/>
                </a:solidFill>
                <a:prstDash val="dash"/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Auto-scaling</a:t>
                </a:r>
              </a:p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external </a:t>
                </a:r>
              </a:p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environment</a:t>
                </a:r>
              </a:p>
            </p:txBody>
          </p:sp>
          <p:sp>
            <p:nvSpPr>
              <p:cNvPr id="47" name="Rounded Rectangle 46"/>
              <p:cNvSpPr>
                <a:spLocks noChangeArrowheads="1"/>
              </p:cNvSpPr>
              <p:nvPr/>
            </p:nvSpPr>
            <p:spPr bwMode="auto">
              <a:xfrm>
                <a:off x="5831315" y="4507186"/>
                <a:ext cx="1010394" cy="127131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24990"/>
                </a:solidFill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/>
                    <a:ea typeface="Arial" charset="0"/>
                    <a:cs typeface="Arial"/>
                  </a:rPr>
                  <a:t>HPC Cluster</a:t>
                </a:r>
              </a:p>
            </p:txBody>
          </p:sp>
        </p:grpSp>
      </p:grpSp>
      <p:sp>
        <p:nvSpPr>
          <p:cNvPr id="34831" name="Rectangle 83"/>
          <p:cNvSpPr>
            <a:spLocks noChangeArrowheads="1"/>
          </p:cNvSpPr>
          <p:nvPr/>
        </p:nvSpPr>
        <p:spPr bwMode="auto">
          <a:xfrm>
            <a:off x="203544" y="2343150"/>
            <a:ext cx="22145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400" dirty="0">
                <a:solidFill>
                  <a:srgbClr val="194B8D"/>
                </a:solidFill>
                <a:cs typeface="Arial" pitchFamily="34" charset="0"/>
              </a:rPr>
              <a:t>Internal</a:t>
            </a:r>
            <a:r>
              <a:rPr lang="en-US" altLang="en-US" sz="2400" dirty="0" smtClean="0">
                <a:solidFill>
                  <a:srgbClr val="194B8D"/>
                </a:solidFill>
                <a:cs typeface="Arial" pitchFamily="34" charset="0"/>
              </a:rPr>
              <a:t> TC</a:t>
            </a:r>
          </a:p>
          <a:p>
            <a:pPr algn="r" eaLnBrk="1" hangingPunct="1"/>
            <a:endParaRPr lang="en-US" altLang="en-US" dirty="0">
              <a:solidFill>
                <a:srgbClr val="194B8D"/>
              </a:solidFill>
              <a:cs typeface="Arial" pitchFamily="34" charset="0"/>
            </a:endParaRPr>
          </a:p>
        </p:txBody>
      </p:sp>
      <p:pic>
        <p:nvPicPr>
          <p:cNvPr id="34832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836738" y="3790950"/>
            <a:ext cx="2786062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3" name="Picture 32" descr="cyclecloud_log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737225" y="1893888"/>
            <a:ext cx="2651125" cy="373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4" name="Picture 78" descr="cycleserver_logo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50875" y="1436688"/>
            <a:ext cx="2555875" cy="3683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5" name="Rounded Rectangle 30"/>
          <p:cNvSpPr>
            <a:spLocks noChangeArrowheads="1"/>
          </p:cNvSpPr>
          <p:nvPr/>
        </p:nvSpPr>
        <p:spPr bwMode="auto">
          <a:xfrm>
            <a:off x="5140325" y="2814638"/>
            <a:ext cx="3348038" cy="1443037"/>
          </a:xfrm>
          <a:prstGeom prst="roundRect">
            <a:avLst>
              <a:gd name="adj" fmla="val 16667"/>
            </a:avLst>
          </a:prstGeom>
          <a:solidFill>
            <a:srgbClr val="EFF5E5"/>
          </a:solidFill>
          <a:ln w="38100">
            <a:solidFill>
              <a:srgbClr val="024990"/>
            </a:solidFill>
            <a:prstDash val="dash"/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n-US" altLang="en-US" sz="1600">
              <a:solidFill>
                <a:srgbClr val="194B8D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5" name="Group 55"/>
          <p:cNvGrpSpPr>
            <a:grpSpLocks/>
          </p:cNvGrpSpPr>
          <p:nvPr/>
        </p:nvGrpSpPr>
        <p:grpSpPr bwMode="auto">
          <a:xfrm>
            <a:off x="5254625" y="2903538"/>
            <a:ext cx="2981325" cy="1265237"/>
            <a:chOff x="4315528" y="3479200"/>
            <a:chExt cx="4053795" cy="1659346"/>
          </a:xfrm>
        </p:grpSpPr>
        <p:sp>
          <p:nvSpPr>
            <p:cNvPr id="34850" name="Can 36"/>
            <p:cNvSpPr>
              <a:spLocks noChangeArrowheads="1"/>
            </p:cNvSpPr>
            <p:nvPr/>
          </p:nvSpPr>
          <p:spPr bwMode="auto">
            <a:xfrm>
              <a:off x="4315528" y="4082977"/>
              <a:ext cx="1381485" cy="545482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100">
                  <a:solidFill>
                    <a:srgbClr val="194B8D"/>
                  </a:solidFill>
                  <a:cs typeface="Arial" pitchFamily="34" charset="0"/>
                </a:rPr>
                <a:t>Blob data (S3)</a:t>
              </a:r>
            </a:p>
          </p:txBody>
        </p:sp>
        <p:sp>
          <p:nvSpPr>
            <p:cNvPr id="38" name="Can 37"/>
            <p:cNvSpPr>
              <a:spLocks noChangeArrowheads="1"/>
            </p:cNvSpPr>
            <p:nvPr/>
          </p:nvSpPr>
          <p:spPr bwMode="auto">
            <a:xfrm>
              <a:off x="4317687" y="3479200"/>
              <a:ext cx="1379326" cy="60377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194B8D"/>
                  </a:solidFill>
                  <a:latin typeface="Arial"/>
                  <a:ea typeface="+mn-ea"/>
                  <a:cs typeface="Arial"/>
                </a:rPr>
                <a:t>Cloud Filer</a:t>
              </a:r>
            </a:p>
          </p:txBody>
        </p:sp>
        <p:sp>
          <p:nvSpPr>
            <p:cNvPr id="40" name="Can 39"/>
            <p:cNvSpPr>
              <a:spLocks noChangeArrowheads="1"/>
            </p:cNvSpPr>
            <p:nvPr/>
          </p:nvSpPr>
          <p:spPr bwMode="auto">
            <a:xfrm>
              <a:off x="4315528" y="4628459"/>
              <a:ext cx="1381485" cy="51008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194B8D"/>
                  </a:solidFill>
                  <a:latin typeface="Arial"/>
                  <a:ea typeface="+mn-ea"/>
                  <a:cs typeface="Arial"/>
                </a:rPr>
                <a:t>Glacier</a:t>
              </a:r>
            </a:p>
          </p:txBody>
        </p:sp>
        <p:grpSp>
          <p:nvGrpSpPr>
            <p:cNvPr id="6" name="Group 54"/>
            <p:cNvGrpSpPr>
              <a:grpSpLocks/>
            </p:cNvGrpSpPr>
            <p:nvPr/>
          </p:nvGrpSpPr>
          <p:grpSpPr bwMode="auto">
            <a:xfrm>
              <a:off x="5907515" y="3833411"/>
              <a:ext cx="2461808" cy="1271315"/>
              <a:chOff x="5831315" y="4507186"/>
              <a:chExt cx="2461808" cy="1271315"/>
            </a:xfrm>
          </p:grpSpPr>
          <p:sp>
            <p:nvSpPr>
              <p:cNvPr id="42" name="Rounded Rectangle 41"/>
              <p:cNvSpPr>
                <a:spLocks noChangeArrowheads="1"/>
              </p:cNvSpPr>
              <p:nvPr/>
            </p:nvSpPr>
            <p:spPr bwMode="auto">
              <a:xfrm>
                <a:off x="6623816" y="4507199"/>
                <a:ext cx="1669307" cy="125993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24990"/>
                </a:solidFill>
                <a:prstDash val="dash"/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Auto-scaling</a:t>
                </a:r>
              </a:p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external </a:t>
                </a:r>
              </a:p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environment</a:t>
                </a:r>
              </a:p>
            </p:txBody>
          </p:sp>
          <p:sp>
            <p:nvSpPr>
              <p:cNvPr id="45" name="Rounded Rectangle 44"/>
              <p:cNvSpPr>
                <a:spLocks noChangeArrowheads="1"/>
              </p:cNvSpPr>
              <p:nvPr/>
            </p:nvSpPr>
            <p:spPr bwMode="auto">
              <a:xfrm>
                <a:off x="5831315" y="4507186"/>
                <a:ext cx="1010394" cy="127131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24990"/>
                </a:solidFill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/>
                    <a:ea typeface="Arial" charset="0"/>
                    <a:cs typeface="Arial"/>
                  </a:rPr>
                  <a:t>HPC Cluster</a:t>
                </a:r>
              </a:p>
            </p:txBody>
          </p:sp>
        </p:grpSp>
      </p:grpSp>
      <p:sp>
        <p:nvSpPr>
          <p:cNvPr id="34837" name="Rounded Rectangle 47"/>
          <p:cNvSpPr>
            <a:spLocks noChangeArrowheads="1"/>
          </p:cNvSpPr>
          <p:nvPr/>
        </p:nvSpPr>
        <p:spPr bwMode="auto">
          <a:xfrm>
            <a:off x="5213350" y="2967038"/>
            <a:ext cx="3348038" cy="1443037"/>
          </a:xfrm>
          <a:prstGeom prst="roundRect">
            <a:avLst>
              <a:gd name="adj" fmla="val 16667"/>
            </a:avLst>
          </a:prstGeom>
          <a:solidFill>
            <a:srgbClr val="EFF5E5"/>
          </a:solidFill>
          <a:ln w="38100">
            <a:solidFill>
              <a:srgbClr val="024990"/>
            </a:solidFill>
            <a:prstDash val="dash"/>
            <a:round/>
            <a:headEnd/>
            <a:tailEnd/>
          </a:ln>
          <a:effectLst>
            <a:outerShdw dist="38100" dir="5400000" algn="ctr" rotWithShape="0">
              <a:srgbClr val="4B4B4B">
                <a:alpha val="48000"/>
              </a:srgbClr>
            </a:outerShdw>
          </a:effec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endParaRPr lang="en-US" altLang="en-US" sz="1600">
              <a:solidFill>
                <a:srgbClr val="194B8D"/>
              </a:solidFill>
              <a:latin typeface="Calibri" pitchFamily="34" charset="0"/>
              <a:cs typeface="Arial" pitchFamily="34" charset="0"/>
            </a:endParaRPr>
          </a:p>
        </p:txBody>
      </p:sp>
      <p:grpSp>
        <p:nvGrpSpPr>
          <p:cNvPr id="7" name="Group 55"/>
          <p:cNvGrpSpPr>
            <a:grpSpLocks/>
          </p:cNvGrpSpPr>
          <p:nvPr/>
        </p:nvGrpSpPr>
        <p:grpSpPr bwMode="auto">
          <a:xfrm>
            <a:off x="5407025" y="3055938"/>
            <a:ext cx="2981325" cy="1265237"/>
            <a:chOff x="4315528" y="3479200"/>
            <a:chExt cx="4053795" cy="1659346"/>
          </a:xfrm>
        </p:grpSpPr>
        <p:sp>
          <p:nvSpPr>
            <p:cNvPr id="34840" name="Can 52"/>
            <p:cNvSpPr>
              <a:spLocks noChangeArrowheads="1"/>
            </p:cNvSpPr>
            <p:nvPr/>
          </p:nvSpPr>
          <p:spPr bwMode="auto">
            <a:xfrm>
              <a:off x="4315528" y="4082977"/>
              <a:ext cx="1381485" cy="545482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 sz="1100" dirty="0">
                  <a:solidFill>
                    <a:srgbClr val="194B8D"/>
                  </a:solidFill>
                  <a:cs typeface="Arial" pitchFamily="34" charset="0"/>
                </a:rPr>
                <a:t>Blob data </a:t>
              </a:r>
            </a:p>
          </p:txBody>
        </p:sp>
        <p:sp>
          <p:nvSpPr>
            <p:cNvPr id="54" name="Can 53"/>
            <p:cNvSpPr>
              <a:spLocks noChangeArrowheads="1"/>
            </p:cNvSpPr>
            <p:nvPr/>
          </p:nvSpPr>
          <p:spPr bwMode="auto">
            <a:xfrm>
              <a:off x="4317687" y="3479200"/>
              <a:ext cx="1379326" cy="60377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194B8D"/>
                  </a:solidFill>
                  <a:latin typeface="Arial"/>
                  <a:ea typeface="+mn-ea"/>
                  <a:cs typeface="Arial"/>
                </a:rPr>
                <a:t>Cloud Filer</a:t>
              </a:r>
            </a:p>
          </p:txBody>
        </p:sp>
        <p:sp>
          <p:nvSpPr>
            <p:cNvPr id="55" name="Can 54"/>
            <p:cNvSpPr>
              <a:spLocks noChangeArrowheads="1"/>
            </p:cNvSpPr>
            <p:nvPr/>
          </p:nvSpPr>
          <p:spPr bwMode="auto">
            <a:xfrm>
              <a:off x="4315528" y="4628459"/>
              <a:ext cx="1381485" cy="510087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38100">
              <a:solidFill>
                <a:srgbClr val="024990"/>
              </a:solidFill>
              <a:round/>
              <a:headEnd/>
              <a:tailEnd/>
            </a:ln>
            <a:effectLst>
              <a:outerShdw dist="38100" dir="5400000" algn="ctr" rotWithShape="0">
                <a:srgbClr val="4B4B4B">
                  <a:alpha val="48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 smtClean="0">
                  <a:solidFill>
                    <a:srgbClr val="194B8D"/>
                  </a:solidFill>
                  <a:latin typeface="Arial"/>
                  <a:ea typeface="+mn-ea"/>
                  <a:cs typeface="Arial"/>
                </a:rPr>
                <a:t>Cold Storage</a:t>
              </a:r>
              <a:endParaRPr lang="en-US" sz="1100" dirty="0">
                <a:solidFill>
                  <a:srgbClr val="194B8D"/>
                </a:solidFill>
                <a:latin typeface="Arial"/>
                <a:ea typeface="+mn-ea"/>
                <a:cs typeface="Arial"/>
              </a:endParaRPr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5907515" y="3582861"/>
              <a:ext cx="2461808" cy="1271315"/>
              <a:chOff x="5831315" y="4256636"/>
              <a:chExt cx="2461808" cy="1271315"/>
            </a:xfrm>
          </p:grpSpPr>
          <p:sp>
            <p:nvSpPr>
              <p:cNvPr id="57" name="Rounded Rectangle 56"/>
              <p:cNvSpPr>
                <a:spLocks noChangeArrowheads="1"/>
              </p:cNvSpPr>
              <p:nvPr/>
            </p:nvSpPr>
            <p:spPr bwMode="auto">
              <a:xfrm>
                <a:off x="6623816" y="4256649"/>
                <a:ext cx="1669307" cy="125993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24990"/>
                </a:solidFill>
                <a:prstDash val="dash"/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Auto-scaling</a:t>
                </a:r>
              </a:p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external </a:t>
                </a:r>
              </a:p>
              <a:p>
                <a:pPr algn="ctr">
                  <a:defRPr/>
                </a:pPr>
                <a:r>
                  <a:rPr lang="en-US" sz="1100" dirty="0">
                    <a:solidFill>
                      <a:srgbClr val="194B8D"/>
                    </a:solidFill>
                    <a:latin typeface="Arial" pitchFamily="-84" charset="0"/>
                    <a:ea typeface="Arial" pitchFamily="-84" charset="0"/>
                    <a:cs typeface="Arial" pitchFamily="-84" charset="0"/>
                  </a:rPr>
                  <a:t>environment</a:t>
                </a:r>
              </a:p>
            </p:txBody>
          </p:sp>
          <p:sp>
            <p:nvSpPr>
              <p:cNvPr id="58" name="Rounded Rectangle 57"/>
              <p:cNvSpPr>
                <a:spLocks noChangeArrowheads="1"/>
              </p:cNvSpPr>
              <p:nvPr/>
            </p:nvSpPr>
            <p:spPr bwMode="auto">
              <a:xfrm>
                <a:off x="5831315" y="4256636"/>
                <a:ext cx="1010395" cy="1271315"/>
              </a:xfrm>
              <a:prstGeom prst="roundRect">
                <a:avLst>
                  <a:gd name="adj" fmla="val 16667"/>
                </a:avLst>
              </a:prstGeom>
              <a:gradFill flip="none" rotWithShape="1">
                <a:gsLst>
                  <a:gs pos="45000">
                    <a:schemeClr val="bg1"/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38100">
                <a:solidFill>
                  <a:srgbClr val="024990"/>
                </a:solidFill>
                <a:round/>
                <a:headEnd/>
                <a:tailEnd/>
              </a:ln>
              <a:effectLst>
                <a:outerShdw dist="38100" dir="5400000" algn="ctr" rotWithShape="0">
                  <a:srgbClr val="4B4B4B">
                    <a:alpha val="48000"/>
                  </a:srgbClr>
                </a:outerShdw>
              </a:effectLst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smtClean="0">
                    <a:solidFill>
                      <a:srgbClr val="194B8D"/>
                    </a:solidFill>
                    <a:latin typeface="Arial"/>
                    <a:ea typeface="Arial" charset="0"/>
                    <a:cs typeface="Arial"/>
                  </a:rPr>
                  <a:t>TC</a:t>
                </a:r>
              </a:p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00" dirty="0" smtClean="0">
                    <a:solidFill>
                      <a:srgbClr val="194B8D"/>
                    </a:solidFill>
                    <a:latin typeface="Arial"/>
                    <a:ea typeface="Arial" charset="0"/>
                    <a:cs typeface="Arial"/>
                  </a:rPr>
                  <a:t>Cluster</a:t>
                </a:r>
                <a:endParaRPr lang="en-US" sz="1100" dirty="0">
                  <a:solidFill>
                    <a:srgbClr val="194B8D"/>
                  </a:solidFill>
                  <a:latin typeface="Arial"/>
                  <a:ea typeface="Arial" charset="0"/>
                  <a:cs typeface="Arial"/>
                </a:endParaRPr>
              </a:p>
            </p:txBody>
          </p:sp>
        </p:grpSp>
      </p:grpSp>
      <p:sp>
        <p:nvSpPr>
          <p:cNvPr id="34839" name="TextBox 30"/>
          <p:cNvSpPr txBox="1">
            <a:spLocks noChangeArrowheads="1"/>
          </p:cNvSpPr>
          <p:nvPr/>
        </p:nvSpPr>
        <p:spPr bwMode="auto">
          <a:xfrm>
            <a:off x="3276600" y="2952750"/>
            <a:ext cx="139700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6600"/>
                </a:solidFill>
              </a:rPr>
              <a:t>Scheduled</a:t>
            </a:r>
          </a:p>
          <a:p>
            <a:pPr algn="ctr" eaLnBrk="1" hangingPunct="1"/>
            <a:endParaRPr lang="en-US" altLang="en-US" sz="1000" dirty="0">
              <a:solidFill>
                <a:srgbClr val="FF6600"/>
              </a:solidFill>
            </a:endParaRPr>
          </a:p>
          <a:p>
            <a:pPr algn="ctr" eaLnBrk="1" hangingPunct="1"/>
            <a:r>
              <a:rPr lang="en-US" altLang="en-US" dirty="0">
                <a:solidFill>
                  <a:srgbClr val="FF6600"/>
                </a:solidFill>
              </a:rPr>
              <a:t>Data</a:t>
            </a:r>
          </a:p>
        </p:txBody>
      </p:sp>
    </p:spTree>
    <p:custDataLst>
      <p:tags r:id="rId1"/>
    </p:custDataLst>
  </p:cSld>
  <p:clrMapOvr>
    <a:masterClrMapping/>
  </p:clrMapOvr>
  <p:transition spd="med" advTm="14333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2"/>
          <p:cNvGrpSpPr/>
          <p:nvPr/>
        </p:nvGrpSpPr>
        <p:grpSpPr>
          <a:xfrm>
            <a:off x="140931" y="3533424"/>
            <a:ext cx="4377487" cy="1169873"/>
            <a:chOff x="92461" y="3572208"/>
            <a:chExt cx="4377487" cy="1169873"/>
          </a:xfrm>
        </p:grpSpPr>
        <p:sp>
          <p:nvSpPr>
            <p:cNvPr id="5" name="Rectangle 4"/>
            <p:cNvSpPr/>
            <p:nvPr/>
          </p:nvSpPr>
          <p:spPr>
            <a:xfrm>
              <a:off x="92461" y="3572208"/>
              <a:ext cx="4297571" cy="1169873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9123" y="4056966"/>
              <a:ext cx="4145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9538" indent="-109538">
                <a:buFont typeface="Arial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Approximately 600-core MPI workloads run in Cloud</a:t>
              </a: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Ran workloads in months rather than years</a:t>
              </a: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200" u="sng" dirty="0" smtClean="0">
                  <a:latin typeface="Arial"/>
                  <a:cs typeface="Arial"/>
                </a:rPr>
                <a:t>Introduction to production in 3 weeks</a:t>
              </a:r>
              <a:endParaRPr lang="en-US" sz="1100" u="sng" dirty="0" smtClean="0">
                <a:latin typeface="Arial"/>
                <a:cs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8602" y="3701599"/>
              <a:ext cx="42413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Arial"/>
                  <a:cs typeface="Arial"/>
                </a:rPr>
                <a:t>Nuclear engineering       Utilities / Energy</a:t>
              </a:r>
              <a:endParaRPr lang="en-US" sz="1600" b="1" dirty="0">
                <a:latin typeface="Arial"/>
                <a:cs typeface="Arial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40931" y="2370296"/>
            <a:ext cx="4297720" cy="1119574"/>
            <a:chOff x="92461" y="2409080"/>
            <a:chExt cx="4297720" cy="1119574"/>
          </a:xfrm>
        </p:grpSpPr>
        <p:sp>
          <p:nvSpPr>
            <p:cNvPr id="19" name="Rectangle 18"/>
            <p:cNvSpPr/>
            <p:nvPr/>
          </p:nvSpPr>
          <p:spPr>
            <a:xfrm>
              <a:off x="92610" y="2409080"/>
              <a:ext cx="4297571" cy="111957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92461" y="2813352"/>
              <a:ext cx="4174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Arial" pitchFamily="34" charset="0"/>
                <a:buChar char="•"/>
              </a:pPr>
              <a:r>
                <a:rPr lang="en-US" sz="1200" b="1" dirty="0" smtClean="0">
                  <a:effectLst/>
                  <a:latin typeface="Arial"/>
                  <a:cs typeface="Arial"/>
                </a:rPr>
                <a:t>156,000-core utility supercomputer </a:t>
              </a:r>
              <a:r>
                <a:rPr lang="en-US" sz="1200" dirty="0" smtClean="0">
                  <a:effectLst/>
                  <a:latin typeface="Arial"/>
                  <a:cs typeface="Arial"/>
                </a:rPr>
                <a:t>in the Cloud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effectLst/>
                  <a:latin typeface="Arial"/>
                  <a:cs typeface="Arial"/>
                </a:rPr>
                <a:t>Used $68M in servers for 18 hours for $33,000</a:t>
              </a:r>
            </a:p>
            <a:p>
              <a:pPr marL="119063" indent="-119063">
                <a:buFont typeface="Arial" pitchFamily="34" charset="0"/>
                <a:buChar char="•"/>
              </a:pPr>
              <a:r>
                <a:rPr lang="en-US" sz="1200" dirty="0" smtClean="0">
                  <a:effectLst/>
                  <a:latin typeface="Arial"/>
                  <a:cs typeface="Arial"/>
                </a:rPr>
                <a:t>Simulated 205,000 materials </a:t>
              </a:r>
              <a:r>
                <a:rPr lang="en-US" sz="1200" b="1" dirty="0" smtClean="0">
                  <a:effectLst/>
                  <a:latin typeface="Arial"/>
                  <a:cs typeface="Arial"/>
                </a:rPr>
                <a:t>(264 years) in 18 hours</a:t>
              </a:r>
            </a:p>
          </p:txBody>
        </p:sp>
        <p:pic>
          <p:nvPicPr>
            <p:cNvPr id="3074" name="Picture 2" descr="Schrödinger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2525225"/>
              <a:ext cx="1780794" cy="249936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097281" y="2461854"/>
              <a:ext cx="2276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rial"/>
                  <a:cs typeface="Arial"/>
                </a:rPr>
                <a:t>Life Sciences</a:t>
              </a:r>
              <a:endParaRPr lang="en-US" sz="1600" b="1" dirty="0">
                <a:latin typeface="Arial"/>
                <a:cs typeface="Arial"/>
              </a:endParaRPr>
            </a:p>
          </p:txBody>
        </p: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13335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There are a l</a:t>
            </a:r>
            <a:r>
              <a:rPr lang="en-US" sz="2800" dirty="0" smtClean="0">
                <a:latin typeface="Arial"/>
                <a:cs typeface="Arial"/>
              </a:rPr>
              <a:t>ot more examples…</a:t>
            </a:r>
            <a:endParaRPr lang="en-US" sz="2800" dirty="0">
              <a:latin typeface="Arial"/>
              <a:cs typeface="Arial"/>
            </a:endParaRPr>
          </a:p>
        </p:txBody>
      </p:sp>
      <p:grpSp>
        <p:nvGrpSpPr>
          <p:cNvPr id="13" name="Group 31"/>
          <p:cNvGrpSpPr/>
          <p:nvPr/>
        </p:nvGrpSpPr>
        <p:grpSpPr>
          <a:xfrm>
            <a:off x="4589266" y="3504173"/>
            <a:ext cx="4537105" cy="1199123"/>
            <a:chOff x="4569878" y="3562350"/>
            <a:chExt cx="4537105" cy="1143000"/>
          </a:xfrm>
        </p:grpSpPr>
        <p:sp>
          <p:nvSpPr>
            <p:cNvPr id="20" name="Rectangle 19"/>
            <p:cNvSpPr/>
            <p:nvPr/>
          </p:nvSpPr>
          <p:spPr>
            <a:xfrm>
              <a:off x="4617830" y="3562350"/>
              <a:ext cx="4314361" cy="114300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569878" y="4019550"/>
              <a:ext cx="4537105" cy="6160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09538" indent="-109538">
                <a:buFont typeface="Arial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Enable end user </a:t>
              </a:r>
              <a:r>
                <a:rPr lang="en-US" sz="1200" dirty="0">
                  <a:latin typeface="Arial"/>
                  <a:cs typeface="Arial"/>
                </a:rPr>
                <a:t>o</a:t>
              </a:r>
              <a:r>
                <a:rPr lang="en-US" sz="1200" dirty="0" smtClean="0">
                  <a:latin typeface="Arial"/>
                  <a:cs typeface="Arial"/>
                </a:rPr>
                <a:t>n-demand access to 1000s of cores</a:t>
              </a: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Avoid cost of buying new servers</a:t>
              </a:r>
            </a:p>
            <a:p>
              <a:pPr marL="109538" indent="-109538">
                <a:buFont typeface="Arial" pitchFamily="34" charset="0"/>
                <a:buChar char="•"/>
              </a:pPr>
              <a:r>
                <a:rPr lang="en-US" sz="1200" dirty="0" smtClean="0">
                  <a:latin typeface="Arial"/>
                  <a:cs typeface="Arial"/>
                </a:rPr>
                <a:t>Accelerated science and CAD/CAM process</a:t>
              </a:r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257800" y="3684052"/>
              <a:ext cx="3674391" cy="322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rial"/>
                  <a:cs typeface="Arial"/>
                </a:rPr>
                <a:t>Manufacturing &amp; Design</a:t>
              </a:r>
              <a:endParaRPr lang="en-US" sz="1600" b="1" dirty="0">
                <a:latin typeface="Arial"/>
                <a:cs typeface="Arial"/>
              </a:endParaRPr>
            </a:p>
          </p:txBody>
        </p:sp>
        <p:pic>
          <p:nvPicPr>
            <p:cNvPr id="21" name="Picture 16" descr="http://dividendincomestocks.com/wp-content/uploads/2012/02/johnson-johnson-logo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t="36998" b="36459"/>
            <a:stretch/>
          </p:blipFill>
          <p:spPr bwMode="auto">
            <a:xfrm>
              <a:off x="4644068" y="3731422"/>
              <a:ext cx="1809182" cy="288128"/>
            </a:xfrm>
            <a:prstGeom prst="rect">
              <a:avLst/>
            </a:prstGeom>
            <a:noFill/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30"/>
          <p:cNvGrpSpPr/>
          <p:nvPr/>
        </p:nvGrpSpPr>
        <p:grpSpPr>
          <a:xfrm>
            <a:off x="4634471" y="2366531"/>
            <a:ext cx="4341466" cy="1156305"/>
            <a:chOff x="4634471" y="2366531"/>
            <a:chExt cx="4341466" cy="1156305"/>
          </a:xfrm>
        </p:grpSpPr>
        <p:sp>
          <p:nvSpPr>
            <p:cNvPr id="22" name="Rectangle 21"/>
            <p:cNvSpPr/>
            <p:nvPr/>
          </p:nvSpPr>
          <p:spPr>
            <a:xfrm>
              <a:off x="4634620" y="2366531"/>
              <a:ext cx="4297571" cy="111957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4681377" y="2561167"/>
              <a:ext cx="1566633" cy="28164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248010" y="2376410"/>
              <a:ext cx="27279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rial"/>
                  <a:cs typeface="Arial"/>
                </a:rPr>
                <a:t>Asset &amp; Liability Modeling (Insurance / Risk Mgmt)</a:t>
              </a:r>
              <a:endParaRPr lang="en-US" sz="1600" b="1" dirty="0">
                <a:latin typeface="Arial"/>
                <a:cs typeface="Arial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634471" y="2876505"/>
              <a:ext cx="417473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 smtClean="0">
                  <a:latin typeface="Arial"/>
                  <a:cs typeface="Arial"/>
                </a:rPr>
                <a:t>Completes </a:t>
              </a:r>
              <a:r>
                <a:rPr lang="en-US" sz="1200" dirty="0">
                  <a:latin typeface="Arial"/>
                  <a:cs typeface="Arial"/>
                </a:rPr>
                <a:t>monthly/quarterly runs 5-10x </a:t>
              </a:r>
              <a:r>
                <a:rPr lang="en-US" sz="1200" dirty="0" smtClean="0">
                  <a:latin typeface="Arial"/>
                  <a:cs typeface="Arial"/>
                </a:rPr>
                <a:t>faster</a:t>
              </a:r>
            </a:p>
            <a:p>
              <a:pPr marL="119063" indent="-119063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 smtClean="0">
                  <a:latin typeface="Arial"/>
                  <a:cs typeface="Arial"/>
                </a:rPr>
                <a:t>Use </a:t>
              </a:r>
              <a:r>
                <a:rPr lang="en-US" sz="1200" dirty="0">
                  <a:latin typeface="Arial"/>
                  <a:cs typeface="Arial"/>
                </a:rPr>
                <a:t>1600 cores in the </a:t>
              </a:r>
              <a:r>
                <a:rPr lang="en-US" sz="1200" dirty="0" smtClean="0">
                  <a:latin typeface="Arial"/>
                  <a:cs typeface="Arial"/>
                </a:rPr>
                <a:t>cloud to shorten elapsed </a:t>
              </a:r>
              <a:r>
                <a:rPr lang="en-US" sz="1200" dirty="0">
                  <a:latin typeface="Arial"/>
                  <a:cs typeface="Arial"/>
                </a:rPr>
                <a:t>run </a:t>
              </a:r>
              <a:r>
                <a:rPr lang="en-US" sz="1200" dirty="0" smtClean="0">
                  <a:latin typeface="Arial"/>
                  <a:cs typeface="Arial"/>
                </a:rPr>
                <a:t>time </a:t>
              </a:r>
              <a:br>
                <a:rPr lang="en-US" sz="1200" dirty="0" smtClean="0">
                  <a:latin typeface="Arial"/>
                  <a:cs typeface="Arial"/>
                </a:rPr>
              </a:br>
              <a:r>
                <a:rPr lang="en-US" sz="1200" dirty="0" smtClean="0">
                  <a:latin typeface="Arial"/>
                  <a:cs typeface="Arial"/>
                </a:rPr>
                <a:t>from ~10 </a:t>
              </a:r>
              <a:r>
                <a:rPr lang="en-US" sz="1200" dirty="0">
                  <a:latin typeface="Arial"/>
                  <a:cs typeface="Arial"/>
                </a:rPr>
                <a:t>days to ~ 1-2 </a:t>
              </a:r>
              <a:r>
                <a:rPr lang="en-US" sz="1200" dirty="0" smtClean="0">
                  <a:latin typeface="Arial"/>
                  <a:cs typeface="Arial"/>
                </a:rPr>
                <a:t>days</a:t>
              </a:r>
              <a:endParaRPr lang="en-US" sz="1200" dirty="0">
                <a:latin typeface="Arial"/>
                <a:cs typeface="Arial"/>
              </a:endParaRPr>
            </a:p>
          </p:txBody>
        </p:sp>
      </p:grpSp>
      <p:grpSp>
        <p:nvGrpSpPr>
          <p:cNvPr id="23" name="Group 8"/>
          <p:cNvGrpSpPr/>
          <p:nvPr/>
        </p:nvGrpSpPr>
        <p:grpSpPr>
          <a:xfrm>
            <a:off x="76200" y="1056659"/>
            <a:ext cx="4360494" cy="1419935"/>
            <a:chOff x="76200" y="1056659"/>
            <a:chExt cx="4360494" cy="1419935"/>
          </a:xfrm>
        </p:grpSpPr>
        <p:sp>
          <p:nvSpPr>
            <p:cNvPr id="26" name="Rectangle 25"/>
            <p:cNvSpPr/>
            <p:nvPr/>
          </p:nvSpPr>
          <p:spPr>
            <a:xfrm>
              <a:off x="139123" y="1056659"/>
              <a:ext cx="4297571" cy="1269614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200" y="1460931"/>
              <a:ext cx="428179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09538" indent="-96838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 smtClean="0">
                  <a:latin typeface="Arial"/>
                  <a:ea typeface="ＭＳ Ｐゴシック" charset="0"/>
                  <a:cs typeface="Arial"/>
                </a:rPr>
                <a:t>39.5 </a:t>
              </a:r>
              <a:r>
                <a:rPr lang="en-US" sz="1200" b="1" dirty="0">
                  <a:latin typeface="Arial"/>
                  <a:ea typeface="ＭＳ Ｐゴシック" charset="0"/>
                  <a:cs typeface="Arial"/>
                </a:rPr>
                <a:t>years of drug compound computations in 9 hours</a:t>
              </a:r>
              <a:r>
                <a:rPr lang="en-US" sz="1200" dirty="0">
                  <a:latin typeface="Arial"/>
                  <a:ea typeface="ＭＳ Ｐゴシック" charset="0"/>
                  <a:cs typeface="Arial"/>
                </a:rPr>
                <a:t>, at a total cost of </a:t>
              </a:r>
              <a:r>
                <a:rPr lang="en-US" sz="1200" b="1" dirty="0" smtClean="0">
                  <a:latin typeface="Arial"/>
                  <a:ea typeface="ＭＳ Ｐゴシック" charset="0"/>
                  <a:cs typeface="Arial"/>
                </a:rPr>
                <a:t>$4,372</a:t>
              </a:r>
              <a:r>
                <a:rPr lang="en-US" sz="1200" dirty="0" smtClean="0">
                  <a:latin typeface="Arial"/>
                  <a:ea typeface="ＭＳ Ｐゴシック" charset="0"/>
                  <a:cs typeface="Arial"/>
                </a:rPr>
                <a:t> </a:t>
              </a:r>
            </a:p>
            <a:p>
              <a:pPr marL="109538" indent="-96838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b="1" dirty="0" smtClean="0">
                  <a:latin typeface="Arial"/>
                  <a:ea typeface="ＭＳ Ｐゴシック" charset="0"/>
                  <a:cs typeface="Arial"/>
                </a:rPr>
                <a:t>10,000 server cluster </a:t>
              </a:r>
              <a:r>
                <a:rPr lang="en-US" sz="1200" dirty="0">
                  <a:latin typeface="Arial"/>
                  <a:ea typeface="ＭＳ Ｐゴシック" charset="0"/>
                  <a:cs typeface="Arial"/>
                </a:rPr>
                <a:t>seamlessly spanned </a:t>
              </a:r>
              <a:r>
                <a:rPr lang="en-US" sz="1200" dirty="0" smtClean="0">
                  <a:latin typeface="Arial"/>
                  <a:ea typeface="ＭＳ Ｐゴシック" charset="0"/>
                  <a:cs typeface="Arial"/>
                </a:rPr>
                <a:t>US/EU regions</a:t>
              </a:r>
            </a:p>
            <a:p>
              <a:pPr marL="109538" indent="-96838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1200" dirty="0" smtClean="0">
                  <a:latin typeface="Arial"/>
                  <a:ea typeface="ＭＳ Ｐゴシック" charset="0"/>
                  <a:cs typeface="Arial"/>
                </a:rPr>
                <a:t>Advanced 3 new otherwise unknown compounds in wet lab</a:t>
              </a:r>
              <a:endParaRPr lang="en-US" sz="1200" dirty="0">
                <a:latin typeface="Arial"/>
                <a:ea typeface="ＭＳ Ｐゴシック" charset="0"/>
                <a:cs typeface="Arial"/>
              </a:endParaRPr>
            </a:p>
            <a:p>
              <a:pPr marL="109538" indent="-96838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endParaRPr lang="en-US" sz="1200" dirty="0" smtClean="0"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143794" y="1109433"/>
              <a:ext cx="227697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rial"/>
                  <a:cs typeface="Arial"/>
                </a:rPr>
                <a:t>Life Sciences</a:t>
              </a:r>
              <a:endParaRPr lang="en-US" sz="1600" b="1" dirty="0">
                <a:latin typeface="Arial"/>
                <a:cs typeface="Arial"/>
              </a:endParaRPr>
            </a:p>
          </p:txBody>
        </p:sp>
        <p:pic>
          <p:nvPicPr>
            <p:cNvPr id="30" name="Picture 24" descr="http://www.donyati.com/images/novarti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28" y="1106876"/>
              <a:ext cx="1666517" cy="295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35"/>
          <p:cNvGrpSpPr/>
          <p:nvPr/>
        </p:nvGrpSpPr>
        <p:grpSpPr>
          <a:xfrm>
            <a:off x="4634471" y="1043011"/>
            <a:ext cx="4417771" cy="1283262"/>
            <a:chOff x="4634471" y="1043011"/>
            <a:chExt cx="4417771" cy="1283262"/>
          </a:xfrm>
        </p:grpSpPr>
        <p:grpSp>
          <p:nvGrpSpPr>
            <p:cNvPr id="31" name="Group 13"/>
            <p:cNvGrpSpPr/>
            <p:nvPr/>
          </p:nvGrpSpPr>
          <p:grpSpPr>
            <a:xfrm>
              <a:off x="4634471" y="1043011"/>
              <a:ext cx="4417771" cy="1283262"/>
              <a:chOff x="4634471" y="1043011"/>
              <a:chExt cx="4417771" cy="128326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634621" y="1043011"/>
                <a:ext cx="4280780" cy="12832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4953000" y="1631766"/>
                <a:ext cx="3962400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endParaRPr lang="en-US" sz="1100" dirty="0" smtClean="0">
                  <a:latin typeface="Arial"/>
                  <a:cs typeface="Arial"/>
                </a:endParaRP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1100" dirty="0">
                  <a:latin typeface="Arial"/>
                  <a:cs typeface="Arial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634471" y="1631766"/>
                <a:ext cx="44177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09538" indent="-109538">
                  <a:buFont typeface="Arial" pitchFamily="34" charset="0"/>
                  <a:buChar char="•"/>
                </a:pPr>
                <a:r>
                  <a:rPr lang="en-US" sz="1200" dirty="0" smtClean="0">
                    <a:latin typeface="Arial"/>
                    <a:ea typeface="ＭＳ Ｐゴシック" charset="0"/>
                    <a:cs typeface="Arial"/>
                  </a:rPr>
                  <a:t>Moving HPC workloads to cloud for burst capacity</a:t>
                </a:r>
              </a:p>
              <a:p>
                <a:pPr marL="109538" indent="-109538">
                  <a:buFont typeface="Arial" pitchFamily="34" charset="0"/>
                  <a:buChar char="•"/>
                </a:pPr>
                <a:r>
                  <a:rPr lang="en-US" sz="1200" dirty="0" smtClean="0">
                    <a:latin typeface="Arial"/>
                    <a:ea typeface="ＭＳ Ｐゴシック" charset="0"/>
                    <a:cs typeface="Arial"/>
                  </a:rPr>
                  <a:t>Amazon </a:t>
                </a:r>
                <a:r>
                  <a:rPr lang="en-US" sz="1200" dirty="0" err="1" smtClean="0">
                    <a:latin typeface="Arial"/>
                    <a:ea typeface="ＭＳ Ｐゴシック" charset="0"/>
                    <a:cs typeface="Arial"/>
                  </a:rPr>
                  <a:t>GovCloud</a:t>
                </a:r>
                <a:r>
                  <a:rPr lang="en-US" sz="1200" dirty="0" smtClean="0">
                    <a:latin typeface="Arial"/>
                    <a:ea typeface="ＭＳ Ｐゴシック" charset="0"/>
                    <a:cs typeface="Arial"/>
                  </a:rPr>
                  <a:t>, Security, and key management</a:t>
                </a:r>
              </a:p>
              <a:p>
                <a:pPr marL="109538" indent="-109538">
                  <a:buFont typeface="Arial" pitchFamily="34" charset="0"/>
                  <a:buChar char="•"/>
                </a:pPr>
                <a:r>
                  <a:rPr lang="en-US" sz="1200" dirty="0" smtClean="0">
                    <a:latin typeface="Arial"/>
                    <a:ea typeface="ＭＳ Ｐゴシック" charset="0"/>
                    <a:cs typeface="Arial"/>
                  </a:rPr>
                  <a:t>Up to 1000s of cores for burst / agility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996966" y="1072575"/>
                <a:ext cx="28234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endParaRPr lang="en-US" sz="1600" b="1" dirty="0">
                  <a:latin typeface="Arial"/>
                  <a:cs typeface="Arial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187473" y="1072575"/>
              <a:ext cx="2727927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b="1" dirty="0" smtClean="0">
                  <a:latin typeface="Arial"/>
                  <a:cs typeface="Arial"/>
                </a:rPr>
                <a:t>Rocket Design &amp; Simulation</a:t>
              </a:r>
              <a:endParaRPr lang="en-US" sz="1600" b="1" dirty="0">
                <a:latin typeface="Arial"/>
                <a:cs typeface="Arial"/>
              </a:endParaRPr>
            </a:p>
          </p:txBody>
        </p:sp>
        <p:pic>
          <p:nvPicPr>
            <p:cNvPr id="35" name="Picture 34" descr="AerospaceCorp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15473" y="1109433"/>
              <a:ext cx="1633377" cy="3811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792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8462"/>
            <a:ext cx="8229600" cy="4106161"/>
          </a:xfrm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800" dirty="0" smtClean="0"/>
              <a:t>Hopefully you see various data placement options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Each have pros and cons…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disk</a:t>
            </a:r>
          </a:p>
          <a:p>
            <a:r>
              <a:rPr lang="en-US" dirty="0" smtClean="0"/>
              <a:t>Simple Storage Service (S3)</a:t>
            </a:r>
          </a:p>
          <a:p>
            <a:r>
              <a:rPr lang="en-US" dirty="0" smtClean="0"/>
              <a:t>Shared FS</a:t>
            </a:r>
          </a:p>
          <a:p>
            <a:pPr lvl="1"/>
            <a:r>
              <a:rPr lang="en-US" dirty="0" smtClean="0"/>
              <a:t>NFS</a:t>
            </a:r>
          </a:p>
          <a:p>
            <a:pPr lvl="1"/>
            <a:r>
              <a:rPr lang="en-US" dirty="0" smtClean="0"/>
              <a:t>Parallel file system (</a:t>
            </a:r>
            <a:r>
              <a:rPr lang="en-US" dirty="0" err="1" smtClean="0"/>
              <a:t>Lustre</a:t>
            </a:r>
            <a:r>
              <a:rPr lang="en-US" dirty="0" smtClean="0"/>
              <a:t>, </a:t>
            </a:r>
            <a:r>
              <a:rPr lang="en-US" dirty="0" err="1" smtClean="0"/>
              <a:t>Gluster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NoSQL</a:t>
            </a:r>
            <a:r>
              <a:rPr lang="en-US" dirty="0" smtClean="0"/>
              <a:t> DB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>
            <a:spLocks noGrp="1"/>
          </p:cNvSpPr>
          <p:nvPr>
            <p:ph type="title"/>
          </p:nvPr>
        </p:nvSpPr>
        <p:spPr>
          <a:xfrm>
            <a:off x="457200" y="311150"/>
            <a:ext cx="8229600" cy="857250"/>
          </a:xfrm>
        </p:spPr>
        <p:txBody>
          <a:bodyPr anchor="t">
            <a:normAutofit/>
          </a:bodyPr>
          <a:lstStyle/>
          <a:p>
            <a:pPr algn="ctr"/>
            <a:r>
              <a:rPr lang="en-US" alt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Futura Md BT" charset="0"/>
                <a:ea typeface="ＭＳ Ｐゴシック" pitchFamily="34" charset="-128"/>
              </a:rPr>
              <a:t>We write software to do this…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3986" y="1117600"/>
            <a:ext cx="4646613" cy="35956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US" sz="1800" b="1" i="1" dirty="0" smtClean="0"/>
              <a:t>Cycle easily orchestrates workloads and data access to local and Cloud TC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Scales from 100 - 100,000’s of cores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Handles errors, reliability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Schedules data movement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Secures, encrypts and audits 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Provides reporting and chargeback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Automates spot bidding</a:t>
            </a:r>
          </a:p>
          <a:p>
            <a:pPr>
              <a:buFont typeface="Wingdings 2" charset="2"/>
              <a:buChar char=""/>
              <a:defRPr/>
            </a:pPr>
            <a:r>
              <a:rPr lang="en-US" sz="1800" dirty="0" smtClean="0"/>
              <a:t>Supports Enterprise operations</a:t>
            </a:r>
          </a:p>
        </p:txBody>
      </p:sp>
      <p:pic>
        <p:nvPicPr>
          <p:cNvPr id="8" name="Content Placeholder 4" descr="Screen Shot 2012-05-02 at 12.38.5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982" r="-6982"/>
          <a:stretch>
            <a:fillRect/>
          </a:stretch>
        </p:blipFill>
        <p:spPr bwMode="auto">
          <a:xfrm>
            <a:off x="4649455" y="2582269"/>
            <a:ext cx="2967038" cy="1274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ntent Placeholder 6" descr="Naga-GangliaView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996" r="-996"/>
          <a:stretch>
            <a:fillRect/>
          </a:stretch>
        </p:blipFill>
        <p:spPr bwMode="auto">
          <a:xfrm>
            <a:off x="4805362" y="1096169"/>
            <a:ext cx="2967038" cy="12747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11" descr="Naga-Growth-slot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650" y="1767954"/>
            <a:ext cx="2616200" cy="127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5" descr="Screen Shot 2012-05-02 at 12.38.37 P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-6769" r="-6769"/>
          <a:stretch>
            <a:fillRect/>
          </a:stretch>
        </p:blipFill>
        <p:spPr bwMode="auto">
          <a:xfrm>
            <a:off x="6167438" y="3219650"/>
            <a:ext cx="2968625" cy="12747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808080">
                <a:alpha val="42999"/>
              </a:srgbClr>
            </a:outerShdw>
          </a:effectLst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3498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this resonate with you?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495800" y="1200151"/>
            <a:ext cx="4191000" cy="3394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We’re hiring like crazy: Software developers, HPC engineers, </a:t>
            </a:r>
            <a:r>
              <a:rPr lang="en-US" dirty="0" err="1" smtClean="0"/>
              <a:t>devops</a:t>
            </a:r>
            <a:r>
              <a:rPr lang="en-US" dirty="0" smtClean="0"/>
              <a:t>, sales, etc.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jobs@</a:t>
            </a:r>
            <a:br>
              <a:rPr lang="en-US" dirty="0" smtClean="0"/>
            </a:br>
            <a:r>
              <a:rPr lang="en-US" dirty="0" smtClean="0"/>
              <a:t>cyclecomputing.com</a:t>
            </a:r>
            <a:endParaRPr lang="en-US" dirty="0"/>
          </a:p>
        </p:txBody>
      </p:sp>
      <p:pic>
        <p:nvPicPr>
          <p:cNvPr id="8" name="Picture Placeholder 5" descr="Unclesamwantyou.pn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-16881" r="-16881"/>
          <a:stretch>
            <a:fillRect/>
          </a:stretch>
        </p:blipFill>
        <p:spPr/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612550836"/>
      </p:ext>
    </p:extLst>
  </p:cSld>
  <p:clrMapOvr>
    <a:masterClrMapping/>
  </p:clrMapOvr>
  <p:transition spd="med" advTm="2969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1762" y="2060972"/>
            <a:ext cx="8260475" cy="1021556"/>
          </a:xfrm>
        </p:spPr>
        <p:txBody>
          <a:bodyPr>
            <a:noAutofit/>
          </a:bodyPr>
          <a:lstStyle/>
          <a:p>
            <a:pPr algn="ctr"/>
            <a:r>
              <a:rPr lang="en-US" b="0" dirty="0" smtClean="0"/>
              <a:t>Many users use 40 - 4000 cores, </a:t>
            </a:r>
            <a:br>
              <a:rPr lang="en-US" b="0" dirty="0" smtClean="0"/>
            </a:br>
            <a:r>
              <a:rPr lang="en-US" b="0" dirty="0" smtClean="0"/>
              <a:t>but let’s talk about an example: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World’s first </a:t>
            </a:r>
            <a:r>
              <a:rPr lang="en-US" b="0" dirty="0" err="1" smtClean="0"/>
              <a:t>PetaFLOPS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((Rmax+Rpeak)/2) </a:t>
            </a:r>
            <a:br>
              <a:rPr lang="en-US" b="0" dirty="0" smtClean="0"/>
            </a:br>
            <a:r>
              <a:rPr lang="en-US" b="0" dirty="0" smtClean="0"/>
              <a:t>Throughput Cloud Cluster</a:t>
            </a:r>
            <a:endParaRPr lang="en-US" b="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052646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67037"/>
            <a:ext cx="9144000" cy="18252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Now hopefully…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67037"/>
            <a:ext cx="9144000" cy="18252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You’l</a:t>
            </a:r>
            <a:r>
              <a:rPr lang="en-US" dirty="0" smtClean="0">
                <a:solidFill>
                  <a:srgbClr val="FFFFFF"/>
                </a:solidFill>
              </a:rPr>
              <a:t>l keep these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tools in mind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67037"/>
            <a:ext cx="9144000" cy="182522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</a:t>
            </a:r>
            <a:r>
              <a:rPr lang="en-US" dirty="0" smtClean="0">
                <a:solidFill>
                  <a:srgbClr val="FFFFFF"/>
                </a:solidFill>
              </a:rPr>
              <a:t>s </a:t>
            </a:r>
            <a:r>
              <a:rPr lang="en-US" dirty="0" smtClean="0">
                <a:solidFill>
                  <a:srgbClr val="FFFFFF"/>
                </a:solidFill>
              </a:rPr>
              <a:t>you use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HTCondor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67037"/>
            <a:ext cx="9144000" cy="182522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to accelerate your science!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11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" name="Content Placeholder 4" descr="Screen Shot 2014-04-17 at 12.33.29 PM.png"/>
          <p:cNvPicPr>
            <a:picLocks noGrp="1" noChangeAspect="1"/>
          </p:cNvPicPr>
          <p:nvPr>
            <p:ph idx="1"/>
          </p:nvPr>
        </p:nvPicPr>
        <p:blipFill>
          <a:blip r:embed="rId3"/>
          <a:srcRect t="-24030" b="-24030"/>
          <a:stretch>
            <a:fillRect/>
          </a:stretch>
        </p:blipFill>
        <p:spPr>
          <a:xfrm>
            <a:off x="457200" y="330200"/>
            <a:ext cx="8229600" cy="4264025"/>
          </a:xfrm>
        </p:spPr>
      </p:pic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5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Box 3"/>
          <p:cNvSpPr txBox="1">
            <a:spLocks noChangeArrowheads="1"/>
          </p:cNvSpPr>
          <p:nvPr/>
        </p:nvSpPr>
        <p:spPr bwMode="auto">
          <a:xfrm>
            <a:off x="3921125" y="3292078"/>
            <a:ext cx="18466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think?</a:t>
            </a:r>
            <a:endParaRPr lang="en-US" dirty="0"/>
          </a:p>
        </p:txBody>
      </p:sp>
      <p:pic>
        <p:nvPicPr>
          <p:cNvPr id="10" name="Content Placeholder 9" descr="warmer-world_v2-crop-yield.jpg"/>
          <p:cNvPicPr>
            <a:picLocks noGrp="1" noChangeAspect="1"/>
          </p:cNvPicPr>
          <p:nvPr>
            <p:ph sz="half" idx="1"/>
          </p:nvPr>
        </p:nvPicPr>
        <p:blipFill>
          <a:blip r:embed="rId3"/>
          <a:srcRect t="-12430" b="-12430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Much of the worlds “bread basket” land will be hotter and drier</a:t>
            </a:r>
          </a:p>
          <a:p>
            <a:r>
              <a:rPr lang="en-US" dirty="0" smtClean="0"/>
              <a:t>Ocean warming is decreasing fish populations / catches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40526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4|2.9|4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6|1.:|1.4|4.6"/>
</p:tagLst>
</file>

<file path=ppt/tags/tag3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4|2.9|4"/>
</p:tagLst>
</file>

<file path=ppt/tags/tag4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1.4|1.4|2.9|4"/>
</p:tagLst>
</file>

<file path=ppt/tags/tag5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TIMING" val="|0.6|1.:|1.4|4.6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Aetna-2012-08-13-A">
  <a:themeElements>
    <a:clrScheme name="Cycle">
      <a:dk1>
        <a:srgbClr val="004D8F"/>
      </a:dk1>
      <a:lt1>
        <a:srgbClr val="FFFFFF"/>
      </a:lt1>
      <a:dk2>
        <a:srgbClr val="E5E5E5"/>
      </a:dk2>
      <a:lt2>
        <a:srgbClr val="E5E5E5"/>
      </a:lt2>
      <a:accent1>
        <a:srgbClr val="E5E5E5"/>
      </a:accent1>
      <a:accent2>
        <a:srgbClr val="00396B"/>
      </a:accent2>
      <a:accent3>
        <a:srgbClr val="50DBFF"/>
      </a:accent3>
      <a:accent4>
        <a:srgbClr val="95E9FF"/>
      </a:accent4>
      <a:accent5>
        <a:srgbClr val="6CBBFF"/>
      </a:accent5>
      <a:accent6>
        <a:srgbClr val="004D8F"/>
      </a:accent6>
      <a:hlink>
        <a:srgbClr val="CCCCFF"/>
      </a:hlink>
      <a:folHlink>
        <a:srgbClr val="B2B2B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etna-2012-08-13-A">
  <a:themeElements>
    <a:clrScheme name="Cycle">
      <a:dk1>
        <a:srgbClr val="004D8F"/>
      </a:dk1>
      <a:lt1>
        <a:srgbClr val="FFFFFF"/>
      </a:lt1>
      <a:dk2>
        <a:srgbClr val="E5E5E5"/>
      </a:dk2>
      <a:lt2>
        <a:srgbClr val="E5E5E5"/>
      </a:lt2>
      <a:accent1>
        <a:srgbClr val="E5E5E5"/>
      </a:accent1>
      <a:accent2>
        <a:srgbClr val="00396B"/>
      </a:accent2>
      <a:accent3>
        <a:srgbClr val="50DBFF"/>
      </a:accent3>
      <a:accent4>
        <a:srgbClr val="95E9FF"/>
      </a:accent4>
      <a:accent5>
        <a:srgbClr val="6CBBFF"/>
      </a:accent5>
      <a:accent6>
        <a:srgbClr val="004D8F"/>
      </a:accent6>
      <a:hlink>
        <a:srgbClr val="CCCCFF"/>
      </a:hlink>
      <a:folHlink>
        <a:srgbClr val="B2B2B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11119</TotalTime>
  <Words>1612</Words>
  <Application>Microsoft Macintosh PowerPoint</Application>
  <PresentationFormat>On-screen Show (16:9)</PresentationFormat>
  <Paragraphs>326</Paragraphs>
  <Slides>73</Slides>
  <Notes>37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73</vt:i4>
      </vt:variant>
    </vt:vector>
  </HeadingPairs>
  <TitlesOfParts>
    <vt:vector size="76" baseType="lpstr">
      <vt:lpstr>Office Theme</vt:lpstr>
      <vt:lpstr>1_Aetna-2012-08-13-A</vt:lpstr>
      <vt:lpstr>Aetna-2012-08-13-A</vt:lpstr>
      <vt:lpstr>Putting Eggs in Many Baskets: Data Considerations in the Cloud</vt:lpstr>
      <vt:lpstr>We believe utility access to technical computing power  accelerates discovery &amp; invention</vt:lpstr>
      <vt:lpstr>Slide 3</vt:lpstr>
      <vt:lpstr>Limitations of fixed infrastructure</vt:lpstr>
      <vt:lpstr>Our mission:  Write software to make utility technical computing easy for anyone, on any resources,  at any scale</vt:lpstr>
      <vt:lpstr>As an example…</vt:lpstr>
      <vt:lpstr>Many users use 40 - 4000 cores,  but let’s talk about an example:  World’s first PetaFLOPS  ((Rmax+Rpeak)/2)  Throughput Cloud Cluster</vt:lpstr>
      <vt:lpstr>Slide 8</vt:lpstr>
      <vt:lpstr>What do you think?</vt:lpstr>
      <vt:lpstr>First, buy land in Canada? </vt:lpstr>
      <vt:lpstr>Sure! But there have to be  engineer-able solutions too.</vt:lpstr>
      <vt:lpstr>Designing Solar Materials</vt:lpstr>
      <vt:lpstr>Needle in a Haystack Challenge:   205,000 compounds  totaling 2,312,959 core-hours  or 264 core-years</vt:lpstr>
      <vt:lpstr>16,788 Spot Instances,  156,314 cores</vt:lpstr>
      <vt:lpstr>  156,314 cores =  1.21 PetaFLOPS (~Rpeak) </vt:lpstr>
      <vt:lpstr>8-Region Deployment</vt:lpstr>
      <vt:lpstr>1.21 PetaFLOPS (Rmax+Rpeak)/2, 156,314 cores </vt:lpstr>
      <vt:lpstr>Each individual task was MPI,  using a single, entire machine</vt:lpstr>
      <vt:lpstr>Benchmark individual machines</vt:lpstr>
      <vt:lpstr>Done in 18 hours Access to $68M system for $33k</vt:lpstr>
      <vt:lpstr>Slide 21</vt:lpstr>
      <vt:lpstr>Now Dr. Mark Thompson</vt:lpstr>
      <vt:lpstr>Important? </vt:lpstr>
      <vt:lpstr>Not to me anymore ;)</vt:lpstr>
      <vt:lpstr>We see across all workloads</vt:lpstr>
      <vt:lpstr> Users want to decrease  Lean manufacturing’s ‘Cycle time’  =   (prep time + queue time + run time)</vt:lpstr>
      <vt:lpstr>Everyone we work with faces this problem</vt:lpstr>
      <vt:lpstr>External resources (Open Science Grid, cloud) offer a solution!</vt:lpstr>
      <vt:lpstr>How do we get there?</vt:lpstr>
      <vt:lpstr>In particular how do we deal with data in our workflows?</vt:lpstr>
      <vt:lpstr>Several of the options…</vt:lpstr>
      <vt:lpstr>Let’s do this through examples</vt:lpstr>
      <vt:lpstr>Compendia BioSciences  (Local Disk)</vt:lpstr>
      <vt:lpstr>The Cancer Genome Atlas</vt:lpstr>
      <vt:lpstr>G</vt:lpstr>
      <vt:lpstr>G</vt:lpstr>
      <vt:lpstr>As described at TriMed Conference</vt:lpstr>
      <vt:lpstr>G</vt:lpstr>
      <vt:lpstr>G</vt:lpstr>
      <vt:lpstr>Pros &amp; Cons of Local Disk </vt:lpstr>
      <vt:lpstr>Novartis (S3 sandboxes)</vt:lpstr>
      <vt:lpstr>Slide 42</vt:lpstr>
      <vt:lpstr>Every day is  crucial and costly</vt:lpstr>
      <vt:lpstr>Slide 44</vt:lpstr>
      <vt:lpstr>Slide 45</vt:lpstr>
      <vt:lpstr>Slide 46</vt:lpstr>
      <vt:lpstr>Slide 47</vt:lpstr>
      <vt:lpstr>CycleCloud, HTCondor, &amp; Cloud finished impossible workload,  $44 Million in servers, …</vt:lpstr>
      <vt:lpstr>39 years of drug design in 11 hours  on 10,600 servers for &lt; $4,372</vt:lpstr>
      <vt:lpstr>Does this lead to new drugs?</vt:lpstr>
      <vt:lpstr>Novartis announced  3 new compounds going into screening based upon this 1 run</vt:lpstr>
      <vt:lpstr>Pros &amp; Cons of S3</vt:lpstr>
      <vt:lpstr>Johnson &amp; Johnson  (Single node NFS)</vt:lpstr>
      <vt:lpstr>JnJ @ AWS re:Invent 2012</vt:lpstr>
      <vt:lpstr>Slide 55</vt:lpstr>
      <vt:lpstr>Pros &amp; Cons of NFS</vt:lpstr>
      <vt:lpstr>Parallel Filesystem (Gluster, Lustre)</vt:lpstr>
      <vt:lpstr>Slide 58</vt:lpstr>
      <vt:lpstr>Pros &amp; Cons of Parallel FS</vt:lpstr>
      <vt:lpstr>NoSQL DB (Cassandra, MongoDB)</vt:lpstr>
      <vt:lpstr>Slide 61</vt:lpstr>
      <vt:lpstr>Pros &amp; Cons of NoSQL DB</vt:lpstr>
      <vt:lpstr>That’s a survey of different workloads</vt:lpstr>
      <vt:lpstr>Slide 64</vt:lpstr>
      <vt:lpstr>There are a lot more examples…</vt:lpstr>
      <vt:lpstr>Slide 66</vt:lpstr>
      <vt:lpstr>Each have pros and cons…</vt:lpstr>
      <vt:lpstr>We write software to do this…</vt:lpstr>
      <vt:lpstr>Does this resonate with you?</vt:lpstr>
      <vt:lpstr>Now hopefully…</vt:lpstr>
      <vt:lpstr>You’ll keep these  tools in mind</vt:lpstr>
      <vt:lpstr>as you use HTCondor</vt:lpstr>
      <vt:lpstr>to accelerate your science!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Putting Eggs in multiple baskets: Data Considerations in the Cloud</dc:title>
  <dc:subject/>
  <dc:creator>Rob Futrick</dc:creator>
  <cp:keywords/>
  <dc:description/>
  <cp:lastModifiedBy>Robert Futrick</cp:lastModifiedBy>
  <cp:revision>48</cp:revision>
  <dcterms:created xsi:type="dcterms:W3CDTF">2014-04-29T12:50:28Z</dcterms:created>
  <dcterms:modified xsi:type="dcterms:W3CDTF">2014-04-29T14:36:18Z</dcterms:modified>
  <cp:category/>
</cp:coreProperties>
</file>