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54" r:id="rId1"/>
  </p:sldMasterIdLst>
  <p:notesMasterIdLst>
    <p:notesMasterId r:id="rId14"/>
  </p:notesMasterIdLst>
  <p:sldIdLst>
    <p:sldId id="857" r:id="rId2"/>
    <p:sldId id="858" r:id="rId3"/>
    <p:sldId id="859" r:id="rId4"/>
    <p:sldId id="860" r:id="rId5"/>
    <p:sldId id="861" r:id="rId6"/>
    <p:sldId id="862" r:id="rId7"/>
    <p:sldId id="865" r:id="rId8"/>
    <p:sldId id="863" r:id="rId9"/>
    <p:sldId id="868" r:id="rId10"/>
    <p:sldId id="866" r:id="rId11"/>
    <p:sldId id="867" r:id="rId12"/>
    <p:sldId id="864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-104" charset="0"/>
        <a:ea typeface="MS PGothic" pitchFamily="34" charset="-128"/>
        <a:cs typeface="MS PGothic" pitchFamily="34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-104" charset="0"/>
        <a:ea typeface="MS PGothic" pitchFamily="34" charset="-128"/>
        <a:cs typeface="MS PGothic" pitchFamily="34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-104" charset="0"/>
        <a:ea typeface="MS PGothic" pitchFamily="34" charset="-128"/>
        <a:cs typeface="MS PGothic" pitchFamily="34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-104" charset="0"/>
        <a:ea typeface="MS PGothic" pitchFamily="34" charset="-128"/>
        <a:cs typeface="MS PGothic" pitchFamily="34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-104" charset="0"/>
        <a:ea typeface="MS PGothic" pitchFamily="34" charset="-128"/>
        <a:cs typeface="MS PGothic" pitchFamily="34" charset="-128"/>
      </a:defRPr>
    </a:lvl5pPr>
    <a:lvl6pPr marL="2286000" algn="l" defTabSz="457200" rtl="0" eaLnBrk="1" latinLnBrk="0" hangingPunct="1">
      <a:defRPr sz="2800" kern="1200">
        <a:solidFill>
          <a:schemeClr val="tx1"/>
        </a:solidFill>
        <a:latin typeface="Times New Roman" pitchFamily="-104" charset="0"/>
        <a:ea typeface="MS PGothic" pitchFamily="34" charset="-128"/>
        <a:cs typeface="MS PGothic" pitchFamily="34" charset="-128"/>
      </a:defRPr>
    </a:lvl6pPr>
    <a:lvl7pPr marL="2743200" algn="l" defTabSz="457200" rtl="0" eaLnBrk="1" latinLnBrk="0" hangingPunct="1">
      <a:defRPr sz="2800" kern="1200">
        <a:solidFill>
          <a:schemeClr val="tx1"/>
        </a:solidFill>
        <a:latin typeface="Times New Roman" pitchFamily="-104" charset="0"/>
        <a:ea typeface="MS PGothic" pitchFamily="34" charset="-128"/>
        <a:cs typeface="MS PGothic" pitchFamily="34" charset="-128"/>
      </a:defRPr>
    </a:lvl7pPr>
    <a:lvl8pPr marL="3200400" algn="l" defTabSz="457200" rtl="0" eaLnBrk="1" latinLnBrk="0" hangingPunct="1">
      <a:defRPr sz="2800" kern="1200">
        <a:solidFill>
          <a:schemeClr val="tx1"/>
        </a:solidFill>
        <a:latin typeface="Times New Roman" pitchFamily="-104" charset="0"/>
        <a:ea typeface="MS PGothic" pitchFamily="34" charset="-128"/>
        <a:cs typeface="MS PGothic" pitchFamily="34" charset="-128"/>
      </a:defRPr>
    </a:lvl8pPr>
    <a:lvl9pPr marL="3657600" algn="l" defTabSz="457200" rtl="0" eaLnBrk="1" latinLnBrk="0" hangingPunct="1">
      <a:defRPr sz="2800" kern="1200">
        <a:solidFill>
          <a:schemeClr val="tx1"/>
        </a:solidFill>
        <a:latin typeface="Times New Roman" pitchFamily="-104" charset="0"/>
        <a:ea typeface="MS PGothic" pitchFamily="34" charset="-128"/>
        <a:cs typeface="MS PGothic" pitchFamily="3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C60036"/>
    <a:srgbClr val="FF9933"/>
    <a:srgbClr val="FF0000"/>
    <a:srgbClr val="8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>
      <p:cViewPr varScale="1">
        <p:scale>
          <a:sx n="117" d="100"/>
          <a:sy n="117" d="100"/>
        </p:scale>
        <p:origin x="-6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7A38DBE-47F4-0348-ABC2-5A8BA5EC0FF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MS PGothic" pitchFamily="3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10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10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10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CHTC_logo_color_vert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65513" y="582613"/>
            <a:ext cx="2211387" cy="1255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8" descr="C:\Users\vmuser\Desktop\HTCondor_red_blk_notag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24225" y="1992313"/>
            <a:ext cx="2708275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64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110107"/>
            <a:ext cx="7772400" cy="2438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37E7D4C-52D8-8C4C-903F-943F2EA698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A995827-F6A0-4F49-A150-BA7F044103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E56DE62-7960-B142-BF9B-29C676829D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5F090D0-735F-4A46-90B7-BE1942A3EC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00238"/>
            <a:ext cx="3810000" cy="3738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0238"/>
            <a:ext cx="3810000" cy="3738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467600" y="6248400"/>
            <a:ext cx="990600" cy="457200"/>
          </a:xfrm>
        </p:spPr>
        <p:txBody>
          <a:bodyPr/>
          <a:lstStyle>
            <a:lvl1pPr>
              <a:defRPr/>
            </a:lvl1pPr>
          </a:lstStyle>
          <a:p>
            <a:fld id="{20D6F804-C029-C941-92A0-2592082E46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554A317-E55C-8249-AF7B-133596D703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C680F85-6A0C-764A-BEE0-CDE131CBEC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EFFA0FE-CDA4-E948-B285-3BA9BE3B71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583C78F-68BC-8444-BC68-DA66831B66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CE9AD59-93F9-864E-A4BF-11EB768731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853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2263" y="1355725"/>
            <a:ext cx="8399462" cy="422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28" name="Picture 1" descr="CHTC_logo_color_horiz.jp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6275388"/>
            <a:ext cx="2762250" cy="58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Straight Connector 3"/>
          <p:cNvCxnSpPr>
            <a:cxnSpLocks noChangeShapeType="1"/>
          </p:cNvCxnSpPr>
          <p:nvPr/>
        </p:nvCxnSpPr>
        <p:spPr bwMode="auto">
          <a:xfrm>
            <a:off x="0" y="6254750"/>
            <a:ext cx="914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3505200" y="64928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Arial" pitchFamily="-104" charset="0"/>
              </a:defRPr>
            </a:lvl1pPr>
          </a:lstStyle>
          <a:p>
            <a:fld id="{4BCA264A-97D2-CD41-959A-9966D5E8F256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1" name="Picture 8" descr="C:\Users\vmuser\Desktop\HTCondor_red_blk_notag.pn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6435725" y="6181725"/>
            <a:ext cx="2708275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29" r:id="rId2"/>
    <p:sldLayoutId id="2147483730" r:id="rId3"/>
    <p:sldLayoutId id="2147483739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rgbClr val="C60036"/>
          </a:solidFill>
          <a:latin typeface="+mj-lt"/>
          <a:ea typeface="MS PGothic" pitchFamily="34" charset="-128"/>
          <a:cs typeface="MS PGothic" pitchFamily="34" charset="-128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rgbClr val="C60036"/>
          </a:solidFill>
          <a:latin typeface="Arial" charset="0"/>
          <a:ea typeface="MS PGothic" pitchFamily="34" charset="-128"/>
          <a:cs typeface="MS PGothic" pitchFamily="34" charset="-128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rgbClr val="C60036"/>
          </a:solidFill>
          <a:latin typeface="Arial" charset="0"/>
          <a:ea typeface="MS PGothic" pitchFamily="34" charset="-128"/>
          <a:cs typeface="MS PGothic" pitchFamily="34" charset="-128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rgbClr val="C60036"/>
          </a:solidFill>
          <a:latin typeface="Arial" charset="0"/>
          <a:ea typeface="MS PGothic" pitchFamily="34" charset="-128"/>
          <a:cs typeface="MS PGothic" pitchFamily="34" charset="-128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rgbClr val="C60036"/>
          </a:solidFill>
          <a:latin typeface="Arial" charset="0"/>
          <a:ea typeface="MS PGothic" pitchFamily="34" charset="-128"/>
          <a:cs typeface="MS PGothic" pitchFamily="34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charset="0"/>
          <a:ea typeface="ＭＳ Ｐゴシック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charset="0"/>
          <a:ea typeface="ＭＳ Ｐゴシック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charset="0"/>
          <a:ea typeface="ＭＳ Ｐゴシック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charset="0"/>
          <a:ea typeface="ＭＳ Ｐゴシック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808000"/>
        </a:buClr>
        <a:buSzPct val="120000"/>
        <a:buChar char="›"/>
        <a:defRPr sz="3200">
          <a:solidFill>
            <a:schemeClr val="tx1"/>
          </a:solidFill>
          <a:latin typeface="+mn-lt"/>
          <a:ea typeface="MS PGothic" pitchFamily="34" charset="-128"/>
          <a:cs typeface="MS PGothic" pitchFamily="34" charset="-128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90000"/>
        <a:buFont typeface="Marlett" pitchFamily="-104" charset="0"/>
        <a:buChar char="h"/>
        <a:defRPr sz="2800">
          <a:solidFill>
            <a:schemeClr val="tx1"/>
          </a:solidFill>
          <a:latin typeface="+mn-lt"/>
          <a:ea typeface="MS PGothic" pitchFamily="34" charset="-128"/>
          <a:cs typeface="Arial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Arial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jpeg"/><Relationship Id="rId6" Type="http://schemas.openxmlformats.org/officeDocument/2006/relationships/image" Target="../media/image8.jpeg"/><Relationship Id="rId7" Type="http://schemas.openxmlformats.org/officeDocument/2006/relationships/image" Target="../media/image9.jpeg"/><Relationship Id="rId8" Type="http://schemas.openxmlformats.org/officeDocument/2006/relationships/image" Target="../media/image10.jpeg"/><Relationship Id="rId9" Type="http://schemas.openxmlformats.org/officeDocument/2006/relationships/image" Target="../media/image11.jpeg"/><Relationship Id="rId10" Type="http://schemas.openxmlformats.org/officeDocument/2006/relationships/image" Target="../media/image12.jpeg"/><Relationship Id="rId11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>
                <a:ea typeface="+mj-ea"/>
                <a:cs typeface="+mj-cs"/>
              </a:rPr>
              <a:t>HTCondor</a:t>
            </a:r>
            <a:r>
              <a:rPr lang="en-US" dirty="0" smtClean="0">
                <a:ea typeface="+mj-ea"/>
                <a:cs typeface="+mj-cs"/>
              </a:rPr>
              <a:t> and BOINC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2263" y="1128979"/>
            <a:ext cx="8399462" cy="4454260"/>
          </a:xfrm>
        </p:spPr>
        <p:txBody>
          <a:bodyPr/>
          <a:lstStyle/>
          <a:p>
            <a:pPr>
              <a:buNone/>
            </a:pPr>
            <a:r>
              <a:rPr lang="en-US" sz="1800" b="1" dirty="0" smtClean="0">
                <a:latin typeface="Courier New"/>
                <a:cs typeface="Courier New"/>
              </a:rPr>
              <a:t>&lt;</a:t>
            </a:r>
            <a:r>
              <a:rPr lang="en-US" sz="1800" b="1" dirty="0" err="1" smtClean="0">
                <a:latin typeface="Courier New"/>
                <a:cs typeface="Courier New"/>
              </a:rPr>
              <a:t>input_template</a:t>
            </a:r>
            <a:r>
              <a:rPr lang="en-US" sz="1800" b="1" dirty="0" smtClean="0">
                <a:latin typeface="Courier New"/>
                <a:cs typeface="Courier New"/>
              </a:rPr>
              <a:t>&gt;</a:t>
            </a:r>
          </a:p>
          <a:p>
            <a:pPr>
              <a:buNone/>
            </a:pPr>
            <a:r>
              <a:rPr lang="en-US" sz="1800" b="1" dirty="0" smtClean="0">
                <a:latin typeface="Courier New"/>
                <a:cs typeface="Courier New"/>
              </a:rPr>
              <a:t> </a:t>
            </a:r>
            <a:r>
              <a:rPr lang="en-US" sz="1800" b="1" dirty="0" smtClean="0">
                <a:latin typeface="Courier New"/>
                <a:cs typeface="Courier New"/>
              </a:rPr>
              <a:t> &lt;</a:t>
            </a:r>
            <a:r>
              <a:rPr lang="en-US" sz="1800" b="1" dirty="0" err="1" smtClean="0">
                <a:latin typeface="Courier New"/>
                <a:cs typeface="Courier New"/>
              </a:rPr>
              <a:t>file_info</a:t>
            </a:r>
            <a:r>
              <a:rPr lang="en-US" sz="1800" b="1" dirty="0" smtClean="0">
                <a:latin typeface="Courier New"/>
                <a:cs typeface="Courier New"/>
              </a:rPr>
              <a:t>&gt;</a:t>
            </a:r>
            <a:endParaRPr lang="en-US" sz="1800" b="1" dirty="0" smtClean="0">
              <a:latin typeface="Courier New"/>
              <a:cs typeface="Courier New"/>
            </a:endParaRPr>
          </a:p>
          <a:p>
            <a:pPr>
              <a:buNone/>
            </a:pPr>
            <a:r>
              <a:rPr lang="en-US" sz="1800" b="1" dirty="0" smtClean="0">
                <a:latin typeface="Courier New"/>
                <a:cs typeface="Courier New"/>
              </a:rPr>
              <a:t>    </a:t>
            </a:r>
            <a:r>
              <a:rPr lang="en-US" sz="1800" b="1" dirty="0" smtClean="0">
                <a:latin typeface="Courier New"/>
                <a:cs typeface="Courier New"/>
              </a:rPr>
              <a:t>&lt;number&gt;0&lt;/number&gt;</a:t>
            </a:r>
          </a:p>
          <a:p>
            <a:pPr>
              <a:buNone/>
            </a:pPr>
            <a:r>
              <a:rPr lang="en-US" sz="1800" b="1" dirty="0" smtClean="0">
                <a:latin typeface="Courier New"/>
                <a:cs typeface="Courier New"/>
              </a:rPr>
              <a:t> </a:t>
            </a:r>
            <a:r>
              <a:rPr lang="en-US" sz="1800" b="1" dirty="0" smtClean="0">
                <a:latin typeface="Courier New"/>
                <a:cs typeface="Courier New"/>
              </a:rPr>
              <a:t> &lt;</a:t>
            </a:r>
            <a:r>
              <a:rPr lang="en-US" sz="1800" b="1" dirty="0" smtClean="0">
                <a:latin typeface="Courier New"/>
                <a:cs typeface="Courier New"/>
              </a:rPr>
              <a:t>/</a:t>
            </a:r>
            <a:r>
              <a:rPr lang="en-US" sz="1800" b="1" dirty="0" err="1" smtClean="0">
                <a:latin typeface="Courier New"/>
                <a:cs typeface="Courier New"/>
              </a:rPr>
              <a:t>file_info</a:t>
            </a:r>
            <a:r>
              <a:rPr lang="en-US" sz="1800" b="1" dirty="0" smtClean="0">
                <a:latin typeface="Courier New"/>
                <a:cs typeface="Courier New"/>
              </a:rPr>
              <a:t>&gt;</a:t>
            </a:r>
          </a:p>
          <a:p>
            <a:pPr>
              <a:buNone/>
            </a:pPr>
            <a:r>
              <a:rPr lang="en-US" sz="1800" b="1" dirty="0" smtClean="0">
                <a:latin typeface="Courier New"/>
                <a:cs typeface="Courier New"/>
              </a:rPr>
              <a:t> </a:t>
            </a:r>
            <a:r>
              <a:rPr lang="en-US" sz="1800" b="1" dirty="0" smtClean="0">
                <a:latin typeface="Courier New"/>
                <a:cs typeface="Courier New"/>
              </a:rPr>
              <a:t> &lt;</a:t>
            </a:r>
            <a:r>
              <a:rPr lang="en-US" sz="1800" b="1" dirty="0" err="1" smtClean="0">
                <a:latin typeface="Courier New"/>
                <a:cs typeface="Courier New"/>
              </a:rPr>
              <a:t>workunit</a:t>
            </a:r>
            <a:r>
              <a:rPr lang="en-US" sz="1800" b="1" dirty="0" smtClean="0">
                <a:latin typeface="Courier New"/>
                <a:cs typeface="Courier New"/>
              </a:rPr>
              <a:t>&gt;</a:t>
            </a:r>
            <a:endParaRPr lang="en-US" sz="1800" b="1" dirty="0" smtClean="0">
              <a:latin typeface="Courier New"/>
              <a:cs typeface="Courier New"/>
            </a:endParaRPr>
          </a:p>
          <a:p>
            <a:pPr>
              <a:buNone/>
            </a:pPr>
            <a:r>
              <a:rPr lang="en-US" sz="1800" b="1" dirty="0" smtClean="0">
                <a:latin typeface="Courier New"/>
                <a:cs typeface="Courier New"/>
              </a:rPr>
              <a:t>    </a:t>
            </a:r>
            <a:r>
              <a:rPr lang="en-US" sz="1800" b="1" dirty="0" smtClean="0">
                <a:latin typeface="Courier New"/>
                <a:cs typeface="Courier New"/>
              </a:rPr>
              <a:t>&lt;</a:t>
            </a:r>
            <a:r>
              <a:rPr lang="en-US" sz="1800" b="1" dirty="0" err="1" smtClean="0">
                <a:latin typeface="Courier New"/>
                <a:cs typeface="Courier New"/>
              </a:rPr>
              <a:t>file_ref</a:t>
            </a:r>
            <a:r>
              <a:rPr lang="en-US" sz="1800" b="1" dirty="0" smtClean="0">
                <a:latin typeface="Courier New"/>
                <a:cs typeface="Courier New"/>
              </a:rPr>
              <a:t>&gt;</a:t>
            </a:r>
          </a:p>
          <a:p>
            <a:pPr>
              <a:buNone/>
            </a:pPr>
            <a:r>
              <a:rPr lang="en-US" sz="1800" b="1" dirty="0" smtClean="0">
                <a:latin typeface="Courier New"/>
                <a:cs typeface="Courier New"/>
              </a:rPr>
              <a:t> </a:t>
            </a:r>
            <a:r>
              <a:rPr lang="en-US" sz="1800" b="1" dirty="0" smtClean="0">
                <a:latin typeface="Courier New"/>
                <a:cs typeface="Courier New"/>
              </a:rPr>
              <a:t>     </a:t>
            </a:r>
            <a:r>
              <a:rPr lang="en-US" sz="1800" b="1" dirty="0" smtClean="0">
                <a:latin typeface="Courier New"/>
                <a:cs typeface="Courier New"/>
              </a:rPr>
              <a:t>&lt;</a:t>
            </a:r>
            <a:r>
              <a:rPr lang="en-US" sz="1800" b="1" dirty="0" err="1" smtClean="0">
                <a:latin typeface="Courier New"/>
                <a:cs typeface="Courier New"/>
              </a:rPr>
              <a:t>file_number</a:t>
            </a:r>
            <a:r>
              <a:rPr lang="en-US" sz="1800" b="1" dirty="0" smtClean="0">
                <a:latin typeface="Courier New"/>
                <a:cs typeface="Courier New"/>
              </a:rPr>
              <a:t>&gt;0&lt;/</a:t>
            </a:r>
            <a:r>
              <a:rPr lang="en-US" sz="1800" b="1" dirty="0" err="1" smtClean="0">
                <a:latin typeface="Courier New"/>
                <a:cs typeface="Courier New"/>
              </a:rPr>
              <a:t>file_number</a:t>
            </a:r>
            <a:r>
              <a:rPr lang="en-US" sz="1800" b="1" dirty="0" smtClean="0">
                <a:latin typeface="Courier New"/>
                <a:cs typeface="Courier New"/>
              </a:rPr>
              <a:t>&gt;</a:t>
            </a:r>
          </a:p>
          <a:p>
            <a:pPr>
              <a:buNone/>
            </a:pPr>
            <a:r>
              <a:rPr lang="en-US" sz="1800" b="1" dirty="0" smtClean="0">
                <a:latin typeface="Courier New"/>
                <a:cs typeface="Courier New"/>
              </a:rPr>
              <a:t>    </a:t>
            </a:r>
            <a:r>
              <a:rPr lang="en-US" sz="1800" b="1" dirty="0" smtClean="0">
                <a:latin typeface="Courier New"/>
                <a:cs typeface="Courier New"/>
              </a:rPr>
              <a:t>  </a:t>
            </a:r>
            <a:r>
              <a:rPr lang="en-US" sz="1800" b="1" dirty="0" smtClean="0">
                <a:latin typeface="Courier New"/>
                <a:cs typeface="Courier New"/>
              </a:rPr>
              <a:t>&lt;</a:t>
            </a:r>
            <a:r>
              <a:rPr lang="en-US" sz="1800" b="1" dirty="0" err="1" smtClean="0">
                <a:latin typeface="Courier New"/>
                <a:cs typeface="Courier New"/>
              </a:rPr>
              <a:t>open_name</a:t>
            </a:r>
            <a:r>
              <a:rPr lang="en-US" sz="1800" b="1" dirty="0" smtClean="0">
                <a:latin typeface="Courier New"/>
                <a:cs typeface="Courier New"/>
              </a:rPr>
              <a:t>&gt;</a:t>
            </a:r>
            <a:r>
              <a:rPr lang="en-US" sz="1800" b="1" dirty="0" err="1" smtClean="0">
                <a:latin typeface="Courier New"/>
                <a:cs typeface="Courier New"/>
              </a:rPr>
              <a:t>rosetta_inputs.zip</a:t>
            </a:r>
            <a:r>
              <a:rPr lang="en-US" sz="1800" b="1" dirty="0" smtClean="0">
                <a:latin typeface="Courier New"/>
                <a:cs typeface="Courier New"/>
              </a:rPr>
              <a:t>&lt;/</a:t>
            </a:r>
            <a:r>
              <a:rPr lang="en-US" sz="1800" b="1" dirty="0" err="1" smtClean="0">
                <a:latin typeface="Courier New"/>
                <a:cs typeface="Courier New"/>
              </a:rPr>
              <a:t>open_name</a:t>
            </a:r>
            <a:r>
              <a:rPr lang="en-US" sz="1800" b="1" dirty="0" smtClean="0">
                <a:latin typeface="Courier New"/>
                <a:cs typeface="Courier New"/>
              </a:rPr>
              <a:t>&gt;</a:t>
            </a:r>
          </a:p>
          <a:p>
            <a:pPr>
              <a:buNone/>
            </a:pPr>
            <a:r>
              <a:rPr lang="en-US" sz="1800" b="1" dirty="0" smtClean="0">
                <a:latin typeface="Courier New"/>
                <a:cs typeface="Courier New"/>
              </a:rPr>
              <a:t>   </a:t>
            </a:r>
            <a:r>
              <a:rPr lang="en-US" sz="1800" b="1" dirty="0" smtClean="0">
                <a:latin typeface="Courier New"/>
                <a:cs typeface="Courier New"/>
              </a:rPr>
              <a:t>   </a:t>
            </a:r>
            <a:r>
              <a:rPr lang="en-US" sz="1800" b="1" dirty="0" smtClean="0">
                <a:latin typeface="Courier New"/>
                <a:cs typeface="Courier New"/>
              </a:rPr>
              <a:t>&lt;</a:t>
            </a:r>
            <a:r>
              <a:rPr lang="en-US" sz="1800" b="1" dirty="0" err="1" smtClean="0">
                <a:latin typeface="Courier New"/>
                <a:cs typeface="Courier New"/>
              </a:rPr>
              <a:t>copy_file</a:t>
            </a:r>
            <a:r>
              <a:rPr lang="en-US" sz="1800" b="1" dirty="0" smtClean="0">
                <a:latin typeface="Courier New"/>
                <a:cs typeface="Courier New"/>
              </a:rPr>
              <a:t>/&gt;</a:t>
            </a:r>
          </a:p>
          <a:p>
            <a:pPr>
              <a:buNone/>
            </a:pPr>
            <a:r>
              <a:rPr lang="en-US" sz="1800" b="1" dirty="0" smtClean="0">
                <a:latin typeface="Courier New"/>
                <a:cs typeface="Courier New"/>
              </a:rPr>
              <a:t>   </a:t>
            </a:r>
            <a:r>
              <a:rPr lang="en-US" sz="1800" b="1" dirty="0" smtClean="0">
                <a:latin typeface="Courier New"/>
                <a:cs typeface="Courier New"/>
              </a:rPr>
              <a:t> &lt;</a:t>
            </a:r>
            <a:r>
              <a:rPr lang="en-US" sz="1800" b="1" dirty="0" smtClean="0">
                <a:latin typeface="Courier New"/>
                <a:cs typeface="Courier New"/>
              </a:rPr>
              <a:t>/</a:t>
            </a:r>
            <a:r>
              <a:rPr lang="en-US" sz="1800" b="1" dirty="0" err="1" smtClean="0">
                <a:latin typeface="Courier New"/>
                <a:cs typeface="Courier New"/>
              </a:rPr>
              <a:t>file_ref</a:t>
            </a:r>
            <a:r>
              <a:rPr lang="en-US" sz="1800" b="1" dirty="0" smtClean="0">
                <a:latin typeface="Courier New"/>
                <a:cs typeface="Courier New"/>
              </a:rPr>
              <a:t>&gt;</a:t>
            </a:r>
          </a:p>
          <a:p>
            <a:pPr>
              <a:buNone/>
            </a:pPr>
            <a:r>
              <a:rPr lang="en-US" sz="1800" b="1" dirty="0" smtClean="0">
                <a:latin typeface="Courier New"/>
                <a:cs typeface="Courier New"/>
              </a:rPr>
              <a:t> </a:t>
            </a:r>
            <a:r>
              <a:rPr lang="en-US" sz="1800" b="1" dirty="0" smtClean="0">
                <a:latin typeface="Courier New"/>
                <a:cs typeface="Courier New"/>
              </a:rPr>
              <a:t>   </a:t>
            </a:r>
            <a:r>
              <a:rPr lang="en-US" sz="1800" b="1" dirty="0" smtClean="0">
                <a:latin typeface="Courier New"/>
                <a:cs typeface="Courier New"/>
              </a:rPr>
              <a:t>&lt;</a:t>
            </a:r>
            <a:r>
              <a:rPr lang="en-US" sz="1800" b="1" dirty="0" err="1" smtClean="0">
                <a:latin typeface="Courier New"/>
                <a:cs typeface="Courier New"/>
              </a:rPr>
              <a:t>rsc_fpops_est</a:t>
            </a:r>
            <a:r>
              <a:rPr lang="en-US" sz="1800" b="1" dirty="0" smtClean="0">
                <a:latin typeface="Courier New"/>
                <a:cs typeface="Courier New"/>
              </a:rPr>
              <a:t>&gt;53003894400000&lt;/</a:t>
            </a:r>
            <a:r>
              <a:rPr lang="en-US" sz="1800" b="1" dirty="0" err="1" smtClean="0">
                <a:latin typeface="Courier New"/>
                <a:cs typeface="Courier New"/>
              </a:rPr>
              <a:t>rsc_fpops_est</a:t>
            </a:r>
            <a:r>
              <a:rPr lang="en-US" sz="1800" b="1" dirty="0" smtClean="0">
                <a:latin typeface="Courier New"/>
                <a:cs typeface="Courier New"/>
              </a:rPr>
              <a:t>&gt;</a:t>
            </a:r>
          </a:p>
          <a:p>
            <a:pPr>
              <a:buNone/>
            </a:pPr>
            <a:r>
              <a:rPr lang="en-US" sz="1800" b="1" dirty="0" smtClean="0">
                <a:latin typeface="Courier New"/>
                <a:cs typeface="Courier New"/>
              </a:rPr>
              <a:t> </a:t>
            </a:r>
            <a:r>
              <a:rPr lang="en-US" sz="1800" b="1" dirty="0" smtClean="0">
                <a:latin typeface="Courier New"/>
                <a:cs typeface="Courier New"/>
              </a:rPr>
              <a:t>   </a:t>
            </a:r>
            <a:r>
              <a:rPr lang="en-US" sz="1800" b="1" dirty="0" smtClean="0">
                <a:latin typeface="Courier New"/>
                <a:cs typeface="Courier New"/>
              </a:rPr>
              <a:t>&lt;</a:t>
            </a:r>
            <a:r>
              <a:rPr lang="en-US" sz="1800" b="1" dirty="0" err="1" smtClean="0">
                <a:latin typeface="Courier New"/>
                <a:cs typeface="Courier New"/>
              </a:rPr>
              <a:t>rsc_memory_bound</a:t>
            </a:r>
            <a:r>
              <a:rPr lang="en-US" sz="1800" b="1" dirty="0" smtClean="0">
                <a:latin typeface="Courier New"/>
                <a:cs typeface="Courier New"/>
              </a:rPr>
              <a:t>&gt;100000000&lt;/</a:t>
            </a:r>
            <a:r>
              <a:rPr lang="en-US" sz="1800" b="1" dirty="0" err="1" smtClean="0">
                <a:latin typeface="Courier New"/>
                <a:cs typeface="Courier New"/>
              </a:rPr>
              <a:t>rsc_memory_bound</a:t>
            </a:r>
            <a:r>
              <a:rPr lang="en-US" sz="1800" b="1" dirty="0" smtClean="0">
                <a:latin typeface="Courier New"/>
                <a:cs typeface="Courier New"/>
              </a:rPr>
              <a:t>&gt;</a:t>
            </a:r>
            <a:endParaRPr lang="en-US" sz="1800" b="1" dirty="0" smtClean="0">
              <a:latin typeface="Courier New"/>
              <a:cs typeface="Courier New"/>
            </a:endParaRPr>
          </a:p>
          <a:p>
            <a:pPr>
              <a:buNone/>
            </a:pPr>
            <a:r>
              <a:rPr lang="en-US" sz="1800" b="1" dirty="0" smtClean="0">
                <a:latin typeface="Courier New"/>
                <a:cs typeface="Courier New"/>
              </a:rPr>
              <a:t>    </a:t>
            </a:r>
            <a:r>
              <a:rPr lang="en-US" sz="1800" b="1" dirty="0" smtClean="0">
                <a:latin typeface="Courier New"/>
                <a:cs typeface="Courier New"/>
              </a:rPr>
              <a:t>&lt;</a:t>
            </a:r>
            <a:r>
              <a:rPr lang="en-US" sz="1800" b="1" dirty="0" err="1" smtClean="0">
                <a:latin typeface="Courier New"/>
                <a:cs typeface="Courier New"/>
              </a:rPr>
              <a:t>rsc_disk_bound</a:t>
            </a:r>
            <a:r>
              <a:rPr lang="en-US" sz="1800" b="1" dirty="0" smtClean="0">
                <a:latin typeface="Courier New"/>
                <a:cs typeface="Courier New"/>
              </a:rPr>
              <a:t>&gt;1000000000&lt;/</a:t>
            </a:r>
            <a:r>
              <a:rPr lang="en-US" sz="1800" b="1" dirty="0" err="1" smtClean="0">
                <a:latin typeface="Courier New"/>
                <a:cs typeface="Courier New"/>
              </a:rPr>
              <a:t>rsc_disk_bound</a:t>
            </a:r>
            <a:r>
              <a:rPr lang="en-US" sz="1800" b="1" dirty="0" smtClean="0">
                <a:latin typeface="Courier New"/>
                <a:cs typeface="Courier New"/>
              </a:rPr>
              <a:t>&gt;</a:t>
            </a:r>
          </a:p>
          <a:p>
            <a:pPr>
              <a:buNone/>
            </a:pPr>
            <a:r>
              <a:rPr lang="en-US" sz="1800" b="1" dirty="0" smtClean="0">
                <a:latin typeface="Courier New"/>
                <a:cs typeface="Courier New"/>
              </a:rPr>
              <a:t> </a:t>
            </a:r>
            <a:r>
              <a:rPr lang="en-US" sz="1800" b="1" dirty="0" smtClean="0">
                <a:latin typeface="Courier New"/>
                <a:cs typeface="Courier New"/>
              </a:rPr>
              <a:t> &lt;</a:t>
            </a:r>
            <a:r>
              <a:rPr lang="en-US" sz="1800" b="1" dirty="0" smtClean="0">
                <a:latin typeface="Courier New"/>
                <a:cs typeface="Courier New"/>
              </a:rPr>
              <a:t>/</a:t>
            </a:r>
            <a:r>
              <a:rPr lang="en-US" sz="1800" b="1" dirty="0" err="1" smtClean="0">
                <a:latin typeface="Courier New"/>
                <a:cs typeface="Courier New"/>
              </a:rPr>
              <a:t>workunit</a:t>
            </a:r>
            <a:r>
              <a:rPr lang="en-US" sz="1800" b="1" dirty="0" smtClean="0">
                <a:latin typeface="Courier New"/>
                <a:cs typeface="Courier New"/>
              </a:rPr>
              <a:t>&gt;</a:t>
            </a:r>
          </a:p>
          <a:p>
            <a:pPr>
              <a:buNone/>
            </a:pPr>
            <a:r>
              <a:rPr lang="en-US" sz="1800" b="1" dirty="0" smtClean="0">
                <a:latin typeface="Courier New"/>
                <a:cs typeface="Courier New"/>
              </a:rPr>
              <a:t>&lt;/</a:t>
            </a:r>
            <a:r>
              <a:rPr lang="en-US" sz="1800" b="1" dirty="0" err="1" smtClean="0">
                <a:latin typeface="Courier New"/>
                <a:cs typeface="Courier New"/>
              </a:rPr>
              <a:t>input_template</a:t>
            </a:r>
            <a:r>
              <a:rPr lang="en-US" sz="1800" b="1" dirty="0" smtClean="0">
                <a:latin typeface="Courier New"/>
                <a:cs typeface="Courier New"/>
              </a:rPr>
              <a:t>&gt;</a:t>
            </a:r>
            <a:endParaRPr lang="en-US" sz="1800" b="1" dirty="0">
              <a:latin typeface="Courier New"/>
              <a:cs typeface="Courier New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BOINC Input Template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6DE62-7960-B142-BF9B-29C676829DA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2263" y="1096413"/>
            <a:ext cx="8399462" cy="4486826"/>
          </a:xfrm>
        </p:spPr>
        <p:txBody>
          <a:bodyPr/>
          <a:lstStyle/>
          <a:p>
            <a:pPr>
              <a:buNone/>
            </a:pPr>
            <a:r>
              <a:rPr lang="en-US" sz="1800" b="1" dirty="0" smtClean="0">
                <a:latin typeface="Courier New"/>
                <a:cs typeface="Courier New"/>
              </a:rPr>
              <a:t>&lt;</a:t>
            </a:r>
            <a:r>
              <a:rPr lang="en-US" sz="1800" b="1" dirty="0" err="1" smtClean="0">
                <a:latin typeface="Courier New"/>
                <a:cs typeface="Courier New"/>
              </a:rPr>
              <a:t>output_template</a:t>
            </a:r>
            <a:r>
              <a:rPr lang="en-US" sz="1800" b="1" dirty="0" smtClean="0">
                <a:latin typeface="Courier New"/>
                <a:cs typeface="Courier New"/>
              </a:rPr>
              <a:t>&gt;</a:t>
            </a:r>
          </a:p>
          <a:p>
            <a:pPr>
              <a:buNone/>
            </a:pPr>
            <a:r>
              <a:rPr lang="en-US" sz="1800" b="1" dirty="0" smtClean="0">
                <a:latin typeface="Courier New"/>
                <a:cs typeface="Courier New"/>
              </a:rPr>
              <a:t>  &lt;</a:t>
            </a:r>
            <a:r>
              <a:rPr lang="en-US" sz="1800" b="1" dirty="0" err="1" smtClean="0">
                <a:latin typeface="Courier New"/>
                <a:cs typeface="Courier New"/>
              </a:rPr>
              <a:t>file_info</a:t>
            </a:r>
            <a:r>
              <a:rPr lang="en-US" sz="1800" b="1" dirty="0" smtClean="0">
                <a:latin typeface="Courier New"/>
                <a:cs typeface="Courier New"/>
              </a:rPr>
              <a:t>&gt;</a:t>
            </a:r>
          </a:p>
          <a:p>
            <a:pPr>
              <a:buNone/>
            </a:pPr>
            <a:r>
              <a:rPr lang="en-US" sz="1800" b="1" dirty="0" smtClean="0">
                <a:latin typeface="Courier New"/>
                <a:cs typeface="Courier New"/>
              </a:rPr>
              <a:t>    &lt;name&gt;&lt;OUTFILE_0/&gt;&lt;/name&gt;</a:t>
            </a:r>
          </a:p>
          <a:p>
            <a:pPr>
              <a:buNone/>
            </a:pPr>
            <a:r>
              <a:rPr lang="en-US" sz="1800" b="1" dirty="0" smtClean="0">
                <a:latin typeface="Courier New"/>
                <a:cs typeface="Courier New"/>
              </a:rPr>
              <a:t>    &lt;</a:t>
            </a:r>
            <a:r>
              <a:rPr lang="en-US" sz="1800" b="1" dirty="0" err="1" smtClean="0">
                <a:latin typeface="Courier New"/>
                <a:cs typeface="Courier New"/>
              </a:rPr>
              <a:t>generated_locally</a:t>
            </a:r>
            <a:r>
              <a:rPr lang="en-US" sz="1800" b="1" dirty="0" smtClean="0">
                <a:latin typeface="Courier New"/>
                <a:cs typeface="Courier New"/>
              </a:rPr>
              <a:t>/</a:t>
            </a:r>
            <a:r>
              <a:rPr lang="en-US" sz="1800" b="1" dirty="0" smtClean="0">
                <a:latin typeface="Courier New"/>
                <a:cs typeface="Courier New"/>
              </a:rPr>
              <a:t>&gt;&lt;</a:t>
            </a:r>
            <a:r>
              <a:rPr lang="en-US" sz="1800" b="1" dirty="0" err="1" smtClean="0">
                <a:latin typeface="Courier New"/>
                <a:cs typeface="Courier New"/>
              </a:rPr>
              <a:t>upload_when_present</a:t>
            </a:r>
            <a:r>
              <a:rPr lang="en-US" sz="1800" b="1" dirty="0" smtClean="0">
                <a:latin typeface="Courier New"/>
                <a:cs typeface="Courier New"/>
              </a:rPr>
              <a:t>/&gt;</a:t>
            </a:r>
          </a:p>
          <a:p>
            <a:pPr>
              <a:buNone/>
            </a:pPr>
            <a:r>
              <a:rPr lang="en-US" sz="1800" b="1" dirty="0" smtClean="0">
                <a:latin typeface="Courier New"/>
                <a:cs typeface="Courier New"/>
              </a:rPr>
              <a:t>    &lt;</a:t>
            </a:r>
            <a:r>
              <a:rPr lang="en-US" sz="1800" b="1" dirty="0" err="1" smtClean="0">
                <a:latin typeface="Courier New"/>
                <a:cs typeface="Courier New"/>
              </a:rPr>
              <a:t>max_nbytes</a:t>
            </a:r>
            <a:r>
              <a:rPr lang="en-US" sz="1800" b="1" dirty="0" smtClean="0">
                <a:latin typeface="Courier New"/>
                <a:cs typeface="Courier New"/>
              </a:rPr>
              <a:t>&gt;5000000&lt;/</a:t>
            </a:r>
            <a:r>
              <a:rPr lang="en-US" sz="1800" b="1" dirty="0" err="1" smtClean="0">
                <a:latin typeface="Courier New"/>
                <a:cs typeface="Courier New"/>
              </a:rPr>
              <a:t>max_nbytes</a:t>
            </a:r>
            <a:r>
              <a:rPr lang="en-US" sz="1800" b="1" dirty="0" smtClean="0">
                <a:latin typeface="Courier New"/>
                <a:cs typeface="Courier New"/>
              </a:rPr>
              <a:t>&gt;</a:t>
            </a:r>
          </a:p>
          <a:p>
            <a:pPr>
              <a:buNone/>
            </a:pPr>
            <a:r>
              <a:rPr lang="en-US" sz="1800" b="1" dirty="0" smtClean="0">
                <a:latin typeface="Courier New"/>
                <a:cs typeface="Courier New"/>
              </a:rPr>
              <a:t>    &lt;</a:t>
            </a:r>
            <a:r>
              <a:rPr lang="en-US" sz="1800" b="1" dirty="0" err="1" smtClean="0">
                <a:latin typeface="Courier New"/>
                <a:cs typeface="Courier New"/>
              </a:rPr>
              <a:t>url</a:t>
            </a:r>
            <a:r>
              <a:rPr lang="en-US" sz="1800" b="1" dirty="0" smtClean="0">
                <a:latin typeface="Courier New"/>
                <a:cs typeface="Courier New"/>
              </a:rPr>
              <a:t>&gt;&lt;UPLOAD_URL/&gt;&lt;/</a:t>
            </a:r>
            <a:r>
              <a:rPr lang="en-US" sz="1800" b="1" dirty="0" err="1" smtClean="0">
                <a:latin typeface="Courier New"/>
                <a:cs typeface="Courier New"/>
              </a:rPr>
              <a:t>url</a:t>
            </a:r>
            <a:r>
              <a:rPr lang="en-US" sz="1800" b="1" dirty="0" smtClean="0">
                <a:latin typeface="Courier New"/>
                <a:cs typeface="Courier New"/>
              </a:rPr>
              <a:t>&gt;</a:t>
            </a:r>
          </a:p>
          <a:p>
            <a:pPr>
              <a:buNone/>
            </a:pPr>
            <a:r>
              <a:rPr lang="en-US" sz="1800" b="1" dirty="0" smtClean="0">
                <a:latin typeface="Courier New"/>
                <a:cs typeface="Courier New"/>
              </a:rPr>
              <a:t>  &lt;/</a:t>
            </a:r>
            <a:r>
              <a:rPr lang="en-US" sz="1800" b="1" dirty="0" err="1" smtClean="0">
                <a:latin typeface="Courier New"/>
                <a:cs typeface="Courier New"/>
              </a:rPr>
              <a:t>file_info</a:t>
            </a:r>
            <a:r>
              <a:rPr lang="en-US" sz="1800" b="1" dirty="0" smtClean="0">
                <a:latin typeface="Courier New"/>
                <a:cs typeface="Courier New"/>
              </a:rPr>
              <a:t>&gt;</a:t>
            </a:r>
          </a:p>
          <a:p>
            <a:pPr>
              <a:buNone/>
            </a:pPr>
            <a:r>
              <a:rPr lang="en-US" sz="1800" b="1" dirty="0" smtClean="0">
                <a:latin typeface="Courier New"/>
                <a:cs typeface="Courier New"/>
              </a:rPr>
              <a:t>  &lt;result&gt;</a:t>
            </a:r>
          </a:p>
          <a:p>
            <a:pPr>
              <a:buNone/>
            </a:pPr>
            <a:r>
              <a:rPr lang="en-US" sz="1800" b="1" dirty="0" smtClean="0">
                <a:latin typeface="Courier New"/>
                <a:cs typeface="Courier New"/>
              </a:rPr>
              <a:t>    &lt;</a:t>
            </a:r>
            <a:r>
              <a:rPr lang="en-US" sz="1800" b="1" dirty="0" err="1" smtClean="0">
                <a:latin typeface="Courier New"/>
                <a:cs typeface="Courier New"/>
              </a:rPr>
              <a:t>file_ref</a:t>
            </a:r>
            <a:r>
              <a:rPr lang="en-US" sz="1800" b="1" dirty="0" smtClean="0">
                <a:latin typeface="Courier New"/>
                <a:cs typeface="Courier New"/>
              </a:rPr>
              <a:t>&gt;</a:t>
            </a:r>
          </a:p>
          <a:p>
            <a:pPr>
              <a:buNone/>
            </a:pPr>
            <a:r>
              <a:rPr lang="en-US" sz="1800" b="1" dirty="0" smtClean="0">
                <a:latin typeface="Courier New"/>
                <a:cs typeface="Courier New"/>
              </a:rPr>
              <a:t>      &lt;</a:t>
            </a:r>
            <a:r>
              <a:rPr lang="en-US" sz="1800" b="1" dirty="0" err="1" smtClean="0">
                <a:latin typeface="Courier New"/>
                <a:cs typeface="Courier New"/>
              </a:rPr>
              <a:t>file_name</a:t>
            </a:r>
            <a:r>
              <a:rPr lang="en-US" sz="1800" b="1" dirty="0" smtClean="0">
                <a:latin typeface="Courier New"/>
                <a:cs typeface="Courier New"/>
              </a:rPr>
              <a:t>&gt;&lt;OUTFILE_0/&gt;&lt;/</a:t>
            </a:r>
            <a:r>
              <a:rPr lang="en-US" sz="1800" b="1" dirty="0" err="1" smtClean="0">
                <a:latin typeface="Courier New"/>
                <a:cs typeface="Courier New"/>
              </a:rPr>
              <a:t>file_name</a:t>
            </a:r>
            <a:r>
              <a:rPr lang="en-US" sz="1800" b="1" dirty="0" smtClean="0">
                <a:latin typeface="Courier New"/>
                <a:cs typeface="Courier New"/>
              </a:rPr>
              <a:t>&gt;</a:t>
            </a:r>
            <a:endParaRPr lang="en-US" sz="1800" b="1" dirty="0" smtClean="0">
              <a:latin typeface="Courier New"/>
              <a:cs typeface="Courier New"/>
            </a:endParaRPr>
          </a:p>
          <a:p>
            <a:pPr>
              <a:buNone/>
            </a:pPr>
            <a:r>
              <a:rPr lang="en-US" sz="1800" b="1" dirty="0" smtClean="0">
                <a:latin typeface="Courier New"/>
                <a:cs typeface="Courier New"/>
              </a:rPr>
              <a:t>      </a:t>
            </a:r>
            <a:r>
              <a:rPr lang="en-US" sz="1800" b="1" dirty="0" smtClean="0">
                <a:latin typeface="Courier New"/>
                <a:cs typeface="Courier New"/>
              </a:rPr>
              <a:t>&lt;</a:t>
            </a:r>
            <a:r>
              <a:rPr lang="en-US" sz="1800" b="1" dirty="0" err="1" smtClean="0">
                <a:latin typeface="Courier New"/>
                <a:cs typeface="Courier New"/>
              </a:rPr>
              <a:t>open_name</a:t>
            </a:r>
            <a:r>
              <a:rPr lang="en-US" sz="1800" b="1" dirty="0" smtClean="0">
                <a:latin typeface="Courier New"/>
                <a:cs typeface="Courier New"/>
              </a:rPr>
              <a:t>&gt;</a:t>
            </a:r>
            <a:r>
              <a:rPr lang="en-US" sz="1800" b="1" dirty="0" err="1" smtClean="0">
                <a:latin typeface="Courier New"/>
                <a:cs typeface="Courier New"/>
              </a:rPr>
              <a:t>rosetta_outputs.zip</a:t>
            </a:r>
            <a:r>
              <a:rPr lang="en-US" sz="1800" b="1" dirty="0" smtClean="0">
                <a:latin typeface="Courier New"/>
                <a:cs typeface="Courier New"/>
              </a:rPr>
              <a:t>&lt;/</a:t>
            </a:r>
            <a:r>
              <a:rPr lang="en-US" sz="1800" b="1" dirty="0" err="1" smtClean="0">
                <a:latin typeface="Courier New"/>
                <a:cs typeface="Courier New"/>
              </a:rPr>
              <a:t>open_name</a:t>
            </a:r>
            <a:r>
              <a:rPr lang="en-US" sz="1800" b="1" dirty="0" smtClean="0">
                <a:latin typeface="Courier New"/>
                <a:cs typeface="Courier New"/>
              </a:rPr>
              <a:t>&gt;</a:t>
            </a:r>
          </a:p>
          <a:p>
            <a:pPr>
              <a:buNone/>
            </a:pPr>
            <a:r>
              <a:rPr lang="en-US" sz="1800" b="1" dirty="0" smtClean="0">
                <a:latin typeface="Courier New"/>
                <a:cs typeface="Courier New"/>
              </a:rPr>
              <a:t>      &lt;</a:t>
            </a:r>
            <a:r>
              <a:rPr lang="en-US" sz="1800" b="1" dirty="0" err="1" smtClean="0">
                <a:latin typeface="Courier New"/>
                <a:cs typeface="Courier New"/>
              </a:rPr>
              <a:t>copy_file</a:t>
            </a:r>
            <a:r>
              <a:rPr lang="en-US" sz="1800" b="1" dirty="0" smtClean="0">
                <a:latin typeface="Courier New"/>
                <a:cs typeface="Courier New"/>
              </a:rPr>
              <a:t>/</a:t>
            </a:r>
            <a:r>
              <a:rPr lang="en-US" sz="1800" b="1" dirty="0" smtClean="0">
                <a:latin typeface="Courier New"/>
                <a:cs typeface="Courier New"/>
              </a:rPr>
              <a:t>&gt;&lt;</a:t>
            </a:r>
            <a:r>
              <a:rPr lang="en-US" sz="1800" b="1" dirty="0" err="1" smtClean="0">
                <a:latin typeface="Courier New"/>
                <a:cs typeface="Courier New"/>
              </a:rPr>
              <a:t>no_validate</a:t>
            </a:r>
            <a:r>
              <a:rPr lang="en-US" sz="1800" b="1" dirty="0" smtClean="0">
                <a:latin typeface="Courier New"/>
                <a:cs typeface="Courier New"/>
              </a:rPr>
              <a:t>&gt;1&lt;/</a:t>
            </a:r>
            <a:r>
              <a:rPr lang="en-US" sz="1800" b="1" dirty="0" err="1" smtClean="0">
                <a:latin typeface="Courier New"/>
                <a:cs typeface="Courier New"/>
              </a:rPr>
              <a:t>no_validate</a:t>
            </a:r>
            <a:r>
              <a:rPr lang="en-US" sz="1800" b="1" dirty="0" smtClean="0">
                <a:latin typeface="Courier New"/>
                <a:cs typeface="Courier New"/>
              </a:rPr>
              <a:t>&gt;</a:t>
            </a:r>
          </a:p>
          <a:p>
            <a:pPr>
              <a:buNone/>
            </a:pPr>
            <a:r>
              <a:rPr lang="en-US" sz="1800" b="1" dirty="0" smtClean="0">
                <a:latin typeface="Courier New"/>
                <a:cs typeface="Courier New"/>
              </a:rPr>
              <a:t>    &lt;/</a:t>
            </a:r>
            <a:r>
              <a:rPr lang="en-US" sz="1800" b="1" dirty="0" err="1" smtClean="0">
                <a:latin typeface="Courier New"/>
                <a:cs typeface="Courier New"/>
              </a:rPr>
              <a:t>file_ref</a:t>
            </a:r>
            <a:r>
              <a:rPr lang="en-US" sz="1800" b="1" dirty="0" smtClean="0">
                <a:latin typeface="Courier New"/>
                <a:cs typeface="Courier New"/>
              </a:rPr>
              <a:t>&gt;</a:t>
            </a:r>
          </a:p>
          <a:p>
            <a:pPr>
              <a:buNone/>
            </a:pPr>
            <a:r>
              <a:rPr lang="en-US" sz="1800" b="1" dirty="0" smtClean="0">
                <a:latin typeface="Courier New"/>
                <a:cs typeface="Courier New"/>
              </a:rPr>
              <a:t>  &lt;/result&gt;</a:t>
            </a:r>
          </a:p>
          <a:p>
            <a:pPr>
              <a:buNone/>
            </a:pPr>
            <a:r>
              <a:rPr lang="en-US" sz="1800" b="1" dirty="0" smtClean="0">
                <a:latin typeface="Courier New"/>
                <a:cs typeface="Courier New"/>
              </a:rPr>
              <a:t>&lt;/</a:t>
            </a:r>
            <a:r>
              <a:rPr lang="en-US" sz="1800" b="1" dirty="0" err="1" smtClean="0">
                <a:latin typeface="Courier New"/>
                <a:cs typeface="Courier New"/>
              </a:rPr>
              <a:t>output_template</a:t>
            </a:r>
            <a:r>
              <a:rPr lang="en-US" sz="1800" b="1" dirty="0" smtClean="0">
                <a:latin typeface="Courier New"/>
                <a:cs typeface="Courier New"/>
              </a:rPr>
              <a:t>&gt;</a:t>
            </a:r>
            <a:endParaRPr lang="en-US" sz="1800" b="1" dirty="0">
              <a:latin typeface="Courier New"/>
              <a:cs typeface="Courier New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BOINC Output Template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6DE62-7960-B142-BF9B-29C676829DA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Will be in </a:t>
            </a:r>
            <a:r>
              <a:rPr lang="en-US" dirty="0" err="1" smtClean="0"/>
              <a:t>HTCondor</a:t>
            </a:r>
            <a:r>
              <a:rPr lang="en-US" dirty="0" smtClean="0"/>
              <a:t> 8.1.6</a:t>
            </a:r>
          </a:p>
          <a:p>
            <a:r>
              <a:rPr lang="en-US" dirty="0" smtClean="0"/>
              <a:t>Experimental</a:t>
            </a:r>
          </a:p>
          <a:p>
            <a:r>
              <a:rPr lang="en-US" dirty="0" smtClean="0"/>
              <a:t>Feedback welcome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Availability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6DE62-7960-B142-BF9B-29C676829DA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Berkeley Open Infrastructure for Network Computing</a:t>
            </a:r>
          </a:p>
          <a:p>
            <a:pPr>
              <a:defRPr/>
            </a:pPr>
            <a:r>
              <a:rPr lang="en-US" dirty="0" smtClean="0"/>
              <a:t>Grew out of </a:t>
            </a:r>
            <a:r>
              <a:rPr lang="en-US" dirty="0" err="1" smtClean="0"/>
              <a:t>SETI@Home</a:t>
            </a:r>
            <a:r>
              <a:rPr lang="en-US" dirty="0" smtClean="0"/>
              <a:t>, began in 2002</a:t>
            </a:r>
          </a:p>
          <a:p>
            <a:pPr>
              <a:defRPr/>
            </a:pPr>
            <a:r>
              <a:rPr lang="en-US" dirty="0" smtClean="0"/>
              <a:t>Middleware system for volunteer computing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456F1-B19C-C042-9572-DEF0A96DFBFB}" type="slidenum">
              <a:rPr lang="en-US"/>
              <a:pPr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cs typeface="ＭＳ Ｐゴシック" charset="0"/>
              </a:rPr>
              <a:t>A Brief History of BOINC</a:t>
            </a:r>
            <a:endParaRPr lang="en-US" dirty="0"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50 projects</a:t>
            </a:r>
          </a:p>
          <a:p>
            <a:pPr lvl="1"/>
            <a:r>
              <a:rPr lang="en-US" dirty="0" smtClean="0"/>
              <a:t>Astronomy/Physics/Chemistry</a:t>
            </a:r>
          </a:p>
          <a:p>
            <a:pPr lvl="1"/>
            <a:r>
              <a:rPr lang="en-US" dirty="0" smtClean="0"/>
              <a:t>Biology and Medicine</a:t>
            </a:r>
          </a:p>
          <a:p>
            <a:pPr lvl="1"/>
            <a:r>
              <a:rPr lang="en-US" dirty="0" smtClean="0"/>
              <a:t>Cognitive Science</a:t>
            </a:r>
          </a:p>
          <a:p>
            <a:pPr lvl="1"/>
            <a:r>
              <a:rPr lang="en-US" dirty="0" smtClean="0"/>
              <a:t>Earth and Environmental Science</a:t>
            </a:r>
          </a:p>
          <a:p>
            <a:pPr lvl="1"/>
            <a:r>
              <a:rPr lang="en-US" dirty="0" smtClean="0"/>
              <a:t>Mathematics, Computing, and Games</a:t>
            </a:r>
          </a:p>
          <a:p>
            <a:r>
              <a:rPr lang="en-US" dirty="0" smtClean="0"/>
              <a:t>250,000 users</a:t>
            </a:r>
          </a:p>
          <a:p>
            <a:r>
              <a:rPr lang="en-US" dirty="0" smtClean="0"/>
              <a:t>500,000 machines</a:t>
            </a:r>
          </a:p>
          <a:p>
            <a:r>
              <a:rPr lang="en-US" dirty="0" smtClean="0"/>
              <a:t>7.3 </a:t>
            </a:r>
            <a:r>
              <a:rPr lang="en-US" dirty="0" err="1" smtClean="0"/>
              <a:t>PetaFLOPS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Large Community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6DE62-7960-B142-BF9B-29C676829DA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Windows</a:t>
            </a:r>
          </a:p>
          <a:p>
            <a:r>
              <a:rPr lang="en-US" dirty="0" smtClean="0"/>
              <a:t>Linux</a:t>
            </a:r>
          </a:p>
          <a:p>
            <a:r>
              <a:rPr lang="en-US" dirty="0" smtClean="0"/>
              <a:t>Mac OS X</a:t>
            </a:r>
          </a:p>
          <a:p>
            <a:r>
              <a:rPr lang="en-US" dirty="0" smtClean="0"/>
              <a:t>FreeBSD</a:t>
            </a:r>
          </a:p>
          <a:p>
            <a:r>
              <a:rPr lang="en-US" dirty="0" smtClean="0"/>
              <a:t>Android</a:t>
            </a:r>
          </a:p>
          <a:p>
            <a:r>
              <a:rPr lang="en-US" dirty="0" err="1" smtClean="0"/>
              <a:t>GPUs</a:t>
            </a:r>
            <a:endParaRPr lang="en-US" dirty="0" smtClean="0"/>
          </a:p>
          <a:p>
            <a:r>
              <a:rPr lang="en-US" dirty="0" err="1" smtClean="0"/>
              <a:t>VirtualBox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Diverse Set of Platforms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6DE62-7960-B142-BF9B-29C676829DA2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5" name="Picture 4" descr="amd_gpu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8687" y="5157233"/>
            <a:ext cx="755456" cy="635200"/>
          </a:xfrm>
          <a:prstGeom prst="rect">
            <a:avLst/>
          </a:prstGeom>
        </p:spPr>
      </p:pic>
      <p:pic>
        <p:nvPicPr>
          <p:cNvPr id="6" name="Picture 5" descr="androi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04295" y="2965692"/>
            <a:ext cx="990156" cy="990156"/>
          </a:xfrm>
          <a:prstGeom prst="rect">
            <a:avLst/>
          </a:prstGeom>
        </p:spPr>
      </p:pic>
      <p:pic>
        <p:nvPicPr>
          <p:cNvPr id="7" name="Picture 6" descr="freebs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63450" y="2986501"/>
            <a:ext cx="912080" cy="912080"/>
          </a:xfrm>
          <a:prstGeom prst="rect">
            <a:avLst/>
          </a:prstGeom>
        </p:spPr>
      </p:pic>
      <p:pic>
        <p:nvPicPr>
          <p:cNvPr id="8" name="Picture 7" descr="intel_gpu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59917" y="4632821"/>
            <a:ext cx="577940" cy="737672"/>
          </a:xfrm>
          <a:prstGeom prst="rect">
            <a:avLst/>
          </a:prstGeom>
        </p:spPr>
      </p:pic>
      <p:pic>
        <p:nvPicPr>
          <p:cNvPr id="9" name="Picture 8" descr="linux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87938" y="1258827"/>
            <a:ext cx="1185853" cy="1393377"/>
          </a:xfrm>
          <a:prstGeom prst="rect">
            <a:avLst/>
          </a:prstGeom>
        </p:spPr>
      </p:pic>
      <p:pic>
        <p:nvPicPr>
          <p:cNvPr id="10" name="Picture 9" descr="mac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21318" y="1315792"/>
            <a:ext cx="1433550" cy="1299914"/>
          </a:xfrm>
          <a:prstGeom prst="rect">
            <a:avLst/>
          </a:prstGeom>
        </p:spPr>
      </p:pic>
      <p:pic>
        <p:nvPicPr>
          <p:cNvPr id="11" name="Picture 10" descr="nvidia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688961" y="3950772"/>
            <a:ext cx="1143515" cy="845588"/>
          </a:xfrm>
          <a:prstGeom prst="rect">
            <a:avLst/>
          </a:prstGeom>
        </p:spPr>
      </p:pic>
      <p:pic>
        <p:nvPicPr>
          <p:cNvPr id="12" name="Picture 11" descr="raspberry-pi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331066" y="4855814"/>
            <a:ext cx="1018768" cy="906704"/>
          </a:xfrm>
          <a:prstGeom prst="rect">
            <a:avLst/>
          </a:prstGeom>
        </p:spPr>
      </p:pic>
      <p:pic>
        <p:nvPicPr>
          <p:cNvPr id="13" name="Picture 12" descr="vbox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954883" y="4587815"/>
            <a:ext cx="962658" cy="962658"/>
          </a:xfrm>
          <a:prstGeom prst="rect">
            <a:avLst/>
          </a:prstGeom>
        </p:spPr>
      </p:pic>
      <p:pic>
        <p:nvPicPr>
          <p:cNvPr id="14" name="Picture 13" descr="windows.jp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896049" y="1245756"/>
            <a:ext cx="1544935" cy="13884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HTCondor</a:t>
            </a:r>
            <a:r>
              <a:rPr lang="en-US" dirty="0" smtClean="0"/>
              <a:t> as a BOINC client</a:t>
            </a:r>
          </a:p>
          <a:p>
            <a:r>
              <a:rPr lang="en-US" dirty="0" smtClean="0"/>
              <a:t>Backfill state and Work-Fetch Hooks</a:t>
            </a:r>
          </a:p>
          <a:p>
            <a:pPr lvl="1"/>
            <a:r>
              <a:rPr lang="en-US" dirty="0" err="1" smtClean="0"/>
              <a:t>HTCondor</a:t>
            </a:r>
            <a:r>
              <a:rPr lang="en-US" dirty="0" smtClean="0"/>
              <a:t> execute machine becomes a BOINC client when otherwise idle</a:t>
            </a:r>
          </a:p>
          <a:p>
            <a:r>
              <a:rPr lang="en-US" dirty="0" smtClean="0"/>
              <a:t>Now, we’re doing the reverse…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6DE62-7960-B142-BF9B-29C676829DA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grid universe type: </a:t>
            </a:r>
            <a:r>
              <a:rPr lang="en-US" dirty="0" err="1" smtClean="0"/>
              <a:t>boinc</a:t>
            </a:r>
            <a:endParaRPr lang="en-US" dirty="0" smtClean="0"/>
          </a:p>
          <a:p>
            <a:r>
              <a:rPr lang="en-US" dirty="0" smtClean="0"/>
              <a:t>Submit file format very similar to other job types</a:t>
            </a:r>
          </a:p>
          <a:p>
            <a:r>
              <a:rPr lang="en-US" dirty="0" smtClean="0"/>
              <a:t>Application must be described to BOINC server first</a:t>
            </a:r>
          </a:p>
          <a:p>
            <a:pPr lvl="1"/>
            <a:r>
              <a:rPr lang="en-US" dirty="0" smtClean="0"/>
              <a:t>Manual step at present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Sending Jobs to BOINC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6DE62-7960-B142-BF9B-29C676829DA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1800" b="1" dirty="0" smtClean="0">
                <a:latin typeface="Courier New"/>
                <a:cs typeface="Courier New"/>
              </a:rPr>
              <a:t>universe = grid</a:t>
            </a:r>
          </a:p>
          <a:p>
            <a:pPr>
              <a:buNone/>
            </a:pPr>
            <a:r>
              <a:rPr lang="en-US" sz="1800" b="1" dirty="0" err="1" smtClean="0">
                <a:latin typeface="Courier New"/>
                <a:cs typeface="Courier New"/>
              </a:rPr>
              <a:t>g</a:t>
            </a:r>
            <a:r>
              <a:rPr lang="en-US" sz="1800" b="1" dirty="0" err="1" smtClean="0">
                <a:latin typeface="Courier New"/>
                <a:cs typeface="Courier New"/>
              </a:rPr>
              <a:t>rid_resource</a:t>
            </a:r>
            <a:r>
              <a:rPr lang="en-US" sz="1800" b="1" dirty="0" smtClean="0">
                <a:latin typeface="Courier New"/>
                <a:cs typeface="Courier New"/>
              </a:rPr>
              <a:t> </a:t>
            </a:r>
            <a:r>
              <a:rPr lang="en-US" sz="1800" b="1" dirty="0" smtClean="0">
                <a:latin typeface="Courier New"/>
                <a:cs typeface="Courier New"/>
              </a:rPr>
              <a:t>= </a:t>
            </a:r>
            <a:r>
              <a:rPr lang="en-US" sz="1800" b="1" dirty="0" err="1" smtClean="0">
                <a:latin typeface="Courier New"/>
                <a:cs typeface="Courier New"/>
              </a:rPr>
              <a:t>boinc</a:t>
            </a:r>
            <a:r>
              <a:rPr lang="en-US" sz="1800" b="1" dirty="0" smtClean="0">
                <a:latin typeface="Courier New"/>
                <a:cs typeface="Courier New"/>
              </a:rPr>
              <a:t> http://stress4.chtc.wisc.edu/condorb/</a:t>
            </a:r>
          </a:p>
          <a:p>
            <a:pPr>
              <a:buNone/>
            </a:pPr>
            <a:r>
              <a:rPr lang="en-US" sz="1800" b="1" dirty="0" err="1" smtClean="0">
                <a:latin typeface="Courier New"/>
                <a:cs typeface="Courier New"/>
              </a:rPr>
              <a:t>boinc_authenticator_file</a:t>
            </a:r>
            <a:r>
              <a:rPr lang="en-US" sz="1800" b="1" dirty="0" smtClean="0">
                <a:latin typeface="Courier New"/>
                <a:cs typeface="Courier New"/>
              </a:rPr>
              <a:t> =</a:t>
            </a:r>
            <a:r>
              <a:rPr lang="en-US" sz="1800" b="1" dirty="0" smtClean="0">
                <a:latin typeface="Courier New"/>
                <a:cs typeface="Courier New"/>
              </a:rPr>
              <a:t> </a:t>
            </a:r>
            <a:r>
              <a:rPr lang="en-US" sz="1800" b="1" dirty="0" err="1" smtClean="0">
                <a:latin typeface="Courier New"/>
                <a:cs typeface="Courier New"/>
              </a:rPr>
              <a:t>condorb.boincauth</a:t>
            </a:r>
            <a:endParaRPr lang="en-US" sz="1800" b="1" dirty="0" smtClean="0">
              <a:latin typeface="Courier New"/>
              <a:cs typeface="Courier New"/>
            </a:endParaRPr>
          </a:p>
          <a:p>
            <a:pPr>
              <a:buNone/>
            </a:pPr>
            <a:r>
              <a:rPr lang="en-US" sz="1800" b="1" dirty="0" err="1" smtClean="0">
                <a:latin typeface="Courier New"/>
                <a:cs typeface="Courier New"/>
              </a:rPr>
              <a:t>initialdir</a:t>
            </a:r>
            <a:r>
              <a:rPr lang="en-US" sz="1800" b="1" dirty="0" smtClean="0">
                <a:latin typeface="Courier New"/>
                <a:cs typeface="Courier New"/>
              </a:rPr>
              <a:t> = </a:t>
            </a:r>
            <a:r>
              <a:rPr lang="en-US" sz="1800" b="1" dirty="0" err="1" smtClean="0">
                <a:latin typeface="Courier New"/>
                <a:cs typeface="Courier New"/>
              </a:rPr>
              <a:t>run$(SEQUENCE</a:t>
            </a:r>
            <a:r>
              <a:rPr lang="en-US" sz="1800" b="1" dirty="0" smtClean="0">
                <a:latin typeface="Courier New"/>
                <a:cs typeface="Courier New"/>
              </a:rPr>
              <a:t>)</a:t>
            </a:r>
          </a:p>
          <a:p>
            <a:pPr>
              <a:buNone/>
            </a:pPr>
            <a:r>
              <a:rPr lang="en-US" sz="1800" b="1" dirty="0" err="1" smtClean="0">
                <a:latin typeface="Courier New"/>
                <a:cs typeface="Courier New"/>
              </a:rPr>
              <a:t>transfer_input_files</a:t>
            </a:r>
            <a:r>
              <a:rPr lang="en-US" sz="1800" b="1" dirty="0" smtClean="0">
                <a:latin typeface="Courier New"/>
                <a:cs typeface="Courier New"/>
              </a:rPr>
              <a:t> </a:t>
            </a:r>
            <a:r>
              <a:rPr lang="en-US" sz="1800" b="1" dirty="0" smtClean="0">
                <a:latin typeface="Courier New"/>
                <a:cs typeface="Courier New"/>
              </a:rPr>
              <a:t>= ..</a:t>
            </a:r>
            <a:r>
              <a:rPr lang="en-US" sz="1800" b="1" dirty="0" smtClean="0">
                <a:latin typeface="Courier New"/>
                <a:cs typeface="Courier New"/>
              </a:rPr>
              <a:t>/</a:t>
            </a:r>
            <a:r>
              <a:rPr lang="en-US" sz="1800" b="1" dirty="0" err="1" smtClean="0">
                <a:latin typeface="Courier New"/>
                <a:cs typeface="Courier New"/>
              </a:rPr>
              <a:t>rosetta_inputs.zip</a:t>
            </a:r>
            <a:endParaRPr lang="en-US" sz="1800" b="1" dirty="0" smtClean="0">
              <a:latin typeface="Courier New"/>
              <a:cs typeface="Courier New"/>
            </a:endParaRPr>
          </a:p>
          <a:p>
            <a:pPr>
              <a:buNone/>
            </a:pPr>
            <a:r>
              <a:rPr lang="en-US" sz="1800" b="1" dirty="0" smtClean="0">
                <a:latin typeface="Courier New"/>
                <a:cs typeface="Courier New"/>
              </a:rPr>
              <a:t>e</a:t>
            </a:r>
            <a:r>
              <a:rPr lang="en-US" sz="1800" b="1" dirty="0" smtClean="0">
                <a:latin typeface="Courier New"/>
                <a:cs typeface="Courier New"/>
              </a:rPr>
              <a:t>xecutable </a:t>
            </a:r>
            <a:r>
              <a:rPr lang="en-US" sz="1800" b="1" dirty="0" smtClean="0">
                <a:latin typeface="Courier New"/>
                <a:cs typeface="Courier New"/>
              </a:rPr>
              <a:t>=</a:t>
            </a:r>
            <a:r>
              <a:rPr lang="en-US" sz="1800" b="1" dirty="0" smtClean="0">
                <a:latin typeface="Courier New"/>
                <a:cs typeface="Courier New"/>
              </a:rPr>
              <a:t> </a:t>
            </a:r>
            <a:r>
              <a:rPr lang="en-US" sz="1800" b="1" dirty="0" err="1" smtClean="0">
                <a:latin typeface="Courier New"/>
                <a:cs typeface="Courier New"/>
              </a:rPr>
              <a:t>rosetta</a:t>
            </a:r>
            <a:endParaRPr lang="en-US" sz="1800" b="1" dirty="0" smtClean="0">
              <a:latin typeface="Courier New"/>
              <a:cs typeface="Courier New"/>
            </a:endParaRPr>
          </a:p>
          <a:p>
            <a:pPr>
              <a:buNone/>
            </a:pPr>
            <a:r>
              <a:rPr lang="en-US" sz="1800" b="1" dirty="0" smtClean="0">
                <a:latin typeface="Courier New"/>
                <a:cs typeface="Courier New"/>
              </a:rPr>
              <a:t>arguments = $(UTAG) $(SEQUENCE)</a:t>
            </a:r>
            <a:endParaRPr lang="en-US" sz="1800" b="1" dirty="0" smtClean="0">
              <a:latin typeface="Courier New"/>
              <a:cs typeface="Courier New"/>
            </a:endParaRPr>
          </a:p>
          <a:p>
            <a:pPr>
              <a:buNone/>
            </a:pPr>
            <a:r>
              <a:rPr lang="en-US" sz="1800" b="1" dirty="0" smtClean="0">
                <a:latin typeface="Courier New"/>
                <a:cs typeface="Courier New"/>
              </a:rPr>
              <a:t>UTAG = j0001</a:t>
            </a:r>
          </a:p>
          <a:p>
            <a:pPr>
              <a:buNone/>
            </a:pPr>
            <a:r>
              <a:rPr lang="en-US" sz="1800" b="1" dirty="0" smtClean="0">
                <a:latin typeface="Courier New"/>
                <a:cs typeface="Courier New"/>
              </a:rPr>
              <a:t>SEQUENCE = 1</a:t>
            </a:r>
          </a:p>
          <a:p>
            <a:pPr>
              <a:buNone/>
            </a:pPr>
            <a:r>
              <a:rPr lang="en-US" sz="1800" b="1" dirty="0" smtClean="0">
                <a:latin typeface="Courier New"/>
                <a:cs typeface="Courier New"/>
              </a:rPr>
              <a:t>Queue</a:t>
            </a:r>
            <a:endParaRPr lang="en-US" sz="1800" b="1" dirty="0" smtClean="0">
              <a:latin typeface="Courier New"/>
              <a:cs typeface="Courier New"/>
            </a:endParaRPr>
          </a:p>
          <a:p>
            <a:pPr>
              <a:buNone/>
            </a:pPr>
            <a:r>
              <a:rPr lang="en-US" sz="1800" b="1" dirty="0" smtClean="0">
                <a:latin typeface="Courier New"/>
                <a:cs typeface="Courier New"/>
              </a:rPr>
              <a:t>...</a:t>
            </a:r>
          </a:p>
          <a:p>
            <a:pPr>
              <a:buNone/>
            </a:pPr>
            <a:r>
              <a:rPr lang="en-US" sz="1800" b="1" dirty="0" smtClean="0">
                <a:latin typeface="Courier New"/>
                <a:cs typeface="Courier New"/>
              </a:rPr>
              <a:t>UTAG = j0400</a:t>
            </a:r>
          </a:p>
          <a:p>
            <a:pPr>
              <a:buNone/>
            </a:pPr>
            <a:r>
              <a:rPr lang="en-US" sz="1800" b="1" dirty="0" smtClean="0">
                <a:latin typeface="Courier New"/>
                <a:cs typeface="Courier New"/>
              </a:rPr>
              <a:t>SEQUENCE = 400</a:t>
            </a:r>
          </a:p>
          <a:p>
            <a:pPr>
              <a:buNone/>
            </a:pPr>
            <a:r>
              <a:rPr lang="en-US" sz="1800" b="1" dirty="0" smtClean="0">
                <a:latin typeface="Courier New"/>
                <a:cs typeface="Courier New"/>
              </a:rPr>
              <a:t>Queue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Submit File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6DE62-7960-B142-BF9B-29C676829DA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Application files</a:t>
            </a:r>
          </a:p>
          <a:p>
            <a:pPr lvl="1"/>
            <a:r>
              <a:rPr lang="en-US" dirty="0" smtClean="0"/>
              <a:t>Multiple platforms</a:t>
            </a:r>
          </a:p>
          <a:p>
            <a:pPr lvl="1"/>
            <a:r>
              <a:rPr lang="en-US" dirty="0" smtClean="0"/>
              <a:t>Graphical display</a:t>
            </a:r>
          </a:p>
          <a:p>
            <a:pPr lvl="1"/>
            <a:r>
              <a:rPr lang="en-US" dirty="0" smtClean="0"/>
              <a:t>Linked with BOINC API library</a:t>
            </a:r>
          </a:p>
          <a:p>
            <a:pPr lvl="2"/>
            <a:r>
              <a:rPr lang="en-US" dirty="0" smtClean="0"/>
              <a:t>Wrapper available to use existing binaries</a:t>
            </a:r>
          </a:p>
          <a:p>
            <a:r>
              <a:rPr lang="en-US" dirty="0" smtClean="0"/>
              <a:t>Input and output filenames</a:t>
            </a:r>
          </a:p>
          <a:p>
            <a:r>
              <a:rPr lang="en-US" dirty="0" smtClean="0"/>
              <a:t>Resource usage</a:t>
            </a:r>
          </a:p>
          <a:p>
            <a:pPr lvl="1"/>
            <a:r>
              <a:rPr lang="en-US" dirty="0" smtClean="0"/>
              <a:t>Disk, memory, runtime</a:t>
            </a:r>
          </a:p>
          <a:p>
            <a:r>
              <a:rPr lang="en-US" dirty="0" smtClean="0"/>
              <a:t>Validation code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BOINC Application Description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6DE62-7960-B142-BF9B-29C676829DA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2263" y="977001"/>
            <a:ext cx="8399462" cy="4606238"/>
          </a:xfrm>
        </p:spPr>
        <p:txBody>
          <a:bodyPr/>
          <a:lstStyle/>
          <a:p>
            <a:pPr>
              <a:buNone/>
            </a:pPr>
            <a:r>
              <a:rPr lang="en-US" sz="1800" b="1" dirty="0" smtClean="0">
                <a:latin typeface="Courier New"/>
                <a:cs typeface="Courier New"/>
              </a:rPr>
              <a:t>&lt;version&gt;</a:t>
            </a:r>
          </a:p>
          <a:p>
            <a:pPr>
              <a:buNone/>
            </a:pPr>
            <a:r>
              <a:rPr lang="en-US" sz="1800" b="1" dirty="0" smtClean="0">
                <a:latin typeface="Courier New"/>
                <a:cs typeface="Courier New"/>
              </a:rPr>
              <a:t>  &lt;file&gt;</a:t>
            </a:r>
          </a:p>
          <a:p>
            <a:pPr>
              <a:buNone/>
            </a:pPr>
            <a:r>
              <a:rPr lang="en-US" sz="1800" b="1" dirty="0" smtClean="0">
                <a:latin typeface="Courier New"/>
                <a:cs typeface="Courier New"/>
              </a:rPr>
              <a:t>    &lt;</a:t>
            </a:r>
            <a:r>
              <a:rPr lang="en-US" sz="1800" b="1" dirty="0" err="1" smtClean="0">
                <a:latin typeface="Courier New"/>
                <a:cs typeface="Courier New"/>
              </a:rPr>
              <a:t>physical_name</a:t>
            </a:r>
            <a:r>
              <a:rPr lang="en-US" sz="1800" b="1" dirty="0" smtClean="0">
                <a:latin typeface="Courier New"/>
                <a:cs typeface="Courier New"/>
              </a:rPr>
              <a:t>&gt;wrapper&lt;/</a:t>
            </a:r>
            <a:r>
              <a:rPr lang="en-US" sz="1800" b="1" dirty="0" err="1" smtClean="0">
                <a:latin typeface="Courier New"/>
                <a:cs typeface="Courier New"/>
              </a:rPr>
              <a:t>physical_name</a:t>
            </a:r>
            <a:r>
              <a:rPr lang="en-US" sz="1800" b="1" dirty="0" smtClean="0">
                <a:latin typeface="Courier New"/>
                <a:cs typeface="Courier New"/>
              </a:rPr>
              <a:t>&gt;&lt;</a:t>
            </a:r>
            <a:r>
              <a:rPr lang="en-US" sz="1800" b="1" dirty="0" err="1" smtClean="0">
                <a:latin typeface="Courier New"/>
                <a:cs typeface="Courier New"/>
              </a:rPr>
              <a:t>main_program</a:t>
            </a:r>
            <a:r>
              <a:rPr lang="en-US" sz="1800" b="1" dirty="0" smtClean="0">
                <a:latin typeface="Courier New"/>
                <a:cs typeface="Courier New"/>
              </a:rPr>
              <a:t>/&gt;</a:t>
            </a:r>
          </a:p>
          <a:p>
            <a:pPr>
              <a:buNone/>
            </a:pPr>
            <a:r>
              <a:rPr lang="en-US" sz="1800" b="1" dirty="0" smtClean="0">
                <a:latin typeface="Courier New"/>
                <a:cs typeface="Courier New"/>
              </a:rPr>
              <a:t>  &lt;/file&gt;</a:t>
            </a:r>
          </a:p>
          <a:p>
            <a:pPr>
              <a:buNone/>
            </a:pPr>
            <a:r>
              <a:rPr lang="en-US" sz="1800" b="1" dirty="0" smtClean="0">
                <a:latin typeface="Courier New"/>
                <a:cs typeface="Courier New"/>
              </a:rPr>
              <a:t>  &lt;file&gt;</a:t>
            </a:r>
          </a:p>
          <a:p>
            <a:pPr>
              <a:buNone/>
            </a:pPr>
            <a:r>
              <a:rPr lang="en-US" sz="1800" b="1" dirty="0" smtClean="0">
                <a:latin typeface="Courier New"/>
                <a:cs typeface="Courier New"/>
              </a:rPr>
              <a:t>    &lt;</a:t>
            </a:r>
            <a:r>
              <a:rPr lang="en-US" sz="1800" b="1" dirty="0" err="1" smtClean="0">
                <a:latin typeface="Courier New"/>
                <a:cs typeface="Courier New"/>
              </a:rPr>
              <a:t>physical_name</a:t>
            </a:r>
            <a:r>
              <a:rPr lang="en-US" sz="1800" b="1" dirty="0" smtClean="0">
                <a:latin typeface="Courier New"/>
                <a:cs typeface="Courier New"/>
              </a:rPr>
              <a:t>&gt;</a:t>
            </a:r>
            <a:r>
              <a:rPr lang="en-US" sz="1800" b="1" dirty="0" err="1" smtClean="0">
                <a:latin typeface="Courier New"/>
                <a:cs typeface="Courier New"/>
              </a:rPr>
              <a:t>rosettabin</a:t>
            </a:r>
            <a:r>
              <a:rPr lang="en-US" sz="1800" b="1" dirty="0" smtClean="0">
                <a:latin typeface="Courier New"/>
                <a:cs typeface="Courier New"/>
              </a:rPr>
              <a:t>&lt;/</a:t>
            </a:r>
            <a:r>
              <a:rPr lang="en-US" sz="1800" b="1" dirty="0" err="1" smtClean="0">
                <a:latin typeface="Courier New"/>
                <a:cs typeface="Courier New"/>
              </a:rPr>
              <a:t>physical_name</a:t>
            </a:r>
            <a:r>
              <a:rPr lang="en-US" sz="1800" b="1" dirty="0" smtClean="0">
                <a:latin typeface="Courier New"/>
                <a:cs typeface="Courier New"/>
              </a:rPr>
              <a:t>&gt;&lt;</a:t>
            </a:r>
            <a:r>
              <a:rPr lang="en-US" sz="1800" b="1" dirty="0" err="1" smtClean="0">
                <a:latin typeface="Courier New"/>
                <a:cs typeface="Courier New"/>
              </a:rPr>
              <a:t>copy_file</a:t>
            </a:r>
            <a:r>
              <a:rPr lang="en-US" sz="1800" b="1" dirty="0" smtClean="0">
                <a:latin typeface="Courier New"/>
                <a:cs typeface="Courier New"/>
              </a:rPr>
              <a:t>/&gt;</a:t>
            </a:r>
          </a:p>
          <a:p>
            <a:pPr>
              <a:buNone/>
            </a:pPr>
            <a:r>
              <a:rPr lang="en-US" sz="1800" b="1" dirty="0" smtClean="0">
                <a:latin typeface="Courier New"/>
                <a:cs typeface="Courier New"/>
              </a:rPr>
              <a:t>  &lt;/file&gt;</a:t>
            </a:r>
          </a:p>
          <a:p>
            <a:pPr>
              <a:buNone/>
            </a:pPr>
            <a:r>
              <a:rPr lang="en-US" sz="1800" b="1" dirty="0" smtClean="0">
                <a:latin typeface="Courier New"/>
                <a:cs typeface="Courier New"/>
              </a:rPr>
              <a:t>  &lt;file&gt;</a:t>
            </a:r>
          </a:p>
          <a:p>
            <a:pPr>
              <a:buNone/>
            </a:pPr>
            <a:r>
              <a:rPr lang="en-US" sz="1800" b="1" dirty="0" smtClean="0">
                <a:latin typeface="Courier New"/>
                <a:cs typeface="Courier New"/>
              </a:rPr>
              <a:t>    &lt;</a:t>
            </a:r>
            <a:r>
              <a:rPr lang="en-US" sz="1800" b="1" dirty="0" err="1" smtClean="0">
                <a:latin typeface="Courier New"/>
                <a:cs typeface="Courier New"/>
              </a:rPr>
              <a:t>physical_name</a:t>
            </a:r>
            <a:r>
              <a:rPr lang="en-US" sz="1800" b="1" dirty="0" smtClean="0">
                <a:latin typeface="Courier New"/>
                <a:cs typeface="Courier New"/>
              </a:rPr>
              <a:t>&gt;DATABASE3.4.tar.gz&lt;/</a:t>
            </a:r>
            <a:r>
              <a:rPr lang="en-US" sz="1800" b="1" dirty="0" err="1" smtClean="0">
                <a:latin typeface="Courier New"/>
                <a:cs typeface="Courier New"/>
              </a:rPr>
              <a:t>physical_name</a:t>
            </a:r>
            <a:r>
              <a:rPr lang="en-US" sz="1800" b="1" dirty="0" smtClean="0">
                <a:latin typeface="Courier New"/>
                <a:cs typeface="Courier New"/>
              </a:rPr>
              <a:t>&gt;</a:t>
            </a:r>
          </a:p>
          <a:p>
            <a:pPr>
              <a:buNone/>
            </a:pPr>
            <a:r>
              <a:rPr lang="en-US" sz="1800" b="1" dirty="0" smtClean="0">
                <a:latin typeface="Courier New"/>
                <a:cs typeface="Courier New"/>
              </a:rPr>
              <a:t>    &lt;</a:t>
            </a:r>
            <a:r>
              <a:rPr lang="en-US" sz="1800" b="1" dirty="0" err="1" smtClean="0">
                <a:latin typeface="Courier New"/>
                <a:cs typeface="Courier New"/>
              </a:rPr>
              <a:t>copy_file</a:t>
            </a:r>
            <a:r>
              <a:rPr lang="en-US" sz="1800" b="1" dirty="0" smtClean="0">
                <a:latin typeface="Courier New"/>
                <a:cs typeface="Courier New"/>
              </a:rPr>
              <a:t>/&gt;</a:t>
            </a:r>
          </a:p>
          <a:p>
            <a:pPr>
              <a:buNone/>
            </a:pPr>
            <a:r>
              <a:rPr lang="en-US" sz="1800" b="1" dirty="0" smtClean="0">
                <a:latin typeface="Courier New"/>
                <a:cs typeface="Courier New"/>
              </a:rPr>
              <a:t>  &lt;/file&gt;</a:t>
            </a:r>
          </a:p>
          <a:p>
            <a:pPr>
              <a:buNone/>
            </a:pPr>
            <a:r>
              <a:rPr lang="en-US" sz="1800" b="1" dirty="0" smtClean="0">
                <a:latin typeface="Courier New"/>
                <a:cs typeface="Courier New"/>
              </a:rPr>
              <a:t>  &lt;file&gt;</a:t>
            </a:r>
          </a:p>
          <a:p>
            <a:pPr>
              <a:buNone/>
            </a:pPr>
            <a:r>
              <a:rPr lang="en-US" sz="1800" b="1" dirty="0" smtClean="0">
                <a:latin typeface="Courier New"/>
                <a:cs typeface="Courier New"/>
              </a:rPr>
              <a:t>    &lt;</a:t>
            </a:r>
            <a:r>
              <a:rPr lang="en-US" sz="1800" b="1" dirty="0" err="1" smtClean="0">
                <a:latin typeface="Courier New"/>
                <a:cs typeface="Courier New"/>
              </a:rPr>
              <a:t>physical_name</a:t>
            </a:r>
            <a:r>
              <a:rPr lang="en-US" sz="1800" b="1" dirty="0" smtClean="0">
                <a:latin typeface="Courier New"/>
                <a:cs typeface="Courier New"/>
              </a:rPr>
              <a:t>&gt;rosetta-</a:t>
            </a:r>
            <a:r>
              <a:rPr lang="en-US" sz="1800" b="1" dirty="0" smtClean="0">
                <a:latin typeface="Courier New"/>
                <a:cs typeface="Courier New"/>
              </a:rPr>
              <a:t>1.3-job.xml&lt;/</a:t>
            </a:r>
            <a:r>
              <a:rPr lang="en-US" sz="1800" b="1" dirty="0" err="1" smtClean="0">
                <a:latin typeface="Courier New"/>
                <a:cs typeface="Courier New"/>
              </a:rPr>
              <a:t>physical_name</a:t>
            </a:r>
            <a:r>
              <a:rPr lang="en-US" sz="1800" b="1" dirty="0" smtClean="0">
                <a:latin typeface="Courier New"/>
                <a:cs typeface="Courier New"/>
              </a:rPr>
              <a:t>&gt;</a:t>
            </a:r>
          </a:p>
          <a:p>
            <a:pPr>
              <a:buNone/>
            </a:pPr>
            <a:r>
              <a:rPr lang="en-US" sz="1800" b="1" dirty="0" smtClean="0">
                <a:latin typeface="Courier New"/>
                <a:cs typeface="Courier New"/>
              </a:rPr>
              <a:t>    &lt;</a:t>
            </a:r>
            <a:r>
              <a:rPr lang="en-US" sz="1800" b="1" dirty="0" err="1" smtClean="0">
                <a:latin typeface="Courier New"/>
                <a:cs typeface="Courier New"/>
              </a:rPr>
              <a:t>logical_name</a:t>
            </a:r>
            <a:r>
              <a:rPr lang="en-US" sz="1800" b="1" dirty="0" smtClean="0">
                <a:latin typeface="Courier New"/>
                <a:cs typeface="Courier New"/>
              </a:rPr>
              <a:t>&gt;</a:t>
            </a:r>
            <a:r>
              <a:rPr lang="en-US" sz="1800" b="1" dirty="0" err="1" smtClean="0">
                <a:latin typeface="Courier New"/>
                <a:cs typeface="Courier New"/>
              </a:rPr>
              <a:t>job.xml</a:t>
            </a:r>
            <a:r>
              <a:rPr lang="en-US" sz="1800" b="1" dirty="0" smtClean="0">
                <a:latin typeface="Courier New"/>
                <a:cs typeface="Courier New"/>
              </a:rPr>
              <a:t>&lt;/</a:t>
            </a:r>
            <a:r>
              <a:rPr lang="en-US" sz="1800" b="1" dirty="0" err="1" smtClean="0">
                <a:latin typeface="Courier New"/>
                <a:cs typeface="Courier New"/>
              </a:rPr>
              <a:t>logical_name</a:t>
            </a:r>
            <a:r>
              <a:rPr lang="en-US" sz="1800" b="1" dirty="0" smtClean="0">
                <a:latin typeface="Courier New"/>
                <a:cs typeface="Courier New"/>
              </a:rPr>
              <a:t>&gt;&lt;</a:t>
            </a:r>
            <a:r>
              <a:rPr lang="en-US" sz="1800" b="1" dirty="0" err="1" smtClean="0">
                <a:latin typeface="Courier New"/>
                <a:cs typeface="Courier New"/>
              </a:rPr>
              <a:t>copy_file</a:t>
            </a:r>
            <a:r>
              <a:rPr lang="en-US" sz="1800" b="1" dirty="0" smtClean="0">
                <a:latin typeface="Courier New"/>
                <a:cs typeface="Courier New"/>
              </a:rPr>
              <a:t>/&gt;</a:t>
            </a:r>
            <a:endParaRPr lang="en-US" sz="1800" b="1" dirty="0" smtClean="0">
              <a:latin typeface="Courier New"/>
              <a:cs typeface="Courier New"/>
            </a:endParaRPr>
          </a:p>
          <a:p>
            <a:pPr>
              <a:buNone/>
            </a:pPr>
            <a:r>
              <a:rPr lang="en-US" sz="1800" b="1" dirty="0" smtClean="0">
                <a:latin typeface="Courier New"/>
                <a:cs typeface="Courier New"/>
              </a:rPr>
              <a:t>  &lt;</a:t>
            </a:r>
            <a:r>
              <a:rPr lang="en-US" sz="1800" b="1" dirty="0" smtClean="0">
                <a:latin typeface="Courier New"/>
                <a:cs typeface="Courier New"/>
              </a:rPr>
              <a:t>/file&gt;</a:t>
            </a:r>
          </a:p>
          <a:p>
            <a:pPr>
              <a:buNone/>
            </a:pPr>
            <a:r>
              <a:rPr lang="en-US" sz="1800" b="1" dirty="0" smtClean="0">
                <a:latin typeface="Courier New"/>
                <a:cs typeface="Courier New"/>
              </a:rPr>
              <a:t>&lt;/version&gt;</a:t>
            </a:r>
            <a:endParaRPr lang="en-US" sz="1800" b="1" dirty="0">
              <a:latin typeface="Courier New"/>
              <a:cs typeface="Courier New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BOINC Application Description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56DE62-7960-B142-BF9B-29C676829DA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TCondor-Presentation-Template-1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="http://schemas.openxmlformats.org/drawingml/2006/main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="http://schemas.openxmlformats.org/drawingml/2006/main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3_CondorNew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ndorNew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HTCondor-Presentation-Template-1.pot</Template>
  <TotalTime>3042</TotalTime>
  <Words>574</Words>
  <Application>Microsoft Macintosh PowerPoint</Application>
  <PresentationFormat>On-screen Show (4:3)</PresentationFormat>
  <Paragraphs>122</Paragraphs>
  <Slides>12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HTCondor-Presentation-Template-1</vt:lpstr>
      <vt:lpstr>HTCondor and BOINC</vt:lpstr>
      <vt:lpstr>A Brief History of BOINC</vt:lpstr>
      <vt:lpstr>Large Community</vt:lpstr>
      <vt:lpstr>Diverse Set of Platforms</vt:lpstr>
      <vt:lpstr>Previous Work</vt:lpstr>
      <vt:lpstr>Sending Jobs to BOINC</vt:lpstr>
      <vt:lpstr>Submit File</vt:lpstr>
      <vt:lpstr>BOINC Application Description</vt:lpstr>
      <vt:lpstr>BOINC Application Description</vt:lpstr>
      <vt:lpstr>BOINC Input Template</vt:lpstr>
      <vt:lpstr>BOINC Output Template</vt:lpstr>
      <vt:lpstr>Availability</vt:lpstr>
    </vt:vector>
  </TitlesOfParts>
  <Company>UW-Madison Condor Project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HTCondor and BOINC</dc:title>
  <dc:creator>Jaime Frey</dc:creator>
  <cp:lastModifiedBy>Jaime Frey</cp:lastModifiedBy>
  <cp:revision>9</cp:revision>
  <dcterms:created xsi:type="dcterms:W3CDTF">2014-04-28T18:36:02Z</dcterms:created>
  <dcterms:modified xsi:type="dcterms:W3CDTF">2014-04-29T20:42:42Z</dcterms:modified>
</cp:coreProperties>
</file>