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8" r:id="rId3"/>
    <p:sldId id="303" r:id="rId4"/>
    <p:sldId id="277" r:id="rId5"/>
    <p:sldId id="334" r:id="rId6"/>
    <p:sldId id="259" r:id="rId7"/>
    <p:sldId id="260" r:id="rId8"/>
    <p:sldId id="261" r:id="rId9"/>
    <p:sldId id="262" r:id="rId10"/>
    <p:sldId id="263" r:id="rId11"/>
    <p:sldId id="332" r:id="rId12"/>
    <p:sldId id="375" r:id="rId13"/>
    <p:sldId id="287" r:id="rId14"/>
    <p:sldId id="294" r:id="rId15"/>
    <p:sldId id="295" r:id="rId16"/>
    <p:sldId id="376" r:id="rId17"/>
    <p:sldId id="297" r:id="rId18"/>
    <p:sldId id="298" r:id="rId19"/>
    <p:sldId id="373" r:id="rId20"/>
    <p:sldId id="300" r:id="rId21"/>
    <p:sldId id="367" r:id="rId22"/>
    <p:sldId id="302" r:id="rId23"/>
    <p:sldId id="316" r:id="rId24"/>
    <p:sldId id="318" r:id="rId25"/>
    <p:sldId id="301" r:id="rId26"/>
    <p:sldId id="321" r:id="rId27"/>
    <p:sldId id="32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9" autoAdjust="0"/>
    <p:restoredTop sz="94660"/>
  </p:normalViewPr>
  <p:slideViewPr>
    <p:cSldViewPr snapToGrid="0">
      <p:cViewPr varScale="1">
        <p:scale>
          <a:sx n="60" d="100"/>
          <a:sy n="60"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1BD9C-DAD2-47BA-A34D-505AED126BE6}" type="datetimeFigureOut">
              <a:rPr lang="en-US" smtClean="0"/>
              <a:t>4/28/2014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9DC01-52AD-4126-B18E-BB7DD9EE605F}" type="slidenum">
              <a:rPr lang="en-US" smtClean="0"/>
              <a:t>‹#›</a:t>
            </a:fld>
            <a:endParaRPr lang="en-US"/>
          </a:p>
        </p:txBody>
      </p:sp>
    </p:spTree>
    <p:extLst>
      <p:ext uri="{BB962C8B-B14F-4D97-AF65-F5344CB8AC3E}">
        <p14:creationId xmlns:p14="http://schemas.microsoft.com/office/powerpoint/2010/main" val="1045156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cell wall, with two concentric membranes studded with transmembrane proteins, is shown in green, polysaccharides. A large </a:t>
            </a:r>
            <a:r>
              <a:rPr lang="en-US" sz="1200" b="0" i="0" kern="1200" dirty="0" err="1" smtClean="0">
                <a:solidFill>
                  <a:schemeClr val="tx1"/>
                </a:solidFill>
                <a:latin typeface="+mn-lt"/>
                <a:ea typeface="+mn-ea"/>
                <a:cs typeface="+mn-cs"/>
              </a:rPr>
              <a:t>flagellar</a:t>
            </a:r>
            <a:r>
              <a:rPr lang="en-US" sz="1200" b="0" i="0" kern="1200" dirty="0" smtClean="0">
                <a:solidFill>
                  <a:schemeClr val="tx1"/>
                </a:solidFill>
                <a:latin typeface="+mn-lt"/>
                <a:ea typeface="+mn-ea"/>
                <a:cs typeface="+mn-cs"/>
              </a:rPr>
              <a:t> motor crosses the entire wall, turning the flagellum that extends upwards from the surface. The cytoplasmic area is colored blue and purple. The large purple molecules are ribosomes and the small, L-shaped maroon molecules are </a:t>
            </a:r>
            <a:r>
              <a:rPr lang="en-US" sz="1200" b="0" i="0" kern="1200" dirty="0" err="1" smtClean="0">
                <a:solidFill>
                  <a:schemeClr val="tx1"/>
                </a:solidFill>
                <a:latin typeface="+mn-lt"/>
                <a:ea typeface="+mn-ea"/>
                <a:cs typeface="+mn-cs"/>
              </a:rPr>
              <a:t>tRNA</a:t>
            </a:r>
            <a:r>
              <a:rPr lang="en-US" sz="1200" b="0" i="0" kern="1200" dirty="0" smtClean="0">
                <a:solidFill>
                  <a:schemeClr val="tx1"/>
                </a:solidFill>
                <a:latin typeface="+mn-lt"/>
                <a:ea typeface="+mn-ea"/>
                <a:cs typeface="+mn-cs"/>
              </a:rPr>
              <a:t>, and the white strands are mRNA. Enzymes are shown in blue. The nucleoid region is shown in yellow and orange, with the long DNA circle shown in yellow, wrapped around HU protein (bacterial nucleosomes). In the center of the nucleoid region shown here, you might find a replication fork, with DNA polymerase (in red-orange) replicating new DNA</a:t>
            </a:r>
            <a:endParaRPr lang="en-US" dirty="0" smtClean="0"/>
          </a:p>
          <a:p>
            <a:endParaRPr lang="en-US" dirty="0"/>
          </a:p>
        </p:txBody>
      </p:sp>
      <p:sp>
        <p:nvSpPr>
          <p:cNvPr id="4" name="Slide Number Placeholder 3"/>
          <p:cNvSpPr>
            <a:spLocks noGrp="1"/>
          </p:cNvSpPr>
          <p:nvPr>
            <p:ph type="sldNum" sz="quarter" idx="10"/>
          </p:nvPr>
        </p:nvSpPr>
        <p:spPr/>
        <p:txBody>
          <a:bodyPr/>
          <a:lstStyle/>
          <a:p>
            <a:fld id="{0BA9DC01-52AD-4126-B18E-BB7DD9EE605F}" type="slidenum">
              <a:rPr lang="en-US" smtClean="0"/>
              <a:t>2</a:t>
            </a:fld>
            <a:endParaRPr lang="en-US"/>
          </a:p>
        </p:txBody>
      </p:sp>
    </p:spTree>
    <p:extLst>
      <p:ext uri="{BB962C8B-B14F-4D97-AF65-F5344CB8AC3E}">
        <p14:creationId xmlns:p14="http://schemas.microsoft.com/office/powerpoint/2010/main" val="141340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r>
              <a:rPr lang="en-US" baseline="0" dirty="0" smtClean="0"/>
              <a:t> and Jane were originally </a:t>
            </a:r>
            <a:r>
              <a:rPr lang="en-US" baseline="0" dirty="0" err="1" smtClean="0"/>
              <a:t>xtallographers</a:t>
            </a:r>
            <a:r>
              <a:rPr lang="en-US" baseline="0" dirty="0" smtClean="0"/>
              <a:t>, so most of my work from there focuses on crystal structures.</a:t>
            </a:r>
            <a:endParaRPr lang="en-US" dirty="0"/>
          </a:p>
        </p:txBody>
      </p:sp>
      <p:sp>
        <p:nvSpPr>
          <p:cNvPr id="4" name="Slide Number Placeholder 3"/>
          <p:cNvSpPr>
            <a:spLocks noGrp="1"/>
          </p:cNvSpPr>
          <p:nvPr>
            <p:ph type="sldNum" sz="quarter" idx="10"/>
          </p:nvPr>
        </p:nvSpPr>
        <p:spPr/>
        <p:txBody>
          <a:bodyPr/>
          <a:lstStyle/>
          <a:p>
            <a:fld id="{0BA9DC01-52AD-4126-B18E-BB7DD9EE605F}" type="slidenum">
              <a:rPr lang="en-US" smtClean="0"/>
              <a:t>4</a:t>
            </a:fld>
            <a:endParaRPr lang="en-US"/>
          </a:p>
        </p:txBody>
      </p:sp>
    </p:spTree>
    <p:extLst>
      <p:ext uri="{BB962C8B-B14F-4D97-AF65-F5344CB8AC3E}">
        <p14:creationId xmlns:p14="http://schemas.microsoft.com/office/powerpoint/2010/main" val="364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Listed ideal</a:t>
            </a:r>
            <a:r>
              <a:rPr lang="en-US" baseline="0" dirty="0" smtClean="0"/>
              <a:t> goals</a:t>
            </a:r>
            <a:endParaRPr lang="en-US" dirty="0"/>
          </a:p>
        </p:txBody>
      </p:sp>
      <p:sp>
        <p:nvSpPr>
          <p:cNvPr id="4" name="Slide Number Placeholder 3"/>
          <p:cNvSpPr>
            <a:spLocks noGrp="1"/>
          </p:cNvSpPr>
          <p:nvPr>
            <p:ph type="sldNum" sz="quarter" idx="10"/>
          </p:nvPr>
        </p:nvSpPr>
        <p:spPr/>
        <p:txBody>
          <a:bodyPr/>
          <a:lstStyle/>
          <a:p>
            <a:fld id="{0BA9DC01-52AD-4126-B18E-BB7DD9EE605F}" type="slidenum">
              <a:rPr lang="en-US" smtClean="0"/>
              <a:t>13</a:t>
            </a:fld>
            <a:endParaRPr lang="en-US"/>
          </a:p>
        </p:txBody>
      </p:sp>
    </p:spTree>
    <p:extLst>
      <p:ext uri="{BB962C8B-B14F-4D97-AF65-F5344CB8AC3E}">
        <p14:creationId xmlns:p14="http://schemas.microsoft.com/office/powerpoint/2010/main" val="365599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D750F4-14BA-493C-A1C5-C1AD87393B61}"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375157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D750F4-14BA-493C-A1C5-C1AD87393B61}"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259149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D750F4-14BA-493C-A1C5-C1AD87393B61}"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361212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D750F4-14BA-493C-A1C5-C1AD87393B61}"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252845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750F4-14BA-493C-A1C5-C1AD87393B61}"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276204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D750F4-14BA-493C-A1C5-C1AD87393B61}"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218042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D750F4-14BA-493C-A1C5-C1AD87393B61}" type="datetimeFigureOut">
              <a:rPr lang="en-US" smtClean="0"/>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328897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D750F4-14BA-493C-A1C5-C1AD87393B61}" type="datetimeFigureOut">
              <a:rPr lang="en-US" smtClean="0"/>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388400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750F4-14BA-493C-A1C5-C1AD87393B61}" type="datetimeFigureOut">
              <a:rPr lang="en-US" smtClean="0"/>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364937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750F4-14BA-493C-A1C5-C1AD87393B61}"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37492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750F4-14BA-493C-A1C5-C1AD87393B61}"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15FCD-2D77-41F0-BF93-7AAA9CA16291}" type="slidenum">
              <a:rPr lang="en-US" smtClean="0"/>
              <a:t>‹#›</a:t>
            </a:fld>
            <a:endParaRPr lang="en-US"/>
          </a:p>
        </p:txBody>
      </p:sp>
    </p:spTree>
    <p:extLst>
      <p:ext uri="{BB962C8B-B14F-4D97-AF65-F5344CB8AC3E}">
        <p14:creationId xmlns:p14="http://schemas.microsoft.com/office/powerpoint/2010/main" val="227080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750F4-14BA-493C-A1C5-C1AD87393B61}" type="datetimeFigureOut">
              <a:rPr lang="en-US" smtClean="0"/>
              <a:t>4/28/2014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15FCD-2D77-41F0-BF93-7AAA9CA16291}" type="slidenum">
              <a:rPr lang="en-US" smtClean="0"/>
              <a:t>‹#›</a:t>
            </a:fld>
            <a:endParaRPr lang="en-US"/>
          </a:p>
        </p:txBody>
      </p:sp>
    </p:spTree>
    <p:extLst>
      <p:ext uri="{BB962C8B-B14F-4D97-AF65-F5344CB8AC3E}">
        <p14:creationId xmlns:p14="http://schemas.microsoft.com/office/powerpoint/2010/main" val="1025963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674" y="1214438"/>
            <a:ext cx="8598568" cy="2387600"/>
          </a:xfrm>
        </p:spPr>
        <p:txBody>
          <a:bodyPr>
            <a:normAutofit/>
          </a:bodyPr>
          <a:lstStyle/>
          <a:p>
            <a:r>
              <a:rPr lang="en-US" sz="4800" dirty="0" err="1" smtClean="0"/>
              <a:t>HTCondor</a:t>
            </a:r>
            <a:r>
              <a:rPr lang="en-US" sz="4800" dirty="0" smtClean="0"/>
              <a:t> and macromolecular structure validation </a:t>
            </a:r>
            <a:endParaRPr lang="en-US" sz="4800" dirty="0"/>
          </a:p>
        </p:txBody>
      </p:sp>
      <p:sp>
        <p:nvSpPr>
          <p:cNvPr id="3" name="Subtitle 2"/>
          <p:cNvSpPr>
            <a:spLocks noGrp="1"/>
          </p:cNvSpPr>
          <p:nvPr>
            <p:ph type="subTitle" idx="1"/>
          </p:nvPr>
        </p:nvSpPr>
        <p:spPr>
          <a:xfrm>
            <a:off x="1126958" y="4388101"/>
            <a:ext cx="6858000" cy="1655762"/>
          </a:xfrm>
        </p:spPr>
        <p:txBody>
          <a:bodyPr>
            <a:normAutofit fontScale="92500" lnSpcReduction="10000"/>
          </a:bodyPr>
          <a:lstStyle/>
          <a:p>
            <a:r>
              <a:rPr lang="en-US" sz="4000" dirty="0" smtClean="0"/>
              <a:t>Vincent Chen</a:t>
            </a:r>
          </a:p>
          <a:p>
            <a:r>
              <a:rPr lang="en-US" dirty="0" smtClean="0"/>
              <a:t>John Markley/Eldon Ulrich, NMRFAM/BMRB, </a:t>
            </a:r>
            <a:r>
              <a:rPr lang="en-US" dirty="0" err="1" smtClean="0"/>
              <a:t>UW@Madison</a:t>
            </a:r>
            <a:endParaRPr lang="en-US" dirty="0" smtClean="0"/>
          </a:p>
          <a:p>
            <a:r>
              <a:rPr lang="en-US" dirty="0" smtClean="0"/>
              <a:t>David &amp; Jane Richardson, Duke University</a:t>
            </a:r>
            <a:endParaRPr lang="en-US" dirty="0"/>
          </a:p>
        </p:txBody>
      </p:sp>
    </p:spTree>
    <p:extLst>
      <p:ext uri="{BB962C8B-B14F-4D97-AF65-F5344CB8AC3E}">
        <p14:creationId xmlns:p14="http://schemas.microsoft.com/office/powerpoint/2010/main" val="145532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in models	</a:t>
            </a:r>
            <a:endParaRPr lang="en-US" dirty="0"/>
          </a:p>
        </p:txBody>
      </p:sp>
      <p:sp>
        <p:nvSpPr>
          <p:cNvPr id="3" name="Content Placeholder 2"/>
          <p:cNvSpPr>
            <a:spLocks noGrp="1"/>
          </p:cNvSpPr>
          <p:nvPr>
            <p:ph idx="1"/>
          </p:nvPr>
        </p:nvSpPr>
        <p:spPr/>
        <p:txBody>
          <a:bodyPr/>
          <a:lstStyle/>
          <a:p>
            <a:r>
              <a:rPr lang="en-US" dirty="0" smtClean="0"/>
              <a:t>Steric clashes, Ramachandran outliers, poor </a:t>
            </a:r>
            <a:r>
              <a:rPr lang="en-US" dirty="0" err="1" smtClean="0"/>
              <a:t>sidechain</a:t>
            </a:r>
            <a:r>
              <a:rPr lang="en-US" dirty="0" smtClean="0"/>
              <a:t> </a:t>
            </a:r>
            <a:r>
              <a:rPr lang="en-US" dirty="0" err="1" smtClean="0"/>
              <a:t>rotamers</a:t>
            </a:r>
            <a:r>
              <a:rPr lang="en-US" dirty="0" smtClean="0"/>
              <a:t>, bad bond </a:t>
            </a:r>
            <a:r>
              <a:rPr lang="en-US" dirty="0" smtClean="0"/>
              <a:t>geometry</a:t>
            </a:r>
            <a:endParaRPr lang="en-US" dirty="0" smtClean="0"/>
          </a:p>
          <a:p>
            <a:r>
              <a:rPr lang="en-US" dirty="0" smtClean="0"/>
              <a:t>Sequence register shifts, </a:t>
            </a:r>
            <a:r>
              <a:rPr lang="en-US" dirty="0" err="1" smtClean="0"/>
              <a:t>underpacking</a:t>
            </a:r>
            <a:endParaRPr lang="en-US" dirty="0" smtClean="0"/>
          </a:p>
          <a:p>
            <a:r>
              <a:rPr lang="en-US" dirty="0"/>
              <a:t>Structural validation is needed</a:t>
            </a:r>
            <a:r>
              <a:rPr lang="en-US" dirty="0" smtClean="0"/>
              <a:t>!</a:t>
            </a:r>
            <a:endParaRPr lang="en-US" dirty="0" smtClean="0"/>
          </a:p>
          <a:p>
            <a:r>
              <a:rPr lang="en-US" dirty="0" smtClean="0"/>
              <a:t>Users </a:t>
            </a:r>
            <a:r>
              <a:rPr lang="en-US" dirty="0" smtClean="0"/>
              <a:t>and scientists should filter (i.e. remove errors) from models before </a:t>
            </a:r>
            <a:r>
              <a:rPr lang="en-US" dirty="0" smtClean="0"/>
              <a:t>use</a:t>
            </a:r>
            <a:endParaRPr lang="en-US" dirty="0" smtClean="0"/>
          </a:p>
          <a:p>
            <a:r>
              <a:rPr lang="en-US" dirty="0" err="1" smtClean="0"/>
              <a:t>MolProbity</a:t>
            </a:r>
            <a:r>
              <a:rPr lang="en-US" dirty="0" smtClean="0"/>
              <a:t> </a:t>
            </a:r>
            <a:r>
              <a:rPr lang="en-US" dirty="0"/>
              <a:t>website for structure </a:t>
            </a:r>
            <a:r>
              <a:rPr lang="en-US" dirty="0" smtClean="0"/>
              <a:t>validation (i.e. finding errors)</a:t>
            </a:r>
          </a:p>
          <a:p>
            <a:r>
              <a:rPr lang="en-US" dirty="0" smtClean="0"/>
              <a:t>Errors presented in visual and tabular formats</a:t>
            </a:r>
            <a:endParaRPr lang="en-US" dirty="0"/>
          </a:p>
        </p:txBody>
      </p:sp>
    </p:spTree>
    <p:extLst>
      <p:ext uri="{BB962C8B-B14F-4D97-AF65-F5344CB8AC3E}">
        <p14:creationId xmlns:p14="http://schemas.microsoft.com/office/powerpoint/2010/main" val="1030556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docs\labwork\talks\phenixusers2010\Fig1_Aac_OutlierLegend_ed400.885.jpg"/>
          <p:cNvPicPr>
            <a:picLocks noChangeAspect="1" noChangeArrowheads="1"/>
          </p:cNvPicPr>
          <p:nvPr/>
        </p:nvPicPr>
        <p:blipFill>
          <a:blip r:embed="rId2" cstate="print"/>
          <a:srcRect/>
          <a:stretch>
            <a:fillRect/>
          </a:stretch>
        </p:blipFill>
        <p:spPr bwMode="auto">
          <a:xfrm>
            <a:off x="321227" y="0"/>
            <a:ext cx="8501545" cy="6858000"/>
          </a:xfrm>
          <a:prstGeom prst="rect">
            <a:avLst/>
          </a:prstGeom>
          <a:noFill/>
        </p:spPr>
      </p:pic>
    </p:spTree>
    <p:extLst>
      <p:ext uri="{BB962C8B-B14F-4D97-AF65-F5344CB8AC3E}">
        <p14:creationId xmlns:p14="http://schemas.microsoft.com/office/powerpoint/2010/main" val="1641389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p:nvPr/>
        </p:nvPicPr>
        <p:blipFill>
          <a:blip r:embed="rId2"/>
          <a:stretch>
            <a:fillRect/>
          </a:stretch>
        </p:blipFill>
        <p:spPr>
          <a:xfrm>
            <a:off x="1450800" y="615960"/>
            <a:ext cx="6241680" cy="6241680"/>
          </a:xfrm>
          <a:prstGeom prst="rect">
            <a:avLst/>
          </a:prstGeom>
        </p:spPr>
      </p:pic>
      <p:sp>
        <p:nvSpPr>
          <p:cNvPr id="2" name="Title 1"/>
          <p:cNvSpPr>
            <a:spLocks noGrp="1"/>
          </p:cNvSpPr>
          <p:nvPr>
            <p:ph type="title"/>
          </p:nvPr>
        </p:nvSpPr>
        <p:spPr>
          <a:xfrm>
            <a:off x="628290" y="-58197"/>
            <a:ext cx="7886700" cy="1325563"/>
          </a:xfrm>
        </p:spPr>
        <p:txBody>
          <a:bodyPr/>
          <a:lstStyle/>
          <a:p>
            <a:r>
              <a:rPr lang="en-US" dirty="0" smtClean="0">
                <a:solidFill>
                  <a:srgbClr val="FFFFFF"/>
                </a:solidFill>
                <a:latin typeface="Calibri"/>
              </a:rPr>
              <a:t>Visualizing a structure with validation</a:t>
            </a:r>
            <a:endParaRPr lang="en-US" dirty="0"/>
          </a:p>
        </p:txBody>
      </p:sp>
      <p:sp>
        <p:nvSpPr>
          <p:cNvPr id="5" name="Rectangle 4"/>
          <p:cNvSpPr/>
          <p:nvPr/>
        </p:nvSpPr>
        <p:spPr>
          <a:xfrm>
            <a:off x="5753938" y="3244334"/>
            <a:ext cx="2760692" cy="369332"/>
          </a:xfrm>
          <a:prstGeom prst="rect">
            <a:avLst/>
          </a:prstGeom>
        </p:spPr>
        <p:txBody>
          <a:bodyPr wrap="none">
            <a:spAutoFit/>
          </a:bodyPr>
          <a:lstStyle/>
          <a:p>
            <a:r>
              <a:rPr lang="en-US" dirty="0">
                <a:solidFill>
                  <a:srgbClr val="FFFFFF"/>
                </a:solidFill>
              </a:rPr>
              <a:t>Errors can mislead research</a:t>
            </a:r>
            <a:endParaRPr lang="en-US" dirty="0">
              <a:solidFill>
                <a:prstClr val="black"/>
              </a:solidFill>
            </a:endParaRPr>
          </a:p>
        </p:txBody>
      </p:sp>
    </p:spTree>
    <p:extLst>
      <p:ext uri="{BB962C8B-B14F-4D97-AF65-F5344CB8AC3E}">
        <p14:creationId xmlns:p14="http://schemas.microsoft.com/office/powerpoint/2010/main" val="3322775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396" y="261699"/>
            <a:ext cx="7886700" cy="729021"/>
          </a:xfrm>
        </p:spPr>
        <p:txBody>
          <a:bodyPr>
            <a:normAutofit/>
          </a:bodyPr>
          <a:lstStyle/>
          <a:p>
            <a:r>
              <a:rPr lang="en-US" dirty="0" smtClean="0">
                <a:solidFill>
                  <a:srgbClr val="000000"/>
                </a:solidFill>
                <a:latin typeface="Calibri"/>
              </a:rPr>
              <a:t>Validation report table</a:t>
            </a:r>
            <a:endParaRPr lang="en-US" dirty="0"/>
          </a:p>
        </p:txBody>
      </p:sp>
      <p:sp>
        <p:nvSpPr>
          <p:cNvPr id="3" name="Content Placeholder 2"/>
          <p:cNvSpPr>
            <a:spLocks noGrp="1"/>
          </p:cNvSpPr>
          <p:nvPr>
            <p:ph idx="1"/>
          </p:nvPr>
        </p:nvSpPr>
        <p:spPr/>
        <p:txBody>
          <a:bodyPr/>
          <a:lstStyle/>
          <a:p>
            <a:endParaRPr lang="en-US"/>
          </a:p>
        </p:txBody>
      </p:sp>
      <p:pic>
        <p:nvPicPr>
          <p:cNvPr id="4" name="Picture 1"/>
          <p:cNvPicPr/>
          <p:nvPr/>
        </p:nvPicPr>
        <p:blipFill>
          <a:blip r:embed="rId3"/>
          <a:stretch>
            <a:fillRect/>
          </a:stretch>
        </p:blipFill>
        <p:spPr>
          <a:xfrm>
            <a:off x="77040" y="990720"/>
            <a:ext cx="9066600" cy="5866920"/>
          </a:xfrm>
          <a:prstGeom prst="rect">
            <a:avLst/>
          </a:prstGeom>
        </p:spPr>
      </p:pic>
      <p:pic>
        <p:nvPicPr>
          <p:cNvPr id="5" name="Picture 3"/>
          <p:cNvPicPr/>
          <p:nvPr/>
        </p:nvPicPr>
        <p:blipFill>
          <a:blip r:embed="rId4"/>
          <a:stretch>
            <a:fillRect/>
          </a:stretch>
        </p:blipFill>
        <p:spPr>
          <a:xfrm>
            <a:off x="228600" y="228600"/>
            <a:ext cx="1294920" cy="629640"/>
          </a:xfrm>
          <a:prstGeom prst="rect">
            <a:avLst/>
          </a:prstGeom>
        </p:spPr>
      </p:pic>
    </p:spTree>
    <p:extLst>
      <p:ext uri="{BB962C8B-B14F-4D97-AF65-F5344CB8AC3E}">
        <p14:creationId xmlns:p14="http://schemas.microsoft.com/office/powerpoint/2010/main" val="47951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MolProbity</a:t>
            </a:r>
            <a:r>
              <a:rPr lang="en-US" dirty="0" smtClean="0"/>
              <a:t> at BMRB/NMRFAM</a:t>
            </a:r>
            <a:endParaRPr lang="en-US" dirty="0"/>
          </a:p>
        </p:txBody>
      </p:sp>
      <p:sp>
        <p:nvSpPr>
          <p:cNvPr id="3" name="Content Placeholder 2"/>
          <p:cNvSpPr>
            <a:spLocks noGrp="1"/>
          </p:cNvSpPr>
          <p:nvPr>
            <p:ph idx="1"/>
          </p:nvPr>
        </p:nvSpPr>
        <p:spPr/>
        <p:txBody>
          <a:bodyPr/>
          <a:lstStyle/>
          <a:p>
            <a:r>
              <a:rPr lang="en-US" dirty="0" smtClean="0"/>
              <a:t>Biological Magnetic Resonance Data Bank – archives and disseminates NMR data on biological </a:t>
            </a:r>
            <a:r>
              <a:rPr lang="en-US" dirty="0" smtClean="0"/>
              <a:t>molecules</a:t>
            </a:r>
          </a:p>
          <a:p>
            <a:r>
              <a:rPr lang="en-US" dirty="0" smtClean="0"/>
              <a:t>National </a:t>
            </a:r>
            <a:r>
              <a:rPr lang="en-US" dirty="0"/>
              <a:t>Magnetic Resonance Facility at </a:t>
            </a:r>
            <a:r>
              <a:rPr lang="en-US" dirty="0" smtClean="0"/>
              <a:t>Madison – developing software to facilitate </a:t>
            </a:r>
            <a:r>
              <a:rPr lang="en-US" dirty="0" err="1" smtClean="0"/>
              <a:t>biomolecular</a:t>
            </a:r>
            <a:r>
              <a:rPr lang="en-US" dirty="0" smtClean="0"/>
              <a:t> NMR spectroscopy</a:t>
            </a:r>
          </a:p>
          <a:p>
            <a:r>
              <a:rPr lang="en-US" dirty="0" smtClean="0"/>
              <a:t>Incorporate </a:t>
            </a:r>
            <a:r>
              <a:rPr lang="en-US" dirty="0" err="1" smtClean="0"/>
              <a:t>MolProbity</a:t>
            </a:r>
            <a:r>
              <a:rPr lang="en-US" dirty="0" smtClean="0"/>
              <a:t> validation software into the BMRB/NMRFAM software</a:t>
            </a:r>
          </a:p>
          <a:p>
            <a:pPr lvl="1"/>
            <a:r>
              <a:rPr lang="en-US" dirty="0" smtClean="0"/>
              <a:t>Improve compatibility of </a:t>
            </a:r>
            <a:r>
              <a:rPr lang="en-US" dirty="0" err="1" smtClean="0"/>
              <a:t>MolProbity</a:t>
            </a:r>
            <a:r>
              <a:rPr lang="en-US" dirty="0" smtClean="0"/>
              <a:t> with NMR PDB files</a:t>
            </a:r>
          </a:p>
          <a:p>
            <a:pPr lvl="1"/>
            <a:endParaRPr lang="en-US" dirty="0"/>
          </a:p>
        </p:txBody>
      </p:sp>
    </p:spTree>
    <p:extLst>
      <p:ext uri="{BB962C8B-B14F-4D97-AF65-F5344CB8AC3E}">
        <p14:creationId xmlns:p14="http://schemas.microsoft.com/office/powerpoint/2010/main" val="858670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MolProbity</a:t>
            </a:r>
            <a:r>
              <a:rPr lang="en-US" dirty="0" smtClean="0"/>
              <a:t> on large datasets</a:t>
            </a:r>
            <a:endParaRPr lang="en-US" dirty="0"/>
          </a:p>
        </p:txBody>
      </p:sp>
      <p:sp>
        <p:nvSpPr>
          <p:cNvPr id="3" name="Content Placeholder 2"/>
          <p:cNvSpPr>
            <a:spLocks noGrp="1"/>
          </p:cNvSpPr>
          <p:nvPr>
            <p:ph idx="1"/>
          </p:nvPr>
        </p:nvSpPr>
        <p:spPr/>
        <p:txBody>
          <a:bodyPr/>
          <a:lstStyle/>
          <a:p>
            <a:r>
              <a:rPr lang="en-US" dirty="0" smtClean="0"/>
              <a:t>Command-line tools available:</a:t>
            </a:r>
          </a:p>
          <a:p>
            <a:pPr lvl="1"/>
            <a:r>
              <a:rPr lang="en-US" dirty="0" smtClean="0"/>
              <a:t>Add hydrogens to files</a:t>
            </a:r>
          </a:p>
          <a:p>
            <a:pPr lvl="1"/>
            <a:r>
              <a:rPr lang="en-US" dirty="0" smtClean="0"/>
              <a:t>Scripts for generating summary scores for models</a:t>
            </a:r>
          </a:p>
          <a:p>
            <a:r>
              <a:rPr lang="en-US" dirty="0" smtClean="0"/>
              <a:t>Analyzing 10,000 NMR PDB files</a:t>
            </a:r>
          </a:p>
          <a:p>
            <a:pPr lvl="1"/>
            <a:r>
              <a:rPr lang="en-US" dirty="0" smtClean="0"/>
              <a:t>10 batches</a:t>
            </a:r>
          </a:p>
          <a:p>
            <a:pPr lvl="1"/>
            <a:r>
              <a:rPr lang="en-US" dirty="0" smtClean="0"/>
              <a:t>2 weeks to analyze</a:t>
            </a:r>
          </a:p>
          <a:p>
            <a:pPr lvl="1"/>
            <a:r>
              <a:rPr lang="en-US" dirty="0" smtClean="0"/>
              <a:t>Numerous bugs</a:t>
            </a:r>
          </a:p>
          <a:p>
            <a:r>
              <a:rPr lang="en-US" dirty="0" smtClean="0"/>
              <a:t>High-throughput computing?</a:t>
            </a:r>
          </a:p>
        </p:txBody>
      </p:sp>
      <p:pic>
        <p:nvPicPr>
          <p:cNvPr id="4" name="Picture 8"/>
          <p:cNvPicPr/>
          <p:nvPr/>
        </p:nvPicPr>
        <p:blipFill>
          <a:blip r:embed="rId2"/>
          <a:stretch>
            <a:fillRect/>
          </a:stretch>
        </p:blipFill>
        <p:spPr>
          <a:xfrm>
            <a:off x="771982" y="5672179"/>
            <a:ext cx="2708280" cy="639720"/>
          </a:xfrm>
          <a:prstGeom prst="rect">
            <a:avLst/>
          </a:prstGeom>
        </p:spPr>
      </p:pic>
      <p:pic>
        <p:nvPicPr>
          <p:cNvPr id="5" name="Picture 7"/>
          <p:cNvPicPr/>
          <p:nvPr/>
        </p:nvPicPr>
        <p:blipFill>
          <a:blip r:embed="rId3"/>
          <a:stretch>
            <a:fillRect/>
          </a:stretch>
        </p:blipFill>
        <p:spPr>
          <a:xfrm>
            <a:off x="6663742" y="5475768"/>
            <a:ext cx="2211480" cy="1255680"/>
          </a:xfrm>
          <a:prstGeom prst="rect">
            <a:avLst/>
          </a:prstGeom>
        </p:spPr>
      </p:pic>
    </p:spTree>
    <p:extLst>
      <p:ext uri="{BB962C8B-B14F-4D97-AF65-F5344CB8AC3E}">
        <p14:creationId xmlns:p14="http://schemas.microsoft.com/office/powerpoint/2010/main" val="175668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HTCondor</a:t>
            </a:r>
            <a:r>
              <a:rPr lang="en-US" dirty="0" smtClean="0"/>
              <a:t> @ BMRB</a:t>
            </a:r>
            <a:endParaRPr lang="en-US" dirty="0"/>
          </a:p>
        </p:txBody>
      </p:sp>
      <p:sp>
        <p:nvSpPr>
          <p:cNvPr id="3" name="Content Placeholder 2"/>
          <p:cNvSpPr>
            <a:spLocks noGrp="1"/>
          </p:cNvSpPr>
          <p:nvPr>
            <p:ph idx="1"/>
          </p:nvPr>
        </p:nvSpPr>
        <p:spPr>
          <a:xfrm>
            <a:off x="240632" y="1568951"/>
            <a:ext cx="2698081" cy="4351338"/>
          </a:xfrm>
        </p:spPr>
        <p:txBody>
          <a:bodyPr/>
          <a:lstStyle/>
          <a:p>
            <a:r>
              <a:rPr lang="en-US" dirty="0" smtClean="0"/>
              <a:t>Pool of 66 slots</a:t>
            </a:r>
          </a:p>
          <a:p>
            <a:r>
              <a:rPr lang="en-US" dirty="0" smtClean="0"/>
              <a:t>Experience running CS-Rosetta on </a:t>
            </a:r>
            <a:r>
              <a:rPr lang="en-US" dirty="0" err="1" smtClean="0"/>
              <a:t>HTCondor</a:t>
            </a:r>
            <a:r>
              <a:rPr lang="en-US" dirty="0" smtClean="0"/>
              <a:t> </a:t>
            </a:r>
          </a:p>
          <a:p>
            <a:r>
              <a:rPr lang="en-US" dirty="0" smtClean="0"/>
              <a:t>Thanks Jon!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713" y="1498244"/>
            <a:ext cx="6035040" cy="4492752"/>
          </a:xfrm>
          <a:prstGeom prst="rect">
            <a:avLst/>
          </a:prstGeom>
        </p:spPr>
      </p:pic>
    </p:spTree>
    <p:extLst>
      <p:ext uri="{BB962C8B-B14F-4D97-AF65-F5344CB8AC3E}">
        <p14:creationId xmlns:p14="http://schemas.microsoft.com/office/powerpoint/2010/main" val="278979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7" y="173739"/>
            <a:ext cx="8761227" cy="1325563"/>
          </a:xfrm>
        </p:spPr>
        <p:txBody>
          <a:bodyPr>
            <a:normAutofit/>
          </a:bodyPr>
          <a:lstStyle/>
          <a:p>
            <a:r>
              <a:rPr lang="en-US" sz="4000" dirty="0" err="1" smtClean="0"/>
              <a:t>MolProbity</a:t>
            </a:r>
            <a:r>
              <a:rPr lang="en-US" sz="4000" dirty="0" smtClean="0"/>
              <a:t> = many programs/languages</a:t>
            </a:r>
            <a:endParaRPr lang="en-US" sz="4000" dirty="0"/>
          </a:p>
        </p:txBody>
      </p:sp>
      <p:sp>
        <p:nvSpPr>
          <p:cNvPr id="3" name="Content Placeholder 2"/>
          <p:cNvSpPr>
            <a:spLocks noGrp="1"/>
          </p:cNvSpPr>
          <p:nvPr>
            <p:ph idx="1"/>
          </p:nvPr>
        </p:nvSpPr>
        <p:spPr/>
        <p:txBody>
          <a:bodyPr/>
          <a:lstStyle/>
          <a:p>
            <a:r>
              <a:rPr lang="en-US" dirty="0"/>
              <a:t>C, C++, Java, PHP, shell, Perl, AWK</a:t>
            </a:r>
            <a:r>
              <a:rPr lang="en-US" dirty="0" smtClean="0"/>
              <a:t>…</a:t>
            </a:r>
            <a:endParaRPr lang="en-US" dirty="0" smtClean="0"/>
          </a:p>
          <a:p>
            <a:pPr lvl="1"/>
            <a:r>
              <a:rPr lang="en-US" dirty="0" smtClean="0"/>
              <a:t>Reduce </a:t>
            </a:r>
            <a:r>
              <a:rPr lang="en-US" dirty="0" smtClean="0"/>
              <a:t>– addition of </a:t>
            </a:r>
            <a:r>
              <a:rPr lang="en-US" dirty="0" smtClean="0"/>
              <a:t>hydrogens</a:t>
            </a:r>
            <a:endParaRPr lang="en-US" dirty="0" smtClean="0"/>
          </a:p>
          <a:p>
            <a:pPr lvl="1"/>
            <a:r>
              <a:rPr lang="en-US" dirty="0" smtClean="0"/>
              <a:t>Probe – calculates and draws clashes</a:t>
            </a:r>
          </a:p>
          <a:p>
            <a:pPr lvl="1"/>
            <a:r>
              <a:rPr lang="en-US" dirty="0" err="1" smtClean="0"/>
              <a:t>Chiropraxis</a:t>
            </a:r>
            <a:r>
              <a:rPr lang="en-US" dirty="0" smtClean="0"/>
              <a:t> – calculates </a:t>
            </a:r>
            <a:r>
              <a:rPr lang="en-US" dirty="0" err="1" smtClean="0"/>
              <a:t>rotamer</a:t>
            </a:r>
            <a:r>
              <a:rPr lang="en-US" dirty="0" smtClean="0"/>
              <a:t> and Ramachandran </a:t>
            </a:r>
            <a:r>
              <a:rPr lang="en-US" dirty="0" smtClean="0"/>
              <a:t>outliers</a:t>
            </a:r>
          </a:p>
          <a:p>
            <a:pPr lvl="1"/>
            <a:r>
              <a:rPr lang="en-US" dirty="0" smtClean="0"/>
              <a:t>Dangle – calculates bond geometry outliers</a:t>
            </a:r>
            <a:endParaRPr lang="en-US" dirty="0" smtClean="0"/>
          </a:p>
          <a:p>
            <a:pPr lvl="1"/>
            <a:r>
              <a:rPr lang="en-US" dirty="0" err="1" smtClean="0"/>
              <a:t>Suitename</a:t>
            </a:r>
            <a:r>
              <a:rPr lang="en-US" dirty="0" smtClean="0"/>
              <a:t> – calculates RNA backbone conformers</a:t>
            </a:r>
          </a:p>
          <a:p>
            <a:pPr marL="457200" lvl="1" indent="0">
              <a:buNone/>
            </a:pPr>
            <a:r>
              <a:rPr lang="en-US" dirty="0" smtClean="0"/>
              <a:t>…..</a:t>
            </a:r>
            <a:endParaRPr lang="en-US" dirty="0" smtClean="0"/>
          </a:p>
          <a:p>
            <a:endParaRPr lang="en-US" dirty="0"/>
          </a:p>
        </p:txBody>
      </p:sp>
      <p:sp>
        <p:nvSpPr>
          <p:cNvPr id="4" name="TextBox 3"/>
          <p:cNvSpPr txBox="1"/>
          <p:nvPr/>
        </p:nvSpPr>
        <p:spPr>
          <a:xfrm>
            <a:off x="628063" y="5715298"/>
            <a:ext cx="7887287" cy="461665"/>
          </a:xfrm>
          <a:prstGeom prst="rect">
            <a:avLst/>
          </a:prstGeom>
          <a:noFill/>
        </p:spPr>
        <p:txBody>
          <a:bodyPr wrap="none" rtlCol="0">
            <a:spAutoFit/>
          </a:bodyPr>
          <a:lstStyle/>
          <a:p>
            <a:r>
              <a:rPr lang="en-US" sz="2400" dirty="0" err="1" smtClean="0"/>
              <a:t>MolProbity</a:t>
            </a:r>
            <a:r>
              <a:rPr lang="en-US" sz="2400" dirty="0" smtClean="0"/>
              <a:t> runs each program on each PDB file one at a </a:t>
            </a:r>
            <a:r>
              <a:rPr lang="en-US" sz="2400" dirty="0" smtClean="0"/>
              <a:t>time</a:t>
            </a:r>
            <a:endParaRPr lang="en-US" sz="2400" dirty="0"/>
          </a:p>
        </p:txBody>
      </p:sp>
    </p:spTree>
    <p:extLst>
      <p:ext uri="{BB962C8B-B14F-4D97-AF65-F5344CB8AC3E}">
        <p14:creationId xmlns:p14="http://schemas.microsoft.com/office/powerpoint/2010/main" val="2008568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HTCondor</a:t>
            </a:r>
            <a:r>
              <a:rPr lang="en-US" dirty="0" smtClean="0"/>
              <a:t> + </a:t>
            </a:r>
            <a:r>
              <a:rPr lang="en-US" dirty="0" err="1" smtClean="0"/>
              <a:t>MolProbity</a:t>
            </a:r>
            <a:r>
              <a:rPr lang="en-US" dirty="0" smtClean="0"/>
              <a:t>?</a:t>
            </a:r>
            <a:endParaRPr lang="en-US" dirty="0"/>
          </a:p>
        </p:txBody>
      </p:sp>
      <p:sp>
        <p:nvSpPr>
          <p:cNvPr id="3" name="Content Placeholder 2"/>
          <p:cNvSpPr>
            <a:spLocks noGrp="1"/>
          </p:cNvSpPr>
          <p:nvPr>
            <p:ph idx="1"/>
          </p:nvPr>
        </p:nvSpPr>
        <p:spPr>
          <a:xfrm>
            <a:off x="4787152" y="1825625"/>
            <a:ext cx="3728197" cy="4351338"/>
          </a:xfrm>
        </p:spPr>
        <p:txBody>
          <a:bodyPr>
            <a:normAutofit fontScale="92500" lnSpcReduction="20000"/>
          </a:bodyPr>
          <a:lstStyle/>
          <a:p>
            <a:r>
              <a:rPr lang="en-US" dirty="0" err="1" smtClean="0"/>
              <a:t>HTCondor</a:t>
            </a:r>
            <a:r>
              <a:rPr lang="en-US" dirty="0" smtClean="0"/>
              <a:t> distributes software/input files to available machines</a:t>
            </a:r>
          </a:p>
          <a:p>
            <a:r>
              <a:rPr lang="en-US" dirty="0" smtClean="0"/>
              <a:t>Runs the jobs, then returns the results</a:t>
            </a:r>
          </a:p>
          <a:p>
            <a:r>
              <a:rPr lang="en-US" dirty="0" smtClean="0"/>
              <a:t>Impractical to send whole </a:t>
            </a:r>
            <a:r>
              <a:rPr lang="en-US" dirty="0" err="1" smtClean="0"/>
              <a:t>MolProbity</a:t>
            </a:r>
            <a:r>
              <a:rPr lang="en-US" dirty="0" smtClean="0"/>
              <a:t> </a:t>
            </a:r>
            <a:r>
              <a:rPr lang="en-US" dirty="0" smtClean="0"/>
              <a:t>package (30 MB)</a:t>
            </a:r>
            <a:endParaRPr lang="en-US" dirty="0" smtClean="0"/>
          </a:p>
          <a:p>
            <a:r>
              <a:rPr lang="en-US" dirty="0" smtClean="0"/>
              <a:t>Rewrote analysis as a Python script</a:t>
            </a:r>
          </a:p>
          <a:p>
            <a:pPr lvl="1"/>
            <a:r>
              <a:rPr lang="en-US" dirty="0" err="1" smtClean="0"/>
              <a:t>HTCondor</a:t>
            </a:r>
            <a:r>
              <a:rPr lang="en-US" dirty="0" smtClean="0"/>
              <a:t> sends individual programs/</a:t>
            </a:r>
            <a:r>
              <a:rPr lang="en-US" dirty="0" err="1" smtClean="0"/>
              <a:t>pdb</a:t>
            </a:r>
            <a:r>
              <a:rPr lang="en-US" dirty="0" smtClean="0"/>
              <a:t> files to compute </a:t>
            </a:r>
            <a:r>
              <a:rPr lang="en-US" dirty="0" smtClean="0"/>
              <a:t>nodes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399" y="3970068"/>
            <a:ext cx="2434342" cy="1828800"/>
          </a:xfrm>
          <a:prstGeom prst="rect">
            <a:avLst/>
          </a:prstGeom>
        </p:spPr>
      </p:pic>
      <p:sp>
        <p:nvSpPr>
          <p:cNvPr id="5" name="Line 2"/>
          <p:cNvSpPr/>
          <p:nvPr/>
        </p:nvSpPr>
        <p:spPr>
          <a:xfrm flipH="1" flipV="1">
            <a:off x="1100970" y="2959719"/>
            <a:ext cx="365760" cy="663480"/>
          </a:xfrm>
          <a:prstGeom prst="line">
            <a:avLst/>
          </a:prstGeom>
          <a:ln>
            <a:solidFill>
              <a:srgbClr val="000000"/>
            </a:solidFill>
            <a:tailEnd type="triangle" w="med" len="med"/>
          </a:ln>
        </p:spPr>
      </p:sp>
      <p:sp>
        <p:nvSpPr>
          <p:cNvPr id="6" name="Line 3"/>
          <p:cNvSpPr/>
          <p:nvPr/>
        </p:nvSpPr>
        <p:spPr>
          <a:xfrm flipV="1">
            <a:off x="2381130" y="2959719"/>
            <a:ext cx="0" cy="663480"/>
          </a:xfrm>
          <a:prstGeom prst="line">
            <a:avLst/>
          </a:prstGeom>
          <a:ln>
            <a:solidFill>
              <a:srgbClr val="000000"/>
            </a:solidFill>
            <a:tailEnd type="triangle" w="med" len="med"/>
          </a:ln>
        </p:spPr>
      </p:sp>
      <p:sp>
        <p:nvSpPr>
          <p:cNvPr id="7" name="Line 4"/>
          <p:cNvSpPr/>
          <p:nvPr/>
        </p:nvSpPr>
        <p:spPr>
          <a:xfrm flipV="1">
            <a:off x="3112650" y="3051159"/>
            <a:ext cx="274320" cy="572040"/>
          </a:xfrm>
          <a:prstGeom prst="line">
            <a:avLst/>
          </a:prstGeom>
          <a:ln>
            <a:solidFill>
              <a:srgbClr val="000000"/>
            </a:solidFill>
            <a:tailEnd type="triangle" w="med" len="med"/>
          </a:ln>
        </p:spPr>
      </p:sp>
      <p:sp>
        <p:nvSpPr>
          <p:cNvPr id="8" name="Line 5"/>
          <p:cNvSpPr/>
          <p:nvPr/>
        </p:nvSpPr>
        <p:spPr>
          <a:xfrm>
            <a:off x="1192410" y="2959719"/>
            <a:ext cx="365760" cy="663480"/>
          </a:xfrm>
          <a:prstGeom prst="line">
            <a:avLst/>
          </a:prstGeom>
          <a:ln>
            <a:solidFill>
              <a:srgbClr val="000000"/>
            </a:solidFill>
            <a:tailEnd type="triangle" w="med" len="med"/>
          </a:ln>
        </p:spPr>
      </p:sp>
      <p:sp>
        <p:nvSpPr>
          <p:cNvPr id="9" name="Line 6"/>
          <p:cNvSpPr/>
          <p:nvPr/>
        </p:nvSpPr>
        <p:spPr>
          <a:xfrm>
            <a:off x="2472570" y="2959719"/>
            <a:ext cx="0" cy="663480"/>
          </a:xfrm>
          <a:prstGeom prst="line">
            <a:avLst/>
          </a:prstGeom>
          <a:ln>
            <a:solidFill>
              <a:srgbClr val="000000"/>
            </a:solidFill>
            <a:tailEnd type="triangle" w="med" len="med"/>
          </a:ln>
        </p:spPr>
      </p:sp>
      <p:sp>
        <p:nvSpPr>
          <p:cNvPr id="10" name="Line 7"/>
          <p:cNvSpPr/>
          <p:nvPr/>
        </p:nvSpPr>
        <p:spPr>
          <a:xfrm flipH="1">
            <a:off x="3204090" y="3142599"/>
            <a:ext cx="274320" cy="548640"/>
          </a:xfrm>
          <a:prstGeom prst="line">
            <a:avLst/>
          </a:prstGeom>
          <a:ln>
            <a:solidFill>
              <a:srgbClr val="000000"/>
            </a:solidFill>
            <a:tailEnd type="triangle" w="med" len="med"/>
          </a:ln>
        </p:spPr>
      </p:sp>
      <p:pic>
        <p:nvPicPr>
          <p:cNvPr id="11" name="Picture 10"/>
          <p:cNvPicPr/>
          <p:nvPr/>
        </p:nvPicPr>
        <p:blipFill>
          <a:blip r:embed="rId2"/>
          <a:stretch>
            <a:fillRect/>
          </a:stretch>
        </p:blipFill>
        <p:spPr>
          <a:xfrm>
            <a:off x="1783530" y="1825625"/>
            <a:ext cx="1329120" cy="994680"/>
          </a:xfrm>
          <a:prstGeom prst="rect">
            <a:avLst/>
          </a:prstGeom>
        </p:spPr>
      </p:pic>
      <p:pic>
        <p:nvPicPr>
          <p:cNvPr id="12" name="Picture 11"/>
          <p:cNvPicPr/>
          <p:nvPr/>
        </p:nvPicPr>
        <p:blipFill>
          <a:blip r:embed="rId2"/>
          <a:stretch>
            <a:fillRect/>
          </a:stretch>
        </p:blipFill>
        <p:spPr>
          <a:xfrm>
            <a:off x="628650" y="1825625"/>
            <a:ext cx="1329120" cy="994680"/>
          </a:xfrm>
          <a:prstGeom prst="rect">
            <a:avLst/>
          </a:prstGeom>
        </p:spPr>
      </p:pic>
      <p:pic>
        <p:nvPicPr>
          <p:cNvPr id="13" name="Picture 12"/>
          <p:cNvPicPr/>
          <p:nvPr/>
        </p:nvPicPr>
        <p:blipFill>
          <a:blip r:embed="rId2"/>
          <a:stretch>
            <a:fillRect/>
          </a:stretch>
        </p:blipFill>
        <p:spPr>
          <a:xfrm>
            <a:off x="2957130" y="1825625"/>
            <a:ext cx="1329120" cy="994680"/>
          </a:xfrm>
          <a:prstGeom prst="rect">
            <a:avLst/>
          </a:prstGeom>
        </p:spPr>
      </p:pic>
    </p:spTree>
    <p:extLst>
      <p:ext uri="{BB962C8B-B14F-4D97-AF65-F5344CB8AC3E}">
        <p14:creationId xmlns:p14="http://schemas.microsoft.com/office/powerpoint/2010/main" val="2202379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HTCondor</a:t>
            </a:r>
            <a:r>
              <a:rPr lang="en-US" dirty="0" smtClean="0"/>
              <a:t> novice </a:t>
            </a:r>
            <a:r>
              <a:rPr lang="en-US" dirty="0"/>
              <a:t>p</a:t>
            </a:r>
            <a:r>
              <a:rPr lang="en-US" dirty="0" smtClean="0"/>
              <a:t>itfalls</a:t>
            </a:r>
            <a:endParaRPr lang="en-US" dirty="0"/>
          </a:p>
        </p:txBody>
      </p:sp>
      <p:sp>
        <p:nvSpPr>
          <p:cNvPr id="3" name="Content Placeholder 2"/>
          <p:cNvSpPr>
            <a:spLocks noGrp="1"/>
          </p:cNvSpPr>
          <p:nvPr>
            <p:ph idx="1"/>
          </p:nvPr>
        </p:nvSpPr>
        <p:spPr/>
        <p:txBody>
          <a:bodyPr/>
          <a:lstStyle/>
          <a:p>
            <a:r>
              <a:rPr lang="en-US" dirty="0" smtClean="0"/>
              <a:t>Things </a:t>
            </a:r>
            <a:r>
              <a:rPr lang="en-US" dirty="0"/>
              <a:t>which are easy to do with </a:t>
            </a:r>
            <a:r>
              <a:rPr lang="en-US" dirty="0" err="1"/>
              <a:t>HTCondor</a:t>
            </a:r>
            <a:r>
              <a:rPr lang="en-US" dirty="0"/>
              <a:t>, and are </a:t>
            </a:r>
            <a:r>
              <a:rPr lang="en-US" b="1" dirty="0"/>
              <a:t>bad</a:t>
            </a:r>
            <a:r>
              <a:rPr lang="en-US" dirty="0"/>
              <a:t>:</a:t>
            </a:r>
          </a:p>
          <a:p>
            <a:pPr marL="742950" lvl="1" indent="-285750">
              <a:buSzPct val="75000"/>
            </a:pPr>
            <a:r>
              <a:rPr lang="en-US" dirty="0"/>
              <a:t>Spawning </a:t>
            </a:r>
            <a:r>
              <a:rPr lang="en-US" dirty="0" smtClean="0"/>
              <a:t>100s of </a:t>
            </a:r>
            <a:r>
              <a:rPr lang="en-US" dirty="0"/>
              <a:t>local compute jobs within a </a:t>
            </a:r>
            <a:r>
              <a:rPr lang="en-US" dirty="0" smtClean="0"/>
              <a:t>few seconds on </a:t>
            </a:r>
            <a:r>
              <a:rPr lang="en-US" dirty="0"/>
              <a:t>one </a:t>
            </a:r>
            <a:r>
              <a:rPr lang="en-US" dirty="0" smtClean="0"/>
              <a:t>machine</a:t>
            </a:r>
          </a:p>
          <a:p>
            <a:pPr marL="742950" lvl="1" indent="-285750">
              <a:buSzPct val="75000"/>
            </a:pPr>
            <a:r>
              <a:rPr lang="en-US" dirty="0" smtClean="0"/>
              <a:t>Trying to write output to directories that don’t exist</a:t>
            </a:r>
            <a:endParaRPr lang="en-US" dirty="0"/>
          </a:p>
          <a:p>
            <a:pPr marL="742950" lvl="1" indent="-285750">
              <a:buSzPct val="75000"/>
            </a:pPr>
            <a:r>
              <a:rPr lang="en-US" dirty="0"/>
              <a:t>Having multiple jobs trying to write to the same log file at the same </a:t>
            </a:r>
            <a:r>
              <a:rPr lang="en-US" dirty="0" smtClean="0"/>
              <a:t>time</a:t>
            </a:r>
            <a:endParaRPr lang="en-US" dirty="0"/>
          </a:p>
          <a:p>
            <a:pPr marL="742950" lvl="1" indent="-285750">
              <a:buSzPct val="75000"/>
            </a:pPr>
            <a:r>
              <a:rPr lang="en-US" dirty="0"/>
              <a:t>Storing 100,000+ PDB/result/log files in one </a:t>
            </a:r>
            <a:r>
              <a:rPr lang="en-US" dirty="0" smtClean="0"/>
              <a:t>directory</a:t>
            </a:r>
            <a:endParaRPr lang="en-US" dirty="0"/>
          </a:p>
          <a:p>
            <a:pPr lvl="1"/>
            <a:endParaRPr lang="en-US" dirty="0"/>
          </a:p>
        </p:txBody>
      </p:sp>
    </p:spTree>
    <p:extLst>
      <p:ext uri="{BB962C8B-B14F-4D97-AF65-F5344CB8AC3E}">
        <p14:creationId xmlns:p14="http://schemas.microsoft.com/office/powerpoint/2010/main" val="56708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C:\docs\labwork\talks\thesis\work\ecoli.tif"/>
          <p:cNvPicPr>
            <a:picLocks noChangeAspect="1" noChangeArrowheads="1"/>
          </p:cNvPicPr>
          <p:nvPr/>
        </p:nvPicPr>
        <p:blipFill>
          <a:blip r:embed="rId3" cstate="print"/>
          <a:srcRect/>
          <a:stretch>
            <a:fillRect/>
          </a:stretch>
        </p:blipFill>
        <p:spPr bwMode="auto">
          <a:xfrm>
            <a:off x="2225505" y="0"/>
            <a:ext cx="6918495" cy="6858000"/>
          </a:xfrm>
          <a:prstGeom prst="rect">
            <a:avLst/>
          </a:prstGeom>
          <a:noFill/>
        </p:spPr>
      </p:pic>
      <p:sp>
        <p:nvSpPr>
          <p:cNvPr id="2" name="Title 1"/>
          <p:cNvSpPr>
            <a:spLocks noGrp="1"/>
          </p:cNvSpPr>
          <p:nvPr>
            <p:ph type="title"/>
          </p:nvPr>
        </p:nvSpPr>
        <p:spPr>
          <a:xfrm>
            <a:off x="296563" y="0"/>
            <a:ext cx="5263978" cy="1325563"/>
          </a:xfrm>
        </p:spPr>
        <p:txBody>
          <a:bodyPr/>
          <a:lstStyle/>
          <a:p>
            <a:r>
              <a:rPr lang="en-US" dirty="0" smtClean="0">
                <a:solidFill>
                  <a:schemeClr val="bg1"/>
                </a:solidFill>
              </a:rPr>
              <a:t>Macromolecules</a:t>
            </a:r>
            <a:endParaRPr lang="en-US" dirty="0">
              <a:solidFill>
                <a:schemeClr val="bg1"/>
              </a:solidFill>
            </a:endParaRPr>
          </a:p>
        </p:txBody>
      </p:sp>
      <p:sp>
        <p:nvSpPr>
          <p:cNvPr id="5" name="Rectangle 4"/>
          <p:cNvSpPr/>
          <p:nvPr/>
        </p:nvSpPr>
        <p:spPr>
          <a:xfrm>
            <a:off x="0" y="6488668"/>
            <a:ext cx="2363083" cy="369332"/>
          </a:xfrm>
          <a:prstGeom prst="rect">
            <a:avLst/>
          </a:prstGeom>
        </p:spPr>
        <p:txBody>
          <a:bodyPr wrap="none">
            <a:spAutoFit/>
          </a:bodyPr>
          <a:lstStyle/>
          <a:p>
            <a:r>
              <a:rPr lang="en-US" b="1" dirty="0">
                <a:solidFill>
                  <a:schemeClr val="bg1"/>
                </a:solidFill>
              </a:rPr>
              <a:t>David S. </a:t>
            </a:r>
            <a:r>
              <a:rPr lang="en-US" b="1" dirty="0" err="1">
                <a:solidFill>
                  <a:schemeClr val="bg1"/>
                </a:solidFill>
              </a:rPr>
              <a:t>Goodsell</a:t>
            </a:r>
            <a:r>
              <a:rPr lang="en-US" b="1" dirty="0">
                <a:solidFill>
                  <a:schemeClr val="bg1"/>
                </a:solidFill>
              </a:rPr>
              <a:t> 1999</a:t>
            </a:r>
          </a:p>
        </p:txBody>
      </p:sp>
    </p:spTree>
    <p:extLst>
      <p:ext uri="{BB962C8B-B14F-4D97-AF65-F5344CB8AC3E}">
        <p14:creationId xmlns:p14="http://schemas.microsoft.com/office/powerpoint/2010/main" val="558198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MolProbity</a:t>
            </a:r>
            <a:r>
              <a:rPr lang="en-US" dirty="0" smtClean="0"/>
              <a:t> + </a:t>
            </a:r>
            <a:r>
              <a:rPr lang="en-US" dirty="0" smtClean="0"/>
              <a:t>PDB files </a:t>
            </a:r>
            <a:r>
              <a:rPr lang="en-US" dirty="0" smtClean="0"/>
              <a:t>pitfalls</a:t>
            </a:r>
            <a:endParaRPr lang="en-US" dirty="0"/>
          </a:p>
        </p:txBody>
      </p:sp>
      <p:sp>
        <p:nvSpPr>
          <p:cNvPr id="3" name="Content Placeholder 2"/>
          <p:cNvSpPr>
            <a:spLocks noGrp="1"/>
          </p:cNvSpPr>
          <p:nvPr>
            <p:ph idx="1"/>
          </p:nvPr>
        </p:nvSpPr>
        <p:spPr/>
        <p:txBody>
          <a:bodyPr/>
          <a:lstStyle/>
          <a:p>
            <a:r>
              <a:rPr lang="en-US" dirty="0" smtClean="0"/>
              <a:t>Multiple model PDB </a:t>
            </a:r>
            <a:r>
              <a:rPr lang="en-US" dirty="0" smtClean="0"/>
              <a:t>files</a:t>
            </a:r>
            <a:endParaRPr lang="en-US" dirty="0" smtClean="0"/>
          </a:p>
          <a:p>
            <a:pPr lvl="1"/>
            <a:r>
              <a:rPr lang="en-US" dirty="0" smtClean="0"/>
              <a:t>NMR structures are typically ensembles of models that are most consistent with </a:t>
            </a:r>
            <a:r>
              <a:rPr lang="en-US" dirty="0" smtClean="0"/>
              <a:t>data</a:t>
            </a:r>
            <a:endParaRPr lang="en-US" dirty="0" smtClean="0"/>
          </a:p>
          <a:p>
            <a:r>
              <a:rPr lang="en-US" dirty="0" smtClean="0"/>
              <a:t>PDB format doesn’t hav</a:t>
            </a:r>
            <a:r>
              <a:rPr lang="en-US" dirty="0" smtClean="0"/>
              <a:t>e many constraints</a:t>
            </a:r>
            <a:endParaRPr lang="en-US" dirty="0" smtClean="0"/>
          </a:p>
          <a:p>
            <a:pPr lvl="1"/>
            <a:r>
              <a:rPr lang="en-US" dirty="0" err="1" smtClean="0"/>
              <a:t>Calpha</a:t>
            </a:r>
            <a:r>
              <a:rPr lang="en-US" dirty="0" smtClean="0"/>
              <a:t> only models and models missing </a:t>
            </a:r>
            <a:r>
              <a:rPr lang="en-US" dirty="0" err="1" smtClean="0"/>
              <a:t>sidechains</a:t>
            </a:r>
            <a:endParaRPr lang="en-US" dirty="0"/>
          </a:p>
          <a:p>
            <a:pPr lvl="1"/>
            <a:r>
              <a:rPr lang="en-US" dirty="0"/>
              <a:t>S</a:t>
            </a:r>
            <a:r>
              <a:rPr lang="en-US" dirty="0" smtClean="0"/>
              <a:t>tructures with no </a:t>
            </a:r>
            <a:r>
              <a:rPr lang="en-US" dirty="0" smtClean="0"/>
              <a:t>standard protein or nucleic acid </a:t>
            </a:r>
            <a:r>
              <a:rPr lang="en-US" dirty="0" smtClean="0"/>
              <a:t>residues</a:t>
            </a:r>
          </a:p>
          <a:p>
            <a:pPr lvl="1"/>
            <a:endParaRPr lang="en-US" dirty="0" smtClean="0"/>
          </a:p>
          <a:p>
            <a:endParaRPr lang="en-US" dirty="0"/>
          </a:p>
        </p:txBody>
      </p:sp>
    </p:spTree>
    <p:extLst>
      <p:ext uri="{BB962C8B-B14F-4D97-AF65-F5344CB8AC3E}">
        <p14:creationId xmlns:p14="http://schemas.microsoft.com/office/powerpoint/2010/main" val="2676486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HTCondor</a:t>
            </a:r>
            <a:r>
              <a:rPr lang="en-US" dirty="0" smtClean="0"/>
              <a:t> + </a:t>
            </a:r>
            <a:r>
              <a:rPr lang="en-US" dirty="0" err="1" smtClean="0"/>
              <a:t>MolProbity</a:t>
            </a:r>
            <a:endParaRPr lang="en-US" dirty="0"/>
          </a:p>
        </p:txBody>
      </p:sp>
      <p:sp>
        <p:nvSpPr>
          <p:cNvPr id="3" name="Content Placeholder 2"/>
          <p:cNvSpPr>
            <a:spLocks noGrp="1"/>
          </p:cNvSpPr>
          <p:nvPr>
            <p:ph idx="1"/>
          </p:nvPr>
        </p:nvSpPr>
        <p:spPr/>
        <p:txBody>
          <a:bodyPr/>
          <a:lstStyle/>
          <a:p>
            <a:r>
              <a:rPr lang="en-US" dirty="0" smtClean="0"/>
              <a:t>Python script input: directory of PDB files</a:t>
            </a:r>
          </a:p>
          <a:p>
            <a:pPr lvl="1"/>
            <a:r>
              <a:rPr lang="en-US" dirty="0" smtClean="0"/>
              <a:t>Divides up PDB files into separate directories</a:t>
            </a:r>
          </a:p>
          <a:p>
            <a:pPr lvl="1"/>
            <a:r>
              <a:rPr lang="en-US" dirty="0" smtClean="0"/>
              <a:t>Prepares output directories</a:t>
            </a:r>
          </a:p>
          <a:p>
            <a:pPr lvl="1"/>
            <a:r>
              <a:rPr lang="en-US" dirty="0" smtClean="0"/>
              <a:t>Writes dag and submit files</a:t>
            </a:r>
          </a:p>
          <a:p>
            <a:r>
              <a:rPr lang="en-US" dirty="0" smtClean="0"/>
              <a:t>Uses </a:t>
            </a:r>
            <a:r>
              <a:rPr lang="en-US" dirty="0" err="1" smtClean="0"/>
              <a:t>DAGMan</a:t>
            </a:r>
            <a:r>
              <a:rPr lang="en-US" dirty="0" smtClean="0"/>
              <a:t> to manage jobs</a:t>
            </a:r>
          </a:p>
          <a:p>
            <a:r>
              <a:rPr lang="en-US" dirty="0" smtClean="0"/>
              <a:t>Output: </a:t>
            </a:r>
          </a:p>
          <a:p>
            <a:pPr lvl="1"/>
            <a:r>
              <a:rPr lang="en-US" dirty="0" err="1" smtClean="0"/>
              <a:t>MolProbity</a:t>
            </a:r>
            <a:r>
              <a:rPr lang="en-US" dirty="0" smtClean="0"/>
              <a:t> overall summary scores for models</a:t>
            </a:r>
          </a:p>
          <a:p>
            <a:pPr lvl="1"/>
            <a:r>
              <a:rPr lang="en-US" i="1" dirty="0" smtClean="0"/>
              <a:t>Scores for residue-level in models</a:t>
            </a:r>
            <a:endParaRPr lang="en-US" dirty="0" smtClean="0"/>
          </a:p>
        </p:txBody>
      </p:sp>
    </p:spTree>
    <p:extLst>
      <p:ext uri="{BB962C8B-B14F-4D97-AF65-F5344CB8AC3E}">
        <p14:creationId xmlns:p14="http://schemas.microsoft.com/office/powerpoint/2010/main" val="183079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a:t>
            </a:r>
            <a:r>
              <a:rPr lang="en-US" dirty="0" err="1" smtClean="0"/>
              <a:t>HTCondor</a:t>
            </a:r>
            <a:r>
              <a:rPr lang="en-US" dirty="0" smtClean="0"/>
              <a:t> + </a:t>
            </a:r>
            <a:r>
              <a:rPr lang="en-US" dirty="0" err="1" smtClean="0"/>
              <a:t>MolProbity</a:t>
            </a:r>
            <a:endParaRPr lang="en-US" dirty="0"/>
          </a:p>
        </p:txBody>
      </p:sp>
      <p:sp>
        <p:nvSpPr>
          <p:cNvPr id="4" name="Content Placeholder 3"/>
          <p:cNvSpPr>
            <a:spLocks noGrp="1"/>
          </p:cNvSpPr>
          <p:nvPr>
            <p:ph sz="half" idx="1"/>
          </p:nvPr>
        </p:nvSpPr>
        <p:spPr>
          <a:xfrm>
            <a:off x="628650" y="1825625"/>
            <a:ext cx="7547162" cy="4351338"/>
          </a:xfrm>
        </p:spPr>
        <p:txBody>
          <a:bodyPr/>
          <a:lstStyle/>
          <a:p>
            <a:r>
              <a:rPr lang="en-US" dirty="0" smtClean="0"/>
              <a:t>Running </a:t>
            </a:r>
            <a:r>
              <a:rPr lang="en-US" dirty="0" err="1" smtClean="0"/>
              <a:t>MolProbity</a:t>
            </a:r>
            <a:r>
              <a:rPr lang="en-US" dirty="0" smtClean="0"/>
              <a:t> analysis on 10,000 NMR PDBs (170,000 models)</a:t>
            </a:r>
          </a:p>
          <a:p>
            <a:r>
              <a:rPr lang="en-US" dirty="0" smtClean="0"/>
              <a:t>Before condor:</a:t>
            </a:r>
          </a:p>
          <a:p>
            <a:pPr lvl="1"/>
            <a:r>
              <a:rPr lang="en-US" dirty="0" smtClean="0"/>
              <a:t>~240 hours over 2 weeks</a:t>
            </a:r>
          </a:p>
          <a:p>
            <a:r>
              <a:rPr lang="en-US" dirty="0" smtClean="0"/>
              <a:t>After condor:</a:t>
            </a:r>
          </a:p>
          <a:p>
            <a:pPr lvl="1"/>
            <a:r>
              <a:rPr lang="en-US" dirty="0" smtClean="0"/>
              <a:t>8 hours</a:t>
            </a:r>
          </a:p>
          <a:p>
            <a:r>
              <a:rPr lang="en-US" dirty="0" smtClean="0"/>
              <a:t>How do NMR and X-ray structures compare overall?</a:t>
            </a:r>
            <a:endParaRPr lang="en-US" dirty="0"/>
          </a:p>
        </p:txBody>
      </p:sp>
    </p:spTree>
    <p:extLst>
      <p:ext uri="{BB962C8B-B14F-4D97-AF65-F5344CB8AC3E}">
        <p14:creationId xmlns:p14="http://schemas.microsoft.com/office/powerpoint/2010/main" val="1484457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p:nvPr/>
        </p:nvPicPr>
        <p:blipFill>
          <a:blip r:embed="rId2"/>
          <a:stretch>
            <a:fillRect/>
          </a:stretch>
        </p:blipFill>
        <p:spPr>
          <a:xfrm>
            <a:off x="720" y="360"/>
            <a:ext cx="9143280" cy="6857640"/>
          </a:xfrm>
          <a:prstGeom prst="rect">
            <a:avLst/>
          </a:prstGeom>
        </p:spPr>
      </p:pic>
    </p:spTree>
    <p:extLst>
      <p:ext uri="{BB962C8B-B14F-4D97-AF65-F5344CB8AC3E}">
        <p14:creationId xmlns:p14="http://schemas.microsoft.com/office/powerpoint/2010/main" val="1760905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p:nvPr/>
        </p:nvPicPr>
        <p:blipFill>
          <a:blip r:embed="rId2"/>
          <a:stretch>
            <a:fillRect/>
          </a:stretch>
        </p:blipFill>
        <p:spPr>
          <a:xfrm>
            <a:off x="0" y="360"/>
            <a:ext cx="9143280" cy="6857640"/>
          </a:xfrm>
          <a:prstGeom prst="rect">
            <a:avLst/>
          </a:prstGeom>
        </p:spPr>
      </p:pic>
    </p:spTree>
    <p:extLst>
      <p:ext uri="{BB962C8B-B14F-4D97-AF65-F5344CB8AC3E}">
        <p14:creationId xmlns:p14="http://schemas.microsoft.com/office/powerpoint/2010/main" val="4032622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86360" y="0"/>
            <a:ext cx="6857640" cy="6857640"/>
          </a:xfrm>
          <a:prstGeom prst="rect">
            <a:avLst/>
          </a:prstGeom>
        </p:spPr>
      </p:pic>
      <p:sp>
        <p:nvSpPr>
          <p:cNvPr id="2" name="Title 1"/>
          <p:cNvSpPr>
            <a:spLocks noGrp="1"/>
          </p:cNvSpPr>
          <p:nvPr>
            <p:ph type="title"/>
          </p:nvPr>
        </p:nvSpPr>
        <p:spPr/>
        <p:txBody>
          <a:bodyPr/>
          <a:lstStyle/>
          <a:p>
            <a:r>
              <a:rPr lang="en-US" dirty="0" smtClean="0">
                <a:solidFill>
                  <a:schemeClr val="bg1"/>
                </a:solidFill>
              </a:rPr>
              <a:t>Odd PDBs</a:t>
            </a:r>
            <a:endParaRPr lang="en-US" dirty="0">
              <a:solidFill>
                <a:schemeClr val="bg1"/>
              </a:solidFill>
            </a:endParaRPr>
          </a:p>
        </p:txBody>
      </p:sp>
      <p:sp>
        <p:nvSpPr>
          <p:cNvPr id="3" name="Content Placeholder 2"/>
          <p:cNvSpPr>
            <a:spLocks noGrp="1"/>
          </p:cNvSpPr>
          <p:nvPr>
            <p:ph idx="1"/>
          </p:nvPr>
        </p:nvSpPr>
        <p:spPr>
          <a:xfrm>
            <a:off x="628650" y="1825625"/>
            <a:ext cx="2638985" cy="4351338"/>
          </a:xfrm>
        </p:spPr>
        <p:txBody>
          <a:bodyPr/>
          <a:lstStyle/>
          <a:p>
            <a:r>
              <a:rPr lang="en-US" dirty="0" smtClean="0">
                <a:solidFill>
                  <a:schemeClr val="bg1"/>
                </a:solidFill>
              </a:rPr>
              <a:t>2 homologous domains in 1 model, superimposed</a:t>
            </a:r>
          </a:p>
          <a:p>
            <a:r>
              <a:rPr lang="en-US" dirty="0" smtClean="0">
                <a:solidFill>
                  <a:schemeClr val="bg1"/>
                </a:solidFill>
              </a:rPr>
              <a:t>~280 </a:t>
            </a:r>
            <a:r>
              <a:rPr lang="en-US" dirty="0" err="1" smtClean="0">
                <a:solidFill>
                  <a:schemeClr val="bg1"/>
                </a:solidFill>
              </a:rPr>
              <a:t>clashscore</a:t>
            </a:r>
            <a:endParaRPr lang="en-US" dirty="0">
              <a:solidFill>
                <a:schemeClr val="bg1"/>
              </a:solidFill>
            </a:endParaRPr>
          </a:p>
        </p:txBody>
      </p:sp>
    </p:spTree>
    <p:extLst>
      <p:ext uri="{BB962C8B-B14F-4D97-AF65-F5344CB8AC3E}">
        <p14:creationId xmlns:p14="http://schemas.microsoft.com/office/powerpoint/2010/main" val="3245740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625" y="365126"/>
            <a:ext cx="8430015" cy="1325563"/>
          </a:xfrm>
        </p:spPr>
        <p:txBody>
          <a:bodyPr/>
          <a:lstStyle/>
          <a:p>
            <a:r>
              <a:rPr lang="en-US" dirty="0" smtClean="0"/>
              <a:t>Conclusions for h</a:t>
            </a:r>
            <a:r>
              <a:rPr lang="en-US" dirty="0" smtClean="0"/>
              <a:t>igh-throughput </a:t>
            </a:r>
            <a:r>
              <a:rPr lang="en-US" dirty="0" err="1" smtClean="0"/>
              <a:t>MolProbity</a:t>
            </a:r>
            <a:endParaRPr lang="en-US" dirty="0"/>
          </a:p>
        </p:txBody>
      </p:sp>
      <p:sp>
        <p:nvSpPr>
          <p:cNvPr id="3" name="Content Placeholder 2"/>
          <p:cNvSpPr>
            <a:spLocks noGrp="1"/>
          </p:cNvSpPr>
          <p:nvPr>
            <p:ph sz="half" idx="1"/>
          </p:nvPr>
        </p:nvSpPr>
        <p:spPr>
          <a:xfrm>
            <a:off x="628650" y="1825625"/>
            <a:ext cx="7886700" cy="4351338"/>
          </a:xfrm>
        </p:spPr>
        <p:txBody>
          <a:bodyPr/>
          <a:lstStyle/>
          <a:p>
            <a:r>
              <a:rPr lang="en-US" dirty="0" smtClean="0"/>
              <a:t>High-throughput version of </a:t>
            </a:r>
            <a:r>
              <a:rPr lang="en-US" dirty="0" err="1" smtClean="0"/>
              <a:t>MolProbity</a:t>
            </a:r>
            <a:r>
              <a:rPr lang="en-US" dirty="0" smtClean="0"/>
              <a:t> is powerful! </a:t>
            </a:r>
          </a:p>
          <a:p>
            <a:pPr lvl="1"/>
            <a:r>
              <a:rPr lang="en-US" dirty="0"/>
              <a:t>D</a:t>
            </a:r>
            <a:r>
              <a:rPr lang="en-US" dirty="0" smtClean="0"/>
              <a:t>eals</a:t>
            </a:r>
            <a:r>
              <a:rPr lang="en-US" dirty="0" smtClean="0"/>
              <a:t> </a:t>
            </a:r>
            <a:r>
              <a:rPr lang="en-US" dirty="0" smtClean="0"/>
              <a:t>with NMR </a:t>
            </a:r>
            <a:r>
              <a:rPr lang="en-US" dirty="0" smtClean="0"/>
              <a:t>ensembles</a:t>
            </a:r>
          </a:p>
          <a:p>
            <a:pPr lvl="1"/>
            <a:r>
              <a:rPr lang="en-US" dirty="0"/>
              <a:t>A</a:t>
            </a:r>
            <a:r>
              <a:rPr lang="en-US" dirty="0" smtClean="0"/>
              <a:t>llows analysis </a:t>
            </a:r>
            <a:r>
              <a:rPr lang="en-US" dirty="0" smtClean="0"/>
              <a:t>of large structural </a:t>
            </a:r>
            <a:r>
              <a:rPr lang="en-US" dirty="0" smtClean="0"/>
              <a:t>datasets</a:t>
            </a:r>
          </a:p>
          <a:p>
            <a:pPr lvl="1"/>
            <a:r>
              <a:rPr lang="en-US" dirty="0" smtClean="0"/>
              <a:t>Allows us to test different methods of validation</a:t>
            </a:r>
          </a:p>
          <a:p>
            <a:r>
              <a:rPr lang="en-US" dirty="0"/>
              <a:t>Check your structures before you use them!</a:t>
            </a:r>
          </a:p>
          <a:p>
            <a:endParaRPr lang="en-US" dirty="0" smtClean="0"/>
          </a:p>
          <a:p>
            <a:endParaRPr lang="en-US" dirty="0" smtClean="0"/>
          </a:p>
        </p:txBody>
      </p:sp>
    </p:spTree>
    <p:extLst>
      <p:ext uri="{BB962C8B-B14F-4D97-AF65-F5344CB8AC3E}">
        <p14:creationId xmlns:p14="http://schemas.microsoft.com/office/powerpoint/2010/main" val="3127891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73" y="152183"/>
            <a:ext cx="8630432" cy="812321"/>
          </a:xfrm>
        </p:spPr>
        <p:txBody>
          <a:bodyPr/>
          <a:lstStyle/>
          <a:p>
            <a:r>
              <a:rPr lang="en-US" dirty="0" smtClean="0"/>
              <a:t>Acknowledgements</a:t>
            </a:r>
            <a:endParaRPr lang="en-US" dirty="0"/>
          </a:p>
        </p:txBody>
      </p:sp>
      <p:sp>
        <p:nvSpPr>
          <p:cNvPr id="4" name="Content Placeholder 3"/>
          <p:cNvSpPr>
            <a:spLocks noGrp="1"/>
          </p:cNvSpPr>
          <p:nvPr>
            <p:ph sz="half" idx="1"/>
          </p:nvPr>
        </p:nvSpPr>
        <p:spPr>
          <a:xfrm>
            <a:off x="275573" y="964504"/>
            <a:ext cx="4239277" cy="5699343"/>
          </a:xfrm>
        </p:spPr>
        <p:txBody>
          <a:bodyPr>
            <a:normAutofit fontScale="62500" lnSpcReduction="20000"/>
          </a:bodyPr>
          <a:lstStyle/>
          <a:p>
            <a:pPr marL="0" indent="0">
              <a:buNone/>
            </a:pPr>
            <a:r>
              <a:rPr lang="en-US" u="sng" dirty="0" smtClean="0"/>
              <a:t>Duke University</a:t>
            </a:r>
          </a:p>
          <a:p>
            <a:pPr marL="0" indent="0">
              <a:buNone/>
            </a:pPr>
            <a:r>
              <a:rPr lang="en-US" dirty="0" smtClean="0"/>
              <a:t>David and Jane Richardson</a:t>
            </a:r>
          </a:p>
          <a:p>
            <a:pPr marL="0" indent="0">
              <a:buNone/>
            </a:pPr>
            <a:r>
              <a:rPr lang="en-US" dirty="0"/>
              <a:t>Bryan </a:t>
            </a:r>
            <a:r>
              <a:rPr lang="en-US" dirty="0" err="1"/>
              <a:t>Arendall</a:t>
            </a:r>
            <a:endParaRPr lang="en-US" dirty="0"/>
          </a:p>
          <a:p>
            <a:pPr marL="0" indent="0">
              <a:buNone/>
            </a:pPr>
            <a:r>
              <a:rPr lang="en-US" dirty="0"/>
              <a:t>Jeremy Block</a:t>
            </a:r>
          </a:p>
          <a:p>
            <a:pPr marL="0" indent="0">
              <a:buNone/>
            </a:pPr>
            <a:r>
              <a:rPr lang="en-US" dirty="0"/>
              <a:t>Ian </a:t>
            </a:r>
            <a:r>
              <a:rPr lang="en-US" dirty="0" smtClean="0"/>
              <a:t>Davis</a:t>
            </a:r>
          </a:p>
          <a:p>
            <a:pPr marL="0" indent="0">
              <a:buNone/>
            </a:pPr>
            <a:r>
              <a:rPr lang="en-US" dirty="0" smtClean="0"/>
              <a:t>Lindsay </a:t>
            </a:r>
            <a:r>
              <a:rPr lang="en-US" dirty="0" err="1" smtClean="0"/>
              <a:t>Deis</a:t>
            </a:r>
            <a:endParaRPr lang="en-US" dirty="0"/>
          </a:p>
          <a:p>
            <a:pPr marL="0" indent="0">
              <a:buNone/>
            </a:pPr>
            <a:r>
              <a:rPr lang="en-US" dirty="0"/>
              <a:t>Jeff </a:t>
            </a:r>
            <a:r>
              <a:rPr lang="en-US" dirty="0" err="1"/>
              <a:t>Headd</a:t>
            </a:r>
            <a:endParaRPr lang="en-US" dirty="0"/>
          </a:p>
          <a:p>
            <a:pPr marL="0" indent="0">
              <a:buNone/>
            </a:pPr>
            <a:r>
              <a:rPr lang="en-US" dirty="0"/>
              <a:t>Bradley </a:t>
            </a:r>
            <a:r>
              <a:rPr lang="en-US" dirty="0" err="1"/>
              <a:t>Hintze</a:t>
            </a:r>
            <a:endParaRPr lang="en-US" dirty="0"/>
          </a:p>
          <a:p>
            <a:pPr marL="0" indent="0">
              <a:buNone/>
            </a:pPr>
            <a:r>
              <a:rPr lang="en-US" dirty="0"/>
              <a:t>Bob </a:t>
            </a:r>
            <a:r>
              <a:rPr lang="en-US" dirty="0" err="1"/>
              <a:t>Immormino</a:t>
            </a:r>
            <a:endParaRPr lang="en-US" dirty="0"/>
          </a:p>
          <a:p>
            <a:pPr marL="0" indent="0">
              <a:buNone/>
            </a:pPr>
            <a:r>
              <a:rPr lang="en-US" dirty="0"/>
              <a:t>Swati Jain</a:t>
            </a:r>
          </a:p>
          <a:p>
            <a:pPr marL="0" indent="0">
              <a:buNone/>
            </a:pPr>
            <a:r>
              <a:rPr lang="en-US" dirty="0"/>
              <a:t>Gary </a:t>
            </a:r>
            <a:r>
              <a:rPr lang="en-US" dirty="0" err="1"/>
              <a:t>Kapral</a:t>
            </a:r>
            <a:endParaRPr lang="en-US" dirty="0"/>
          </a:p>
          <a:p>
            <a:pPr marL="0" indent="0">
              <a:buNone/>
            </a:pPr>
            <a:r>
              <a:rPr lang="en-US" dirty="0"/>
              <a:t>Daniel </a:t>
            </a:r>
            <a:r>
              <a:rPr lang="en-US" dirty="0" err="1"/>
              <a:t>Keedy</a:t>
            </a:r>
            <a:endParaRPr lang="en-US" dirty="0"/>
          </a:p>
          <a:p>
            <a:pPr marL="0" indent="0">
              <a:buNone/>
            </a:pPr>
            <a:r>
              <a:rPr lang="en-US" dirty="0"/>
              <a:t>Laura Murray</a:t>
            </a:r>
          </a:p>
          <a:p>
            <a:pPr marL="0" indent="0">
              <a:buNone/>
            </a:pPr>
            <a:r>
              <a:rPr lang="en-US" dirty="0"/>
              <a:t>Michael </a:t>
            </a:r>
            <a:r>
              <a:rPr lang="en-US" dirty="0" err="1"/>
              <a:t>Prisant</a:t>
            </a:r>
            <a:r>
              <a:rPr lang="en-US" dirty="0"/>
              <a:t> </a:t>
            </a:r>
          </a:p>
          <a:p>
            <a:pPr marL="0" indent="0">
              <a:buNone/>
            </a:pPr>
            <a:r>
              <a:rPr lang="en-US" dirty="0"/>
              <a:t>Lizbeth </a:t>
            </a:r>
            <a:r>
              <a:rPr lang="en-US" dirty="0" err="1"/>
              <a:t>Videau</a:t>
            </a:r>
            <a:endParaRPr lang="en-US" dirty="0"/>
          </a:p>
          <a:p>
            <a:pPr marL="0" indent="0">
              <a:buNone/>
            </a:pPr>
            <a:r>
              <a:rPr lang="en-US" dirty="0"/>
              <a:t>Christopher Williams</a:t>
            </a:r>
          </a:p>
          <a:p>
            <a:pPr marL="0" indent="0">
              <a:buNone/>
            </a:pPr>
            <a:r>
              <a:rPr lang="en-US" dirty="0"/>
              <a:t>J. Michael Word</a:t>
            </a:r>
          </a:p>
          <a:p>
            <a:pPr marL="0" indent="0">
              <a:buNone/>
            </a:pPr>
            <a:endParaRPr lang="en-US" dirty="0" smtClean="0"/>
          </a:p>
          <a:p>
            <a:pPr marL="0" indent="0">
              <a:buNone/>
            </a:pPr>
            <a:endParaRPr lang="en-US" dirty="0"/>
          </a:p>
        </p:txBody>
      </p:sp>
      <p:sp>
        <p:nvSpPr>
          <p:cNvPr id="5" name="Content Placeholder 4"/>
          <p:cNvSpPr>
            <a:spLocks noGrp="1"/>
          </p:cNvSpPr>
          <p:nvPr>
            <p:ph sz="half" idx="2"/>
          </p:nvPr>
        </p:nvSpPr>
        <p:spPr>
          <a:xfrm>
            <a:off x="4629150" y="964504"/>
            <a:ext cx="3886200" cy="5423770"/>
          </a:xfrm>
        </p:spPr>
        <p:txBody>
          <a:bodyPr>
            <a:normAutofit fontScale="62500" lnSpcReduction="20000"/>
          </a:bodyPr>
          <a:lstStyle/>
          <a:p>
            <a:pPr marL="0" indent="0">
              <a:buNone/>
            </a:pPr>
            <a:r>
              <a:rPr lang="en-US" u="sng" dirty="0" smtClean="0"/>
              <a:t>UW Madison</a:t>
            </a:r>
            <a:endParaRPr lang="en-US" u="sng" dirty="0" smtClean="0"/>
          </a:p>
          <a:p>
            <a:pPr marL="0" indent="0">
              <a:buNone/>
            </a:pPr>
            <a:r>
              <a:rPr lang="en-US" dirty="0" smtClean="0"/>
              <a:t>John Markley</a:t>
            </a:r>
          </a:p>
          <a:p>
            <a:pPr marL="0" indent="0">
              <a:buNone/>
            </a:pPr>
            <a:r>
              <a:rPr lang="en-US" dirty="0" smtClean="0"/>
              <a:t>Eldon Ulrich</a:t>
            </a:r>
          </a:p>
          <a:p>
            <a:pPr marL="0" indent="0">
              <a:buNone/>
            </a:pPr>
            <a:r>
              <a:rPr lang="en-US" dirty="0" err="1" smtClean="0"/>
              <a:t>Miron</a:t>
            </a:r>
            <a:r>
              <a:rPr lang="en-US" dirty="0" smtClean="0"/>
              <a:t> </a:t>
            </a:r>
            <a:r>
              <a:rPr lang="en-US" dirty="0" err="1" smtClean="0"/>
              <a:t>Livny</a:t>
            </a:r>
            <a:endParaRPr lang="en-US" dirty="0" smtClean="0"/>
          </a:p>
          <a:p>
            <a:pPr marL="0" indent="0">
              <a:buNone/>
            </a:pPr>
            <a:r>
              <a:rPr lang="en-US" dirty="0" smtClean="0"/>
              <a:t>Dimitri </a:t>
            </a:r>
            <a:r>
              <a:rPr lang="en-US" dirty="0" err="1" smtClean="0"/>
              <a:t>Maziuk</a:t>
            </a:r>
            <a:endParaRPr lang="en-US" dirty="0" smtClean="0"/>
          </a:p>
          <a:p>
            <a:pPr marL="0" indent="0">
              <a:buNone/>
            </a:pPr>
            <a:r>
              <a:rPr lang="en-US" dirty="0" smtClean="0"/>
              <a:t>Jon </a:t>
            </a:r>
            <a:r>
              <a:rPr lang="en-US" dirty="0" err="1" smtClean="0"/>
              <a:t>Wedell</a:t>
            </a:r>
            <a:endParaRPr lang="en-US" dirty="0" smtClean="0"/>
          </a:p>
          <a:p>
            <a:pPr marL="0" indent="0">
              <a:buNone/>
            </a:pPr>
            <a:r>
              <a:rPr lang="en-US" dirty="0" smtClean="0"/>
              <a:t>R. Kent Wenger</a:t>
            </a:r>
          </a:p>
          <a:p>
            <a:pPr marL="0" indent="0">
              <a:buNone/>
            </a:pPr>
            <a:r>
              <a:rPr lang="en-US" dirty="0" err="1" smtClean="0"/>
              <a:t>Hongyang</a:t>
            </a:r>
            <a:r>
              <a:rPr lang="en-US" dirty="0" smtClean="0"/>
              <a:t> Yao</a:t>
            </a:r>
            <a:endParaRPr lang="en-US" dirty="0"/>
          </a:p>
        </p:txBody>
      </p:sp>
    </p:spTree>
    <p:extLst>
      <p:ext uri="{BB962C8B-B14F-4D97-AF65-F5344CB8AC3E}">
        <p14:creationId xmlns:p14="http://schemas.microsoft.com/office/powerpoint/2010/main" val="2947368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060244" cy="1325563"/>
          </a:xfrm>
        </p:spPr>
        <p:txBody>
          <a:bodyPr/>
          <a:lstStyle/>
          <a:p>
            <a:r>
              <a:rPr lang="en-US" dirty="0" smtClean="0"/>
              <a:t>Two questions of structural biology</a:t>
            </a:r>
            <a:endParaRPr lang="en-US" dirty="0"/>
          </a:p>
        </p:txBody>
      </p:sp>
      <p:sp>
        <p:nvSpPr>
          <p:cNvPr id="4" name="TextBox 3"/>
          <p:cNvSpPr txBox="1"/>
          <p:nvPr/>
        </p:nvSpPr>
        <p:spPr>
          <a:xfrm>
            <a:off x="793376" y="1315709"/>
            <a:ext cx="1099981" cy="369332"/>
          </a:xfrm>
          <a:prstGeom prst="rect">
            <a:avLst/>
          </a:prstGeom>
          <a:noFill/>
        </p:spPr>
        <p:txBody>
          <a:bodyPr wrap="none" rtlCol="0">
            <a:spAutoFit/>
          </a:bodyPr>
          <a:lstStyle/>
          <a:p>
            <a:r>
              <a:rPr lang="en-US" dirty="0" smtClean="0"/>
              <a:t>Sequence</a:t>
            </a:r>
            <a:endParaRPr lang="en-US" dirty="0"/>
          </a:p>
        </p:txBody>
      </p:sp>
      <p:sp>
        <p:nvSpPr>
          <p:cNvPr id="5" name="TextBox 4"/>
          <p:cNvSpPr txBox="1"/>
          <p:nvPr/>
        </p:nvSpPr>
        <p:spPr>
          <a:xfrm>
            <a:off x="3895757" y="1315709"/>
            <a:ext cx="1352486" cy="369332"/>
          </a:xfrm>
          <a:prstGeom prst="rect">
            <a:avLst/>
          </a:prstGeom>
          <a:noFill/>
        </p:spPr>
        <p:txBody>
          <a:bodyPr wrap="none" rtlCol="0">
            <a:spAutoFit/>
          </a:bodyPr>
          <a:lstStyle/>
          <a:p>
            <a:r>
              <a:rPr lang="en-US" dirty="0" smtClean="0"/>
              <a:t>3D structure</a:t>
            </a:r>
            <a:endParaRPr lang="en-US" dirty="0"/>
          </a:p>
        </p:txBody>
      </p:sp>
      <p:sp>
        <p:nvSpPr>
          <p:cNvPr id="6" name="TextBox 5"/>
          <p:cNvSpPr txBox="1"/>
          <p:nvPr/>
        </p:nvSpPr>
        <p:spPr>
          <a:xfrm>
            <a:off x="7086600" y="1315709"/>
            <a:ext cx="1005403" cy="369332"/>
          </a:xfrm>
          <a:prstGeom prst="rect">
            <a:avLst/>
          </a:prstGeom>
          <a:noFill/>
        </p:spPr>
        <p:txBody>
          <a:bodyPr wrap="none" rtlCol="0">
            <a:spAutoFit/>
          </a:bodyPr>
          <a:lstStyle/>
          <a:p>
            <a:r>
              <a:rPr lang="en-US" dirty="0" smtClean="0"/>
              <a:t>Function</a:t>
            </a:r>
            <a:endParaRPr lang="en-US" dirty="0"/>
          </a:p>
        </p:txBody>
      </p:sp>
      <p:sp>
        <p:nvSpPr>
          <p:cNvPr id="7" name="Rectangle 6"/>
          <p:cNvSpPr/>
          <p:nvPr/>
        </p:nvSpPr>
        <p:spPr>
          <a:xfrm>
            <a:off x="354106" y="1845840"/>
            <a:ext cx="2286000" cy="4247317"/>
          </a:xfrm>
          <a:prstGeom prst="rect">
            <a:avLst/>
          </a:prstGeom>
        </p:spPr>
        <p:txBody>
          <a:bodyPr wrap="square">
            <a:spAutoFit/>
          </a:bodyPr>
          <a:lstStyle/>
          <a:p>
            <a:r>
              <a:rPr lang="en-US" b="1" dirty="0" smtClean="0">
                <a:latin typeface="Courier New" pitchFamily="49" charset="0"/>
                <a:cs typeface="Courier New" pitchFamily="49" charset="0"/>
              </a:rPr>
              <a:t>IVGGTSASAGDFPFIVSISRNGGPWCGGSLLNANTVLTAAHCVSGYAQSGFQIRAGSLSRTSGGITSSLSSVRVHPSYSGNNNDLAILKLSTSIPSGGNIGYARLAASGSDPVAGSSATVAGWGATSEGGSSTPVNLLKVTVPIVSRATCRAQYGTSAITNQMFCAGVSSGGKDSCQGDSGGPIVDSSNTLIGAVSWGNGCARPNYSGVYASVGALRSFIDTYA</a:t>
            </a:r>
            <a:endParaRPr lang="en-US" b="1" dirty="0">
              <a:latin typeface="Courier New" pitchFamily="49" charset="0"/>
              <a:cs typeface="Courier New" pitchFamily="49" charset="0"/>
            </a:endParaRPr>
          </a:p>
        </p:txBody>
      </p:sp>
      <p:sp>
        <p:nvSpPr>
          <p:cNvPr id="8" name="Rectangle 7"/>
          <p:cNvSpPr/>
          <p:nvPr/>
        </p:nvSpPr>
        <p:spPr>
          <a:xfrm>
            <a:off x="440650" y="6137231"/>
            <a:ext cx="1805431" cy="369332"/>
          </a:xfrm>
          <a:prstGeom prst="rect">
            <a:avLst/>
          </a:prstGeom>
        </p:spPr>
        <p:txBody>
          <a:bodyPr wrap="none">
            <a:spAutoFit/>
          </a:bodyPr>
          <a:lstStyle/>
          <a:p>
            <a:r>
              <a:rPr lang="en-US" dirty="0"/>
              <a:t>Trypsin sequence</a:t>
            </a:r>
          </a:p>
        </p:txBody>
      </p:sp>
      <p:pic>
        <p:nvPicPr>
          <p:cNvPr id="9" name="Picture 2" descr="C:\docs\labwork\talks\thesis\work\1pq7-ribbon10x10.jpg"/>
          <p:cNvPicPr>
            <a:picLocks noChangeAspect="1" noChangeArrowheads="1"/>
          </p:cNvPicPr>
          <p:nvPr/>
        </p:nvPicPr>
        <p:blipFill>
          <a:blip r:embed="rId2" cstate="print"/>
          <a:srcRect/>
          <a:stretch>
            <a:fillRect/>
          </a:stretch>
        </p:blipFill>
        <p:spPr bwMode="auto">
          <a:xfrm>
            <a:off x="3124200" y="2286000"/>
            <a:ext cx="3200400" cy="3200400"/>
          </a:xfrm>
          <a:prstGeom prst="rect">
            <a:avLst/>
          </a:prstGeom>
          <a:noFill/>
        </p:spPr>
      </p:pic>
      <p:sp>
        <p:nvSpPr>
          <p:cNvPr id="10" name="TextBox 9"/>
          <p:cNvSpPr txBox="1"/>
          <p:nvPr/>
        </p:nvSpPr>
        <p:spPr>
          <a:xfrm>
            <a:off x="3889399" y="6368534"/>
            <a:ext cx="1164101" cy="369332"/>
          </a:xfrm>
          <a:prstGeom prst="rect">
            <a:avLst/>
          </a:prstGeom>
          <a:noFill/>
        </p:spPr>
        <p:txBody>
          <a:bodyPr wrap="none" rtlCol="0">
            <a:spAutoFit/>
          </a:bodyPr>
          <a:lstStyle/>
          <a:p>
            <a:r>
              <a:rPr lang="en-US" dirty="0" smtClean="0"/>
              <a:t>PDB: 1pq7</a:t>
            </a:r>
            <a:endParaRPr lang="en-US" dirty="0"/>
          </a:p>
        </p:txBody>
      </p:sp>
      <p:cxnSp>
        <p:nvCxnSpPr>
          <p:cNvPr id="11" name="Straight Arrow Connector 10"/>
          <p:cNvCxnSpPr/>
          <p:nvPr/>
        </p:nvCxnSpPr>
        <p:spPr>
          <a:xfrm>
            <a:off x="2590800" y="3427412"/>
            <a:ext cx="914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248400" y="3427412"/>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3" descr="C:\docs\labwork\talks\thesis\work\629px-Amidbildung.svg.png"/>
          <p:cNvPicPr>
            <a:picLocks noChangeAspect="1" noChangeArrowheads="1"/>
          </p:cNvPicPr>
          <p:nvPr/>
        </p:nvPicPr>
        <p:blipFill>
          <a:blip r:embed="rId3" cstate="print"/>
          <a:srcRect l="60572"/>
          <a:stretch>
            <a:fillRect/>
          </a:stretch>
        </p:blipFill>
        <p:spPr bwMode="auto">
          <a:xfrm>
            <a:off x="6606989" y="2057400"/>
            <a:ext cx="2362200" cy="1019175"/>
          </a:xfrm>
          <a:prstGeom prst="rect">
            <a:avLst/>
          </a:prstGeom>
          <a:noFill/>
        </p:spPr>
      </p:pic>
      <p:pic>
        <p:nvPicPr>
          <p:cNvPr id="14" name="Picture 4" descr="C:\docs\labwork\talks\thesis\work\629px-Amidbildung.svg.png"/>
          <p:cNvPicPr>
            <a:picLocks noChangeAspect="1" noChangeArrowheads="1"/>
          </p:cNvPicPr>
          <p:nvPr/>
        </p:nvPicPr>
        <p:blipFill>
          <a:blip r:embed="rId3" cstate="print"/>
          <a:srcRect r="55617"/>
          <a:stretch>
            <a:fillRect/>
          </a:stretch>
        </p:blipFill>
        <p:spPr bwMode="auto">
          <a:xfrm>
            <a:off x="6462526" y="4267200"/>
            <a:ext cx="2659063" cy="1019175"/>
          </a:xfrm>
          <a:prstGeom prst="rect">
            <a:avLst/>
          </a:prstGeom>
          <a:noFill/>
        </p:spPr>
      </p:pic>
      <p:cxnSp>
        <p:nvCxnSpPr>
          <p:cNvPr id="15" name="Straight Arrow Connector 14"/>
          <p:cNvCxnSpPr/>
          <p:nvPr/>
        </p:nvCxnSpPr>
        <p:spPr>
          <a:xfrm rot="5400000">
            <a:off x="7255483" y="38473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5650" y="6063734"/>
            <a:ext cx="1761380" cy="369332"/>
          </a:xfrm>
          <a:prstGeom prst="rect">
            <a:avLst/>
          </a:prstGeom>
          <a:noFill/>
        </p:spPr>
        <p:txBody>
          <a:bodyPr wrap="none" rtlCol="0">
            <a:spAutoFit/>
          </a:bodyPr>
          <a:lstStyle/>
          <a:p>
            <a:r>
              <a:rPr lang="en-US" dirty="0" err="1" smtClean="0"/>
              <a:t>Trypsin</a:t>
            </a:r>
            <a:r>
              <a:rPr lang="en-US" dirty="0" smtClean="0"/>
              <a:t> structure</a:t>
            </a:r>
            <a:endParaRPr lang="en-US" dirty="0"/>
          </a:p>
        </p:txBody>
      </p:sp>
      <p:sp>
        <p:nvSpPr>
          <p:cNvPr id="17" name="TextBox 16"/>
          <p:cNvSpPr txBox="1"/>
          <p:nvPr/>
        </p:nvSpPr>
        <p:spPr>
          <a:xfrm>
            <a:off x="6364261" y="6368534"/>
            <a:ext cx="2701445" cy="369332"/>
          </a:xfrm>
          <a:prstGeom prst="rect">
            <a:avLst/>
          </a:prstGeom>
          <a:noFill/>
        </p:spPr>
        <p:txBody>
          <a:bodyPr wrap="none" rtlCol="0">
            <a:spAutoFit/>
          </a:bodyPr>
          <a:lstStyle/>
          <a:p>
            <a:r>
              <a:rPr lang="en-US" dirty="0" smtClean="0"/>
              <a:t>Hydrolysis of peptide bond</a:t>
            </a:r>
            <a:endParaRPr lang="en-US" dirty="0"/>
          </a:p>
        </p:txBody>
      </p:sp>
      <p:sp>
        <p:nvSpPr>
          <p:cNvPr id="18" name="TextBox 17"/>
          <p:cNvSpPr txBox="1"/>
          <p:nvPr/>
        </p:nvSpPr>
        <p:spPr>
          <a:xfrm>
            <a:off x="7008306" y="6063734"/>
            <a:ext cx="1680588" cy="369332"/>
          </a:xfrm>
          <a:prstGeom prst="rect">
            <a:avLst/>
          </a:prstGeom>
          <a:noFill/>
        </p:spPr>
        <p:txBody>
          <a:bodyPr wrap="none" rtlCol="0">
            <a:spAutoFit/>
          </a:bodyPr>
          <a:lstStyle/>
          <a:p>
            <a:r>
              <a:rPr lang="en-US" dirty="0" err="1" smtClean="0"/>
              <a:t>Trypsin</a:t>
            </a:r>
            <a:r>
              <a:rPr lang="en-US" dirty="0" smtClean="0"/>
              <a:t> reaction</a:t>
            </a:r>
            <a:endParaRPr lang="en-US" dirty="0"/>
          </a:p>
        </p:txBody>
      </p:sp>
    </p:spTree>
    <p:extLst>
      <p:ext uri="{BB962C8B-B14F-4D97-AF65-F5344CB8AC3E}">
        <p14:creationId xmlns:p14="http://schemas.microsoft.com/office/powerpoint/2010/main" val="3547652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structures?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X-ray crystallography</a:t>
            </a:r>
          </a:p>
          <a:p>
            <a:r>
              <a:rPr lang="en-US" dirty="0" smtClean="0"/>
              <a:t>X-ray diffraction of </a:t>
            </a:r>
            <a:r>
              <a:rPr lang="en-US" dirty="0" smtClean="0"/>
              <a:t>crystals</a:t>
            </a:r>
            <a:endParaRPr lang="en-US" dirty="0" smtClean="0"/>
          </a:p>
          <a:p>
            <a:r>
              <a:rPr lang="en-US" dirty="0" smtClean="0"/>
              <a:t>Provides a picture of the electron density of a macromolecular </a:t>
            </a:r>
            <a:r>
              <a:rPr lang="en-US" dirty="0" smtClean="0"/>
              <a:t>structure</a:t>
            </a:r>
            <a:endParaRPr lang="en-US" dirty="0" smtClean="0"/>
          </a:p>
          <a:p>
            <a:r>
              <a:rPr lang="en-US" dirty="0" smtClean="0"/>
              <a:t>Overall shape, but no atom </a:t>
            </a:r>
            <a:r>
              <a:rPr lang="en-US" dirty="0" smtClean="0"/>
              <a:t>identities</a:t>
            </a:r>
            <a:endParaRPr lang="en-US" dirty="0" smtClean="0"/>
          </a:p>
          <a:p>
            <a:r>
              <a:rPr lang="en-US" dirty="0" smtClean="0"/>
              <a:t>Lower numbers on resolution means more </a:t>
            </a:r>
            <a:r>
              <a:rPr lang="en-US" dirty="0" smtClean="0"/>
              <a:t>data</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NMR Spectroscopy</a:t>
            </a:r>
          </a:p>
          <a:p>
            <a:r>
              <a:rPr lang="en-US" dirty="0" smtClean="0"/>
              <a:t>NMR spectra of </a:t>
            </a:r>
            <a:r>
              <a:rPr lang="en-US" dirty="0" smtClean="0"/>
              <a:t>solutions</a:t>
            </a:r>
            <a:endParaRPr lang="en-US" dirty="0" smtClean="0"/>
          </a:p>
          <a:p>
            <a:r>
              <a:rPr lang="en-US" dirty="0" smtClean="0"/>
              <a:t>Provides relationships (distances, angles, dihedral angles) between </a:t>
            </a:r>
            <a:r>
              <a:rPr lang="en-US" dirty="0" smtClean="0"/>
              <a:t>atoms</a:t>
            </a:r>
            <a:endParaRPr lang="en-US" dirty="0" smtClean="0"/>
          </a:p>
          <a:p>
            <a:r>
              <a:rPr lang="en-US" dirty="0" smtClean="0"/>
              <a:t>Information about specific atoms, but no overall </a:t>
            </a:r>
            <a:r>
              <a:rPr lang="en-US" dirty="0" smtClean="0"/>
              <a:t>shape</a:t>
            </a:r>
            <a:endParaRPr lang="en-US" dirty="0"/>
          </a:p>
        </p:txBody>
      </p:sp>
    </p:spTree>
    <p:extLst>
      <p:ext uri="{BB962C8B-B14F-4D97-AF65-F5344CB8AC3E}">
        <p14:creationId xmlns:p14="http://schemas.microsoft.com/office/powerpoint/2010/main" val="3177366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Data Bank (PDB)</a:t>
            </a:r>
            <a:endParaRPr lang="en-US" dirty="0"/>
          </a:p>
        </p:txBody>
      </p:sp>
      <p:sp>
        <p:nvSpPr>
          <p:cNvPr id="5" name="Content Placeholder 4"/>
          <p:cNvSpPr>
            <a:spLocks noGrp="1"/>
          </p:cNvSpPr>
          <p:nvPr>
            <p:ph idx="1"/>
          </p:nvPr>
        </p:nvSpPr>
        <p:spPr/>
        <p:txBody>
          <a:bodyPr/>
          <a:lstStyle/>
          <a:p>
            <a:r>
              <a:rPr lang="en-US" dirty="0" smtClean="0"/>
              <a:t>Repository for 3D structures and </a:t>
            </a:r>
            <a:r>
              <a:rPr lang="en-US" dirty="0" smtClean="0"/>
              <a:t>data</a:t>
            </a:r>
            <a:endParaRPr lang="en-US" dirty="0" smtClean="0"/>
          </a:p>
          <a:p>
            <a:r>
              <a:rPr lang="en-US" dirty="0" smtClean="0"/>
              <a:t>Also refers to the file </a:t>
            </a:r>
            <a:r>
              <a:rPr lang="en-US" dirty="0" smtClean="0"/>
              <a:t>format</a:t>
            </a:r>
            <a:endParaRPr lang="en-US" dirty="0" smtClean="0"/>
          </a:p>
          <a:p>
            <a:r>
              <a:rPr lang="en-US" dirty="0" smtClean="0"/>
              <a:t>88,247 </a:t>
            </a:r>
            <a:r>
              <a:rPr lang="en-US" dirty="0" smtClean="0"/>
              <a:t>X-ray structures vs </a:t>
            </a:r>
            <a:r>
              <a:rPr lang="en-US" dirty="0" smtClean="0"/>
              <a:t>10,451 </a:t>
            </a:r>
            <a:r>
              <a:rPr lang="en-US" dirty="0" smtClean="0"/>
              <a:t>NMR structures </a:t>
            </a:r>
            <a:r>
              <a:rPr lang="en-US" dirty="0" smtClean="0"/>
              <a:t>deposited</a:t>
            </a:r>
            <a:endParaRPr lang="en-US" dirty="0" smtClean="0"/>
          </a:p>
          <a:p>
            <a:r>
              <a:rPr lang="en-US" dirty="0" smtClean="0"/>
              <a:t>92,283 </a:t>
            </a:r>
            <a:r>
              <a:rPr lang="en-US" dirty="0" smtClean="0"/>
              <a:t>protein structures vs </a:t>
            </a:r>
            <a:r>
              <a:rPr lang="en-US" dirty="0" smtClean="0"/>
              <a:t>2,557 </a:t>
            </a:r>
            <a:r>
              <a:rPr lang="en-US" dirty="0" smtClean="0"/>
              <a:t>nucleic acid structures (~</a:t>
            </a:r>
            <a:r>
              <a:rPr lang="en-US" dirty="0" smtClean="0"/>
              <a:t>4600 </a:t>
            </a:r>
            <a:r>
              <a:rPr lang="en-US" dirty="0" smtClean="0"/>
              <a:t>protein-nucleic acid complexes)</a:t>
            </a:r>
          </a:p>
          <a:p>
            <a:r>
              <a:rPr lang="en-US" dirty="0" smtClean="0"/>
              <a:t>We make extensive use of the structures deposited in the </a:t>
            </a:r>
            <a:r>
              <a:rPr lang="en-US" dirty="0" smtClean="0"/>
              <a:t>PDB</a:t>
            </a:r>
            <a:endParaRPr lang="en-US" dirty="0" smtClean="0"/>
          </a:p>
          <a:p>
            <a:endParaRPr lang="en-US" dirty="0"/>
          </a:p>
        </p:txBody>
      </p:sp>
      <p:sp>
        <p:nvSpPr>
          <p:cNvPr id="6" name="Text Box 4"/>
          <p:cNvSpPr txBox="1">
            <a:spLocks noChangeArrowheads="1"/>
          </p:cNvSpPr>
          <p:nvPr/>
        </p:nvSpPr>
        <p:spPr bwMode="auto">
          <a:xfrm>
            <a:off x="5394624" y="6573872"/>
            <a:ext cx="3335405" cy="228600"/>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sz="1200" b="1" dirty="0" smtClean="0">
                <a:latin typeface="Arial" charset="0"/>
                <a:ea typeface="msgothic" charset="0"/>
                <a:cs typeface="msgothic" charset="0"/>
              </a:rPr>
              <a:t>Berman et </a:t>
            </a:r>
            <a:r>
              <a:rPr lang="en-GB" sz="1200" b="1" dirty="0">
                <a:latin typeface="Arial" charset="0"/>
                <a:ea typeface="msgothic" charset="0"/>
                <a:cs typeface="msgothic" charset="0"/>
              </a:rPr>
              <a:t>al. </a:t>
            </a:r>
            <a:r>
              <a:rPr lang="en-GB" sz="1200" b="1" dirty="0" smtClean="0">
                <a:latin typeface="Arial" charset="0"/>
                <a:ea typeface="msgothic" charset="0"/>
                <a:cs typeface="msgothic" charset="0"/>
              </a:rPr>
              <a:t>(2000) NAR, 28, 235-242</a:t>
            </a:r>
            <a:endParaRPr lang="en-GB" sz="1200" b="1" dirty="0">
              <a:latin typeface="Arial" charset="0"/>
              <a:ea typeface="msgothic" charset="0"/>
              <a:cs typeface="msgothic" charset="0"/>
            </a:endParaRPr>
          </a:p>
        </p:txBody>
      </p:sp>
    </p:spTree>
    <p:extLst>
      <p:ext uri="{BB962C8B-B14F-4D97-AF65-F5344CB8AC3E}">
        <p14:creationId xmlns:p14="http://schemas.microsoft.com/office/powerpoint/2010/main" val="1407616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high-quality models is difficult</a:t>
            </a:r>
            <a:endParaRPr lang="en-US" dirty="0"/>
          </a:p>
        </p:txBody>
      </p:sp>
      <p:sp>
        <p:nvSpPr>
          <p:cNvPr id="3" name="Content Placeholder 2"/>
          <p:cNvSpPr>
            <a:spLocks noGrp="1"/>
          </p:cNvSpPr>
          <p:nvPr>
            <p:ph idx="1"/>
          </p:nvPr>
        </p:nvSpPr>
        <p:spPr/>
        <p:txBody>
          <a:bodyPr/>
          <a:lstStyle/>
          <a:p>
            <a:r>
              <a:rPr lang="en-US" dirty="0" smtClean="0"/>
              <a:t>No way to directly see atom positions</a:t>
            </a:r>
          </a:p>
          <a:p>
            <a:r>
              <a:rPr lang="en-US" dirty="0" smtClean="0"/>
              <a:t>X-ray crystallography and NMR spectroscopy provide </a:t>
            </a:r>
            <a:r>
              <a:rPr lang="en-US" i="1" dirty="0" smtClean="0"/>
              <a:t>models</a:t>
            </a:r>
            <a:r>
              <a:rPr lang="en-US" dirty="0" smtClean="0"/>
              <a:t> of </a:t>
            </a:r>
            <a:r>
              <a:rPr lang="en-US" dirty="0" smtClean="0"/>
              <a:t>structures</a:t>
            </a:r>
            <a:endParaRPr lang="en-US" dirty="0" smtClean="0"/>
          </a:p>
          <a:p>
            <a:pPr lvl="1"/>
            <a:r>
              <a:rPr lang="en-US" dirty="0" smtClean="0"/>
              <a:t>Structural biologists should build the highest quality models </a:t>
            </a:r>
            <a:r>
              <a:rPr lang="en-US" dirty="0" smtClean="0"/>
              <a:t>possible</a:t>
            </a:r>
            <a:endParaRPr lang="en-US" dirty="0" smtClean="0"/>
          </a:p>
          <a:p>
            <a:pPr lvl="1"/>
            <a:r>
              <a:rPr lang="en-US" dirty="0" smtClean="0"/>
              <a:t>Data is </a:t>
            </a:r>
            <a:r>
              <a:rPr lang="en-US" dirty="0" smtClean="0"/>
              <a:t>limited</a:t>
            </a:r>
            <a:endParaRPr lang="en-US" dirty="0" smtClean="0"/>
          </a:p>
          <a:p>
            <a:pPr lvl="1"/>
            <a:r>
              <a:rPr lang="en-US" dirty="0" smtClean="0"/>
              <a:t>Have to use other knowledge (chemistry, algorithms, </a:t>
            </a:r>
            <a:r>
              <a:rPr lang="en-US" dirty="0" err="1" smtClean="0"/>
              <a:t>etc</a:t>
            </a:r>
            <a:r>
              <a:rPr lang="en-US" dirty="0" smtClean="0"/>
              <a:t>) to fill in for lack of </a:t>
            </a:r>
            <a:r>
              <a:rPr lang="en-US" dirty="0" smtClean="0"/>
              <a:t>data</a:t>
            </a:r>
            <a:endParaRPr lang="en-US" dirty="0" smtClean="0"/>
          </a:p>
          <a:p>
            <a:pPr lvl="1"/>
            <a:r>
              <a:rPr lang="en-US" dirty="0" smtClean="0"/>
              <a:t>Subjectivity in interpreting </a:t>
            </a:r>
            <a:r>
              <a:rPr lang="en-US" dirty="0" smtClean="0"/>
              <a:t>data</a:t>
            </a:r>
            <a:endParaRPr lang="en-US" dirty="0" smtClean="0"/>
          </a:p>
        </p:txBody>
      </p:sp>
    </p:spTree>
    <p:extLst>
      <p:ext uri="{BB962C8B-B14F-4D97-AF65-F5344CB8AC3E}">
        <p14:creationId xmlns:p14="http://schemas.microsoft.com/office/powerpoint/2010/main" val="132840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p:cNvPicPr/>
          <p:nvPr/>
        </p:nvPicPr>
        <p:blipFill>
          <a:blip r:embed="rId2"/>
          <a:stretch>
            <a:fillRect/>
          </a:stretch>
        </p:blipFill>
        <p:spPr>
          <a:xfrm>
            <a:off x="1143180" y="0"/>
            <a:ext cx="6857640" cy="6857640"/>
          </a:xfrm>
          <a:prstGeom prst="rect">
            <a:avLst/>
          </a:prstGeom>
        </p:spPr>
      </p:pic>
      <p:sp>
        <p:nvSpPr>
          <p:cNvPr id="2" name="Title 1"/>
          <p:cNvSpPr>
            <a:spLocks noGrp="1"/>
          </p:cNvSpPr>
          <p:nvPr>
            <p:ph type="title"/>
          </p:nvPr>
        </p:nvSpPr>
        <p:spPr>
          <a:xfrm>
            <a:off x="560832" y="1"/>
            <a:ext cx="8071104" cy="1325563"/>
          </a:xfrm>
        </p:spPr>
        <p:txBody>
          <a:bodyPr/>
          <a:lstStyle/>
          <a:p>
            <a:r>
              <a:rPr lang="en-US" dirty="0" smtClean="0">
                <a:solidFill>
                  <a:schemeClr val="bg1"/>
                </a:solidFill>
              </a:rPr>
              <a:t>In the best case:</a:t>
            </a:r>
            <a:endParaRPr lang="en-US" dirty="0">
              <a:solidFill>
                <a:schemeClr val="bg1"/>
              </a:solidFill>
            </a:endParaRPr>
          </a:p>
        </p:txBody>
      </p:sp>
      <p:sp>
        <p:nvSpPr>
          <p:cNvPr id="5" name="CustomShape 2"/>
          <p:cNvSpPr/>
          <p:nvPr/>
        </p:nvSpPr>
        <p:spPr>
          <a:xfrm>
            <a:off x="2343591" y="6218640"/>
            <a:ext cx="2767320" cy="639000"/>
          </a:xfrm>
          <a:prstGeom prst="rect">
            <a:avLst/>
          </a:prstGeom>
        </p:spPr>
        <p:txBody>
          <a:bodyPr wrap="none" lIns="90000" tIns="45000" rIns="90000" bIns="45000"/>
          <a:lstStyle/>
          <a:p>
            <a:pPr>
              <a:lnSpc>
                <a:spcPct val="100000"/>
              </a:lnSpc>
            </a:pPr>
            <a:r>
              <a:rPr lang="en-US" dirty="0" err="1">
                <a:solidFill>
                  <a:srgbClr val="FFFFFF"/>
                </a:solidFill>
                <a:latin typeface="Arial"/>
              </a:rPr>
              <a:t>Rubredoxin</a:t>
            </a:r>
            <a:r>
              <a:rPr lang="en-US" dirty="0">
                <a:solidFill>
                  <a:srgbClr val="FFFFFF"/>
                </a:solidFill>
                <a:latin typeface="Arial"/>
              </a:rPr>
              <a:t> 0.69 Å (1yk4)</a:t>
            </a:r>
            <a:endParaRPr dirty="0"/>
          </a:p>
          <a:p>
            <a:pPr>
              <a:lnSpc>
                <a:spcPct val="100000"/>
              </a:lnSpc>
            </a:pPr>
            <a:r>
              <a:rPr lang="en-US" dirty="0" err="1">
                <a:solidFill>
                  <a:srgbClr val="FFFFFF"/>
                </a:solidFill>
                <a:latin typeface="Arial"/>
              </a:rPr>
              <a:t>Thr</a:t>
            </a:r>
            <a:r>
              <a:rPr lang="en-US" dirty="0">
                <a:solidFill>
                  <a:srgbClr val="FFFFFF"/>
                </a:solidFill>
                <a:latin typeface="Arial"/>
              </a:rPr>
              <a:t> 28 2Fo-Fc map</a:t>
            </a:r>
            <a:endParaRPr dirty="0"/>
          </a:p>
        </p:txBody>
      </p:sp>
    </p:spTree>
    <p:extLst>
      <p:ext uri="{BB962C8B-B14F-4D97-AF65-F5344CB8AC3E}">
        <p14:creationId xmlns:p14="http://schemas.microsoft.com/office/powerpoint/2010/main" val="166639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p:nvPr/>
        </p:nvPicPr>
        <p:blipFill>
          <a:blip r:embed="rId2"/>
          <a:stretch>
            <a:fillRect/>
          </a:stretch>
        </p:blipFill>
        <p:spPr>
          <a:xfrm>
            <a:off x="1143180" y="663141"/>
            <a:ext cx="6857640" cy="6857640"/>
          </a:xfrm>
          <a:prstGeom prst="rect">
            <a:avLst/>
          </a:prstGeom>
        </p:spPr>
      </p:pic>
      <p:sp>
        <p:nvSpPr>
          <p:cNvPr id="5" name="Rectangle 4"/>
          <p:cNvSpPr/>
          <p:nvPr/>
        </p:nvSpPr>
        <p:spPr>
          <a:xfrm>
            <a:off x="1914705" y="6176963"/>
            <a:ext cx="4572000" cy="646331"/>
          </a:xfrm>
          <a:prstGeom prst="rect">
            <a:avLst/>
          </a:prstGeom>
        </p:spPr>
        <p:txBody>
          <a:bodyPr>
            <a:spAutoFit/>
          </a:bodyPr>
          <a:lstStyle/>
          <a:p>
            <a:pPr>
              <a:lnSpc>
                <a:spcPct val="100000"/>
              </a:lnSpc>
            </a:pPr>
            <a:r>
              <a:rPr lang="en-US" dirty="0" err="1" smtClean="0">
                <a:solidFill>
                  <a:srgbClr val="FFFFFF"/>
                </a:solidFill>
                <a:latin typeface="Arial"/>
              </a:rPr>
              <a:t>Rubredoxin</a:t>
            </a:r>
            <a:r>
              <a:rPr lang="en-US" dirty="0" smtClean="0">
                <a:solidFill>
                  <a:srgbClr val="FFFFFF"/>
                </a:solidFill>
                <a:latin typeface="Arial"/>
              </a:rPr>
              <a:t> 1.79 Å (1yk5)</a:t>
            </a:r>
            <a:endParaRPr lang="en-US" dirty="0" smtClean="0"/>
          </a:p>
          <a:p>
            <a:pPr>
              <a:lnSpc>
                <a:spcPct val="100000"/>
              </a:lnSpc>
            </a:pPr>
            <a:r>
              <a:rPr lang="en-US" dirty="0" err="1" smtClean="0">
                <a:solidFill>
                  <a:srgbClr val="FFFFFF"/>
                </a:solidFill>
                <a:latin typeface="Arial"/>
              </a:rPr>
              <a:t>Thr</a:t>
            </a:r>
            <a:r>
              <a:rPr lang="en-US" dirty="0" smtClean="0">
                <a:solidFill>
                  <a:srgbClr val="FFFFFF"/>
                </a:solidFill>
                <a:latin typeface="Arial"/>
              </a:rPr>
              <a:t> 28 2Fo-Fc map</a:t>
            </a:r>
            <a:endParaRPr lang="en-US" dirty="0"/>
          </a:p>
        </p:txBody>
      </p:sp>
      <p:sp>
        <p:nvSpPr>
          <p:cNvPr id="2" name="Title 1"/>
          <p:cNvSpPr>
            <a:spLocks noGrp="1"/>
          </p:cNvSpPr>
          <p:nvPr>
            <p:ph type="title"/>
          </p:nvPr>
        </p:nvSpPr>
        <p:spPr>
          <a:xfrm>
            <a:off x="628650" y="360"/>
            <a:ext cx="7886700" cy="1325563"/>
          </a:xfrm>
        </p:spPr>
        <p:txBody>
          <a:bodyPr/>
          <a:lstStyle/>
          <a:p>
            <a:r>
              <a:rPr lang="en-US" dirty="0" smtClean="0">
                <a:solidFill>
                  <a:schemeClr val="bg1"/>
                </a:solidFill>
              </a:rPr>
              <a:t>But is usually harder…..</a:t>
            </a:r>
            <a:endParaRPr lang="en-US" dirty="0">
              <a:solidFill>
                <a:schemeClr val="bg1"/>
              </a:solidFill>
            </a:endParaRPr>
          </a:p>
        </p:txBody>
      </p:sp>
    </p:spTree>
    <p:extLst>
      <p:ext uri="{BB962C8B-B14F-4D97-AF65-F5344CB8AC3E}">
        <p14:creationId xmlns:p14="http://schemas.microsoft.com/office/powerpoint/2010/main" val="1882506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p:nvPr/>
        </p:nvPicPr>
        <p:blipFill>
          <a:blip r:embed="rId2"/>
          <a:stretch>
            <a:fillRect/>
          </a:stretch>
        </p:blipFill>
        <p:spPr>
          <a:xfrm>
            <a:off x="1188720" y="0"/>
            <a:ext cx="6857640" cy="6857640"/>
          </a:xfrm>
          <a:prstGeom prst="rect">
            <a:avLst/>
          </a:prstGeom>
        </p:spPr>
      </p:pic>
      <p:sp>
        <p:nvSpPr>
          <p:cNvPr id="5" name="Rectangle 4"/>
          <p:cNvSpPr/>
          <p:nvPr/>
        </p:nvSpPr>
        <p:spPr>
          <a:xfrm>
            <a:off x="1422855" y="6211309"/>
            <a:ext cx="4572000" cy="646331"/>
          </a:xfrm>
          <a:prstGeom prst="rect">
            <a:avLst/>
          </a:prstGeom>
        </p:spPr>
        <p:txBody>
          <a:bodyPr>
            <a:spAutoFit/>
          </a:bodyPr>
          <a:lstStyle/>
          <a:p>
            <a:pPr>
              <a:lnSpc>
                <a:spcPct val="100000"/>
              </a:lnSpc>
            </a:pPr>
            <a:r>
              <a:rPr lang="en-US" dirty="0" smtClean="0">
                <a:solidFill>
                  <a:srgbClr val="FFFFFF"/>
                </a:solidFill>
                <a:latin typeface="Arial"/>
              </a:rPr>
              <a:t>Photosystem I, 3.40 Å (2o01)</a:t>
            </a:r>
            <a:endParaRPr lang="en-US" dirty="0" smtClean="0"/>
          </a:p>
          <a:p>
            <a:pPr>
              <a:lnSpc>
                <a:spcPct val="100000"/>
              </a:lnSpc>
            </a:pPr>
            <a:r>
              <a:rPr lang="en-US" dirty="0" err="1" smtClean="0">
                <a:solidFill>
                  <a:srgbClr val="FFFFFF"/>
                </a:solidFill>
                <a:latin typeface="Arial"/>
              </a:rPr>
              <a:t>Thr</a:t>
            </a:r>
            <a:r>
              <a:rPr lang="en-US" dirty="0" smtClean="0">
                <a:solidFill>
                  <a:srgbClr val="FFFFFF"/>
                </a:solidFill>
                <a:latin typeface="Arial"/>
              </a:rPr>
              <a:t> 51 2Fo-Fc map</a:t>
            </a:r>
            <a:endParaRPr lang="en-US" dirty="0"/>
          </a:p>
        </p:txBody>
      </p:sp>
      <p:sp>
        <p:nvSpPr>
          <p:cNvPr id="2" name="Title 1"/>
          <p:cNvSpPr>
            <a:spLocks noGrp="1"/>
          </p:cNvSpPr>
          <p:nvPr>
            <p:ph type="title"/>
          </p:nvPr>
        </p:nvSpPr>
        <p:spPr/>
        <p:txBody>
          <a:bodyPr/>
          <a:lstStyle/>
          <a:p>
            <a:r>
              <a:rPr lang="en-US" dirty="0" smtClean="0">
                <a:solidFill>
                  <a:schemeClr val="bg1"/>
                </a:solidFill>
              </a:rPr>
              <a:t>And in the worst case:</a:t>
            </a:r>
            <a:endParaRPr lang="en-US" dirty="0">
              <a:solidFill>
                <a:schemeClr val="bg1"/>
              </a:solidFill>
            </a:endParaRPr>
          </a:p>
        </p:txBody>
      </p:sp>
    </p:spTree>
    <p:extLst>
      <p:ext uri="{BB962C8B-B14F-4D97-AF65-F5344CB8AC3E}">
        <p14:creationId xmlns:p14="http://schemas.microsoft.com/office/powerpoint/2010/main" val="2981004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9995</TotalTime>
  <Words>1004</Words>
  <Application>Microsoft Office PowerPoint</Application>
  <PresentationFormat>On-screen Show (4:3)</PresentationFormat>
  <Paragraphs>161</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Courier New</vt:lpstr>
      <vt:lpstr>msgothic</vt:lpstr>
      <vt:lpstr>Office Theme</vt:lpstr>
      <vt:lpstr>HTCondor and macromolecular structure validation </vt:lpstr>
      <vt:lpstr>Macromolecules</vt:lpstr>
      <vt:lpstr>Two questions of structural biology</vt:lpstr>
      <vt:lpstr>How do we solve structures?</vt:lpstr>
      <vt:lpstr>Protein Data Bank (PDB)</vt:lpstr>
      <vt:lpstr>Building high-quality models is difficult</vt:lpstr>
      <vt:lpstr>In the best case:</vt:lpstr>
      <vt:lpstr>But is usually harder…..</vt:lpstr>
      <vt:lpstr>And in the worst case:</vt:lpstr>
      <vt:lpstr>Errors in models </vt:lpstr>
      <vt:lpstr>PowerPoint Presentation</vt:lpstr>
      <vt:lpstr>Visualizing a structure with validation</vt:lpstr>
      <vt:lpstr>Validation report table</vt:lpstr>
      <vt:lpstr>MolProbity at BMRB/NMRFAM</vt:lpstr>
      <vt:lpstr>MolProbity on large datasets</vt:lpstr>
      <vt:lpstr>HTCondor @ BMRB</vt:lpstr>
      <vt:lpstr>MolProbity = many programs/languages</vt:lpstr>
      <vt:lpstr>HTCondor + MolProbity?</vt:lpstr>
      <vt:lpstr>HTCondor novice pitfalls</vt:lpstr>
      <vt:lpstr>MolProbity + PDB files pitfalls</vt:lpstr>
      <vt:lpstr>HTCondor + MolProbity</vt:lpstr>
      <vt:lpstr>Results of HTCondor + MolProbity</vt:lpstr>
      <vt:lpstr>PowerPoint Presentation</vt:lpstr>
      <vt:lpstr>PowerPoint Presentation</vt:lpstr>
      <vt:lpstr>Odd PDBs</vt:lpstr>
      <vt:lpstr>Conclusions for high-throughput MolProbity</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building better structures</dc:title>
  <dc:creator>vbc3</dc:creator>
  <cp:lastModifiedBy>vbc3</cp:lastModifiedBy>
  <cp:revision>107</cp:revision>
  <dcterms:created xsi:type="dcterms:W3CDTF">2014-02-03T21:06:41Z</dcterms:created>
  <dcterms:modified xsi:type="dcterms:W3CDTF">2014-04-29T15:33:52Z</dcterms:modified>
</cp:coreProperties>
</file>