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8" r:id="rId2"/>
  </p:sldMasterIdLst>
  <p:notesMasterIdLst>
    <p:notesMasterId r:id="rId34"/>
  </p:notesMasterIdLst>
  <p:handoutMasterIdLst>
    <p:handoutMasterId r:id="rId35"/>
  </p:handoutMasterIdLst>
  <p:sldIdLst>
    <p:sldId id="307" r:id="rId3"/>
    <p:sldId id="611" r:id="rId4"/>
    <p:sldId id="621" r:id="rId5"/>
    <p:sldId id="622" r:id="rId6"/>
    <p:sldId id="601" r:id="rId7"/>
    <p:sldId id="673" r:id="rId8"/>
    <p:sldId id="602" r:id="rId9"/>
    <p:sldId id="603" r:id="rId10"/>
    <p:sldId id="605" r:id="rId11"/>
    <p:sldId id="668" r:id="rId12"/>
    <p:sldId id="640" r:id="rId13"/>
    <p:sldId id="669" r:id="rId14"/>
    <p:sldId id="635" r:id="rId15"/>
    <p:sldId id="641" r:id="rId16"/>
    <p:sldId id="642" r:id="rId17"/>
    <p:sldId id="643" r:id="rId18"/>
    <p:sldId id="671" r:id="rId19"/>
    <p:sldId id="647" r:id="rId20"/>
    <p:sldId id="648" r:id="rId21"/>
    <p:sldId id="652" r:id="rId22"/>
    <p:sldId id="651" r:id="rId23"/>
    <p:sldId id="672" r:id="rId24"/>
    <p:sldId id="658" r:id="rId25"/>
    <p:sldId id="609" r:id="rId26"/>
    <p:sldId id="633" r:id="rId27"/>
    <p:sldId id="634" r:id="rId28"/>
    <p:sldId id="638" r:id="rId29"/>
    <p:sldId id="628" r:id="rId30"/>
    <p:sldId id="610" r:id="rId31"/>
    <p:sldId id="613" r:id="rId32"/>
    <p:sldId id="674" r:id="rId33"/>
  </p:sldIdLst>
  <p:sldSz cx="10058400" cy="7772400"/>
  <p:notesSz cx="6858000" cy="9144000"/>
  <p:defaultTextStyle>
    <a:defPPr>
      <a:defRPr lang="en-US"/>
    </a:defPPr>
    <a:lvl1pPr algn="l" defTabSz="50911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9115" algn="l" defTabSz="50911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18228" algn="l" defTabSz="50911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27344" algn="l" defTabSz="50911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36458" algn="l" defTabSz="50911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545574" algn="l" defTabSz="50911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054686" algn="l" defTabSz="50911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563802" algn="l" defTabSz="50911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072914" algn="l" defTabSz="50911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3444"/>
    <a:srgbClr val="1D3856"/>
    <a:srgbClr val="26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9511" autoAdjust="0"/>
  </p:normalViewPr>
  <p:slideViewPr>
    <p:cSldViewPr snapToGrid="0" snapToObjects="1" showGuides="1">
      <p:cViewPr>
        <p:scale>
          <a:sx n="95" d="100"/>
          <a:sy n="95" d="100"/>
        </p:scale>
        <p:origin x="-1456" y="-104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C920-1997-3642-8535-B210642BF6F1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DFB-9946-0A4C-93EB-C3538BBEA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5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F8D3-FE34-5449-9655-DE3235FB096E}" type="datetime1">
              <a:rPr lang="en-US"/>
              <a:pPr>
                <a:defRPr/>
              </a:pPr>
              <a:t>4/29/14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E952EB-03B9-3449-8240-C7237494D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11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509115" algn="l" defTabSz="50911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018228" algn="l" defTabSz="50911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527344" algn="l" defTabSz="50911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36458" algn="l" defTabSz="50911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82821-721A-DC4F-9E8F-C6B97088FAB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CF67E7-6D95-C543-B258-9BBC7750589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E28E70-94F3-D045-ADCB-9A4F4A91DE5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9A8EBC-0ADB-A447-861C-ED9A180C23E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1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1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264067-EA2C-D64D-B9FE-F7502D99B01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6A18C3-AE27-F849-BADF-315F409F04BF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i_log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0169" y="284518"/>
            <a:ext cx="1969770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02920" y="2414482"/>
            <a:ext cx="6537960" cy="1039918"/>
          </a:xfrm>
          <a:prstGeom prst="rect">
            <a:avLst/>
          </a:prstGeom>
        </p:spPr>
        <p:txBody>
          <a:bodyPr lIns="101823" tIns="50911" rIns="101823" bIns="50911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2920" y="3454400"/>
            <a:ext cx="7040880" cy="1986280"/>
          </a:xfrm>
          <a:prstGeom prst="rect">
            <a:avLst/>
          </a:prstGeom>
        </p:spPr>
        <p:txBody>
          <a:bodyPr lIns="101823" tIns="50911" rIns="101823" bIns="50911">
            <a:normAutofit/>
          </a:bodyPr>
          <a:lstStyle>
            <a:lvl1pPr marL="0" indent="0" algn="l">
              <a:buNone/>
              <a:defRPr sz="2200" b="0" i="0">
                <a:solidFill>
                  <a:schemeClr val="bg1">
                    <a:lumMod val="25000"/>
                    <a:lumOff val="75000"/>
                  </a:schemeClr>
                </a:solidFill>
                <a:latin typeface="Calibri"/>
                <a:cs typeface="Calibri"/>
              </a:defRPr>
            </a:lvl1pPr>
            <a:lvl2pPr marL="5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9" descr="uofclogo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79393" y="7324412"/>
            <a:ext cx="1606554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8258019" y="7263239"/>
            <a:ext cx="1240059" cy="296441"/>
          </a:xfrm>
          <a:prstGeom prst="rect">
            <a:avLst/>
          </a:prstGeom>
          <a:noFill/>
        </p:spPr>
        <p:txBody>
          <a:bodyPr wrap="none"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u="none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b="0" u="none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263260" y="7448551"/>
            <a:ext cx="1182017" cy="296478"/>
          </a:xfrm>
          <a:prstGeom prst="rect">
            <a:avLst/>
          </a:prstGeom>
          <a:noFill/>
        </p:spPr>
        <p:txBody>
          <a:bodyPr wrap="none"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7932293" y="7522999"/>
            <a:ext cx="345440" cy="174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14" descr="radiateforwhite.eps"/>
          <p:cNvPicPr>
            <a:picLocks noChangeAspect="1"/>
          </p:cNvPicPr>
          <p:nvPr userDrawn="1"/>
        </p:nvPicPr>
        <p:blipFill>
          <a:blip r:embed="rId4">
            <a:alphaModFix amt="53000"/>
          </a:blip>
          <a:srcRect/>
          <a:stretch>
            <a:fillRect/>
          </a:stretch>
        </p:blipFill>
        <p:spPr bwMode="auto">
          <a:xfrm>
            <a:off x="6174740" y="949961"/>
            <a:ext cx="3883660" cy="6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atlas-logo-v1.png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04" y="3238721"/>
            <a:ext cx="1296719" cy="15249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02922" y="2414482"/>
            <a:ext cx="9045077" cy="1039918"/>
          </a:xfrm>
          <a:prstGeom prst="rect">
            <a:avLst/>
          </a:prstGeom>
        </p:spPr>
        <p:txBody>
          <a:bodyPr lIns="101858" tIns="50929" rIns="101858" bIns="50929">
            <a:noAutofit/>
          </a:bodyPr>
          <a:lstStyle>
            <a:lvl1pPr algn="l">
              <a:defRPr sz="53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2920" y="3454400"/>
            <a:ext cx="7040880" cy="1986280"/>
          </a:xfrm>
          <a:prstGeom prst="rect">
            <a:avLst/>
          </a:prstGeom>
        </p:spPr>
        <p:txBody>
          <a:bodyPr lIns="101858" tIns="50929" rIns="101858" bIns="50929">
            <a:normAutofit/>
          </a:bodyPr>
          <a:lstStyle>
            <a:lvl1pPr marL="0" indent="0" algn="l">
              <a:buNone/>
              <a:defRPr sz="27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  <a:lvl2pPr marL="50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UChicago_MAROON.png"/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75" y="7020853"/>
            <a:ext cx="2610911" cy="539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258" y="4862656"/>
            <a:ext cx="4884771" cy="25239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0058400" cy="1039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 defTabSz="509292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2" y="63273"/>
            <a:ext cx="7642264" cy="949960"/>
          </a:xfrm>
          <a:prstGeom prst="rect">
            <a:avLst/>
          </a:prstGeom>
        </p:spPr>
        <p:txBody>
          <a:bodyPr lIns="101858" tIns="101858" rIns="101858" bIns="152788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58" tIns="50929" rIns="101858" bIns="50929">
            <a:normAutofit/>
          </a:bodyPr>
          <a:lstStyle>
            <a:lvl1pPr marL="381970" indent="-381970">
              <a:spcBef>
                <a:spcPts val="669"/>
              </a:spcBef>
              <a:buClr>
                <a:srgbClr val="FF0000"/>
              </a:buClr>
              <a:buSzPct val="80000"/>
              <a:buFont typeface="Arial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FF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FF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" y="7329774"/>
            <a:ext cx="586740" cy="313932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defTabSz="509292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2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6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58" tIns="50929" rIns="101858" bIns="50929" rtlCol="0">
            <a:spAutoFit/>
          </a:bodyPr>
          <a:lstStyle>
            <a:lvl1pPr marL="0" algn="l" defTabSz="509292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2"/>
            <a:ext cx="1610342" cy="832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0058400" cy="1039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 defTabSz="509292" fontAlgn="auto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2" y="63273"/>
            <a:ext cx="7642264" cy="949960"/>
          </a:xfrm>
          <a:prstGeom prst="rect">
            <a:avLst/>
          </a:prstGeom>
        </p:spPr>
        <p:txBody>
          <a:bodyPr lIns="101858" tIns="101858" rIns="101858" bIns="152788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" y="7329774"/>
            <a:ext cx="586740" cy="313932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defTabSz="509292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2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6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58" tIns="50929" rIns="101858" bIns="50929" rtlCol="0">
            <a:spAutoFit/>
          </a:bodyPr>
          <a:lstStyle>
            <a:lvl1pPr marL="0" algn="l" defTabSz="509292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2"/>
            <a:ext cx="1610342" cy="8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4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2" y="112900"/>
            <a:ext cx="7642264" cy="949960"/>
          </a:xfrm>
          <a:prstGeom prst="rect">
            <a:avLst/>
          </a:prstGeom>
        </p:spPr>
        <p:txBody>
          <a:bodyPr lIns="101858" tIns="101858" rIns="101858" bIns="152788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58" tIns="50929" rIns="101858" bIns="50929">
            <a:normAutofit/>
          </a:bodyPr>
          <a:lstStyle>
            <a:lvl1pPr>
              <a:spcBef>
                <a:spcPts val="669"/>
              </a:spcBef>
              <a:buClr>
                <a:srgbClr val="FF0000"/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FF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FF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" y="7329774"/>
            <a:ext cx="586740" cy="313932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defTabSz="509292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2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53993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58" tIns="50929" rIns="101858" bIns="50929" rtlCol="0">
            <a:spAutoFit/>
          </a:bodyPr>
          <a:lstStyle>
            <a:lvl1pPr marL="0" algn="l" defTabSz="509292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2"/>
            <a:ext cx="1610342" cy="8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1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" y="7329774"/>
            <a:ext cx="586740" cy="313932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defTabSz="509292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2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6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58" tIns="50929" rIns="101858" bIns="50929" rtlCol="0">
            <a:spAutoFit/>
          </a:bodyPr>
          <a:lstStyle>
            <a:lvl1pPr marL="0" algn="l" defTabSz="509292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8930" y="72192"/>
            <a:ext cx="1610342" cy="8320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1462" y="94909"/>
            <a:ext cx="7642264" cy="949960"/>
          </a:xfrm>
          <a:prstGeom prst="rect">
            <a:avLst/>
          </a:prstGeom>
        </p:spPr>
        <p:txBody>
          <a:bodyPr lIns="101858" tIns="101858" rIns="101858" bIns="152788" anchor="ctr">
            <a:normAutofit/>
          </a:bodyPr>
          <a:lstStyle>
            <a:lvl1pPr algn="l">
              <a:spcBef>
                <a:spcPts val="0"/>
              </a:spcBef>
              <a:defRPr sz="45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7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7640" y="7329774"/>
            <a:ext cx="586740" cy="313932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defTabSz="509292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2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6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58" tIns="50929" rIns="101858" bIns="50929" rtlCol="0">
            <a:spAutoFit/>
          </a:bodyPr>
          <a:lstStyle>
            <a:lvl1pPr marL="0" algn="l" defTabSz="509292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7640" y="7329774"/>
            <a:ext cx="586740" cy="313932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defTabSz="509292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2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6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58" tIns="50929" rIns="101858" bIns="50929" rtlCol="0">
            <a:spAutoFit/>
          </a:bodyPr>
          <a:lstStyle>
            <a:lvl1pPr marL="0" algn="l" defTabSz="509292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4735" y="2016866"/>
            <a:ext cx="8338414" cy="1906829"/>
          </a:xfrm>
          <a:prstGeom prst="rect">
            <a:avLst/>
          </a:prstGeom>
        </p:spPr>
        <p:txBody>
          <a:bodyPr vert="horz" lIns="101858" tIns="50929" rIns="101858" bIns="50929" rtlCol="0" anchor="b" anchorCtr="0">
            <a:noAutofit/>
          </a:bodyPr>
          <a:lstStyle>
            <a:lvl1pPr algn="ctr" defTabSz="101858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900" b="1" kern="1200" dirty="0">
                <a:solidFill>
                  <a:srgbClr val="FF0000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54735" y="3923386"/>
            <a:ext cx="8338414" cy="1989734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>
            <a:lvl1pPr marL="0" indent="0" algn="ctr" defTabSz="1018586" rtl="0" eaLnBrk="1" latinLnBrk="0" hangingPunct="1">
              <a:lnSpc>
                <a:spcPct val="110000"/>
              </a:lnSpc>
              <a:spcBef>
                <a:spcPts val="669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2000" kern="1200" dirty="0" smtClean="0">
                <a:solidFill>
                  <a:srgbClr val="FF0000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92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09" y="101600"/>
            <a:ext cx="8341837" cy="1295400"/>
          </a:xfrm>
          <a:prstGeom prst="rect">
            <a:avLst/>
          </a:prstGeom>
        </p:spPr>
        <p:txBody>
          <a:bodyPr lIns="101858" tIns="50929" rIns="101858" bIns="509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45" y="1813563"/>
            <a:ext cx="7955915" cy="4863148"/>
          </a:xfrm>
          <a:prstGeom prst="rect">
            <a:avLst/>
          </a:prstGeom>
        </p:spPr>
        <p:txBody>
          <a:bodyPr lIns="101858" tIns="50929" rIns="101858" bIns="50929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7640" y="7329774"/>
            <a:ext cx="586740" cy="313932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defTabSz="509292"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3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+mn-ea"/>
                <a:cs typeface="+mn-cs"/>
              </a:rPr>
              <a:pPr defTabSz="5092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871456" y="7370518"/>
            <a:ext cx="6788801" cy="313932"/>
          </a:xfrm>
          <a:prstGeom prst="rect">
            <a:avLst/>
          </a:prstGeom>
          <a:noFill/>
          <a:ln>
            <a:noFill/>
          </a:ln>
        </p:spPr>
        <p:txBody>
          <a:bodyPr wrap="square" lIns="101858" tIns="50929" rIns="101858" bIns="50929" rtlCol="0">
            <a:spAutoFit/>
          </a:bodyPr>
          <a:lstStyle>
            <a:lvl1pPr marL="0" algn="l" defTabSz="509292" rtl="0" eaLnBrk="1" latinLnBrk="0" hangingPunct="1">
              <a:defRPr lang="en-US" sz="1300" kern="120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86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84573" y="7277229"/>
            <a:ext cx="586740" cy="313055"/>
          </a:xfrm>
          <a:prstGeom prst="rect">
            <a:avLst/>
          </a:prstGeom>
          <a:noFill/>
        </p:spPr>
        <p:txBody>
          <a:bodyPr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40108"/>
            <a:ext cx="9408795" cy="949960"/>
          </a:xfrm>
          <a:prstGeom prst="rect">
            <a:avLst/>
          </a:prstGeom>
        </p:spPr>
        <p:txBody>
          <a:bodyPr lIns="101823" tIns="101823" rIns="101823" bIns="152735" anchor="ctr">
            <a:normAutofit/>
          </a:bodyPr>
          <a:lstStyle>
            <a:lvl1pPr algn="l">
              <a:spcBef>
                <a:spcPts val="0"/>
              </a:spcBef>
              <a:defRPr sz="4000" b="0" i="0">
                <a:solidFill>
                  <a:srgbClr val="6E261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23" tIns="50911" rIns="101823" bIns="50911">
            <a:normAutofit/>
          </a:bodyPr>
          <a:lstStyle>
            <a:lvl1pPr>
              <a:spcBef>
                <a:spcPts val="669"/>
              </a:spcBef>
              <a:buClr>
                <a:schemeClr val="bg2">
                  <a:lumMod val="50000"/>
                </a:schemeClr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80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80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4573" y="7277229"/>
            <a:ext cx="586740" cy="313055"/>
          </a:xfrm>
          <a:prstGeom prst="rect">
            <a:avLst/>
          </a:prstGeom>
          <a:noFill/>
        </p:spPr>
        <p:txBody>
          <a:bodyPr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3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4573" y="7277229"/>
            <a:ext cx="586740" cy="313055"/>
          </a:xfrm>
          <a:prstGeom prst="rect">
            <a:avLst/>
          </a:prstGeom>
          <a:noFill/>
        </p:spPr>
        <p:txBody>
          <a:bodyPr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920" y="2414483"/>
            <a:ext cx="6537960" cy="1997287"/>
          </a:xfrm>
          <a:prstGeom prst="rect">
            <a:avLst/>
          </a:prstGeom>
        </p:spPr>
        <p:txBody>
          <a:bodyPr lIns="101823" tIns="50911" rIns="101823" bIns="50911">
            <a:noAutofit/>
          </a:bodyPr>
          <a:lstStyle>
            <a:lvl1pPr algn="l">
              <a:defRPr sz="53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4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573" y="7277229"/>
            <a:ext cx="586740" cy="313055"/>
          </a:xfrm>
          <a:prstGeom prst="rect">
            <a:avLst/>
          </a:prstGeom>
          <a:noFill/>
        </p:spPr>
        <p:txBody>
          <a:bodyPr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59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29" y="1818240"/>
            <a:ext cx="9049392" cy="51282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02129" y="7080360"/>
            <a:ext cx="2341152" cy="533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440448" y="7080360"/>
            <a:ext cx="3187008" cy="533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211953" y="7080360"/>
            <a:ext cx="2341152" cy="533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35C17D-0380-3D41-A424-607F15BBDE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4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89360" y="1963340"/>
            <a:ext cx="8879681" cy="2024063"/>
          </a:xfrm>
          <a:prstGeom prst="rect">
            <a:avLst/>
          </a:prstGeom>
        </p:spPr>
        <p:txBody>
          <a:bodyPr lIns="71634" tIns="35817" rIns="71634" bIns="35817"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0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89360" y="4108847"/>
            <a:ext cx="8879681" cy="688181"/>
          </a:xfrm>
          <a:prstGeom prst="rect">
            <a:avLst/>
          </a:prstGeom>
        </p:spPr>
        <p:txBody>
          <a:bodyPr lIns="71634" tIns="35817" rIns="71634" bIns="35817" anchor="t"/>
          <a:lstStyle>
            <a:lvl1pPr marL="0" indent="0" algn="ct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</a:defRPr>
            </a:lvl1pPr>
            <a:lvl2pPr marL="0" indent="179085" algn="ct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</a:defRPr>
            </a:lvl2pPr>
            <a:lvl3pPr marL="0" indent="358170" algn="ct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</a:defRPr>
            </a:lvl3pPr>
            <a:lvl4pPr marL="0" indent="537256" algn="ct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</a:defRPr>
            </a:lvl4pPr>
            <a:lvl5pPr marL="0" indent="716341" algn="ct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1868097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89360" y="192286"/>
            <a:ext cx="8879681" cy="1710333"/>
          </a:xfrm>
          <a:prstGeom prst="rect">
            <a:avLst/>
          </a:prstGeom>
        </p:spPr>
        <p:txBody>
          <a:bodyPr lIns="71634" tIns="35817" rIns="71634" bIns="35817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0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27976073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14323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4" descr="radiateforwhite.eps"/>
          <p:cNvPicPr>
            <a:picLocks noChangeAspect="1"/>
          </p:cNvPicPr>
          <p:nvPr/>
        </p:nvPicPr>
        <p:blipFill>
          <a:blip r:embed="rId11">
            <a:alphaModFix amt="16000"/>
          </a:blip>
          <a:srcRect/>
          <a:stretch>
            <a:fillRect/>
          </a:stretch>
        </p:blipFill>
        <p:spPr bwMode="auto">
          <a:xfrm>
            <a:off x="6174740" y="949961"/>
            <a:ext cx="3883660" cy="6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tlas-logo-v1.png"/>
          <p:cNvPicPr>
            <a:picLocks noChangeAspect="1"/>
          </p:cNvPicPr>
          <p:nvPr userDrawn="1"/>
        </p:nvPicPr>
        <p:blipFill>
          <a:blip r:embed="rId1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04" y="3238721"/>
            <a:ext cx="1296719" cy="1524966"/>
          </a:xfrm>
          <a:prstGeom prst="rect">
            <a:avLst/>
          </a:prstGeom>
        </p:spPr>
      </p:pic>
      <p:pic>
        <p:nvPicPr>
          <p:cNvPr id="1028" name="Picture 9" descr="uofclogo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9393" y="7324412"/>
            <a:ext cx="1606554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58017" y="7263237"/>
            <a:ext cx="1240130" cy="296478"/>
          </a:xfrm>
          <a:prstGeom prst="rect">
            <a:avLst/>
          </a:prstGeom>
          <a:noFill/>
        </p:spPr>
        <p:txBody>
          <a:bodyPr wrap="none"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u="none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u="none" dirty="0">
              <a:solidFill>
                <a:schemeClr val="bg1">
                  <a:lumMod val="10000"/>
                  <a:lumOff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3260" y="7448551"/>
            <a:ext cx="1182017" cy="296478"/>
          </a:xfrm>
          <a:prstGeom prst="rect">
            <a:avLst/>
          </a:prstGeom>
          <a:noFill/>
        </p:spPr>
        <p:txBody>
          <a:bodyPr wrap="none" lIns="101823" tIns="50911" rIns="101823" bIns="509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932293" y="7522999"/>
            <a:ext cx="345440" cy="174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3" r:id="rId3"/>
    <p:sldLayoutId id="2147483676" r:id="rId4"/>
    <p:sldLayoutId id="2147483675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509115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509115"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228"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7344"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6458" algn="ctr" defTabSz="50911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1835" indent="-381835" algn="l" defTabSz="509115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7310" indent="-318195" algn="l" defTabSz="509115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72787" indent="-254556" algn="l" defTabSz="509115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81900" indent="-254556" algn="l" defTabSz="509115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91015" indent="-254556" algn="l" defTabSz="509115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800129" indent="-254556" algn="l" defTabSz="5091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245" indent="-254556" algn="l" defTabSz="5091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359" indent="-254556" algn="l" defTabSz="5091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471" indent="-254556" algn="l" defTabSz="5091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15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28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44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58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574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686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802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914" algn="l" defTabSz="5091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  <a:alpha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iconnect-2.4.1 12ring.png"/>
          <p:cNvPicPr>
            <a:picLocks noChangeAspect="1"/>
          </p:cNvPicPr>
          <p:nvPr/>
        </p:nvPicPr>
        <p:blipFill>
          <a:blip r:embed="rId10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53644"/>
            <a:ext cx="8432571" cy="4344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6" r:id="rId7"/>
    <p:sldLayoutId id="2147483687" r:id="rId8"/>
  </p:sldLayoutIdLst>
  <p:hf hdr="0" ftr="0" dt="0"/>
  <p:txStyles>
    <p:titleStyle>
      <a:lvl1pPr algn="ctr" defTabSz="50929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70" indent="-381970" algn="l" defTabSz="50929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01" indent="-318309" algn="l" defTabSz="50929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33" indent="-254646" algn="l" defTabSz="50929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525" indent="-254646" algn="l" defTabSz="50929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819" indent="-254646" algn="l" defTabSz="50929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11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406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698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99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gi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3.nd.edu/~ccl/software/parrot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opscience.iop.org/1742-6596/396/3/03201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12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osco.opensciencegrid.org/" TargetMode="External"/><Relationship Id="rId4" Type="http://schemas.openxmlformats.org/officeDocument/2006/relationships/hyperlink" Target="http://research.cs.wisc.edu/htcondor/HTCondorWeek2013/presentations/PrelzF_Blah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018" y="1675602"/>
            <a:ext cx="8023368" cy="1039918"/>
          </a:xfrm>
        </p:spPr>
        <p:txBody>
          <a:bodyPr>
            <a:noAutofit/>
          </a:bodyPr>
          <a:lstStyle/>
          <a:p>
            <a:r>
              <a:rPr lang="en-US" sz="5400" dirty="0" smtClean="0"/>
              <a:t>Connecting Campus Infrastructures with HTCondor Services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4743904"/>
            <a:ext cx="7040880" cy="273356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Lincoln Bryant </a:t>
            </a:r>
          </a:p>
          <a:p>
            <a:r>
              <a:rPr lang="en-US" dirty="0" smtClean="0"/>
              <a:t>Computation and Enrico Fermi Institutes</a:t>
            </a:r>
          </a:p>
          <a:p>
            <a:r>
              <a:rPr lang="en-US" dirty="0" smtClean="0"/>
              <a:t>University of Chicago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Condor Week 2014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20203" y="3857414"/>
            <a:ext cx="205635" cy="379815"/>
          </a:xfrm>
          <a:prstGeom prst="rect">
            <a:avLst/>
          </a:prstGeom>
          <a:noFill/>
        </p:spPr>
        <p:txBody>
          <a:bodyPr wrap="none" lIns="101823" tIns="50911" rIns="101823" bIns="50911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38181-galleryV9-wpj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685878"/>
          </a:xfrm>
          <a:prstGeom prst="rect">
            <a:avLst/>
          </a:prstGeom>
        </p:spPr>
      </p:pic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94649" y="763177"/>
            <a:ext cx="8879681" cy="171033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96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Example use case:</a:t>
            </a:r>
            <a:endParaRPr sz="6600" b="1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9" y="4874361"/>
            <a:ext cx="9148189" cy="25452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0990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Connect Service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Globus Platform</a:t>
            </a:r>
          </a:p>
          <a:p>
            <a:pPr lvl="1"/>
            <a:r>
              <a:rPr lang="en-US" dirty="0"/>
              <a:t>Reliable file transfer to ‘scratch’ endpoints</a:t>
            </a:r>
            <a:endParaRPr lang="en-US" dirty="0" smtClean="0"/>
          </a:p>
          <a:p>
            <a:pPr lvl="1"/>
            <a:r>
              <a:rPr lang="en-US" dirty="0" smtClean="0"/>
              <a:t>Identity management</a:t>
            </a:r>
          </a:p>
          <a:p>
            <a:pPr lvl="1"/>
            <a:r>
              <a:rPr lang="en-US" dirty="0" smtClean="0"/>
              <a:t>Groups, Projects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Login host</a:t>
            </a:r>
          </a:p>
          <a:p>
            <a:pPr lvl="1"/>
            <a:r>
              <a:rPr lang="en-US" dirty="0" smtClean="0"/>
              <a:t>Auto-provisioning, quickly validating users</a:t>
            </a:r>
          </a:p>
          <a:p>
            <a:r>
              <a:rPr lang="en-US" dirty="0" smtClean="0"/>
              <a:t>Bosco-based Glidein Factories</a:t>
            </a:r>
          </a:p>
          <a:p>
            <a:pPr lvl="1"/>
            <a:r>
              <a:rPr lang="en-US" dirty="0" smtClean="0"/>
              <a:t>“Remote Cluster Connect Factories” (RCCF)</a:t>
            </a:r>
          </a:p>
          <a:p>
            <a:pPr lvl="1"/>
            <a:r>
              <a:rPr lang="en-US" dirty="0" smtClean="0"/>
              <a:t>One instance per resource target</a:t>
            </a:r>
          </a:p>
          <a:p>
            <a:r>
              <a:rPr lang="en-US" dirty="0" smtClean="0"/>
              <a:t>Gratia accounting &amp; Cycle Server monitoring</a:t>
            </a:r>
          </a:p>
          <a:p>
            <a:r>
              <a:rPr lang="en-US" dirty="0" smtClean="0"/>
              <a:t>FAXbox storage service</a:t>
            </a:r>
          </a:p>
          <a:p>
            <a:pPr lvl="1"/>
            <a:r>
              <a:rPr lang="en-US" dirty="0" smtClean="0"/>
              <a:t>POSIX, http, XRootD, Globus access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lobus-250x9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4075" y="2053881"/>
            <a:ext cx="1633125" cy="55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hite_bi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75" y="2857313"/>
            <a:ext cx="2166525" cy="51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osg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15" y="4051300"/>
            <a:ext cx="2115730" cy="1072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9615" y="6179321"/>
            <a:ext cx="1636796" cy="56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8350" y="2096005"/>
            <a:ext cx="1835150" cy="43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86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Service Types for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ATLAS Connect </a:t>
            </a:r>
            <a:r>
              <a:rPr lang="en-US" b="1" dirty="0"/>
              <a:t>User</a:t>
            </a:r>
          </a:p>
          <a:p>
            <a:pPr lvl="1"/>
            <a:r>
              <a:rPr lang="en-US" dirty="0" smtClean="0"/>
              <a:t>HTCondor-based login machine for US ATLAS physicists to reach cycles at dedicated datacenters as well as departmental clusters.</a:t>
            </a:r>
            <a:endParaRPr lang="en-US" dirty="0"/>
          </a:p>
          <a:p>
            <a:r>
              <a:rPr lang="en-US" dirty="0" smtClean="0"/>
              <a:t> ATLAS </a:t>
            </a:r>
            <a:r>
              <a:rPr lang="en-US" dirty="0"/>
              <a:t>Connect </a:t>
            </a:r>
            <a:r>
              <a:rPr lang="en-US" b="1" dirty="0"/>
              <a:t>Cluster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jobs from local departmental cluster to ATLAS Connect infrastructure using HTCondor’s flocking mechanism</a:t>
            </a:r>
            <a:endParaRPr lang="en-US" dirty="0"/>
          </a:p>
          <a:p>
            <a:r>
              <a:rPr lang="en-US" dirty="0"/>
              <a:t>ATLAS Connect </a:t>
            </a:r>
            <a:r>
              <a:rPr lang="en-US" b="1" dirty="0"/>
              <a:t>Panda</a:t>
            </a:r>
          </a:p>
          <a:p>
            <a:pPr lvl="1"/>
            <a:r>
              <a:rPr lang="en-US" dirty="0" smtClean="0"/>
              <a:t>Integration with ATLAS “Panda” job workflow manager.</a:t>
            </a:r>
          </a:p>
          <a:p>
            <a:pPr lvl="1"/>
            <a:r>
              <a:rPr lang="en-US" dirty="0" smtClean="0"/>
              <a:t>Opportunistically send simulation jobs to clouds, campus clusters, HPC resource centers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589360" y="192287"/>
            <a:ext cx="8879681" cy="105453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ATLAS Connect User</a:t>
            </a:r>
            <a:endParaRPr sz="5000" dirty="0">
              <a:solidFill>
                <a:srgbClr val="800000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pic>
        <p:nvPicPr>
          <p:cNvPr id="12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551" y="1491420"/>
            <a:ext cx="7239298" cy="560665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25" name="Shape 125"/>
          <p:cNvSpPr/>
          <p:nvPr/>
        </p:nvSpPr>
        <p:spPr>
          <a:xfrm>
            <a:off x="79436" y="3171730"/>
            <a:ext cx="1231553" cy="957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797" tIns="39797" rIns="39797" bIns="3979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users</a:t>
            </a:r>
            <a:b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from 44</a:t>
            </a:r>
            <a:b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institutions</a:t>
            </a:r>
          </a:p>
        </p:txBody>
      </p:sp>
      <p:sp>
        <p:nvSpPr>
          <p:cNvPr id="126" name="Shape 126"/>
          <p:cNvSpPr/>
          <p:nvPr/>
        </p:nvSpPr>
        <p:spPr>
          <a:xfrm>
            <a:off x="7250682" y="3159302"/>
            <a:ext cx="1162999" cy="2419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797" tIns="39797" rIns="39797" bIns="3979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various</a:t>
            </a:r>
            <a:b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campus</a:t>
            </a:r>
            <a:b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resources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19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19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XSEDE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19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704370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Looks like a very large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Users want to see quick, immediate “local” batch service</a:t>
            </a:r>
          </a:p>
          <a:p>
            <a:r>
              <a:rPr lang="en-US" dirty="0" smtClean="0"/>
              <a:t>Most Tier 3 batch use is </a:t>
            </a:r>
            <a:r>
              <a:rPr lang="en-US" b="1" dirty="0" smtClean="0"/>
              <a:t>very</a:t>
            </a:r>
            <a:r>
              <a:rPr lang="en-US" dirty="0" smtClean="0"/>
              <a:t> spikey</a:t>
            </a:r>
          </a:p>
          <a:p>
            <a:r>
              <a:rPr lang="en-US" dirty="0" smtClean="0"/>
              <a:t>Use opportunistic resources to elastically absorb periods of peak demand</a:t>
            </a:r>
          </a:p>
          <a:p>
            <a:r>
              <a:rPr lang="en-US" dirty="0" smtClean="0"/>
              <a:t>Easily adjust virtual pool size according to US ATLAS priorities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1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r</a:t>
            </a:r>
            <a:r>
              <a:rPr lang="en-US" dirty="0" smtClean="0"/>
              <a:t>esource targets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Pool size varies depending on demand, matchmaking, priority at resource</a:t>
            </a:r>
            <a:endParaRPr lang="en-US" dirty="0"/>
          </a:p>
        </p:txBody>
      </p:sp>
      <p:pic>
        <p:nvPicPr>
          <p:cNvPr id="13" name="Picture 12" descr="screenshot_12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540000"/>
            <a:ext cx="8623300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38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288.png"/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" y="965529"/>
            <a:ext cx="10048240" cy="623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 is very quick relative to grid</a:t>
            </a:r>
            <a:endParaRPr lang="en-US" dirty="0"/>
          </a:p>
        </p:txBody>
      </p:sp>
      <p:pic>
        <p:nvPicPr>
          <p:cNvPr id="5" name="Picture 4" descr="screenshot_129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96" y="4759296"/>
            <a:ext cx="6552222" cy="126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632200"/>
            <a:ext cx="1942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Throughput:</a:t>
            </a:r>
          </a:p>
          <a:p>
            <a:r>
              <a:rPr lang="en-US" dirty="0" smtClean="0"/>
              <a:t>10000 5 min jobs</a:t>
            </a:r>
          </a:p>
          <a:p>
            <a:r>
              <a:rPr lang="en-US" dirty="0" smtClean="0"/>
              <a:t>In 90 minutes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7100" y="2683470"/>
            <a:ext cx="103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92934"/>
                </a:solidFill>
              </a:rPr>
              <a:t>Unclaimed</a:t>
            </a:r>
            <a:br>
              <a:rPr lang="en-US" sz="1400" dirty="0" smtClean="0">
                <a:solidFill>
                  <a:srgbClr val="292934"/>
                </a:solidFill>
              </a:rPr>
            </a:br>
            <a:r>
              <a:rPr lang="en-US" sz="1400" dirty="0" smtClean="0">
                <a:solidFill>
                  <a:srgbClr val="292934"/>
                </a:solidFill>
              </a:rPr>
              <a:t>glideins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7100" y="4873030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051300"/>
            <a:ext cx="9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Condor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direct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639" y="2801659"/>
            <a:ext cx="12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Flock then 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glide</a:t>
            </a:r>
          </a:p>
        </p:txBody>
      </p:sp>
    </p:spTree>
    <p:extLst>
      <p:ext uri="{BB962C8B-B14F-4D97-AF65-F5344CB8AC3E}">
        <p14:creationId xmlns:p14="http://schemas.microsoft.com/office/powerpoint/2010/main" val="402381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Connect Cluster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ATLAS physicists on their institution’s “Tier 3” cluster can submit into ATLAS Connect without ever leaving home.</a:t>
            </a:r>
          </a:p>
          <a:p>
            <a:pPr lvl="1"/>
            <a:r>
              <a:rPr lang="en-US" dirty="0" smtClean="0"/>
              <a:t>Submissions can be overflow or targeted using HTCondor class ads.</a:t>
            </a:r>
          </a:p>
          <a:p>
            <a:r>
              <a:rPr lang="en-US" dirty="0" smtClean="0"/>
              <a:t>Admins configure HTCondor to flock to the Remote Cluster Connect Factories (RCCF)</a:t>
            </a:r>
          </a:p>
          <a:p>
            <a:pPr lvl="1"/>
            <a:r>
              <a:rPr lang="en-US" dirty="0" smtClean="0"/>
              <a:t>Configuration happens on the local HTCondor schedd</a:t>
            </a:r>
          </a:p>
          <a:p>
            <a:pPr lvl="1"/>
            <a:r>
              <a:rPr lang="en-US" dirty="0" smtClean="0"/>
              <a:t>Firewall rules etc. opened as necessary.</a:t>
            </a:r>
          </a:p>
          <a:p>
            <a:r>
              <a:rPr lang="en-US" dirty="0" smtClean="0"/>
              <a:t>The RCCF service can reach any of the targets in the ATLAS Connect system</a:t>
            </a:r>
          </a:p>
          <a:p>
            <a:pPr lvl="1"/>
            <a:r>
              <a:rPr lang="en-US" dirty="0" smtClean="0"/>
              <a:t>Easily reconfigured for periods of high demand</a:t>
            </a:r>
          </a:p>
        </p:txBody>
      </p:sp>
    </p:spTree>
    <p:extLst>
      <p:ext uri="{BB962C8B-B14F-4D97-AF65-F5344CB8AC3E}">
        <p14:creationId xmlns:p14="http://schemas.microsoft.com/office/powerpoint/2010/main" val="37860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sosceles Triangle 47"/>
          <p:cNvSpPr/>
          <p:nvPr/>
        </p:nvSpPr>
        <p:spPr>
          <a:xfrm rot="16200000">
            <a:off x="2247460" y="-496602"/>
            <a:ext cx="5508877" cy="9122406"/>
          </a:xfrm>
          <a:prstGeom prst="triangle">
            <a:avLst>
              <a:gd name="adj" fmla="val 60899"/>
            </a:avLst>
          </a:prstGeom>
          <a:gradFill flip="none" rotWithShape="1">
            <a:gsLst>
              <a:gs pos="0">
                <a:schemeClr val="bg2">
                  <a:lumMod val="25000"/>
                  <a:alpha val="27000"/>
                </a:schemeClr>
              </a:gs>
              <a:gs pos="100000">
                <a:srgbClr val="FFFFFF">
                  <a:alpha val="27000"/>
                </a:srgbClr>
              </a:gs>
            </a:gsLst>
            <a:lin ang="48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33976" y="277374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5757471" y="246951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Tier 2s </a:t>
            </a:r>
            <a:endParaRPr lang="en-US" b="1" kern="12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3976" y="3708712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>
            <a:off x="5757471" y="3404477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loud</a:t>
            </a:r>
            <a:endParaRPr lang="en-US" b="1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33976" y="4643673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 37"/>
          <p:cNvSpPr/>
          <p:nvPr/>
        </p:nvSpPr>
        <p:spPr>
          <a:xfrm>
            <a:off x="5757471" y="4339440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Campus Grids</a:t>
            </a:r>
            <a:r>
              <a:rPr lang="en-US" b="1" kern="1200" dirty="0" smtClean="0">
                <a:solidFill>
                  <a:srgbClr val="FFFFFF"/>
                </a:solidFill>
              </a:rPr>
              <a:t> </a:t>
            </a:r>
            <a:endParaRPr lang="en-US" b="1" kern="1200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1542" y="1836209"/>
            <a:ext cx="3925569" cy="2913572"/>
            <a:chOff x="589281" y="1773331"/>
            <a:chExt cx="3568699" cy="2570799"/>
          </a:xfrm>
        </p:grpSpPr>
        <p:sp>
          <p:nvSpPr>
            <p:cNvPr id="15" name="Rectangle 14"/>
            <p:cNvSpPr/>
            <p:nvPr/>
          </p:nvSpPr>
          <p:spPr>
            <a:xfrm>
              <a:off x="589281" y="1796951"/>
              <a:ext cx="3568699" cy="2547179"/>
            </a:xfrm>
            <a:prstGeom prst="rect">
              <a:avLst/>
            </a:prstGeom>
            <a:noFill/>
          </p:spPr>
        </p:sp>
        <p:sp>
          <p:nvSpPr>
            <p:cNvPr id="17" name="Circular Arrow 16"/>
            <p:cNvSpPr/>
            <p:nvPr/>
          </p:nvSpPr>
          <p:spPr>
            <a:xfrm>
              <a:off x="1120360" y="1773331"/>
              <a:ext cx="2511230" cy="2511230"/>
            </a:xfrm>
            <a:prstGeom prst="circularArrow">
              <a:avLst>
                <a:gd name="adj1" fmla="val 4668"/>
                <a:gd name="adj2" fmla="val 272909"/>
                <a:gd name="adj3" fmla="val 13254721"/>
                <a:gd name="adj4" fmla="val 17749314"/>
                <a:gd name="adj5" fmla="val 4847"/>
              </a:avLst>
            </a:prstGeom>
            <a:solidFill>
              <a:srgbClr val="948A5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582857" y="1797683"/>
              <a:ext cx="1884243" cy="742317"/>
            </a:xfrm>
            <a:custGeom>
              <a:avLst/>
              <a:gdLst>
                <a:gd name="connsiteX0" fmla="*/ 0 w 1484634"/>
                <a:gd name="connsiteY0" fmla="*/ 123722 h 742317"/>
                <a:gd name="connsiteX1" fmla="*/ 123722 w 1484634"/>
                <a:gd name="connsiteY1" fmla="*/ 0 h 742317"/>
                <a:gd name="connsiteX2" fmla="*/ 1360912 w 1484634"/>
                <a:gd name="connsiteY2" fmla="*/ 0 h 742317"/>
                <a:gd name="connsiteX3" fmla="*/ 1484634 w 1484634"/>
                <a:gd name="connsiteY3" fmla="*/ 123722 h 742317"/>
                <a:gd name="connsiteX4" fmla="*/ 1484634 w 1484634"/>
                <a:gd name="connsiteY4" fmla="*/ 618595 h 742317"/>
                <a:gd name="connsiteX5" fmla="*/ 1360912 w 1484634"/>
                <a:gd name="connsiteY5" fmla="*/ 742317 h 742317"/>
                <a:gd name="connsiteX6" fmla="*/ 123722 w 1484634"/>
                <a:gd name="connsiteY6" fmla="*/ 742317 h 742317"/>
                <a:gd name="connsiteX7" fmla="*/ 0 w 1484634"/>
                <a:gd name="connsiteY7" fmla="*/ 618595 h 742317"/>
                <a:gd name="connsiteX8" fmla="*/ 0 w 1484634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634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360912" y="0"/>
                  </a:lnTo>
                  <a:cubicBezTo>
                    <a:pt x="1429242" y="0"/>
                    <a:pt x="1484634" y="55392"/>
                    <a:pt x="1484634" y="123722"/>
                  </a:cubicBezTo>
                  <a:lnTo>
                    <a:pt x="1484634" y="618595"/>
                  </a:lnTo>
                  <a:cubicBezTo>
                    <a:pt x="1484634" y="686925"/>
                    <a:pt x="1429242" y="742317"/>
                    <a:pt x="1360912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rgbClr val="3B3B4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/>
                <a:t>connect.usatlas.org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76542" y="3601080"/>
              <a:ext cx="1990558" cy="742317"/>
            </a:xfrm>
            <a:custGeom>
              <a:avLst/>
              <a:gdLst>
                <a:gd name="connsiteX0" fmla="*/ 0 w 1570832"/>
                <a:gd name="connsiteY0" fmla="*/ 123722 h 742317"/>
                <a:gd name="connsiteX1" fmla="*/ 123722 w 1570832"/>
                <a:gd name="connsiteY1" fmla="*/ 0 h 742317"/>
                <a:gd name="connsiteX2" fmla="*/ 1447110 w 1570832"/>
                <a:gd name="connsiteY2" fmla="*/ 0 h 742317"/>
                <a:gd name="connsiteX3" fmla="*/ 1570832 w 1570832"/>
                <a:gd name="connsiteY3" fmla="*/ 123722 h 742317"/>
                <a:gd name="connsiteX4" fmla="*/ 1570832 w 1570832"/>
                <a:gd name="connsiteY4" fmla="*/ 618595 h 742317"/>
                <a:gd name="connsiteX5" fmla="*/ 1447110 w 1570832"/>
                <a:gd name="connsiteY5" fmla="*/ 742317 h 742317"/>
                <a:gd name="connsiteX6" fmla="*/ 123722 w 1570832"/>
                <a:gd name="connsiteY6" fmla="*/ 742317 h 742317"/>
                <a:gd name="connsiteX7" fmla="*/ 0 w 1570832"/>
                <a:gd name="connsiteY7" fmla="*/ 618595 h 742317"/>
                <a:gd name="connsiteX8" fmla="*/ 0 w 1570832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832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47110" y="0"/>
                  </a:lnTo>
                  <a:cubicBezTo>
                    <a:pt x="1515440" y="0"/>
                    <a:pt x="1570832" y="55392"/>
                    <a:pt x="1570832" y="123722"/>
                  </a:cubicBezTo>
                  <a:lnTo>
                    <a:pt x="1570832" y="618595"/>
                  </a:lnTo>
                  <a:cubicBezTo>
                    <a:pt x="1570832" y="686925"/>
                    <a:pt x="1515440" y="742317"/>
                    <a:pt x="1447110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rgbClr val="4A45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/>
                <a:t>RCC </a:t>
              </a:r>
              <a:r>
                <a:rPr lang="en-US" b="1" dirty="0" smtClean="0"/>
                <a:t>Factory</a:t>
              </a:r>
              <a:br>
                <a:rPr lang="en-US" b="1" dirty="0" smtClean="0"/>
              </a:br>
              <a:r>
                <a:rPr lang="en-US" b="1" dirty="0" smtClean="0"/>
                <a:t>rccf.usatlas.org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9281" y="2699381"/>
              <a:ext cx="1827705" cy="742317"/>
            </a:xfrm>
            <a:custGeom>
              <a:avLst/>
              <a:gdLst>
                <a:gd name="connsiteX0" fmla="*/ 0 w 1606018"/>
                <a:gd name="connsiteY0" fmla="*/ 123722 h 742317"/>
                <a:gd name="connsiteX1" fmla="*/ 123722 w 1606018"/>
                <a:gd name="connsiteY1" fmla="*/ 0 h 742317"/>
                <a:gd name="connsiteX2" fmla="*/ 1482296 w 1606018"/>
                <a:gd name="connsiteY2" fmla="*/ 0 h 742317"/>
                <a:gd name="connsiteX3" fmla="*/ 1606018 w 1606018"/>
                <a:gd name="connsiteY3" fmla="*/ 123722 h 742317"/>
                <a:gd name="connsiteX4" fmla="*/ 1606018 w 1606018"/>
                <a:gd name="connsiteY4" fmla="*/ 618595 h 742317"/>
                <a:gd name="connsiteX5" fmla="*/ 1482296 w 1606018"/>
                <a:gd name="connsiteY5" fmla="*/ 742317 h 742317"/>
                <a:gd name="connsiteX6" fmla="*/ 123722 w 1606018"/>
                <a:gd name="connsiteY6" fmla="*/ 742317 h 742317"/>
                <a:gd name="connsiteX7" fmla="*/ 0 w 1606018"/>
                <a:gd name="connsiteY7" fmla="*/ 618595 h 742317"/>
                <a:gd name="connsiteX8" fmla="*/ 0 w 1606018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6018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82296" y="0"/>
                  </a:lnTo>
                  <a:cubicBezTo>
                    <a:pt x="1550626" y="0"/>
                    <a:pt x="1606018" y="55392"/>
                    <a:pt x="1606018" y="123722"/>
                  </a:cubicBezTo>
                  <a:lnTo>
                    <a:pt x="1606018" y="618595"/>
                  </a:lnTo>
                  <a:cubicBezTo>
                    <a:pt x="1606018" y="686925"/>
                    <a:pt x="1550626" y="742317"/>
                    <a:pt x="1482296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b="1" dirty="0" smtClean="0"/>
                <a:t>FAXbox</a:t>
              </a:r>
              <a:endParaRPr lang="en-US" sz="27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633976" y="182378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5757471" y="160845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Tier 1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3700195" y="2214969"/>
            <a:ext cx="2211417" cy="2037523"/>
          </a:xfrm>
          <a:prstGeom prst="curvedConnector4">
            <a:avLst>
              <a:gd name="adj1" fmla="val 23965"/>
              <a:gd name="adj2" fmla="val 58212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3787140" y="2773748"/>
            <a:ext cx="2037523" cy="1565691"/>
          </a:xfrm>
          <a:prstGeom prst="curvedConnector3">
            <a:avLst>
              <a:gd name="adj1" fmla="val 60826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3787140" y="3727024"/>
            <a:ext cx="1970329" cy="612415"/>
          </a:xfrm>
          <a:prstGeom prst="curvedConnector3">
            <a:avLst>
              <a:gd name="adj1" fmla="val 63434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38" idx="0"/>
          </p:cNvCxnSpPr>
          <p:nvPr/>
        </p:nvCxnSpPr>
        <p:spPr>
          <a:xfrm>
            <a:off x="3787142" y="4339439"/>
            <a:ext cx="1970329" cy="101413"/>
          </a:xfrm>
          <a:prstGeom prst="curvedConnector5">
            <a:avLst>
              <a:gd name="adj1" fmla="val 32087"/>
              <a:gd name="adj2" fmla="val 566218"/>
              <a:gd name="adj3" fmla="val 75445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1067" y="6110566"/>
            <a:ext cx="1205818" cy="783225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1597528" y="5356909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Local Tier3 Center</a:t>
            </a:r>
          </a:p>
        </p:txBody>
      </p:sp>
      <p:cxnSp>
        <p:nvCxnSpPr>
          <p:cNvPr id="41" name="Curved Connector 40"/>
          <p:cNvCxnSpPr/>
          <p:nvPr/>
        </p:nvCxnSpPr>
        <p:spPr>
          <a:xfrm rot="5400000" flipH="1" flipV="1">
            <a:off x="2295559" y="5049245"/>
            <a:ext cx="672920" cy="13969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948A54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1765168" y="5529629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Local Tier3 Center</a:t>
            </a:r>
          </a:p>
        </p:txBody>
      </p:sp>
      <p:sp>
        <p:nvSpPr>
          <p:cNvPr id="44" name="Freeform 43"/>
          <p:cNvSpPr/>
          <p:nvPr/>
        </p:nvSpPr>
        <p:spPr>
          <a:xfrm>
            <a:off x="1932808" y="5702349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    Local Tier3</a:t>
            </a:r>
            <a:br>
              <a:rPr lang="en-US" b="1" dirty="0" smtClean="0"/>
            </a:br>
            <a:r>
              <a:rPr lang="en-US" b="1" dirty="0" smtClean="0"/>
              <a:t>    Centers</a:t>
            </a:r>
          </a:p>
        </p:txBody>
      </p:sp>
      <p:cxnSp>
        <p:nvCxnSpPr>
          <p:cNvPr id="46" name="Curved Connector 45"/>
          <p:cNvCxnSpPr>
            <a:stCxn id="21" idx="6"/>
            <a:endCxn id="51" idx="1"/>
          </p:cNvCxnSpPr>
          <p:nvPr/>
        </p:nvCxnSpPr>
        <p:spPr>
          <a:xfrm>
            <a:off x="776422" y="3727024"/>
            <a:ext cx="835931" cy="2643897"/>
          </a:xfrm>
          <a:prstGeom prst="curvedConnector5">
            <a:avLst>
              <a:gd name="adj1" fmla="val 1935"/>
              <a:gd name="adj2" fmla="val 43011"/>
              <a:gd name="adj3" fmla="val 18904"/>
            </a:avLst>
          </a:prstGeom>
          <a:ln w="76200" cmpd="sng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6" idx="1"/>
          </p:cNvCxnSpPr>
          <p:nvPr/>
        </p:nvCxnSpPr>
        <p:spPr>
          <a:xfrm flipH="1">
            <a:off x="2625034" y="3033460"/>
            <a:ext cx="3008942" cy="259711"/>
          </a:xfrm>
          <a:prstGeom prst="straightConnector1">
            <a:avLst/>
          </a:prstGeom>
          <a:ln w="57150" cmpd="sng">
            <a:solidFill>
              <a:srgbClr val="FFFF00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32720" y="4757407"/>
            <a:ext cx="953179" cy="5817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rd </a:t>
            </a:r>
            <a:r>
              <a:rPr lang="en-US" sz="1400" dirty="0">
                <a:solidFill>
                  <a:schemeClr val="bg1"/>
                </a:solidFill>
              </a:rPr>
              <a:t>globus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813" y="5929438"/>
            <a:ext cx="1383030" cy="964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32720" y="374862"/>
            <a:ext cx="5951220" cy="1309793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436919" y="285876"/>
            <a:ext cx="9113998" cy="6873539"/>
          </a:xfrm>
          <a:prstGeom prst="roundRect">
            <a:avLst>
              <a:gd name="adj" fmla="val 7223"/>
            </a:avLst>
          </a:prstGeom>
          <a:noFill/>
          <a:ln w="57150" cmpd="sng">
            <a:solidFill>
              <a:schemeClr val="bg1">
                <a:lumMod val="90000"/>
                <a:lumOff val="1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352" y="6001367"/>
            <a:ext cx="478247" cy="7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28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3300"/>
            <a:ext cx="9093200" cy="490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Connect Cluster in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460" y="855980"/>
            <a:ext cx="9408795" cy="5958840"/>
          </a:xfrm>
        </p:spPr>
        <p:txBody>
          <a:bodyPr/>
          <a:lstStyle/>
          <a:p>
            <a:r>
              <a:rPr lang="en-US" dirty="0" smtClean="0"/>
              <a:t>Five clusters configured in this way so far</a:t>
            </a:r>
          </a:p>
          <a:p>
            <a:r>
              <a:rPr lang="en-US" dirty="0" smtClean="0"/>
              <a:t>Works well, very low maintenance</a:t>
            </a:r>
          </a:p>
        </p:txBody>
      </p:sp>
    </p:spTree>
    <p:extLst>
      <p:ext uri="{BB962C8B-B14F-4D97-AF65-F5344CB8AC3E}">
        <p14:creationId xmlns:p14="http://schemas.microsoft.com/office/powerpoint/2010/main" val="103498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need for connective services for cyber infrastructure</a:t>
            </a:r>
          </a:p>
          <a:p>
            <a:r>
              <a:rPr lang="en-US" dirty="0" smtClean="0"/>
              <a:t>Technical approaches using HTCondor</a:t>
            </a:r>
          </a:p>
          <a:p>
            <a:r>
              <a:rPr lang="en-US" dirty="0" smtClean="0"/>
              <a:t>Example deployments: ATLAS Connect, Duke CI Connect</a:t>
            </a:r>
          </a:p>
          <a:p>
            <a:r>
              <a:rPr lang="en-US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17300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40108"/>
            <a:ext cx="9408795" cy="1661692"/>
          </a:xfrm>
        </p:spPr>
        <p:txBody>
          <a:bodyPr>
            <a:normAutofit/>
          </a:bodyPr>
          <a:lstStyle/>
          <a:p>
            <a:r>
              <a:rPr lang="en-US" dirty="0" smtClean="0"/>
              <a:t>Early adopters</a:t>
            </a:r>
            <a:br>
              <a:rPr lang="en-US" dirty="0" smtClean="0"/>
            </a:br>
            <a:r>
              <a:rPr lang="en-US" dirty="0" smtClean="0"/>
              <a:t>ramping up</a:t>
            </a:r>
            <a:endParaRPr lang="en-US" dirty="0"/>
          </a:p>
        </p:txBody>
      </p:sp>
      <p:pic>
        <p:nvPicPr>
          <p:cNvPr id="4" name="Content Placeholder 3" descr="screenshot_1213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>
            <a:fillRect/>
          </a:stretch>
        </p:blipFill>
        <p:spPr>
          <a:xfrm>
            <a:off x="251459" y="1960880"/>
            <a:ext cx="8233698" cy="5214620"/>
          </a:xfrm>
        </p:spPr>
      </p:pic>
      <p:pic>
        <p:nvPicPr>
          <p:cNvPr id="5" name="Picture 4" descr="screenshot_12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97" y="190500"/>
            <a:ext cx="5464303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loud 5"/>
          <p:cNvSpPr/>
          <p:nvPr/>
        </p:nvSpPr>
        <p:spPr>
          <a:xfrm>
            <a:off x="7886699" y="1460500"/>
            <a:ext cx="1773555" cy="56388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r>
              <a:rPr lang="en-US" b="1" dirty="0" smtClean="0"/>
              <a:t>y group</a:t>
            </a:r>
            <a:endParaRPr lang="en-US" b="1" dirty="0"/>
          </a:p>
        </p:txBody>
      </p:sp>
      <p:sp>
        <p:nvSpPr>
          <p:cNvPr id="8" name="Cloud 7"/>
          <p:cNvSpPr/>
          <p:nvPr/>
        </p:nvSpPr>
        <p:spPr>
          <a:xfrm>
            <a:off x="1600200" y="2979420"/>
            <a:ext cx="1879600" cy="84328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By group and 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282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Extending ATLAS Connect to 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of our colleagues have access to “off-grid” resources such as supercomputers and campus clusters.</a:t>
            </a:r>
          </a:p>
          <a:p>
            <a:r>
              <a:rPr lang="en-US" dirty="0" smtClean="0"/>
              <a:t>We can’t expect any of these resources to have our software prerequisites.</a:t>
            </a:r>
          </a:p>
          <a:p>
            <a:r>
              <a:rPr lang="en-US" dirty="0" smtClean="0"/>
              <a:t>By combining HTCondor </a:t>
            </a:r>
            <a:r>
              <a:rPr lang="en-US" dirty="0"/>
              <a:t>and Parrot</a:t>
            </a:r>
            <a:r>
              <a:rPr lang="en-US" baseline="30000" dirty="0"/>
              <a:t>[2]</a:t>
            </a:r>
            <a:r>
              <a:rPr lang="en-US" dirty="0"/>
              <a:t>, we can run ATLAS </a:t>
            </a:r>
            <a:r>
              <a:rPr lang="en-US" dirty="0" smtClean="0"/>
              <a:t>jobs on these kinds of resources.</a:t>
            </a:r>
          </a:p>
          <a:p>
            <a:r>
              <a:rPr lang="en-US" dirty="0" smtClean="0"/>
              <a:t>Parrot allows us to: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ccess our ATLAS </a:t>
            </a:r>
            <a:r>
              <a:rPr lang="en-US" smtClean="0"/>
              <a:t>software repositories</a:t>
            </a:r>
            <a:endParaRPr lang="en-US" dirty="0" smtClean="0"/>
          </a:p>
          <a:p>
            <a:pPr lvl="1"/>
            <a:r>
              <a:rPr lang="en-US" dirty="0" smtClean="0"/>
              <a:t>Play some LD_PRELOAD tricks to access system dependencies that we need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7023" y="7069347"/>
            <a:ext cx="3832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aseline="30000" dirty="0" smtClean="0"/>
              <a:t>[2] </a:t>
            </a:r>
            <a:r>
              <a:rPr lang="en-US" dirty="0" smtClean="0">
                <a:solidFill>
                  <a:srgbClr val="CCFFCC"/>
                </a:solidFill>
                <a:hlinkClick r:id="rId2"/>
              </a:rPr>
              <a:t>see the Parrot homepage</a:t>
            </a:r>
            <a:endParaRPr lang="en-US" dirty="0">
              <a:solidFill>
                <a:srgbClr val="CCFF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7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ATLAS Connect Panda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been able to integrate </a:t>
            </a:r>
            <a:r>
              <a:rPr lang="en-US" dirty="0"/>
              <a:t>ATLAS Connect with Panda (ATLAS grid workflow manager)</a:t>
            </a:r>
          </a:p>
          <a:p>
            <a:pPr lvl="1"/>
            <a:r>
              <a:rPr lang="en-US" dirty="0"/>
              <a:t>ATLAS production (simulation) jobs are fairly well understood in terms of requirements.</a:t>
            </a:r>
          </a:p>
          <a:p>
            <a:pPr lvl="1"/>
            <a:r>
              <a:rPr lang="en-US" dirty="0"/>
              <a:t>A new opportunistic queue is created in the </a:t>
            </a:r>
            <a:r>
              <a:rPr lang="en-US" dirty="0" smtClean="0"/>
              <a:t>workflow system and pointed at HPC resources</a:t>
            </a:r>
          </a:p>
          <a:p>
            <a:pPr lvl="1"/>
            <a:r>
              <a:rPr lang="en-US" dirty="0" smtClean="0"/>
              <a:t>Jobs come through AutoPyFactory</a:t>
            </a:r>
            <a:r>
              <a:rPr lang="en-US" baseline="30000" dirty="0" smtClean="0"/>
              <a:t>[3]</a:t>
            </a:r>
            <a:r>
              <a:rPr lang="en-US" dirty="0" smtClean="0"/>
              <a:t>, and get locally submitted as HTCondor jobs</a:t>
            </a:r>
          </a:p>
          <a:p>
            <a:pPr lvl="1"/>
            <a:r>
              <a:rPr lang="en-US" dirty="0" smtClean="0"/>
              <a:t>Pre-job wrappers use Parrot to set up an environment that looks like an ATLAS worker node for the jobs.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536" y="7189668"/>
            <a:ext cx="5786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aseline="30000" dirty="0" smtClean="0"/>
              <a:t>[3] </a:t>
            </a:r>
            <a:r>
              <a:rPr lang="en-US" dirty="0" smtClean="0">
                <a:solidFill>
                  <a:srgbClr val="CCFFCC"/>
                </a:solidFill>
                <a:hlinkClick r:id="rId2"/>
              </a:rPr>
              <a:t>AutoPyFactory paper</a:t>
            </a:r>
            <a:endParaRPr lang="en-US" dirty="0">
              <a:solidFill>
                <a:srgbClr val="CCFF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sosceles Triangle 47"/>
          <p:cNvSpPr/>
          <p:nvPr/>
        </p:nvSpPr>
        <p:spPr>
          <a:xfrm rot="16200000">
            <a:off x="2044260" y="-496602"/>
            <a:ext cx="5508877" cy="9122406"/>
          </a:xfrm>
          <a:prstGeom prst="triangle">
            <a:avLst>
              <a:gd name="adj" fmla="val 60899"/>
            </a:avLst>
          </a:prstGeom>
          <a:gradFill flip="none" rotWithShape="1">
            <a:gsLst>
              <a:gs pos="0">
                <a:schemeClr val="bg2">
                  <a:lumMod val="25000"/>
                  <a:alpha val="27000"/>
                </a:schemeClr>
              </a:gs>
              <a:gs pos="100000">
                <a:srgbClr val="FFFFFF">
                  <a:alpha val="27000"/>
                </a:srgbClr>
              </a:gs>
            </a:gsLst>
            <a:lin ang="48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46948" y="222376"/>
            <a:ext cx="9357854" cy="7016624"/>
          </a:xfrm>
          <a:prstGeom prst="roundRect">
            <a:avLst>
              <a:gd name="adj" fmla="val 7223"/>
            </a:avLst>
          </a:prstGeom>
          <a:noFill/>
          <a:ln w="57150" cmpd="sng">
            <a:solidFill>
              <a:srgbClr val="4A452A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506976" y="287534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5630471" y="257111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Tier2s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6976" y="3810312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5506976" y="4745273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 37"/>
          <p:cNvSpPr/>
          <p:nvPr/>
        </p:nvSpPr>
        <p:spPr>
          <a:xfrm>
            <a:off x="5630471" y="4441040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Campus Grids</a:t>
            </a:r>
            <a:r>
              <a:rPr lang="en-US" b="1" kern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b="1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4542" y="1937809"/>
            <a:ext cx="3925569" cy="2913572"/>
            <a:chOff x="589281" y="1773331"/>
            <a:chExt cx="3568699" cy="2570799"/>
          </a:xfrm>
        </p:grpSpPr>
        <p:sp>
          <p:nvSpPr>
            <p:cNvPr id="15" name="Rectangle 14"/>
            <p:cNvSpPr/>
            <p:nvPr/>
          </p:nvSpPr>
          <p:spPr>
            <a:xfrm>
              <a:off x="589281" y="1796951"/>
              <a:ext cx="3568699" cy="2547179"/>
            </a:xfrm>
            <a:prstGeom prst="rect">
              <a:avLst/>
            </a:prstGeom>
            <a:noFill/>
          </p:spPr>
        </p:sp>
        <p:sp>
          <p:nvSpPr>
            <p:cNvPr id="17" name="Circular Arrow 16"/>
            <p:cNvSpPr/>
            <p:nvPr/>
          </p:nvSpPr>
          <p:spPr>
            <a:xfrm>
              <a:off x="1120360" y="1773331"/>
              <a:ext cx="2511230" cy="2511230"/>
            </a:xfrm>
            <a:prstGeom prst="circularArrow">
              <a:avLst>
                <a:gd name="adj1" fmla="val 4668"/>
                <a:gd name="adj2" fmla="val 272909"/>
                <a:gd name="adj3" fmla="val 13254721"/>
                <a:gd name="adj4" fmla="val 17749314"/>
                <a:gd name="adj5" fmla="val 4847"/>
              </a:avLst>
            </a:prstGeom>
            <a:solidFill>
              <a:srgbClr val="948A5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582857" y="1797683"/>
              <a:ext cx="1884243" cy="742317"/>
            </a:xfrm>
            <a:custGeom>
              <a:avLst/>
              <a:gdLst>
                <a:gd name="connsiteX0" fmla="*/ 0 w 1484634"/>
                <a:gd name="connsiteY0" fmla="*/ 123722 h 742317"/>
                <a:gd name="connsiteX1" fmla="*/ 123722 w 1484634"/>
                <a:gd name="connsiteY1" fmla="*/ 0 h 742317"/>
                <a:gd name="connsiteX2" fmla="*/ 1360912 w 1484634"/>
                <a:gd name="connsiteY2" fmla="*/ 0 h 742317"/>
                <a:gd name="connsiteX3" fmla="*/ 1484634 w 1484634"/>
                <a:gd name="connsiteY3" fmla="*/ 123722 h 742317"/>
                <a:gd name="connsiteX4" fmla="*/ 1484634 w 1484634"/>
                <a:gd name="connsiteY4" fmla="*/ 618595 h 742317"/>
                <a:gd name="connsiteX5" fmla="*/ 1360912 w 1484634"/>
                <a:gd name="connsiteY5" fmla="*/ 742317 h 742317"/>
                <a:gd name="connsiteX6" fmla="*/ 123722 w 1484634"/>
                <a:gd name="connsiteY6" fmla="*/ 742317 h 742317"/>
                <a:gd name="connsiteX7" fmla="*/ 0 w 1484634"/>
                <a:gd name="connsiteY7" fmla="*/ 618595 h 742317"/>
                <a:gd name="connsiteX8" fmla="*/ 0 w 1484634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634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360912" y="0"/>
                  </a:lnTo>
                  <a:cubicBezTo>
                    <a:pt x="1429242" y="0"/>
                    <a:pt x="1484634" y="55392"/>
                    <a:pt x="1484634" y="123722"/>
                  </a:cubicBezTo>
                  <a:lnTo>
                    <a:pt x="1484634" y="618595"/>
                  </a:lnTo>
                  <a:cubicBezTo>
                    <a:pt x="1484634" y="686925"/>
                    <a:pt x="1429242" y="742317"/>
                    <a:pt x="1360912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/>
                <a:t>connect.usatlas.org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9281" y="2699381"/>
              <a:ext cx="1827705" cy="742317"/>
            </a:xfrm>
            <a:custGeom>
              <a:avLst/>
              <a:gdLst>
                <a:gd name="connsiteX0" fmla="*/ 0 w 1606018"/>
                <a:gd name="connsiteY0" fmla="*/ 123722 h 742317"/>
                <a:gd name="connsiteX1" fmla="*/ 123722 w 1606018"/>
                <a:gd name="connsiteY1" fmla="*/ 0 h 742317"/>
                <a:gd name="connsiteX2" fmla="*/ 1482296 w 1606018"/>
                <a:gd name="connsiteY2" fmla="*/ 0 h 742317"/>
                <a:gd name="connsiteX3" fmla="*/ 1606018 w 1606018"/>
                <a:gd name="connsiteY3" fmla="*/ 123722 h 742317"/>
                <a:gd name="connsiteX4" fmla="*/ 1606018 w 1606018"/>
                <a:gd name="connsiteY4" fmla="*/ 618595 h 742317"/>
                <a:gd name="connsiteX5" fmla="*/ 1482296 w 1606018"/>
                <a:gd name="connsiteY5" fmla="*/ 742317 h 742317"/>
                <a:gd name="connsiteX6" fmla="*/ 123722 w 1606018"/>
                <a:gd name="connsiteY6" fmla="*/ 742317 h 742317"/>
                <a:gd name="connsiteX7" fmla="*/ 0 w 1606018"/>
                <a:gd name="connsiteY7" fmla="*/ 618595 h 742317"/>
                <a:gd name="connsiteX8" fmla="*/ 0 w 1606018"/>
                <a:gd name="connsiteY8" fmla="*/ 123722 h 7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6018" h="742317">
                  <a:moveTo>
                    <a:pt x="0" y="123722"/>
                  </a:moveTo>
                  <a:cubicBezTo>
                    <a:pt x="0" y="55392"/>
                    <a:pt x="55392" y="0"/>
                    <a:pt x="123722" y="0"/>
                  </a:cubicBezTo>
                  <a:lnTo>
                    <a:pt x="1482296" y="0"/>
                  </a:lnTo>
                  <a:cubicBezTo>
                    <a:pt x="1550626" y="0"/>
                    <a:pt x="1606018" y="55392"/>
                    <a:pt x="1606018" y="123722"/>
                  </a:cubicBezTo>
                  <a:lnTo>
                    <a:pt x="1606018" y="618595"/>
                  </a:lnTo>
                  <a:cubicBezTo>
                    <a:pt x="1606018" y="686925"/>
                    <a:pt x="1550626" y="742317"/>
                    <a:pt x="1482296" y="742317"/>
                  </a:cubicBezTo>
                  <a:lnTo>
                    <a:pt x="123722" y="742317"/>
                  </a:lnTo>
                  <a:cubicBezTo>
                    <a:pt x="55392" y="742317"/>
                    <a:pt x="0" y="686925"/>
                    <a:pt x="0" y="618595"/>
                  </a:cubicBezTo>
                  <a:lnTo>
                    <a:pt x="0" y="123722"/>
                  </a:lnTo>
                  <a:close/>
                </a:path>
              </a:pathLst>
            </a:custGeom>
            <a:solidFill>
              <a:srgbClr val="4A45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57" tIns="81957" rIns="81957" bIns="81957" numCol="1" spcCol="1270" anchor="ctr" anchorCtr="0">
              <a:noAutofit/>
            </a:bodyPr>
            <a:lstStyle/>
            <a:p>
              <a:pPr algn="ctr" defTabSz="594314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b="1" dirty="0" smtClean="0"/>
                <a:t>Faxbox</a:t>
              </a:r>
              <a:r>
                <a:rPr lang="en-US" sz="2200" b="1" dirty="0"/>
                <a:t/>
              </a:r>
              <a:br>
                <a:rPr lang="en-US" sz="2200" b="1" dirty="0"/>
              </a:br>
              <a:r>
                <a:rPr lang="en-US" b="1" dirty="0"/>
                <a:t>faxbox.usatlas.org</a:t>
              </a:r>
              <a:endParaRPr lang="en-US" sz="27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506976" y="1925388"/>
            <a:ext cx="2469896" cy="519423"/>
          </a:xfrm>
          <a:prstGeom prst="rect">
            <a:avLst/>
          </a:prstGeom>
          <a:ln w="38100" cmpd="sng">
            <a:solidFill>
              <a:srgbClr val="4A452A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5630471" y="1621156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Tier1</a:t>
            </a:r>
            <a:endParaRPr lang="en-US" b="1" kern="1200" dirty="0">
              <a:solidFill>
                <a:srgbClr val="FFFFFF"/>
              </a:solidFill>
            </a:endParaRPr>
          </a:p>
        </p:txBody>
      </p:sp>
      <p:cxnSp>
        <p:nvCxnSpPr>
          <p:cNvPr id="36" name="Curved Connector 35"/>
          <p:cNvCxnSpPr/>
          <p:nvPr/>
        </p:nvCxnSpPr>
        <p:spPr>
          <a:xfrm flipV="1">
            <a:off x="3660140" y="3828625"/>
            <a:ext cx="1970331" cy="612415"/>
          </a:xfrm>
          <a:prstGeom prst="curvedConnector3">
            <a:avLst>
              <a:gd name="adj1" fmla="val 77141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38" idx="0"/>
          </p:cNvCxnSpPr>
          <p:nvPr/>
        </p:nvCxnSpPr>
        <p:spPr>
          <a:xfrm>
            <a:off x="3660142" y="4441039"/>
            <a:ext cx="1970329" cy="101413"/>
          </a:xfrm>
          <a:prstGeom prst="curvedConnector5">
            <a:avLst>
              <a:gd name="adj1" fmla="val 32087"/>
              <a:gd name="adj2" fmla="val 566218"/>
              <a:gd name="adj3" fmla="val 75445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410211" y="5791168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948A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16" tIns="91316" rIns="91316" bIns="91316" numCol="1" spcCol="1415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Local Tier3 Center</a:t>
            </a:r>
          </a:p>
        </p:txBody>
      </p:sp>
      <p:cxnSp>
        <p:nvCxnSpPr>
          <p:cNvPr id="41" name="Curved Connector 40"/>
          <p:cNvCxnSpPr>
            <a:endCxn id="39" idx="2"/>
          </p:cNvCxnSpPr>
          <p:nvPr/>
        </p:nvCxnSpPr>
        <p:spPr>
          <a:xfrm flipV="1">
            <a:off x="3660143" y="5935121"/>
            <a:ext cx="2183040" cy="94200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8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6"/>
            <a:endCxn id="32" idx="1"/>
          </p:cNvCxnSpPr>
          <p:nvPr/>
        </p:nvCxnSpPr>
        <p:spPr>
          <a:xfrm>
            <a:off x="649422" y="3828625"/>
            <a:ext cx="933248" cy="1962543"/>
          </a:xfrm>
          <a:prstGeom prst="curvedConnector3">
            <a:avLst>
              <a:gd name="adj1" fmla="val 11316"/>
            </a:avLst>
          </a:prstGeom>
          <a:ln w="762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65348" y="4377689"/>
            <a:ext cx="974611" cy="95050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/>
              <a:t>xrd http </a:t>
            </a:r>
            <a:r>
              <a:rPr lang="en-US" sz="1400" dirty="0" smtClean="0"/>
              <a:t>globus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22169" y="357063"/>
            <a:ext cx="5410200" cy="1155700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5630471" y="3506077"/>
            <a:ext cx="1728927" cy="608467"/>
          </a:xfrm>
          <a:custGeom>
            <a:avLst/>
            <a:gdLst>
              <a:gd name="connsiteX0" fmla="*/ 0 w 1898904"/>
              <a:gd name="connsiteY0" fmla="*/ 73801 h 442800"/>
              <a:gd name="connsiteX1" fmla="*/ 73801 w 1898904"/>
              <a:gd name="connsiteY1" fmla="*/ 0 h 442800"/>
              <a:gd name="connsiteX2" fmla="*/ 1825103 w 1898904"/>
              <a:gd name="connsiteY2" fmla="*/ 0 h 442800"/>
              <a:gd name="connsiteX3" fmla="*/ 1898904 w 1898904"/>
              <a:gd name="connsiteY3" fmla="*/ 73801 h 442800"/>
              <a:gd name="connsiteX4" fmla="*/ 1898904 w 1898904"/>
              <a:gd name="connsiteY4" fmla="*/ 368999 h 442800"/>
              <a:gd name="connsiteX5" fmla="*/ 1825103 w 1898904"/>
              <a:gd name="connsiteY5" fmla="*/ 442800 h 442800"/>
              <a:gd name="connsiteX6" fmla="*/ 73801 w 1898904"/>
              <a:gd name="connsiteY6" fmla="*/ 442800 h 442800"/>
              <a:gd name="connsiteX7" fmla="*/ 0 w 1898904"/>
              <a:gd name="connsiteY7" fmla="*/ 368999 h 442800"/>
              <a:gd name="connsiteX8" fmla="*/ 0 w 1898904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904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1825103" y="0"/>
                </a:lnTo>
                <a:cubicBezTo>
                  <a:pt x="1865862" y="0"/>
                  <a:pt x="1898904" y="33042"/>
                  <a:pt x="1898904" y="73801"/>
                </a:cubicBezTo>
                <a:lnTo>
                  <a:pt x="1898904" y="368999"/>
                </a:lnTo>
                <a:cubicBezTo>
                  <a:pt x="1898904" y="409758"/>
                  <a:pt x="1865862" y="442800"/>
                  <a:pt x="1825103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5" tIns="24085" rIns="104055" bIns="24085" numCol="1" spcCol="1415" anchor="ctr" anchorCtr="0">
            <a:noAutofit/>
          </a:bodyPr>
          <a:lstStyle/>
          <a:p>
            <a:pPr defTabSz="742893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XSEDE cluster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0" name="Curved Connector 69"/>
          <p:cNvCxnSpPr>
            <a:stCxn id="32" idx="4"/>
            <a:endCxn id="63" idx="0"/>
          </p:cNvCxnSpPr>
          <p:nvPr/>
        </p:nvCxnSpPr>
        <p:spPr>
          <a:xfrm flipV="1">
            <a:off x="3599825" y="2876970"/>
            <a:ext cx="4591496" cy="3615273"/>
          </a:xfrm>
          <a:prstGeom prst="curvedConnector3">
            <a:avLst>
              <a:gd name="adj1" fmla="val 110074"/>
            </a:avLst>
          </a:prstGeom>
          <a:ln w="381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843183" y="5589506"/>
            <a:ext cx="2192493" cy="6912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 smtClean="0"/>
              <a:t>ANALY</a:t>
            </a:r>
          </a:p>
          <a:p>
            <a:pPr algn="ctr"/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75200" y="6237263"/>
            <a:ext cx="855271" cy="4521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 smtClean="0"/>
              <a:t>dq2</a:t>
            </a:r>
          </a:p>
        </p:txBody>
      </p:sp>
      <p:sp>
        <p:nvSpPr>
          <p:cNvPr id="76" name="Oval 75"/>
          <p:cNvSpPr/>
          <p:nvPr/>
        </p:nvSpPr>
        <p:spPr>
          <a:xfrm>
            <a:off x="4114800" y="5811182"/>
            <a:ext cx="800791" cy="4521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run</a:t>
            </a:r>
          </a:p>
        </p:txBody>
      </p:sp>
      <p:cxnSp>
        <p:nvCxnSpPr>
          <p:cNvPr id="77" name="Curved Connector 76"/>
          <p:cNvCxnSpPr>
            <a:stCxn id="39" idx="6"/>
            <a:endCxn id="123" idx="2"/>
          </p:cNvCxnSpPr>
          <p:nvPr/>
        </p:nvCxnSpPr>
        <p:spPr>
          <a:xfrm flipH="1" flipV="1">
            <a:off x="7523894" y="5212442"/>
            <a:ext cx="511782" cy="722679"/>
          </a:xfrm>
          <a:prstGeom prst="curvedConnector4">
            <a:avLst>
              <a:gd name="adj1" fmla="val -44667"/>
              <a:gd name="adj2" fmla="val 73912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63" idx="3"/>
            <a:endCxn id="125" idx="6"/>
          </p:cNvCxnSpPr>
          <p:nvPr/>
        </p:nvCxnSpPr>
        <p:spPr>
          <a:xfrm rot="5400000">
            <a:off x="7240328" y="3402071"/>
            <a:ext cx="688858" cy="346253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Heptagon 62"/>
          <p:cNvSpPr/>
          <p:nvPr/>
        </p:nvSpPr>
        <p:spPr>
          <a:xfrm>
            <a:off x="7564984" y="2789589"/>
            <a:ext cx="695181" cy="441177"/>
          </a:xfrm>
          <a:prstGeom prst="heptagon">
            <a:avLst/>
          </a:prstGeom>
          <a:solidFill>
            <a:srgbClr val="7F7F7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</a:t>
            </a:r>
            <a:endParaRPr lang="en-US" sz="1200" b="1" dirty="0"/>
          </a:p>
        </p:txBody>
      </p:sp>
      <p:sp>
        <p:nvSpPr>
          <p:cNvPr id="123" name="Heptagon 122"/>
          <p:cNvSpPr/>
          <p:nvPr/>
        </p:nvSpPr>
        <p:spPr>
          <a:xfrm>
            <a:off x="7159374" y="4886573"/>
            <a:ext cx="504512" cy="325867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pilot</a:t>
            </a:r>
            <a:endParaRPr lang="en-US" sz="800" dirty="0"/>
          </a:p>
        </p:txBody>
      </p:sp>
      <p:sp>
        <p:nvSpPr>
          <p:cNvPr id="125" name="Heptagon 124"/>
          <p:cNvSpPr/>
          <p:nvPr/>
        </p:nvSpPr>
        <p:spPr>
          <a:xfrm>
            <a:off x="7159374" y="3919626"/>
            <a:ext cx="504512" cy="325867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pilot</a:t>
            </a:r>
            <a:endParaRPr lang="en-US" sz="8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756259" y="4781536"/>
            <a:ext cx="809312" cy="630667"/>
            <a:chOff x="1488879" y="4888488"/>
            <a:chExt cx="809312" cy="630667"/>
          </a:xfrm>
        </p:grpSpPr>
        <p:sp>
          <p:nvSpPr>
            <p:cNvPr id="126" name="Heptagon 125"/>
            <p:cNvSpPr/>
            <p:nvPr/>
          </p:nvSpPr>
          <p:spPr>
            <a:xfrm>
              <a:off x="1488879" y="48884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27" name="Heptagon 126"/>
            <p:cNvSpPr/>
            <p:nvPr/>
          </p:nvSpPr>
          <p:spPr>
            <a:xfrm>
              <a:off x="1641279" y="50408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28" name="Heptagon 127"/>
            <p:cNvSpPr/>
            <p:nvPr/>
          </p:nvSpPr>
          <p:spPr>
            <a:xfrm>
              <a:off x="1793679" y="51932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336467" y="4773508"/>
            <a:ext cx="809312" cy="630667"/>
            <a:chOff x="1488879" y="4888488"/>
            <a:chExt cx="809312" cy="630667"/>
          </a:xfrm>
        </p:grpSpPr>
        <p:sp>
          <p:nvSpPr>
            <p:cNvPr id="131" name="Heptagon 130"/>
            <p:cNvSpPr/>
            <p:nvPr/>
          </p:nvSpPr>
          <p:spPr>
            <a:xfrm>
              <a:off x="1488879" y="48884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2" name="Heptagon 131"/>
            <p:cNvSpPr/>
            <p:nvPr/>
          </p:nvSpPr>
          <p:spPr>
            <a:xfrm>
              <a:off x="1641279" y="50408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3" name="Heptagon 132"/>
            <p:cNvSpPr/>
            <p:nvPr/>
          </p:nvSpPr>
          <p:spPr>
            <a:xfrm>
              <a:off x="1793679" y="51932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951441" y="4773508"/>
            <a:ext cx="809312" cy="630667"/>
            <a:chOff x="1488879" y="4888488"/>
            <a:chExt cx="809312" cy="630667"/>
          </a:xfrm>
        </p:grpSpPr>
        <p:sp>
          <p:nvSpPr>
            <p:cNvPr id="135" name="Heptagon 134"/>
            <p:cNvSpPr/>
            <p:nvPr/>
          </p:nvSpPr>
          <p:spPr>
            <a:xfrm>
              <a:off x="1488879" y="48884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6" name="Heptagon 135"/>
            <p:cNvSpPr/>
            <p:nvPr/>
          </p:nvSpPr>
          <p:spPr>
            <a:xfrm>
              <a:off x="1641279" y="50408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  <p:sp>
          <p:nvSpPr>
            <p:cNvPr id="137" name="Heptagon 136"/>
            <p:cNvSpPr/>
            <p:nvPr/>
          </p:nvSpPr>
          <p:spPr>
            <a:xfrm>
              <a:off x="1793679" y="5193288"/>
              <a:ext cx="504512" cy="325867"/>
            </a:xfrm>
            <a:prstGeom prst="hept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pilot</a:t>
              </a:r>
              <a:endParaRPr lang="en-US" sz="800" dirty="0"/>
            </a:p>
          </p:txBody>
        </p:sp>
      </p:grpSp>
      <p:cxnSp>
        <p:nvCxnSpPr>
          <p:cNvPr id="57" name="Curved Connector 56"/>
          <p:cNvCxnSpPr>
            <a:stCxn id="63" idx="2"/>
            <a:endCxn id="123" idx="0"/>
          </p:cNvCxnSpPr>
          <p:nvPr/>
        </p:nvCxnSpPr>
        <p:spPr>
          <a:xfrm rot="5400000">
            <a:off x="6980422" y="3864270"/>
            <a:ext cx="1720347" cy="453342"/>
          </a:xfrm>
          <a:prstGeom prst="curvedConnector2">
            <a:avLst/>
          </a:prstGeom>
          <a:ln w="38100" cmpd="sng">
            <a:solidFill>
              <a:srgbClr val="3366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39" idx="6"/>
            <a:endCxn id="125" idx="1"/>
          </p:cNvCxnSpPr>
          <p:nvPr/>
        </p:nvCxnSpPr>
        <p:spPr>
          <a:xfrm flipH="1" flipV="1">
            <a:off x="7663887" y="4129193"/>
            <a:ext cx="371789" cy="1805928"/>
          </a:xfrm>
          <a:prstGeom prst="curvedConnector3">
            <a:avLst>
              <a:gd name="adj1" fmla="val -61486"/>
            </a:avLst>
          </a:prstGeom>
          <a:ln w="57150" cmpd="sng">
            <a:solidFill>
              <a:schemeClr val="accent2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Heptagon 66"/>
          <p:cNvSpPr/>
          <p:nvPr/>
        </p:nvSpPr>
        <p:spPr>
          <a:xfrm>
            <a:off x="3840487" y="4314189"/>
            <a:ext cx="504512" cy="325867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pilot</a:t>
            </a:r>
            <a:endParaRPr lang="en-US" sz="800" dirty="0"/>
          </a:p>
        </p:txBody>
      </p:sp>
      <p:cxnSp>
        <p:nvCxnSpPr>
          <p:cNvPr id="75" name="Curved Connector 74"/>
          <p:cNvCxnSpPr/>
          <p:nvPr/>
        </p:nvCxnSpPr>
        <p:spPr>
          <a:xfrm>
            <a:off x="2505018" y="3506077"/>
            <a:ext cx="3001958" cy="322548"/>
          </a:xfrm>
          <a:prstGeom prst="curvedConnector3">
            <a:avLst>
              <a:gd name="adj1" fmla="val 79614"/>
            </a:avLst>
          </a:prstGeom>
          <a:ln w="57150" cmpd="sng">
            <a:solidFill>
              <a:srgbClr val="3366FF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endCxn id="38" idx="0"/>
          </p:cNvCxnSpPr>
          <p:nvPr/>
        </p:nvCxnSpPr>
        <p:spPr>
          <a:xfrm>
            <a:off x="2488867" y="3506077"/>
            <a:ext cx="3141604" cy="1036376"/>
          </a:xfrm>
          <a:prstGeom prst="curvedConnector3">
            <a:avLst>
              <a:gd name="adj1" fmla="val 77013"/>
            </a:avLst>
          </a:prstGeom>
          <a:ln w="57150" cmpd="sng">
            <a:solidFill>
              <a:srgbClr val="3366FF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1432160" y="3945026"/>
            <a:ext cx="2189614" cy="841293"/>
          </a:xfrm>
          <a:custGeom>
            <a:avLst/>
            <a:gdLst>
              <a:gd name="connsiteX0" fmla="*/ 0 w 1570832"/>
              <a:gd name="connsiteY0" fmla="*/ 123722 h 742317"/>
              <a:gd name="connsiteX1" fmla="*/ 123722 w 1570832"/>
              <a:gd name="connsiteY1" fmla="*/ 0 h 742317"/>
              <a:gd name="connsiteX2" fmla="*/ 1447110 w 1570832"/>
              <a:gd name="connsiteY2" fmla="*/ 0 h 742317"/>
              <a:gd name="connsiteX3" fmla="*/ 1570832 w 1570832"/>
              <a:gd name="connsiteY3" fmla="*/ 123722 h 742317"/>
              <a:gd name="connsiteX4" fmla="*/ 1570832 w 1570832"/>
              <a:gd name="connsiteY4" fmla="*/ 618595 h 742317"/>
              <a:gd name="connsiteX5" fmla="*/ 1447110 w 1570832"/>
              <a:gd name="connsiteY5" fmla="*/ 742317 h 742317"/>
              <a:gd name="connsiteX6" fmla="*/ 123722 w 1570832"/>
              <a:gd name="connsiteY6" fmla="*/ 742317 h 742317"/>
              <a:gd name="connsiteX7" fmla="*/ 0 w 1570832"/>
              <a:gd name="connsiteY7" fmla="*/ 618595 h 742317"/>
              <a:gd name="connsiteX8" fmla="*/ 0 w 1570832"/>
              <a:gd name="connsiteY8" fmla="*/ 123722 h 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832" h="742317">
                <a:moveTo>
                  <a:pt x="0" y="123722"/>
                </a:moveTo>
                <a:cubicBezTo>
                  <a:pt x="0" y="55392"/>
                  <a:pt x="55392" y="0"/>
                  <a:pt x="123722" y="0"/>
                </a:cubicBezTo>
                <a:lnTo>
                  <a:pt x="1447110" y="0"/>
                </a:lnTo>
                <a:cubicBezTo>
                  <a:pt x="1515440" y="0"/>
                  <a:pt x="1570832" y="55392"/>
                  <a:pt x="1570832" y="123722"/>
                </a:cubicBezTo>
                <a:lnTo>
                  <a:pt x="1570832" y="618595"/>
                </a:lnTo>
                <a:cubicBezTo>
                  <a:pt x="1570832" y="686925"/>
                  <a:pt x="1515440" y="742317"/>
                  <a:pt x="1447110" y="742317"/>
                </a:cubicBezTo>
                <a:lnTo>
                  <a:pt x="123722" y="742317"/>
                </a:lnTo>
                <a:cubicBezTo>
                  <a:pt x="55392" y="742317"/>
                  <a:pt x="0" y="686925"/>
                  <a:pt x="0" y="618595"/>
                </a:cubicBezTo>
                <a:lnTo>
                  <a:pt x="0" y="123722"/>
                </a:lnTo>
                <a:close/>
              </a:path>
            </a:pathLst>
          </a:custGeom>
          <a:solidFill>
            <a:srgbClr val="4A452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7" tIns="81957" rIns="81957" bIns="81957" numCol="1" spcCol="1270" anchor="ctr" anchorCtr="0">
            <a:noAutofit/>
          </a:bodyPr>
          <a:lstStyle/>
          <a:p>
            <a:pPr algn="ctr" defTabSz="594314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RCC </a:t>
            </a:r>
            <a:r>
              <a:rPr lang="en-US" b="1" dirty="0" smtClean="0"/>
              <a:t>Factory</a:t>
            </a:r>
            <a:br>
              <a:rPr lang="en-US" b="1" dirty="0" smtClean="0"/>
            </a:br>
            <a:r>
              <a:rPr lang="en-US" b="1" dirty="0" smtClean="0"/>
              <a:t>rccf.usatlas.org</a:t>
            </a:r>
            <a:br>
              <a:rPr lang="en-US" b="1" dirty="0" smtClean="0"/>
            </a:br>
            <a:r>
              <a:rPr lang="en-US" b="1" dirty="0"/>
              <a:t>+</a:t>
            </a:r>
            <a:r>
              <a:rPr lang="en-US" b="1" dirty="0" smtClean="0"/>
              <a:t> autopyfactory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251" y="6388365"/>
            <a:ext cx="1205818" cy="7832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089" y="5589506"/>
            <a:ext cx="478247" cy="455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6900" y="680448"/>
            <a:ext cx="29678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Analysis queue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06941" y="3095300"/>
            <a:ext cx="2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Optional user inputs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03084" y="2394702"/>
            <a:ext cx="16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Tier2 USERDISK</a:t>
            </a:r>
          </a:p>
          <a:p>
            <a:r>
              <a:rPr lang="en-US" sz="1200" dirty="0" smtClean="0">
                <a:solidFill>
                  <a:srgbClr val="800000"/>
                </a:solidFill>
              </a:rPr>
              <a:t>LOCALGROUPDISK</a:t>
            </a:r>
            <a:endParaRPr lang="en-US" sz="1200" dirty="0">
              <a:solidFill>
                <a:srgbClr val="800000"/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509643" y="4042073"/>
            <a:ext cx="1573531" cy="56388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Off-grid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0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38808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Back to Campuses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quarter" idx="10"/>
          </p:nvPr>
        </p:nvSpPr>
        <p:spPr>
          <a:ln/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We’re also providing value-added services for existing campus clusters (ci-</a:t>
            </a:r>
            <a:r>
              <a:rPr lang="en-US" dirty="0" err="1" smtClean="0"/>
              <a:t>connect.net</a:t>
            </a:r>
            <a:r>
              <a:rPr lang="en-US" dirty="0" smtClean="0"/>
              <a:t>) 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One of our early adopters: Duke University</a:t>
            </a:r>
          </a:p>
          <a:p>
            <a:pPr marL="877275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Login node and scratch storage provisioned for Duke users </a:t>
            </a:r>
          </a:p>
          <a:p>
            <a:pPr marL="877275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Integrated into Duke “BlueDevil Grid” campus grid. </a:t>
            </a:r>
          </a:p>
          <a:p>
            <a:pPr marL="877275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Also provides a submit interface into the Open Science Grid</a:t>
            </a:r>
          </a:p>
          <a:p>
            <a:pPr marL="877275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Bridged to opportunistic resources at the University of Chicago</a:t>
            </a:r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2774" y="53477"/>
            <a:ext cx="2764581" cy="13903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05275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922" y="800777"/>
            <a:ext cx="7766839" cy="610239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930054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16200000">
            <a:off x="1147807" y="-1156695"/>
            <a:ext cx="7772401" cy="10058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BFBFB">
                  <a:alpha val="24018"/>
                </a:srgbClr>
              </a:gs>
              <a:gs pos="77958">
                <a:srgbClr val="DDDDDD">
                  <a:alpha val="24018"/>
                </a:srgbClr>
              </a:gs>
              <a:gs pos="96806">
                <a:srgbClr val="BEBEBE">
                  <a:alpha val="24018"/>
                </a:srgbClr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2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659" y="134278"/>
            <a:ext cx="2349337" cy="1845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/>
          <p:nvPr/>
        </p:nvPicPr>
        <p:blipFill>
          <a:blip r:embed="rId3">
            <a:extLst/>
          </a:blip>
          <a:srcRect l="44" t="3400"/>
          <a:stretch>
            <a:fillRect/>
          </a:stretch>
        </p:blipFill>
        <p:spPr>
          <a:xfrm>
            <a:off x="1024857" y="1993517"/>
            <a:ext cx="7943834" cy="520723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403604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</a:t>
            </a:r>
            <a:r>
              <a:rPr lang="en-US"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 </a:t>
            </a:r>
            <a:r>
              <a:rPr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Connect </a:t>
            </a:r>
            <a:r>
              <a:rPr sz="5000" dirty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Services </a:t>
            </a:r>
            <a:r>
              <a:rPr lang="en-US"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</a:t>
            </a:r>
            <a:r>
              <a:rPr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</a:t>
            </a:r>
            <a:r>
              <a:rPr lang="en-US"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</a:t>
            </a:r>
            <a:r>
              <a:rPr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Preparation</a:t>
            </a:r>
            <a:endParaRPr sz="5000" dirty="0">
              <a:solidFill>
                <a:srgbClr val="800000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pic>
        <p:nvPicPr>
          <p:cNvPr id="137" name="pasted-image.pdf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89776" y="2050907"/>
            <a:ext cx="5675349" cy="4385497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3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2124" y="3071634"/>
            <a:ext cx="5675449" cy="438557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6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Where it started: a l</a:t>
            </a:r>
            <a:r>
              <a:rPr sz="44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ogin </a:t>
            </a:r>
            <a:r>
              <a:rPr lang="en-US" sz="44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service for</a:t>
            </a:r>
            <a:r>
              <a:rPr lang="en-US" sz="4400" dirty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</a:t>
            </a:r>
            <a:r>
              <a:rPr sz="44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OSG</a:t>
            </a:r>
            <a:endParaRPr sz="2000" dirty="0">
              <a:solidFill>
                <a:srgbClr val="800000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pic>
        <p:nvPicPr>
          <p:cNvPr id="10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067" y="1208013"/>
            <a:ext cx="7271295" cy="571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06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38808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What does the next-generation </a:t>
            </a:r>
            <a:r>
              <a:rPr lang="en-US" dirty="0" smtClean="0"/>
              <a:t>look </a:t>
            </a:r>
            <a:r>
              <a:rPr lang="en-US" dirty="0"/>
              <a:t>like?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sz="quarter" idx="10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Why can't identity behave more like eduroam?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I want my login account to be my campus </a:t>
            </a:r>
            <a:r>
              <a:rPr lang="en-US" dirty="0" smtClean="0"/>
              <a:t>identity. Period</a:t>
            </a:r>
            <a:r>
              <a:rPr lang="en-US" dirty="0"/>
              <a:t>. No new accounts.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Can we </a:t>
            </a:r>
            <a:r>
              <a:rPr lang="en-US" dirty="0"/>
              <a:t>take a hard look at solving some of the problems with software </a:t>
            </a:r>
            <a:r>
              <a:rPr lang="en-US" dirty="0" smtClean="0"/>
              <a:t>distribution? </a:t>
            </a:r>
            <a:endParaRPr lang="en-US" dirty="0"/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Are virtual machines the way forward? What about containers?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We can play games with static compilation and LD_PRELOAD, but it sure would be nice to have something that looks like your home environment!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Data access is still not dead </a:t>
            </a:r>
            <a:r>
              <a:rPr lang="en-US" dirty="0" smtClean="0"/>
              <a:t>simple</a:t>
            </a:r>
          </a:p>
          <a:p>
            <a:pPr marL="877275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Focus on data </a:t>
            </a:r>
            <a:r>
              <a:rPr lang="en-US" b="1" dirty="0" smtClean="0"/>
              <a:t>delivery</a:t>
            </a:r>
            <a:r>
              <a:rPr lang="en-US" dirty="0" smtClean="0"/>
              <a:t>, </a:t>
            </a:r>
            <a:r>
              <a:rPr lang="en-US" b="1" dirty="0" smtClean="0"/>
              <a:t>not data management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392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589360" y="192287"/>
            <a:ext cx="8879681" cy="114461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Resources are distributed</a:t>
            </a:r>
            <a:endParaRPr sz="4200" dirty="0">
              <a:solidFill>
                <a:srgbClr val="800000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pic>
        <p:nvPicPr>
          <p:cNvPr id="6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5241" y="2008882"/>
            <a:ext cx="6207919" cy="44023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9417" y="6389480"/>
            <a:ext cx="527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Centralized campus clusters</a:t>
            </a:r>
          </a:p>
          <a:p>
            <a:pPr algn="ctr"/>
            <a:r>
              <a:rPr lang="en-US" dirty="0" smtClean="0"/>
              <a:t>(condo and hotel models in campus HPC centers)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6315" y="3285745"/>
            <a:ext cx="14249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Legacy</a:t>
            </a:r>
            <a:br>
              <a:rPr lang="en-US" sz="2000" dirty="0" smtClean="0"/>
            </a:br>
            <a:r>
              <a:rPr lang="en-US" sz="2000" dirty="0" smtClean="0"/>
              <a:t>campus</a:t>
            </a:r>
            <a:br>
              <a:rPr lang="en-US" sz="2000" dirty="0" smtClean="0"/>
            </a:br>
            <a:r>
              <a:rPr lang="en-US" sz="2000" dirty="0" smtClean="0"/>
              <a:t>clusters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Colleges &amp;</a:t>
            </a:r>
          </a:p>
          <a:p>
            <a:r>
              <a:rPr lang="en-US" sz="2000" dirty="0" smtClean="0"/>
              <a:t>divisions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602" y="4109282"/>
            <a:ext cx="1287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istributed</a:t>
            </a:r>
          </a:p>
          <a:p>
            <a:r>
              <a:rPr lang="en-US" dirty="0"/>
              <a:t>s</a:t>
            </a:r>
            <a:r>
              <a:rPr lang="en-US" dirty="0" smtClean="0"/>
              <a:t>torage</a:t>
            </a:r>
          </a:p>
          <a:p>
            <a:r>
              <a:rPr lang="en-US" dirty="0" smtClean="0"/>
              <a:t>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0186" y="1965747"/>
            <a:ext cx="608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loud resources + WAN resources</a:t>
            </a:r>
          </a:p>
        </p:txBody>
      </p:sp>
    </p:spTree>
    <p:extLst>
      <p:ext uri="{BB962C8B-B14F-4D97-AF65-F5344CB8AC3E}">
        <p14:creationId xmlns:p14="http://schemas.microsoft.com/office/powerpoint/2010/main" val="1511811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Thank you!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728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Dave Lesny – UIUC (MWT2)</a:t>
            </a:r>
          </a:p>
          <a:p>
            <a:r>
              <a:rPr lang="en-US" dirty="0" smtClean="0"/>
              <a:t>David Champion – UChicago (MWT2)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Tuecke</a:t>
            </a:r>
            <a:r>
              <a:rPr lang="en-US" dirty="0" smtClean="0"/>
              <a:t>, </a:t>
            </a:r>
            <a:r>
              <a:rPr lang="en-US" dirty="0" err="1" smtClean="0"/>
              <a:t>Rachana</a:t>
            </a:r>
            <a:r>
              <a:rPr lang="en-US" dirty="0" smtClean="0"/>
              <a:t> </a:t>
            </a:r>
            <a:r>
              <a:rPr lang="en-US" dirty="0" err="1"/>
              <a:t>Ananthakrishnan</a:t>
            </a:r>
            <a:r>
              <a:rPr lang="en-US" dirty="0"/>
              <a:t> </a:t>
            </a:r>
            <a:r>
              <a:rPr lang="en-US" dirty="0" smtClean="0"/>
              <a:t>– (UChicago Globus)</a:t>
            </a:r>
          </a:p>
          <a:p>
            <a:r>
              <a:rPr lang="en-US" dirty="0"/>
              <a:t>Ilija Vukotic (</a:t>
            </a:r>
            <a:r>
              <a:rPr lang="en-US" dirty="0" smtClean="0"/>
              <a:t>UChicago </a:t>
            </a:r>
            <a:r>
              <a:rPr lang="en-US" dirty="0"/>
              <a:t>ATLAS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Suchandra </a:t>
            </a:r>
            <a:r>
              <a:rPr lang="en-US" dirty="0"/>
              <a:t>Thapa (</a:t>
            </a:r>
            <a:r>
              <a:rPr lang="en-US" dirty="0" smtClean="0"/>
              <a:t>UChicago </a:t>
            </a:r>
            <a:r>
              <a:rPr lang="en-US" dirty="0"/>
              <a:t>OSG)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Onysis</a:t>
            </a:r>
            <a:r>
              <a:rPr lang="en-US" dirty="0" smtClean="0"/>
              <a:t> – </a:t>
            </a:r>
            <a:r>
              <a:rPr lang="en-US" dirty="0" err="1" smtClean="0"/>
              <a:t>UTexas</a:t>
            </a:r>
            <a:endParaRPr lang="en-US" dirty="0" smtClean="0"/>
          </a:p>
          <a:p>
            <a:r>
              <a:rPr lang="en-US" dirty="0" smtClean="0"/>
              <a:t>Jim </a:t>
            </a:r>
            <a:r>
              <a:rPr lang="en-US" dirty="0" err="1" smtClean="0"/>
              <a:t>Basney</a:t>
            </a:r>
            <a:r>
              <a:rPr lang="en-US" dirty="0" smtClean="0"/>
              <a:t> (CI-Logon) &amp; </a:t>
            </a:r>
            <a:r>
              <a:rPr lang="en-US" dirty="0" err="1" smtClean="0"/>
              <a:t>InCommon</a:t>
            </a:r>
            <a:r>
              <a:rPr lang="en-US" dirty="0" smtClean="0"/>
              <a:t> Federation</a:t>
            </a:r>
          </a:p>
          <a:p>
            <a:r>
              <a:rPr lang="en-US" dirty="0" smtClean="0"/>
              <a:t>&amp; of course the HTCondor and OSG teams</a:t>
            </a:r>
            <a:endParaRPr lang="en-US" dirty="0"/>
          </a:p>
        </p:txBody>
      </p:sp>
      <p:pic>
        <p:nvPicPr>
          <p:cNvPr id="5" name="Picture 4" descr="screenshot_13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78" y="366975"/>
            <a:ext cx="2773046" cy="121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OSG Connect Linked Inline No Stro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1" y="6924122"/>
            <a:ext cx="5536541" cy="4381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911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5241" y="1992772"/>
            <a:ext cx="6207919" cy="440233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66"/>
          <p:cNvSpPr>
            <a:spLocks noGrp="1"/>
          </p:cNvSpPr>
          <p:nvPr>
            <p:ph type="title"/>
          </p:nvPr>
        </p:nvSpPr>
        <p:spPr>
          <a:xfrm>
            <a:off x="589360" y="192286"/>
            <a:ext cx="8879681" cy="171033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5000" dirty="0" smtClean="0">
                <a:solidFill>
                  <a:srgbClr val="800000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How can we transparently connect them to users?</a:t>
            </a:r>
            <a:endParaRPr sz="4200" dirty="0">
              <a:solidFill>
                <a:srgbClr val="800000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640" y="6306606"/>
            <a:ext cx="7656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Approach: work from the campus perspective</a:t>
            </a:r>
          </a:p>
          <a:p>
            <a:r>
              <a:rPr lang="en-US" sz="2800" i="1" dirty="0"/>
              <a:t>c</a:t>
            </a:r>
            <a:r>
              <a:rPr lang="en-US" sz="2800" i="1" dirty="0" smtClean="0"/>
              <a:t>onsidering both users and resource providers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923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38808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Providers: accountable to investors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0"/>
          </p:nvPr>
        </p:nvSpPr>
        <p:spPr>
          <a:ln/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The BIG problem: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Resource providers must first meet campus investor requirements</a:t>
            </a:r>
          </a:p>
          <a:p>
            <a:pPr marL="1442427" lvl="2" indent="-45720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Sometimes with little effort to worry about connectivity to the national ecosystem</a:t>
            </a:r>
          </a:p>
          <a:p>
            <a:pPr marL="1442427" lvl="2" indent="-45720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They are typically slow to open up resources for sharing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But computers depreciate in value really fast!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Shouldn’t we obligate ourselves to make the most out of these machines?</a:t>
            </a:r>
            <a:endParaRPr lang="en-US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Can we do the </a:t>
            </a:r>
            <a:r>
              <a:rPr lang="en-US" dirty="0"/>
              <a:t>heavy </a:t>
            </a:r>
            <a:r>
              <a:rPr lang="en-US" dirty="0" smtClean="0"/>
              <a:t>lifting </a:t>
            </a:r>
            <a:r>
              <a:rPr lang="en-US" dirty="0"/>
              <a:t>for </a:t>
            </a:r>
            <a:r>
              <a:rPr lang="en-US" dirty="0" smtClean="0"/>
              <a:t>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82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6" y="133691"/>
            <a:ext cx="7671939" cy="7183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500717">
            <a:off x="2959283" y="6113195"/>
            <a:ext cx="5174694" cy="6651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Tightly coupled </a:t>
            </a:r>
            <a:r>
              <a:rPr lang="en-US" dirty="0" smtClean="0">
                <a:sym typeface="Wingdings"/>
              </a:rPr>
              <a:t> serial high throughput</a:t>
            </a:r>
          </a:p>
          <a:p>
            <a:pPr algn="ctr"/>
            <a:r>
              <a:rPr lang="en-US" dirty="0" smtClean="0">
                <a:sym typeface="Wingdings"/>
              </a:rPr>
              <a:t>Minimize environment differences for users</a:t>
            </a:r>
          </a:p>
          <a:p>
            <a:pPr algn="ctr"/>
            <a:r>
              <a:rPr lang="en-US" dirty="0" smtClean="0">
                <a:sym typeface="Wingdings"/>
              </a:rPr>
              <a:t>Virtually extend capacity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67368" y="3626529"/>
            <a:ext cx="1142947" cy="62481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services directly to </a:t>
            </a:r>
            <a:r>
              <a:rPr lang="en-US" dirty="0"/>
              <a:t>c</a:t>
            </a:r>
            <a:r>
              <a:rPr lang="en-US" dirty="0" smtClean="0"/>
              <a:t>ampus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4636" y="5977810"/>
            <a:ext cx="1679994" cy="108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581424" y="3689356"/>
            <a:ext cx="1870363" cy="16312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 value added</a:t>
            </a:r>
            <a:br>
              <a:rPr lang="en-US" sz="2000" dirty="0" smtClean="0"/>
            </a:br>
            <a:r>
              <a:rPr lang="en-US" sz="2000" dirty="0" smtClean="0"/>
              <a:t>services</a:t>
            </a:r>
            <a:r>
              <a:rPr lang="en-US" sz="2000" dirty="0"/>
              <a:t> </a:t>
            </a:r>
            <a:r>
              <a:rPr lang="en-US" sz="2000" dirty="0" smtClean="0"/>
              <a:t>for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campus</a:t>
            </a:r>
          </a:p>
          <a:p>
            <a:r>
              <a:rPr lang="en-US" sz="2000" dirty="0" smtClean="0"/>
              <a:t>computing </a:t>
            </a:r>
          </a:p>
          <a:p>
            <a:r>
              <a:rPr lang="en-US" sz="2000" dirty="0" smtClean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284091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Connecting Cluster Resources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0"/>
          </p:nvPr>
        </p:nvSpPr>
        <p:spPr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There's a large barrier to entry when we aren't even running the same scheduler software.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The solution: </a:t>
            </a:r>
            <a:r>
              <a:rPr lang="en-US" dirty="0" smtClean="0"/>
              <a:t>Bosco </a:t>
            </a:r>
            <a:endParaRPr lang="en-US" dirty="0"/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bosco.opensciencegrid.org/</a:t>
            </a:r>
            <a:endParaRPr lang="en-US" dirty="0">
              <a:hlinkClick r:id="rId3"/>
            </a:endParaRP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Bosco provides </a:t>
            </a:r>
            <a:r>
              <a:rPr lang="en-US" dirty="0"/>
              <a:t>an HTCondor interface to PBS, SGE, SLURM, </a:t>
            </a:r>
            <a:r>
              <a:rPr lang="en-US" dirty="0" smtClean="0"/>
              <a:t>etc., </a:t>
            </a:r>
            <a:r>
              <a:rPr lang="en-US" dirty="0"/>
              <a:t>via </a:t>
            </a:r>
            <a:r>
              <a:rPr lang="en-US" dirty="0" smtClean="0"/>
              <a:t>BLAHP</a:t>
            </a:r>
            <a:r>
              <a:rPr lang="en-US" baseline="30000" dirty="0" smtClean="0"/>
              <a:t>[1]</a:t>
            </a:r>
            <a:endParaRPr lang="en-US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Has end-user and multi-user (service) modes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We can provide transparent user access to multiple resources using Bosco and direct flocking</a:t>
            </a:r>
            <a:endParaRPr lang="en-US" baseline="30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1168" y="7104202"/>
            <a:ext cx="5492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aseline="30000" dirty="0" smtClean="0"/>
              <a:t>[1] </a:t>
            </a:r>
            <a:r>
              <a:rPr lang="en-US" dirty="0" smtClean="0">
                <a:hlinkClick r:id="rId4"/>
              </a:rPr>
              <a:t>see </a:t>
            </a:r>
            <a:r>
              <a:rPr lang="en-US" dirty="0">
                <a:hlinkClick r:id="rId4"/>
              </a:rPr>
              <a:t>BLAHP presentation at HTCondor Week </a:t>
            </a:r>
            <a:r>
              <a:rPr lang="en-US" dirty="0" smtClean="0">
                <a:hlinkClick r:id="rId4"/>
              </a:rPr>
              <a:t>2013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20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Advantages of the </a:t>
            </a:r>
            <a:r>
              <a:rPr lang="en-US" dirty="0" smtClean="0"/>
              <a:t>Bosco </a:t>
            </a:r>
            <a:r>
              <a:rPr lang="en-US" dirty="0"/>
              <a:t>approach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0"/>
          </p:nvPr>
        </p:nvSpPr>
        <p:spPr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From the admin perspective, we only need a user account and SSH key on the remote machine. 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Since our </a:t>
            </a:r>
            <a:r>
              <a:rPr lang="en-US" dirty="0" err="1" smtClean="0"/>
              <a:t>Bosco</a:t>
            </a:r>
            <a:r>
              <a:rPr lang="en-US" dirty="0" smtClean="0"/>
              <a:t> service appears </a:t>
            </a:r>
            <a:r>
              <a:rPr lang="en-US" dirty="0"/>
              <a:t>a normal user, it's trivial to apply local policy.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If jobs get killed, we can handle that.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All the better if we can use an opportunistic queue!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Bosco </a:t>
            </a:r>
            <a:r>
              <a:rPr lang="en-US" dirty="0"/>
              <a:t>also lets us have pre-job wrappers that allow us to build </a:t>
            </a:r>
            <a:r>
              <a:rPr lang="en-US" dirty="0" smtClean="0"/>
              <a:t>a comfortable nest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28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Bosco </a:t>
            </a:r>
            <a:r>
              <a:rPr lang="en-US" dirty="0"/>
              <a:t>as a standard tool for HTC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10"/>
          </p:nvPr>
        </p:nvSpPr>
        <p:spPr>
          <a:ln/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 </a:t>
            </a:r>
            <a:r>
              <a:rPr lang="en-US" dirty="0"/>
              <a:t>the reverse direction, we want users of remote clusters to be using our resources for spillover.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This is an especially nice value-added service for HPC environments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We don't require allocations. We'll process your pleasingly parallel workloads for free.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Everyone in HPC-land seems to be using Modules, so we have done some work to provide a </a:t>
            </a:r>
            <a:r>
              <a:rPr lang="en-US" dirty="0" smtClean="0"/>
              <a:t>Bosco </a:t>
            </a:r>
            <a:r>
              <a:rPr lang="en-US" dirty="0"/>
              <a:t>module.</a:t>
            </a:r>
          </a:p>
        </p:txBody>
      </p:sp>
    </p:spTree>
    <p:extLst>
      <p:ext uri="{BB962C8B-B14F-4D97-AF65-F5344CB8AC3E}">
        <p14:creationId xmlns:p14="http://schemas.microsoft.com/office/powerpoint/2010/main" val="45774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_blue_template_V3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 Conn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19385</TotalTime>
  <Words>1254</Words>
  <Application>Microsoft Macintosh PowerPoint</Application>
  <PresentationFormat>Custom</PresentationFormat>
  <Paragraphs>215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CI_blue_template_V3</vt:lpstr>
      <vt:lpstr>CI Connect</vt:lpstr>
      <vt:lpstr>Connecting Campus Infrastructures with HTCondor Services</vt:lpstr>
      <vt:lpstr>Outline</vt:lpstr>
      <vt:lpstr>Resources are distributed</vt:lpstr>
      <vt:lpstr>How can we transparently connect them to users?</vt:lpstr>
      <vt:lpstr>Providers: accountable to investors</vt:lpstr>
      <vt:lpstr>Bring services directly to campus</vt:lpstr>
      <vt:lpstr>Connecting Cluster Resources</vt:lpstr>
      <vt:lpstr>Advantages of the Bosco approach</vt:lpstr>
      <vt:lpstr>Bosco as a standard tool for HTC </vt:lpstr>
      <vt:lpstr>Example use case:</vt:lpstr>
      <vt:lpstr>ATLAS Connect Service Components</vt:lpstr>
      <vt:lpstr>Three Service Types for ATLAS</vt:lpstr>
      <vt:lpstr>ATLAS Connect User</vt:lpstr>
      <vt:lpstr>Looks like a very large cluster</vt:lpstr>
      <vt:lpstr>Current resource targets </vt:lpstr>
      <vt:lpstr>Connect is very quick relative to grid</vt:lpstr>
      <vt:lpstr>ATLAS Connect Cluster</vt:lpstr>
      <vt:lpstr>PowerPoint Presentation</vt:lpstr>
      <vt:lpstr>ATLAS Connect Cluster in use</vt:lpstr>
      <vt:lpstr>Early adopters ramping up</vt:lpstr>
      <vt:lpstr>Extending ATLAS Connect to more resources</vt:lpstr>
      <vt:lpstr>ATLAS Connect Panda</vt:lpstr>
      <vt:lpstr>PowerPoint Presentation</vt:lpstr>
      <vt:lpstr>Back to Campuses</vt:lpstr>
      <vt:lpstr>PowerPoint Presentation</vt:lpstr>
      <vt:lpstr>PowerPoint Presentation</vt:lpstr>
      <vt:lpstr>CI Connect Services in Preparation</vt:lpstr>
      <vt:lpstr>Where it started: a login service for OSG</vt:lpstr>
      <vt:lpstr>What does the next-generation look like?</vt:lpstr>
      <vt:lpstr>Thank you!</vt:lpstr>
      <vt:lpstr>Acknowledgements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UC3: A Framework for Cooperative Computing at the University of Chicago </dc:title>
  <dc:creator>marco mambelli</dc:creator>
  <cp:lastModifiedBy>Lincoln Bryant</cp:lastModifiedBy>
  <cp:revision>416</cp:revision>
  <cp:lastPrinted>2013-12-11T05:45:47Z</cp:lastPrinted>
  <dcterms:created xsi:type="dcterms:W3CDTF">2012-08-16T17:32:20Z</dcterms:created>
  <dcterms:modified xsi:type="dcterms:W3CDTF">2014-04-29T12:16:09Z</dcterms:modified>
</cp:coreProperties>
</file>