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  <p:sldMasterId id="2147483684" r:id="rId4"/>
    <p:sldMasterId id="2147483696" r:id="rId5"/>
  </p:sldMasterIdLst>
  <p:handoutMasterIdLst>
    <p:handoutMasterId r:id="rId27"/>
  </p:handoutMasterIdLst>
  <p:sldIdLst>
    <p:sldId id="256" r:id="rId6"/>
    <p:sldId id="258" r:id="rId7"/>
    <p:sldId id="260" r:id="rId8"/>
    <p:sldId id="266" r:id="rId9"/>
    <p:sldId id="261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8" r:id="rId21"/>
    <p:sldId id="319" r:id="rId22"/>
    <p:sldId id="321" r:id="rId23"/>
    <p:sldId id="320" r:id="rId24"/>
    <p:sldId id="288" r:id="rId25"/>
    <p:sldId id="32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5C88"/>
    <a:srgbClr val="29B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9" autoAdjust="0"/>
    <p:restoredTop sz="94664" autoAdjust="0"/>
  </p:normalViewPr>
  <p:slideViewPr>
    <p:cSldViewPr>
      <p:cViewPr varScale="1">
        <p:scale>
          <a:sx n="154" d="100"/>
          <a:sy n="154" d="100"/>
        </p:scale>
        <p:origin x="-7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7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7" d="100"/>
          <a:sy n="97" d="100"/>
        </p:scale>
        <p:origin x="-2610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C47ED8-1116-413B-8618-8475567058CF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06740-2E79-4770-A342-0F6489ED83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92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130425"/>
            <a:ext cx="6629400" cy="1470025"/>
          </a:xfrm>
        </p:spPr>
        <p:txBody>
          <a:bodyPr/>
          <a:lstStyle>
            <a:lvl1pPr>
              <a:defRPr b="0">
                <a:solidFill>
                  <a:srgbClr val="29B5FF"/>
                </a:solidFill>
                <a:latin typeface="BankGothic Lt B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5943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  <a:latin typeface="Gill Sans M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130425"/>
            <a:ext cx="6629400" cy="1470025"/>
          </a:xfrm>
        </p:spPr>
        <p:txBody>
          <a:bodyPr/>
          <a:lstStyle>
            <a:lvl1pPr>
              <a:defRPr b="0">
                <a:solidFill>
                  <a:srgbClr val="29B5FF"/>
                </a:solidFill>
                <a:latin typeface="BankGothic Lt B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5943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  <a:latin typeface="Gill Sans M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4/28/14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4406900"/>
            <a:ext cx="6894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906713"/>
            <a:ext cx="6894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276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535113"/>
            <a:ext cx="3278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2174875"/>
            <a:ext cx="3278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30425"/>
            <a:ext cx="6934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6200"/>
            <a:ext cx="6248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4406900"/>
            <a:ext cx="69707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999" y="2906713"/>
            <a:ext cx="69707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2971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535113"/>
            <a:ext cx="2973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174875"/>
            <a:ext cx="2973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4406900"/>
            <a:ext cx="6894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906713"/>
            <a:ext cx="6894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24840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600200"/>
            <a:ext cx="2895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130425"/>
            <a:ext cx="63246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886200"/>
            <a:ext cx="5638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535113"/>
            <a:ext cx="2897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0200" y="2174875"/>
            <a:ext cx="2897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www.icecube.wisc.edu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www.icecube.wisc.edu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www.icecube.wisc.edu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tiff"/><Relationship Id="rId1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tiff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4.tiff"/><Relationship Id="rId14" Type="http://schemas.openxmlformats.org/officeDocument/2006/relationships/image" Target="../media/image2.gif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6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6002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glassyDOM_dec9.tif"/>
          <p:cNvPicPr>
            <a:picLocks noChangeAspect="1"/>
          </p:cNvPicPr>
          <p:nvPr/>
        </p:nvPicPr>
        <p:blipFill>
          <a:blip r:embed="rId13" cstate="print"/>
          <a:srcRect l="27632" r="36609"/>
          <a:stretch>
            <a:fillRect/>
          </a:stretch>
        </p:blipFill>
        <p:spPr>
          <a:xfrm>
            <a:off x="0" y="0"/>
            <a:ext cx="16764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29B5FF"/>
                </a:solidFill>
              </a:defRPr>
            </a:lvl1pPr>
          </a:lstStyle>
          <a:p>
            <a:r>
              <a:rPr lang="en-US" dirty="0" smtClean="0"/>
              <a:t>www.icecube.wisc.edu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nsf1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6271" y="6362700"/>
            <a:ext cx="340929" cy="342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29B5FF"/>
          </a:solidFill>
          <a:latin typeface="BankGothic Lt B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6002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glassyDOM_dec9.tif"/>
          <p:cNvPicPr>
            <a:picLocks noChangeAspect="1"/>
          </p:cNvPicPr>
          <p:nvPr/>
        </p:nvPicPr>
        <p:blipFill>
          <a:blip r:embed="rId13" cstate="print"/>
          <a:srcRect l="26122" r="37306"/>
          <a:stretch>
            <a:fillRect/>
          </a:stretch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8EC81-6EC2-42BC-8CB0-0F20F332188E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29B5FF"/>
          </a:solidFill>
          <a:latin typeface="BankGothic Lt B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lassyDOM_whiteBkgd_blueLight_jan21.tiff"/>
          <p:cNvPicPr>
            <a:picLocks noChangeAspect="1"/>
          </p:cNvPicPr>
          <p:nvPr/>
        </p:nvPicPr>
        <p:blipFill>
          <a:blip r:embed="rId13" cstate="print"/>
          <a:srcRect l="32121" r="32120"/>
          <a:stretch>
            <a:fillRect/>
          </a:stretch>
        </p:blipFill>
        <p:spPr>
          <a:xfrm>
            <a:off x="-76200" y="0"/>
            <a:ext cx="1583267" cy="647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52400" y="6172200"/>
            <a:ext cx="9448800" cy="838200"/>
          </a:xfrm>
          <a:prstGeom prst="rect">
            <a:avLst/>
          </a:prstGeom>
          <a:solidFill>
            <a:srgbClr val="29B5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600200"/>
            <a:ext cx="716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www.icecube.wisc.edu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B2D08EE-68AD-44E0-8072-3A90288898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nsf1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6271" y="6362700"/>
            <a:ext cx="340929" cy="342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Gill Sans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ecube-logo-larg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67600" y="-152400"/>
            <a:ext cx="1886702" cy="1905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785AC-EFF8-4558-9F8D-6DDCC8B920EA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15C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30480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15C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24840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EED7F-B0EC-4B95-99D5-8D145A3D5F23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>
              <a:lumMod val="50000"/>
            </a:schemeClr>
          </a:solidFill>
          <a:latin typeface="Gill Sans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IceCube</a:t>
            </a:r>
            <a:r>
              <a:rPr lang="en-US" dirty="0" smtClean="0"/>
              <a:t>, </a:t>
            </a:r>
            <a:r>
              <a:rPr lang="en-US" dirty="0" err="1" smtClean="0"/>
              <a:t>HTCondor</a:t>
            </a:r>
            <a:r>
              <a:rPr lang="en-US" dirty="0" smtClean="0"/>
              <a:t>, and GPUs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Steve Barnet</a:t>
            </a:r>
          </a:p>
          <a:p>
            <a:r>
              <a:rPr lang="en-US" dirty="0" smtClean="0"/>
              <a:t>University of Wisconsin – Madison</a:t>
            </a:r>
            <a:endParaRPr lang="en-US" dirty="0"/>
          </a:p>
          <a:p>
            <a:r>
              <a:rPr lang="en-US" dirty="0" smtClean="0"/>
              <a:t>Condor Week 2014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Story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we do this with CPUs? </a:t>
            </a:r>
          </a:p>
          <a:p>
            <a:pPr lvl="1"/>
            <a:r>
              <a:rPr lang="en-US" dirty="0" smtClean="0"/>
              <a:t>Yes! Early code written in C++ ~ 2009</a:t>
            </a:r>
          </a:p>
          <a:p>
            <a:pPr lvl="1"/>
            <a:r>
              <a:rPr lang="en-US" dirty="0" smtClean="0"/>
              <a:t>Also assembly (1.25x-.1.37x speed-up)</a:t>
            </a:r>
          </a:p>
          <a:p>
            <a:r>
              <a:rPr lang="en-US" dirty="0" smtClean="0"/>
              <a:t>Followed closely by GPU implementations</a:t>
            </a:r>
          </a:p>
          <a:p>
            <a:pPr lvl="1"/>
            <a:r>
              <a:rPr lang="en-US" dirty="0" err="1" smtClean="0"/>
              <a:t>nVidia</a:t>
            </a:r>
            <a:r>
              <a:rPr lang="en-US" dirty="0" smtClean="0"/>
              <a:t>/CUDA based</a:t>
            </a:r>
          </a:p>
          <a:p>
            <a:pPr lvl="1"/>
            <a:r>
              <a:rPr lang="en-US" dirty="0" smtClean="0"/>
              <a:t>150x initial speed-up </a:t>
            </a:r>
            <a:r>
              <a:rPr lang="en-US" dirty="0" err="1" smtClean="0"/>
              <a:t>vs</a:t>
            </a:r>
            <a:r>
              <a:rPr lang="en-US" dirty="0" smtClean="0"/>
              <a:t> CPU versions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246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Version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Initial system – consumer GPUs</a:t>
            </a:r>
          </a:p>
          <a:p>
            <a:pPr lvl="1"/>
            <a:r>
              <a:rPr lang="en-US" dirty="0" smtClean="0"/>
              <a:t>Custom-built gamer desktops</a:t>
            </a:r>
          </a:p>
          <a:p>
            <a:pPr lvl="1"/>
            <a:r>
              <a:rPr lang="en-US" dirty="0" smtClean="0"/>
              <a:t>Proof of concept</a:t>
            </a:r>
          </a:p>
          <a:p>
            <a:pPr lvl="1"/>
            <a:r>
              <a:rPr lang="en-US" dirty="0" smtClean="0"/>
              <a:t>No </a:t>
            </a:r>
            <a:r>
              <a:rPr lang="en-US" dirty="0" err="1" smtClean="0"/>
              <a:t>HTCondor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9527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Version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GZK-9000 cluster</a:t>
            </a:r>
            <a:endParaRPr lang="en-US" dirty="0"/>
          </a:p>
          <a:p>
            <a:r>
              <a:rPr lang="en-US" dirty="0" smtClean="0"/>
              <a:t>Commercial </a:t>
            </a:r>
            <a:r>
              <a:rPr lang="en-US" dirty="0"/>
              <a:t>GPUs</a:t>
            </a:r>
          </a:p>
          <a:p>
            <a:pPr lvl="1"/>
            <a:r>
              <a:rPr lang="en-US" dirty="0"/>
              <a:t>48x </a:t>
            </a:r>
            <a:r>
              <a:rPr lang="en-US" dirty="0" err="1"/>
              <a:t>nVidia</a:t>
            </a:r>
            <a:r>
              <a:rPr lang="en-US" dirty="0"/>
              <a:t> M2070 GPUs</a:t>
            </a:r>
          </a:p>
          <a:p>
            <a:pPr lvl="1"/>
            <a:r>
              <a:rPr lang="en-US" dirty="0"/>
              <a:t>High density,  increased scale</a:t>
            </a:r>
          </a:p>
          <a:p>
            <a:pPr lvl="1"/>
            <a:r>
              <a:rPr lang="en-US" dirty="0"/>
              <a:t>Hosted at CHTC</a:t>
            </a:r>
          </a:p>
          <a:p>
            <a:pPr lvl="1"/>
            <a:r>
              <a:rPr lang="en-US" dirty="0" err="1" smtClean="0"/>
              <a:t>HTCondor</a:t>
            </a:r>
            <a:r>
              <a:rPr lang="en-US" dirty="0" smtClean="0"/>
              <a:t> managed</a:t>
            </a:r>
            <a:endParaRPr lang="en-US" dirty="0"/>
          </a:p>
        </p:txBody>
      </p:sp>
      <p:pic>
        <p:nvPicPr>
          <p:cNvPr id="4" name="Content Placeholder 3" descr="GZK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45" t="608" r="-25273" b="445"/>
          <a:stretch/>
        </p:blipFill>
        <p:spPr>
          <a:xfrm>
            <a:off x="6934200" y="1524000"/>
            <a:ext cx="2028294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26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Version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Consumer </a:t>
            </a:r>
            <a:r>
              <a:rPr lang="en-US" dirty="0"/>
              <a:t>grade </a:t>
            </a:r>
            <a:r>
              <a:rPr lang="en-US" dirty="0" smtClean="0"/>
              <a:t>GPUs</a:t>
            </a:r>
          </a:p>
          <a:p>
            <a:pPr lvl="1"/>
            <a:r>
              <a:rPr lang="en-US" dirty="0" smtClean="0"/>
              <a:t>Cheaper (*much* cheaper – 4x)</a:t>
            </a:r>
            <a:endParaRPr lang="en-US" dirty="0"/>
          </a:p>
          <a:p>
            <a:pPr lvl="1"/>
            <a:r>
              <a:rPr lang="en-US" dirty="0"/>
              <a:t>Split pool – 32x </a:t>
            </a:r>
            <a:r>
              <a:rPr lang="en-US" dirty="0" err="1"/>
              <a:t>nVidia</a:t>
            </a:r>
            <a:r>
              <a:rPr lang="en-US" dirty="0"/>
              <a:t> GTX-690,  32x ATI Radeon </a:t>
            </a:r>
            <a:r>
              <a:rPr lang="en-US" dirty="0" smtClean="0"/>
              <a:t>7970</a:t>
            </a:r>
          </a:p>
          <a:p>
            <a:pPr lvl="1"/>
            <a:r>
              <a:rPr lang="en-US" dirty="0" err="1" smtClean="0"/>
              <a:t>SuperMicro</a:t>
            </a:r>
            <a:r>
              <a:rPr lang="en-US" dirty="0" smtClean="0"/>
              <a:t> based – integrated by re-seller</a:t>
            </a:r>
          </a:p>
          <a:p>
            <a:pPr lvl="1"/>
            <a:r>
              <a:rPr lang="en-US" dirty="0" err="1" smtClean="0"/>
              <a:t>HTCondor</a:t>
            </a:r>
            <a:r>
              <a:rPr lang="en-US" dirty="0" smtClean="0"/>
              <a:t> managed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589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Cheap GPUs – What you lose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Free Lunch … </a:t>
            </a:r>
          </a:p>
          <a:p>
            <a:r>
              <a:rPr lang="en-US" dirty="0" smtClean="0"/>
              <a:t>… or ECC either (maybe)</a:t>
            </a:r>
          </a:p>
          <a:p>
            <a:r>
              <a:rPr lang="en-US" dirty="0" smtClean="0"/>
              <a:t>… and limited Double Precision performance</a:t>
            </a:r>
          </a:p>
          <a:p>
            <a:r>
              <a:rPr lang="en-US" dirty="0" smtClean="0"/>
              <a:t>Detailed monitoring</a:t>
            </a:r>
          </a:p>
          <a:p>
            <a:pPr lvl="1"/>
            <a:r>
              <a:rPr lang="en-US" dirty="0" smtClean="0"/>
              <a:t>Temp &amp; Fan speed mostly</a:t>
            </a:r>
          </a:p>
          <a:p>
            <a:pPr lvl="1"/>
            <a:r>
              <a:rPr lang="en-US" dirty="0" smtClean="0"/>
              <a:t>No direct utilization reporting</a:t>
            </a:r>
          </a:p>
        </p:txBody>
      </p:sp>
    </p:spTree>
    <p:extLst>
      <p:ext uri="{BB962C8B-B14F-4D97-AF65-F5344CB8AC3E}">
        <p14:creationId xmlns:p14="http://schemas.microsoft.com/office/powerpoint/2010/main" val="2891744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Getting these stable takes time</a:t>
            </a:r>
          </a:p>
          <a:p>
            <a:pPr lvl="1"/>
            <a:r>
              <a:rPr lang="en-US" dirty="0" smtClean="0"/>
              <a:t>For us, true for commercial &amp; consumer alike</a:t>
            </a:r>
          </a:p>
          <a:p>
            <a:r>
              <a:rPr lang="en-US" dirty="0" smtClean="0"/>
              <a:t>Another software stack to manage</a:t>
            </a:r>
          </a:p>
          <a:p>
            <a:pPr lvl="1"/>
            <a:r>
              <a:rPr lang="en-US" dirty="0" smtClean="0"/>
              <a:t>GPU drivers</a:t>
            </a:r>
          </a:p>
          <a:p>
            <a:pPr lvl="1"/>
            <a:r>
              <a:rPr lang="en-US" dirty="0" smtClean="0"/>
              <a:t>SDK &amp; execution libraries</a:t>
            </a:r>
          </a:p>
          <a:p>
            <a:r>
              <a:rPr lang="en-US" dirty="0" smtClean="0"/>
              <a:t>Consumer card market extremely variable</a:t>
            </a:r>
          </a:p>
          <a:p>
            <a:pPr lvl="1"/>
            <a:r>
              <a:rPr lang="en-US" dirty="0" smtClean="0"/>
              <a:t>Availability</a:t>
            </a:r>
          </a:p>
          <a:p>
            <a:pPr lvl="1"/>
            <a:r>
              <a:rPr lang="en-US" dirty="0" smtClean="0"/>
              <a:t>Many card vendors (</a:t>
            </a:r>
            <a:r>
              <a:rPr lang="en-US" dirty="0" err="1" smtClean="0"/>
              <a:t>eVGA</a:t>
            </a:r>
            <a:r>
              <a:rPr lang="en-US" dirty="0" smtClean="0"/>
              <a:t>, Asus, XFX, PNY, …)</a:t>
            </a:r>
          </a:p>
          <a:p>
            <a:pPr lvl="1"/>
            <a:r>
              <a:rPr lang="en-US" dirty="0" smtClean="0"/>
              <a:t>AMD (ATI) is not as “into it” as </a:t>
            </a:r>
            <a:r>
              <a:rPr lang="en-US" dirty="0" err="1" smtClean="0"/>
              <a:t>nVidia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054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HTCondor</a:t>
            </a:r>
            <a:r>
              <a:rPr lang="en-US" dirty="0" smtClean="0"/>
              <a:t> </a:t>
            </a:r>
            <a:r>
              <a:rPr lang="en-US" dirty="0" err="1" smtClean="0"/>
              <a:t>Config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Start with static </a:t>
            </a:r>
            <a:r>
              <a:rPr lang="en-US" dirty="0" err="1" smtClean="0"/>
              <a:t>config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STARTD </a:t>
            </a:r>
            <a:r>
              <a:rPr lang="en-US" dirty="0" err="1" smtClean="0"/>
              <a:t>config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1800" dirty="0" smtClean="0">
                <a:latin typeface="Courier"/>
                <a:cs typeface="Courier"/>
              </a:rPr>
              <a:t>SLOT_TYPE_3 </a:t>
            </a:r>
            <a:r>
              <a:rPr lang="en-US" sz="1800" dirty="0">
                <a:latin typeface="Courier"/>
                <a:cs typeface="Courier"/>
              </a:rPr>
              <a:t>= </a:t>
            </a:r>
            <a:r>
              <a:rPr lang="en-US" sz="1800" dirty="0" err="1">
                <a:latin typeface="Courier"/>
                <a:cs typeface="Courier"/>
              </a:rPr>
              <a:t>cpus</a:t>
            </a:r>
            <a:r>
              <a:rPr lang="en-US" sz="1800" dirty="0">
                <a:latin typeface="Courier"/>
                <a:cs typeface="Courier"/>
              </a:rPr>
              <a:t>=1, </a:t>
            </a:r>
            <a:r>
              <a:rPr lang="en-US" sz="1800" dirty="0" err="1">
                <a:latin typeface="Courier"/>
                <a:cs typeface="Courier"/>
              </a:rPr>
              <a:t>mem</a:t>
            </a:r>
            <a:r>
              <a:rPr lang="en-US" sz="1800" dirty="0">
                <a:latin typeface="Courier"/>
                <a:cs typeface="Courier"/>
              </a:rPr>
              <a:t>=2000</a:t>
            </a:r>
          </a:p>
          <a:p>
            <a:pPr marL="0" indent="0">
              <a:buNone/>
            </a:pPr>
            <a:r>
              <a:rPr lang="en-US" sz="1800" dirty="0" smtClean="0">
                <a:latin typeface="Courier"/>
                <a:cs typeface="Courier"/>
              </a:rPr>
              <a:t>	NUM_SLOTS_TYPE_3 </a:t>
            </a:r>
            <a:r>
              <a:rPr lang="en-US" sz="1800" dirty="0">
                <a:latin typeface="Courier"/>
                <a:cs typeface="Courier"/>
              </a:rPr>
              <a:t>= 1</a:t>
            </a:r>
          </a:p>
          <a:p>
            <a:pPr marL="0" indent="0">
              <a:buNone/>
            </a:pPr>
            <a:r>
              <a:rPr lang="en-US" sz="1800" dirty="0" smtClean="0">
                <a:latin typeface="Courier"/>
                <a:cs typeface="Courier"/>
              </a:rPr>
              <a:t>	SLOT3_HAS_GPU </a:t>
            </a:r>
            <a:r>
              <a:rPr lang="en-US" sz="1800" dirty="0">
                <a:latin typeface="Courier"/>
                <a:cs typeface="Courier"/>
              </a:rPr>
              <a:t>= TRUE</a:t>
            </a:r>
          </a:p>
          <a:p>
            <a:pPr marL="0" indent="0">
              <a:buNone/>
            </a:pPr>
            <a:r>
              <a:rPr lang="en-US" sz="1800" dirty="0" smtClean="0">
                <a:latin typeface="Courier"/>
                <a:cs typeface="Courier"/>
              </a:rPr>
              <a:t>	SLOT3_GPU_NAME </a:t>
            </a:r>
            <a:r>
              <a:rPr lang="en-US" sz="1800" dirty="0">
                <a:latin typeface="Courier"/>
                <a:cs typeface="Courier"/>
              </a:rPr>
              <a:t>= "</a:t>
            </a:r>
            <a:r>
              <a:rPr lang="en-US" sz="1800" dirty="0" err="1">
                <a:latin typeface="Courier"/>
                <a:cs typeface="Courier"/>
              </a:rPr>
              <a:t>nVidia</a:t>
            </a:r>
            <a:r>
              <a:rPr lang="en-US" sz="1800" dirty="0">
                <a:latin typeface="Courier"/>
                <a:cs typeface="Courier"/>
              </a:rPr>
              <a:t> GeForce GTX 680"</a:t>
            </a:r>
          </a:p>
          <a:p>
            <a:pPr marL="0" indent="0">
              <a:buNone/>
            </a:pPr>
            <a:r>
              <a:rPr lang="en-US" sz="1800" dirty="0" smtClean="0">
                <a:latin typeface="Courier"/>
                <a:cs typeface="Courier"/>
              </a:rPr>
              <a:t>	SLOT3_GPU_DEV </a:t>
            </a:r>
            <a:r>
              <a:rPr lang="en-US" sz="1800" dirty="0">
                <a:latin typeface="Courier"/>
                <a:cs typeface="Courier"/>
              </a:rPr>
              <a:t>= 1</a:t>
            </a:r>
          </a:p>
          <a:p>
            <a:pPr marL="0" indent="0">
              <a:buNone/>
            </a:pPr>
            <a:r>
              <a:rPr lang="en-US" sz="1800" dirty="0" smtClean="0">
                <a:latin typeface="Courier"/>
                <a:cs typeface="Courier"/>
              </a:rPr>
              <a:t>	SLOT3_STARTD_ATTRS </a:t>
            </a:r>
            <a:r>
              <a:rPr lang="en-US" sz="1800" dirty="0">
                <a:latin typeface="Courier"/>
                <a:cs typeface="Courier"/>
              </a:rPr>
              <a:t>= HAS_GPU GPU_DEV </a:t>
            </a:r>
            <a:r>
              <a:rPr lang="en-US" sz="1800" dirty="0" smtClean="0">
                <a:latin typeface="Courier"/>
                <a:cs typeface="Courier"/>
              </a:rPr>
              <a:t>GPU_NAME</a:t>
            </a:r>
          </a:p>
          <a:p>
            <a:pPr marL="0" indent="0">
              <a:buNone/>
            </a:pPr>
            <a:endParaRPr lang="en-US" sz="1800" dirty="0">
              <a:latin typeface="Courier"/>
              <a:cs typeface="Courier"/>
            </a:endParaRPr>
          </a:p>
          <a:p>
            <a:pPr marL="0" indent="0">
              <a:buNone/>
            </a:pPr>
            <a:endParaRPr lang="en-US" sz="1800" dirty="0" smtClean="0">
              <a:latin typeface="Courier"/>
              <a:cs typeface="Courier"/>
            </a:endParaRPr>
          </a:p>
          <a:p>
            <a:pPr marL="0" indent="0">
              <a:buNone/>
            </a:pPr>
            <a:endParaRPr lang="en-US" sz="18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800" dirty="0" smtClean="0">
                <a:latin typeface="Courier"/>
                <a:cs typeface="Courier"/>
              </a:rPr>
              <a:t>	</a:t>
            </a:r>
          </a:p>
          <a:p>
            <a:pPr marL="0" indent="0">
              <a:buNone/>
            </a:pPr>
            <a:r>
              <a:rPr lang="en-US" sz="1800" dirty="0">
                <a:latin typeface="Courier"/>
                <a:cs typeface="Courier"/>
              </a:rPr>
              <a:t>	</a:t>
            </a:r>
            <a:r>
              <a:rPr lang="en-US" sz="1600" dirty="0" smtClean="0">
                <a:latin typeface="Courier"/>
                <a:cs typeface="Courier"/>
              </a:rPr>
              <a:t>USER_JOB_WRAPPER </a:t>
            </a:r>
            <a:r>
              <a:rPr lang="en-US" sz="1600" dirty="0">
                <a:latin typeface="Courier"/>
                <a:cs typeface="Courier"/>
              </a:rPr>
              <a:t>= /</a:t>
            </a:r>
            <a:r>
              <a:rPr lang="en-US" sz="1600" dirty="0" err="1">
                <a:latin typeface="Courier"/>
                <a:cs typeface="Courier"/>
              </a:rPr>
              <a:t>etc</a:t>
            </a:r>
            <a:r>
              <a:rPr lang="en-US" sz="1600" dirty="0">
                <a:latin typeface="Courier"/>
                <a:cs typeface="Courier"/>
              </a:rPr>
              <a:t>/condor/</a:t>
            </a:r>
            <a:r>
              <a:rPr lang="en-US" sz="1600" dirty="0" err="1">
                <a:latin typeface="Courier"/>
                <a:cs typeface="Courier"/>
              </a:rPr>
              <a:t>gpu_job_wrapper.sh</a:t>
            </a:r>
            <a:endParaRPr lang="en-US" sz="1600" dirty="0">
              <a:latin typeface="Courier"/>
              <a:cs typeface="Courier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420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HTCondor</a:t>
            </a:r>
            <a:r>
              <a:rPr lang="en-US" dirty="0" smtClean="0"/>
              <a:t> </a:t>
            </a:r>
            <a:r>
              <a:rPr lang="en-US" dirty="0" err="1" smtClean="0"/>
              <a:t>Config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STARTD cont’d:</a:t>
            </a:r>
          </a:p>
          <a:p>
            <a:r>
              <a:rPr lang="en-US" dirty="0" smtClean="0"/>
              <a:t>Wrapper script:</a:t>
            </a:r>
          </a:p>
          <a:p>
            <a:pPr marL="0" indent="0">
              <a:buNone/>
            </a:pPr>
            <a:r>
              <a:rPr lang="en-US" sz="2100" dirty="0">
                <a:latin typeface="Courier"/>
                <a:cs typeface="Courier"/>
              </a:rPr>
              <a:t>#!/bin/bash</a:t>
            </a:r>
          </a:p>
          <a:p>
            <a:pPr marL="0" indent="0">
              <a:buNone/>
            </a:pPr>
            <a:r>
              <a:rPr lang="en-US" sz="2100" dirty="0" err="1">
                <a:latin typeface="Courier"/>
                <a:cs typeface="Courier"/>
              </a:rPr>
              <a:t>gpu_dev</a:t>
            </a:r>
            <a:r>
              <a:rPr lang="en-US" sz="2100" dirty="0">
                <a:latin typeface="Courier"/>
                <a:cs typeface="Courier"/>
              </a:rPr>
              <a:t>=$(</a:t>
            </a:r>
            <a:r>
              <a:rPr lang="en-US" sz="2100" dirty="0" err="1">
                <a:latin typeface="Courier"/>
                <a:cs typeface="Courier"/>
              </a:rPr>
              <a:t>awk</a:t>
            </a:r>
            <a:r>
              <a:rPr lang="en-US" sz="2100" dirty="0">
                <a:latin typeface="Courier"/>
                <a:cs typeface="Courier"/>
              </a:rPr>
              <a:t> -F ' = ' '/^GPU_DEV = /{print $2}' $_CONDOR_MACHINE_AD)</a:t>
            </a:r>
          </a:p>
          <a:p>
            <a:pPr marL="0" indent="0">
              <a:buNone/>
            </a:pPr>
            <a:r>
              <a:rPr lang="en-US" sz="2100" dirty="0">
                <a:latin typeface="Courier"/>
                <a:cs typeface="Courier"/>
              </a:rPr>
              <a:t>if [ -n "$</a:t>
            </a:r>
            <a:r>
              <a:rPr lang="en-US" sz="2100" dirty="0" err="1">
                <a:latin typeface="Courier"/>
                <a:cs typeface="Courier"/>
              </a:rPr>
              <a:t>gpu_dev</a:t>
            </a:r>
            <a:r>
              <a:rPr lang="en-US" sz="2100" dirty="0">
                <a:latin typeface="Courier"/>
                <a:cs typeface="Courier"/>
              </a:rPr>
              <a:t>" ]; then</a:t>
            </a:r>
          </a:p>
          <a:p>
            <a:pPr marL="0" indent="0">
              <a:buNone/>
            </a:pPr>
            <a:r>
              <a:rPr lang="en-US" sz="2100" dirty="0">
                <a:latin typeface="Courier"/>
                <a:cs typeface="Courier"/>
              </a:rPr>
              <a:t>    export CUDA_VISIBLE_DEVICES=$</a:t>
            </a:r>
            <a:r>
              <a:rPr lang="en-US" sz="2100" dirty="0" err="1">
                <a:latin typeface="Courier"/>
                <a:cs typeface="Courier"/>
              </a:rPr>
              <a:t>gpu_dev</a:t>
            </a:r>
            <a:endParaRPr lang="en-US" sz="21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100" dirty="0">
                <a:latin typeface="Courier"/>
                <a:cs typeface="Courier"/>
              </a:rPr>
              <a:t>    export COMPUTE=:0.$gpu_dev</a:t>
            </a:r>
          </a:p>
          <a:p>
            <a:pPr marL="0" indent="0">
              <a:buNone/>
            </a:pPr>
            <a:r>
              <a:rPr lang="en-US" sz="2100" dirty="0">
                <a:latin typeface="Courier"/>
                <a:cs typeface="Courier"/>
              </a:rPr>
              <a:t>    export GPU_DEVICE_ORDINAL=$</a:t>
            </a:r>
            <a:r>
              <a:rPr lang="en-US" sz="2100" dirty="0" err="1">
                <a:latin typeface="Courier"/>
                <a:cs typeface="Courier"/>
              </a:rPr>
              <a:t>gpu_dev</a:t>
            </a:r>
            <a:endParaRPr lang="en-US" sz="21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100" dirty="0">
                <a:latin typeface="Courier"/>
                <a:cs typeface="Courier"/>
              </a:rPr>
              <a:t>fi</a:t>
            </a:r>
          </a:p>
          <a:p>
            <a:pPr marL="0" indent="0">
              <a:buNone/>
            </a:pPr>
            <a:r>
              <a:rPr lang="fr-FR" sz="1800" dirty="0" err="1">
                <a:latin typeface="Courier"/>
                <a:cs typeface="Courier"/>
              </a:rPr>
              <a:t>exec</a:t>
            </a:r>
            <a:r>
              <a:rPr lang="fr-FR" sz="1800" dirty="0">
                <a:latin typeface="Courier"/>
                <a:cs typeface="Courier"/>
              </a:rPr>
              <a:t> "$@"</a:t>
            </a:r>
            <a:endParaRPr lang="en-US" sz="18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569173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side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GPU allocation is managed with Accounting Groups</a:t>
            </a:r>
          </a:p>
          <a:p>
            <a:r>
              <a:rPr lang="en-US" dirty="0" smtClean="0"/>
              <a:t>A job requests the GPU accounting group</a:t>
            </a:r>
          </a:p>
          <a:p>
            <a:pPr lvl="1"/>
            <a:r>
              <a:rPr lang="en-US" sz="1800" dirty="0">
                <a:latin typeface="Courier"/>
                <a:cs typeface="Courier"/>
              </a:rPr>
              <a:t>+</a:t>
            </a:r>
            <a:r>
              <a:rPr lang="en-US" sz="1800" dirty="0" err="1">
                <a:latin typeface="Courier"/>
                <a:cs typeface="Courier"/>
              </a:rPr>
              <a:t>AccountingGroup</a:t>
            </a:r>
            <a:r>
              <a:rPr lang="en-US" sz="1800" dirty="0">
                <a:latin typeface="Courier"/>
                <a:cs typeface="Courier"/>
              </a:rPr>
              <a:t>="</a:t>
            </a:r>
            <a:r>
              <a:rPr lang="en-US" sz="1800" dirty="0" err="1">
                <a:latin typeface="Courier"/>
                <a:cs typeface="Courier"/>
              </a:rPr>
              <a:t>gpu</a:t>
            </a:r>
            <a:r>
              <a:rPr lang="en-US" sz="1800" dirty="0">
                <a:latin typeface="Courier"/>
                <a:cs typeface="Courier"/>
              </a:rPr>
              <a:t>.$ENV(USER</a:t>
            </a:r>
            <a:r>
              <a:rPr lang="en-US" sz="1800" dirty="0" smtClean="0">
                <a:latin typeface="Courier"/>
                <a:cs typeface="Courier"/>
              </a:rPr>
              <a:t>)”</a:t>
            </a:r>
          </a:p>
          <a:p>
            <a:r>
              <a:rPr lang="en-US" dirty="0" smtClean="0"/>
              <a:t>CUDA jobs must require CUDA:</a:t>
            </a:r>
          </a:p>
          <a:p>
            <a:pPr lvl="1"/>
            <a:r>
              <a:rPr lang="en-US" sz="1800" dirty="0">
                <a:latin typeface="Courier"/>
                <a:cs typeface="Courier"/>
              </a:rPr>
              <a:t>requirements = </a:t>
            </a:r>
            <a:r>
              <a:rPr lang="en-US" sz="1800" dirty="0" smtClean="0">
                <a:latin typeface="Courier"/>
                <a:cs typeface="Courier"/>
              </a:rPr>
              <a:t>HAS_CUDA</a:t>
            </a:r>
          </a:p>
          <a:p>
            <a:r>
              <a:rPr lang="en-US" dirty="0" err="1" smtClean="0">
                <a:latin typeface="Gill Sans"/>
                <a:cs typeface="Gill Sans"/>
              </a:rPr>
              <a:t>OpenCL</a:t>
            </a:r>
            <a:r>
              <a:rPr lang="en-US" dirty="0" smtClean="0">
                <a:latin typeface="Gill Sans"/>
                <a:cs typeface="Gill Sans"/>
              </a:rPr>
              <a:t> jobs can run anywhere, so no special requirements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596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hard to make predictions, especially about the future – Yogi Berra</a:t>
            </a:r>
          </a:p>
          <a:p>
            <a:r>
              <a:rPr lang="en-US" dirty="0" smtClean="0"/>
              <a:t>Upgrade </a:t>
            </a:r>
            <a:r>
              <a:rPr lang="en-US" dirty="0" err="1" smtClean="0"/>
              <a:t>HTCondor</a:t>
            </a:r>
            <a:r>
              <a:rPr lang="en-US" dirty="0" smtClean="0"/>
              <a:t> to development series (as we speak)</a:t>
            </a:r>
          </a:p>
          <a:p>
            <a:r>
              <a:rPr lang="en-US" dirty="0" smtClean="0"/>
              <a:t>Use TJ’s new detection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604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Basics of </a:t>
            </a:r>
            <a:r>
              <a:rPr lang="en-US" dirty="0" err="1" smtClean="0"/>
              <a:t>IceCube</a:t>
            </a:r>
            <a:endParaRPr lang="en-US" dirty="0" smtClean="0"/>
          </a:p>
          <a:p>
            <a:r>
              <a:rPr lang="en-US" dirty="0" smtClean="0"/>
              <a:t>GPUs – The Motivation</a:t>
            </a:r>
            <a:endParaRPr lang="en-US" dirty="0" smtClean="0"/>
          </a:p>
          <a:p>
            <a:r>
              <a:rPr lang="en-US" dirty="0" smtClean="0"/>
              <a:t>Evolution</a:t>
            </a:r>
            <a:endParaRPr lang="en-US" dirty="0" smtClean="0"/>
          </a:p>
          <a:p>
            <a:r>
              <a:rPr lang="en-US" dirty="0" smtClean="0"/>
              <a:t>Summary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Juan Carlos Diaz-Velez, David Schultz – </a:t>
            </a:r>
            <a:r>
              <a:rPr lang="en-US" dirty="0" err="1" smtClean="0"/>
              <a:t>IceProd</a:t>
            </a:r>
            <a:r>
              <a:rPr lang="en-US" dirty="0" smtClean="0"/>
              <a:t> framework</a:t>
            </a:r>
          </a:p>
          <a:p>
            <a:r>
              <a:rPr lang="en-US" dirty="0" smtClean="0"/>
              <a:t>Dmitry </a:t>
            </a:r>
            <a:r>
              <a:rPr lang="en-US" dirty="0" err="1"/>
              <a:t>Chirkin</a:t>
            </a:r>
            <a:r>
              <a:rPr lang="en-US" dirty="0"/>
              <a:t>, Claudio </a:t>
            </a:r>
            <a:r>
              <a:rPr lang="en-US" dirty="0" err="1"/>
              <a:t>Kopper</a:t>
            </a:r>
            <a:r>
              <a:rPr lang="en-US" dirty="0"/>
              <a:t> – GPU simulation development</a:t>
            </a:r>
            <a:endParaRPr lang="en-US" dirty="0" smtClean="0"/>
          </a:p>
          <a:p>
            <a:r>
              <a:rPr lang="en-US" dirty="0" smtClean="0"/>
              <a:t>Vladimir </a:t>
            </a:r>
            <a:r>
              <a:rPr lang="en-US" dirty="0" err="1" smtClean="0"/>
              <a:t>Brik</a:t>
            </a:r>
            <a:r>
              <a:rPr lang="en-US" dirty="0" smtClean="0"/>
              <a:t>– </a:t>
            </a:r>
            <a:r>
              <a:rPr lang="en-US" dirty="0" smtClean="0"/>
              <a:t>GPU wrangling</a:t>
            </a:r>
          </a:p>
          <a:p>
            <a:r>
              <a:rPr lang="en-US" dirty="0" smtClean="0"/>
              <a:t>CHTC – Hosting the GZK cluster, OSG support, </a:t>
            </a:r>
            <a:r>
              <a:rPr lang="en-US" dirty="0" err="1" smtClean="0"/>
              <a:t>HTCondor</a:t>
            </a:r>
            <a:r>
              <a:rPr lang="en-US" dirty="0" smtClean="0"/>
              <a:t> GPU </a:t>
            </a:r>
            <a:r>
              <a:rPr lang="en-US" dirty="0" smtClean="0"/>
              <a:t>efforts (TJ!)</a:t>
            </a:r>
            <a:endParaRPr lang="en-US" dirty="0" smtClean="0"/>
          </a:p>
          <a:p>
            <a:r>
              <a:rPr lang="en-US" dirty="0" smtClean="0"/>
              <a:t>UW Madison – Fast networks</a:t>
            </a:r>
          </a:p>
          <a:p>
            <a:r>
              <a:rPr lang="en-US" dirty="0" smtClean="0"/>
              <a:t>NSF – </a:t>
            </a:r>
            <a:r>
              <a:rPr lang="en-US" dirty="0" err="1" smtClean="0"/>
              <a:t>IceCube</a:t>
            </a:r>
            <a:r>
              <a:rPr lang="en-US" dirty="0" smtClean="0"/>
              <a:t> M&amp;O funding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6550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3" name="Content Placeholder 3" descr="IMG_398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" b="2100"/>
          <a:stretch>
            <a:fillRect/>
          </a:stretch>
        </p:blipFill>
        <p:spPr>
          <a:xfrm>
            <a:off x="1676400" y="1524000"/>
            <a:ext cx="7086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8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IceCube</a:t>
            </a:r>
            <a:r>
              <a:rPr lang="en-US" dirty="0" smtClean="0"/>
              <a:t> Neutrino Observatory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kilometer </a:t>
            </a:r>
            <a:r>
              <a:rPr lang="en-US" dirty="0"/>
              <a:t>s</a:t>
            </a:r>
            <a:r>
              <a:rPr lang="en-US" dirty="0" smtClean="0"/>
              <a:t>cale </a:t>
            </a:r>
            <a:r>
              <a:rPr lang="en-US" dirty="0"/>
              <a:t>n</a:t>
            </a:r>
            <a:r>
              <a:rPr lang="en-US" dirty="0" smtClean="0"/>
              <a:t>eutrino </a:t>
            </a:r>
            <a:r>
              <a:rPr lang="en-US" dirty="0"/>
              <a:t>d</a:t>
            </a:r>
            <a:r>
              <a:rPr lang="en-US" dirty="0" smtClean="0"/>
              <a:t>etector</a:t>
            </a:r>
          </a:p>
          <a:p>
            <a:r>
              <a:rPr lang="en-US" dirty="0" smtClean="0"/>
              <a:t>Located at geographic South Pole</a:t>
            </a:r>
          </a:p>
          <a:p>
            <a:r>
              <a:rPr lang="en-US" dirty="0" smtClean="0"/>
              <a:t>Detects Cherenkov light from neutrino interactions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1156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3ArrayJan2011NoAmand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62000"/>
            <a:ext cx="7320935" cy="56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67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Location, Location,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the South Pole? </a:t>
            </a:r>
          </a:p>
          <a:p>
            <a:r>
              <a:rPr lang="en-US" dirty="0" smtClean="0"/>
              <a:t>Lots of ice – a great detection medium</a:t>
            </a:r>
          </a:p>
          <a:p>
            <a:r>
              <a:rPr lang="en-US" dirty="0" smtClean="0"/>
              <a:t>The ice is very clear</a:t>
            </a:r>
          </a:p>
          <a:p>
            <a:r>
              <a:rPr lang="en-US" dirty="0" smtClean="0"/>
              <a:t>Thick ice sheet – sensors deep enough to provide significant background reduction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645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Propagation of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particle creates light when it interacts with the ice</a:t>
            </a:r>
          </a:p>
          <a:p>
            <a:r>
              <a:rPr lang="en-US" dirty="0" smtClean="0"/>
              <a:t>At what time did light hit a module? </a:t>
            </a:r>
          </a:p>
          <a:p>
            <a:r>
              <a:rPr lang="en-US" dirty="0" smtClean="0"/>
              <a:t>How much light hit the module? </a:t>
            </a:r>
          </a:p>
          <a:p>
            <a:r>
              <a:rPr lang="en-US" dirty="0" smtClean="0"/>
              <a:t>Shows us the track of the particle</a:t>
            </a:r>
          </a:p>
          <a:p>
            <a:r>
              <a:rPr lang="en-US" dirty="0" smtClean="0"/>
              <a:t>Provides information about the energy of the particle</a:t>
            </a:r>
          </a:p>
          <a:p>
            <a:r>
              <a:rPr lang="en-US" dirty="0" smtClean="0"/>
              <a:t>Clues as to the type of particle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399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to Model the 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an interaction point, how does the light propagate through the ice?</a:t>
            </a:r>
          </a:p>
          <a:p>
            <a:r>
              <a:rPr lang="en-US" dirty="0" smtClean="0"/>
              <a:t>Ice scatters and absorbs light, so do a bit of math – voila!</a:t>
            </a:r>
          </a:p>
          <a:p>
            <a:r>
              <a:rPr lang="en-US" dirty="0" smtClean="0"/>
              <a:t>Actually, rather a lot of math (or a little math a lot of times)</a:t>
            </a:r>
          </a:p>
          <a:p>
            <a:r>
              <a:rPr lang="en-US" dirty="0" smtClean="0"/>
              <a:t>Early efforts (starting 15 years ago) – approximate and create lookup tables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740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ice </a:t>
            </a:r>
            <a:r>
              <a:rPr lang="en-US" dirty="0"/>
              <a:t>h</a:t>
            </a:r>
            <a:r>
              <a:rPr lang="en-US" dirty="0" smtClean="0"/>
              <a:t>as </a:t>
            </a:r>
            <a:r>
              <a:rPr lang="en-US" dirty="0"/>
              <a:t>s</a:t>
            </a:r>
            <a:r>
              <a:rPr lang="en-US" dirty="0" smtClean="0"/>
              <a:t>tructure</a:t>
            </a:r>
          </a:p>
          <a:p>
            <a:pPr lvl="1"/>
            <a:r>
              <a:rPr lang="en-US" dirty="0" smtClean="0"/>
              <a:t>Dust layers</a:t>
            </a:r>
          </a:p>
          <a:p>
            <a:pPr lvl="1"/>
            <a:r>
              <a:rPr lang="en-US" dirty="0" smtClean="0"/>
              <a:t>Tilt</a:t>
            </a:r>
          </a:p>
          <a:p>
            <a:pPr lvl="1"/>
            <a:r>
              <a:rPr lang="en-US" dirty="0" smtClean="0"/>
              <a:t>Each parameter adds complexity/size to the tables</a:t>
            </a:r>
          </a:p>
          <a:p>
            <a:r>
              <a:rPr lang="en-US" dirty="0" smtClean="0"/>
              <a:t>Tables introduce (large) systematic errors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594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– Direct 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Simulate the track of each photon through the ice</a:t>
            </a:r>
          </a:p>
          <a:p>
            <a:r>
              <a:rPr lang="en-US" dirty="0" smtClean="0"/>
              <a:t>Computationally intensive 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ven a low energy event generates a few million photons</a:t>
            </a:r>
          </a:p>
          <a:p>
            <a:pPr lvl="1"/>
            <a:r>
              <a:rPr lang="en-US" dirty="0" smtClean="0"/>
              <a:t>Event rate is ~ 3000 events/s</a:t>
            </a:r>
          </a:p>
          <a:p>
            <a:r>
              <a:rPr lang="en-US" dirty="0" smtClean="0"/>
              <a:t>Serious efforts in this direction began in 2009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067653"/>
      </p:ext>
    </p:extLst>
  </p:cSld>
  <p:clrMapOvr>
    <a:masterClrMapping/>
  </p:clrMapOvr>
</p:sld>
</file>

<file path=ppt/theme/theme1.xml><?xml version="1.0" encoding="utf-8"?>
<a:theme xmlns:a="http://schemas.openxmlformats.org/drawingml/2006/main" name="blk-DOM-master slides_ppt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blk-DOM-master slides_pptx.potx</Template>
  <TotalTime>10373</TotalTime>
  <Words>701</Words>
  <Application>Microsoft Macintosh PowerPoint</Application>
  <PresentationFormat>On-screen Show (4:3)</PresentationFormat>
  <Paragraphs>128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blk-DOM-master slides_pptx</vt:lpstr>
      <vt:lpstr>1_Office Theme</vt:lpstr>
      <vt:lpstr>Custom Design</vt:lpstr>
      <vt:lpstr>1_Custom Design</vt:lpstr>
      <vt:lpstr>2_Custom Design</vt:lpstr>
      <vt:lpstr>IceCube, HTCondor, and GPUs</vt:lpstr>
      <vt:lpstr>Overview</vt:lpstr>
      <vt:lpstr>The IceCube Neutrino Observatory</vt:lpstr>
      <vt:lpstr>PowerPoint Presentation</vt:lpstr>
      <vt:lpstr>Location, Location, Location</vt:lpstr>
      <vt:lpstr>Propagation of Light</vt:lpstr>
      <vt:lpstr>Need to Model the Ice</vt:lpstr>
      <vt:lpstr>Problems</vt:lpstr>
      <vt:lpstr>Solution – Direct Propagation</vt:lpstr>
      <vt:lpstr>The Story So Far</vt:lpstr>
      <vt:lpstr>Version 1</vt:lpstr>
      <vt:lpstr>Version 2</vt:lpstr>
      <vt:lpstr>Version 3</vt:lpstr>
      <vt:lpstr>Cheap GPUs – What you lose</vt:lpstr>
      <vt:lpstr>Experiences</vt:lpstr>
      <vt:lpstr>HTCondor Config</vt:lpstr>
      <vt:lpstr>HTCondor Config</vt:lpstr>
      <vt:lpstr>Submit side</vt:lpstr>
      <vt:lpstr>Future</vt:lpstr>
      <vt:lpstr>Credits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mmadsen</dc:creator>
  <cp:lastModifiedBy>Steve Barnet</cp:lastModifiedBy>
  <cp:revision>77</cp:revision>
  <dcterms:created xsi:type="dcterms:W3CDTF">2011-07-19T15:33:52Z</dcterms:created>
  <dcterms:modified xsi:type="dcterms:W3CDTF">2014-04-29T13:35:07Z</dcterms:modified>
</cp:coreProperties>
</file>