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58" r:id="rId4"/>
    <p:sldId id="260" r:id="rId5"/>
    <p:sldId id="293" r:id="rId6"/>
    <p:sldId id="294" r:id="rId7"/>
    <p:sldId id="295" r:id="rId8"/>
    <p:sldId id="259" r:id="rId9"/>
    <p:sldId id="279" r:id="rId10"/>
    <p:sldId id="280" r:id="rId11"/>
    <p:sldId id="296" r:id="rId12"/>
    <p:sldId id="297" r:id="rId13"/>
    <p:sldId id="281" r:id="rId14"/>
    <p:sldId id="282" r:id="rId15"/>
    <p:sldId id="261" r:id="rId16"/>
    <p:sldId id="301" r:id="rId17"/>
    <p:sldId id="284" r:id="rId18"/>
    <p:sldId id="283" r:id="rId19"/>
    <p:sldId id="285" r:id="rId20"/>
    <p:sldId id="263" r:id="rId21"/>
    <p:sldId id="262" r:id="rId22"/>
    <p:sldId id="300" r:id="rId23"/>
    <p:sldId id="298" r:id="rId24"/>
    <p:sldId id="29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52937" name="Picture 9" descr="osg_logo_4c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114300"/>
            <a:ext cx="19431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114300"/>
            <a:ext cx="56769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4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0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5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6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3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4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0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14300"/>
            <a:ext cx="6946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8000"/>
                </a:solidFill>
                <a:cs typeface="+mn-cs"/>
              </a:defRPr>
            </a:lvl1pPr>
          </a:lstStyle>
          <a:p>
            <a:fld id="{FCB3E3F9-78F3-2246-9716-8B72022C11CC}" type="slidenum">
              <a:rPr lang="en-US" smtClean="0"/>
              <a:t>‹#›</a:t>
            </a:fld>
            <a:endParaRPr lang="en-US"/>
          </a:p>
        </p:txBody>
      </p:sp>
      <p:pic>
        <p:nvPicPr>
          <p:cNvPr id="251920" name="Picture 16" descr="osg_logo_4c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100"/>
            <a:ext cx="139382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21" name="Rectangle 17"/>
          <p:cNvSpPr>
            <a:spLocks noGrp="1" noChangeArrowheads="1"/>
          </p:cNvSpPr>
          <p:nvPr/>
        </p:nvSpPr>
        <p:spPr bwMode="auto">
          <a:xfrm>
            <a:off x="0" y="6473825"/>
            <a:ext cx="226536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b"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200" baseline="0" dirty="0" smtClean="0">
                <a:solidFill>
                  <a:srgbClr val="FF8000"/>
                </a:solidFill>
                <a:cs typeface="ＭＳ Ｐゴシック" charset="0"/>
              </a:rPr>
              <a:t>May 1</a:t>
            </a:r>
            <a:r>
              <a:rPr lang="en-US" sz="1200" dirty="0" smtClean="0">
                <a:solidFill>
                  <a:srgbClr val="FF8000"/>
                </a:solidFill>
                <a:cs typeface="ＭＳ Ｐゴシック" charset="0"/>
              </a:rPr>
              <a:t>, 2013</a:t>
            </a:r>
            <a:endParaRPr lang="en-US" sz="1200" dirty="0">
              <a:solidFill>
                <a:srgbClr val="FF8000"/>
              </a:solidFill>
              <a:cs typeface="ＭＳ Ｐゴシック" charset="0"/>
            </a:endParaRPr>
          </a:p>
        </p:txBody>
      </p:sp>
      <p:sp>
        <p:nvSpPr>
          <p:cNvPr id="251922" name="Line 18"/>
          <p:cNvSpPr>
            <a:spLocks noChangeShapeType="1"/>
          </p:cNvSpPr>
          <p:nvPr/>
        </p:nvSpPr>
        <p:spPr bwMode="auto">
          <a:xfrm>
            <a:off x="674688" y="1147763"/>
            <a:ext cx="8469312" cy="7937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4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osco.opensciencegrid.org" TargetMode="Externa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BOSCO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Weitzel</a:t>
            </a:r>
          </a:p>
          <a:p>
            <a:r>
              <a:rPr lang="en-US" dirty="0" smtClean="0"/>
              <a:t>University of Nebraska – Lincoln</a:t>
            </a:r>
          </a:p>
        </p:txBody>
      </p:sp>
    </p:spTree>
    <p:extLst>
      <p:ext uri="{BB962C8B-B14F-4D97-AF65-F5344CB8AC3E}">
        <p14:creationId xmlns:p14="http://schemas.microsoft.com/office/powerpoint/2010/main" val="396255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they have:</a:t>
            </a:r>
          </a:p>
          <a:p>
            <a:pPr lvl="1"/>
            <a:r>
              <a:rPr lang="en-US" dirty="0" smtClean="0"/>
              <a:t>A computer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to one </a:t>
            </a:r>
            <a:r>
              <a:rPr lang="en-US" b="1" dirty="0" smtClean="0">
                <a:solidFill>
                  <a:srgbClr val="FF0000"/>
                </a:solidFill>
              </a:rPr>
              <a:t>(or more) </a:t>
            </a:r>
            <a:r>
              <a:rPr lang="en-US" dirty="0" smtClean="0"/>
              <a:t>clusters</a:t>
            </a:r>
          </a:p>
          <a:p>
            <a:pPr lvl="1"/>
            <a:r>
              <a:rPr lang="en-US" dirty="0" smtClean="0"/>
              <a:t>Processing for their research</a:t>
            </a:r>
            <a:endParaRPr lang="en-US" dirty="0"/>
          </a:p>
          <a:p>
            <a:r>
              <a:rPr lang="en-US" dirty="0" smtClean="0"/>
              <a:t>What they want:</a:t>
            </a:r>
          </a:p>
          <a:p>
            <a:pPr lvl="1"/>
            <a:r>
              <a:rPr lang="en-US" dirty="0" smtClean="0"/>
              <a:t>Simple job submission / management</a:t>
            </a:r>
          </a:p>
          <a:p>
            <a:pPr lvl="1"/>
            <a:r>
              <a:rPr lang="en-US" dirty="0" smtClean="0"/>
              <a:t>Their processing to be completed… now!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48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945412"/>
            <a:ext cx="6643014" cy="44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945412"/>
            <a:ext cx="6643014" cy="44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as before plus…</a:t>
            </a:r>
          </a:p>
          <a:p>
            <a:endParaRPr lang="en-US" dirty="0"/>
          </a:p>
          <a:p>
            <a:r>
              <a:rPr lang="en-US" dirty="0" smtClean="0"/>
              <a:t>Submit </a:t>
            </a:r>
            <a:r>
              <a:rPr lang="en-US" dirty="0" err="1" smtClean="0"/>
              <a:t>Glideins</a:t>
            </a:r>
            <a:r>
              <a:rPr lang="en-US" dirty="0"/>
              <a:t> </a:t>
            </a:r>
            <a:r>
              <a:rPr lang="en-US" dirty="0" smtClean="0"/>
              <a:t>to remote clusters</a:t>
            </a:r>
          </a:p>
          <a:p>
            <a:pPr lvl="1"/>
            <a:r>
              <a:rPr lang="en-US" dirty="0" err="1" smtClean="0"/>
              <a:t>Glideins</a:t>
            </a:r>
            <a:r>
              <a:rPr lang="en-US" dirty="0"/>
              <a:t> </a:t>
            </a:r>
            <a:r>
              <a:rPr lang="en-US" dirty="0" smtClean="0"/>
              <a:t>are dynamic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smtClean="0"/>
              <a:t>worker nodes</a:t>
            </a:r>
          </a:p>
          <a:p>
            <a:pPr lvl="1"/>
            <a:r>
              <a:rPr lang="en-US" dirty="0" smtClean="0"/>
              <a:t>Provides consistent interface for user jobs</a:t>
            </a:r>
            <a:endParaRPr lang="en-US" dirty="0"/>
          </a:p>
          <a:p>
            <a:pPr lvl="1"/>
            <a:r>
              <a:rPr lang="en-US" dirty="0" smtClean="0"/>
              <a:t>Full output transferred 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9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Benefits from BOSCO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Throttled submission to remote cluster</a:t>
            </a:r>
          </a:p>
          <a:p>
            <a:pPr lvl="1"/>
            <a:r>
              <a:rPr lang="en-US" dirty="0" smtClean="0"/>
              <a:t>Automatically detected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 data transferred back to local computer after job completion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 care about remote OS </a:t>
            </a:r>
            <a:r>
              <a:rPr lang="en-US" dirty="0" smtClean="0"/>
              <a:t>version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Transparent multi-cluster load balancing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Consistent interface to worker nodes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Ability to Flock remote </a:t>
            </a:r>
            <a:r>
              <a:rPr lang="en-US" dirty="0" err="1" smtClean="0">
                <a:solidFill>
                  <a:srgbClr val="FF0000"/>
                </a:solidFill>
              </a:rPr>
              <a:t>HTCondor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clusters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6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Throttling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 </a:t>
            </a:r>
            <a:r>
              <a:rPr lang="en-US" dirty="0" smtClean="0"/>
              <a:t>and </a:t>
            </a:r>
            <a:r>
              <a:rPr lang="en-US" dirty="0" smtClean="0"/>
              <a:t>throttle </a:t>
            </a:r>
            <a:r>
              <a:rPr lang="en-US" dirty="0" smtClean="0"/>
              <a:t>of submitted </a:t>
            </a:r>
            <a:r>
              <a:rPr lang="en-US" dirty="0" smtClean="0"/>
              <a:t>jobs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Detects the number of jobs that can be submitted to a PBS cluster</a:t>
            </a:r>
          </a:p>
          <a:p>
            <a:endParaRPr lang="en-US" dirty="0"/>
          </a:p>
          <a:p>
            <a:r>
              <a:rPr lang="en-US" dirty="0" smtClean="0"/>
              <a:t>Uses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smtClean="0"/>
              <a:t>to throttle the number of jobs that can be submitted to that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8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suspend laptop and </a:t>
            </a:r>
            <a:r>
              <a:rPr lang="en-US" dirty="0" err="1" smtClean="0"/>
              <a:t>Bosco</a:t>
            </a:r>
            <a:r>
              <a:rPr lang="en-US" dirty="0" smtClean="0"/>
              <a:t> will survive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 err="1" smtClean="0"/>
              <a:t>Bosco</a:t>
            </a:r>
            <a:r>
              <a:rPr lang="en-US" dirty="0" smtClean="0"/>
              <a:t> starts back up, it will resume checking the status of the job.</a:t>
            </a:r>
          </a:p>
          <a:p>
            <a:endParaRPr lang="en-US" dirty="0"/>
          </a:p>
          <a:p>
            <a:r>
              <a:rPr lang="en-US" dirty="0" smtClean="0"/>
              <a:t>Can submit jobs offline to be submitted when the network is available again.</a:t>
            </a:r>
          </a:p>
        </p:txBody>
      </p:sp>
    </p:spTree>
    <p:extLst>
      <p:ext uri="{BB962C8B-B14F-4D97-AF65-F5344CB8AC3E}">
        <p14:creationId xmlns:p14="http://schemas.microsoft.com/office/powerpoint/2010/main" val="2927155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Data Transferred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data is </a:t>
            </a:r>
            <a:r>
              <a:rPr lang="en-US" dirty="0" smtClean="0"/>
              <a:t>transferred to and from to </a:t>
            </a:r>
            <a:r>
              <a:rPr lang="en-US" dirty="0" smtClean="0"/>
              <a:t>submit </a:t>
            </a:r>
            <a:r>
              <a:rPr lang="en-US" dirty="0" smtClean="0"/>
              <a:t>host</a:t>
            </a:r>
          </a:p>
          <a:p>
            <a:endParaRPr lang="en-US" dirty="0"/>
          </a:p>
          <a:p>
            <a:r>
              <a:rPr lang="en-US" dirty="0" smtClean="0"/>
              <a:t>The submit host could be a laptop, outpu</a:t>
            </a:r>
            <a:r>
              <a:rPr lang="en-US" dirty="0" smtClean="0"/>
              <a:t>t data transferred back to the </a:t>
            </a:r>
            <a:r>
              <a:rPr lang="en-US" dirty="0" err="1" smtClean="0"/>
              <a:t>reseacher’s</a:t>
            </a:r>
            <a:r>
              <a:rPr lang="en-US" dirty="0" smtClean="0"/>
              <a:t> home!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Important if further analysis is needed on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4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Submitting </a:t>
            </a:r>
            <a:r>
              <a:rPr lang="en-US" dirty="0" err="1" smtClean="0"/>
              <a:t>glideins</a:t>
            </a:r>
            <a:r>
              <a:rPr lang="en-US" dirty="0" smtClean="0"/>
              <a:t> to multiple clusters at once</a:t>
            </a:r>
          </a:p>
          <a:p>
            <a:endParaRPr lang="en-US" dirty="0"/>
          </a:p>
          <a:p>
            <a:r>
              <a:rPr lang="en-US" dirty="0" smtClean="0"/>
              <a:t>Jobs are load balanced between the clusters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Clusters can be spread out across institutional </a:t>
            </a:r>
            <a:r>
              <a:rPr lang="en-US" dirty="0" err="1" smtClean="0"/>
              <a:t>boundries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Example: Clusters at Nebraska and </a:t>
            </a:r>
            <a:r>
              <a:rPr lang="en-US" dirty="0" err="1" smtClean="0"/>
              <a:t>Wisc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0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Multi-OS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OS detected at install time</a:t>
            </a:r>
          </a:p>
          <a:p>
            <a:endParaRPr lang="en-US" dirty="0"/>
          </a:p>
          <a:p>
            <a:r>
              <a:rPr lang="en-US" dirty="0" smtClean="0"/>
              <a:t>BOSCO version installed from the ‘cloud’</a:t>
            </a:r>
          </a:p>
          <a:p>
            <a:endParaRPr lang="en-US" dirty="0"/>
          </a:p>
          <a:p>
            <a:r>
              <a:rPr lang="en-US" dirty="0" smtClean="0"/>
              <a:t>All OS’s can communicate with each other through the GAHP protocol.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8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an easy to use method for users to do computational research</a:t>
            </a:r>
          </a:p>
          <a:p>
            <a:endParaRPr lang="en-US" dirty="0"/>
          </a:p>
          <a:p>
            <a:r>
              <a:rPr lang="en-US" dirty="0" smtClean="0"/>
              <a:t>It should be easy to install, use, and maintain</a:t>
            </a:r>
          </a:p>
          <a:p>
            <a:endParaRPr lang="en-US" dirty="0"/>
          </a:p>
          <a:p>
            <a:r>
              <a:rPr lang="en-US" dirty="0" smtClean="0"/>
              <a:t>It should be simple for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8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 on clusters are limited</a:t>
            </a:r>
          </a:p>
          <a:p>
            <a:pPr lvl="1"/>
            <a:r>
              <a:rPr lang="en-US" dirty="0" smtClean="0"/>
              <a:t>Running PBS, LSF, </a:t>
            </a:r>
            <a:r>
              <a:rPr lang="en-US" dirty="0" err="1" smtClean="0"/>
              <a:t>HTCondor</a:t>
            </a:r>
            <a:r>
              <a:rPr lang="en-US" dirty="0" smtClean="0"/>
              <a:t>, or SGE</a:t>
            </a:r>
          </a:p>
          <a:p>
            <a:pPr lvl="1"/>
            <a:r>
              <a:rPr lang="en-US" dirty="0" smtClean="0"/>
              <a:t>Shared home file system</a:t>
            </a:r>
          </a:p>
          <a:p>
            <a:pPr lvl="1"/>
            <a:r>
              <a:rPr lang="en-US" dirty="0" smtClean="0"/>
              <a:t>Outbound internet connectivity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Requirements on submit host</a:t>
            </a:r>
          </a:p>
          <a:p>
            <a:pPr lvl="1"/>
            <a:r>
              <a:rPr lang="en-US" dirty="0" smtClean="0"/>
              <a:t>For scenario 1, none</a:t>
            </a:r>
          </a:p>
          <a:p>
            <a:pPr lvl="1"/>
            <a:r>
              <a:rPr lang="en-US" dirty="0" smtClean="0"/>
              <a:t>For scenario 2</a:t>
            </a:r>
          </a:p>
          <a:p>
            <a:pPr lvl="2"/>
            <a:r>
              <a:rPr lang="en-US" dirty="0" smtClean="0"/>
              <a:t>Public IP address</a:t>
            </a:r>
          </a:p>
          <a:p>
            <a:pPr lvl="2"/>
            <a:r>
              <a:rPr lang="en-US" dirty="0" smtClean="0"/>
              <a:t>1 port open (11000)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3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by </a:t>
            </a:r>
            <a:r>
              <a:rPr lang="en-US" dirty="0"/>
              <a:t>P</a:t>
            </a:r>
            <a:r>
              <a:rPr lang="en-US" dirty="0" smtClean="0"/>
              <a:t>egasus team to be compatible</a:t>
            </a:r>
          </a:p>
          <a:p>
            <a:endParaRPr lang="en-US" dirty="0"/>
          </a:p>
          <a:p>
            <a:r>
              <a:rPr lang="en-US" dirty="0" smtClean="0"/>
              <a:t>Can use </a:t>
            </a:r>
            <a:r>
              <a:rPr lang="en-US" dirty="0" err="1" smtClean="0"/>
              <a:t>Dagman</a:t>
            </a:r>
            <a:r>
              <a:rPr lang="en-US" dirty="0" smtClean="0"/>
              <a:t> workflow management</a:t>
            </a:r>
          </a:p>
          <a:p>
            <a:endParaRPr lang="en-US" dirty="0"/>
          </a:p>
          <a:p>
            <a:r>
              <a:rPr lang="en-US" dirty="0" smtClean="0"/>
              <a:t>If it can run on </a:t>
            </a:r>
            <a:r>
              <a:rPr lang="en-US" dirty="0" err="1" smtClean="0"/>
              <a:t>HTCondor</a:t>
            </a:r>
            <a:r>
              <a:rPr lang="en-US" dirty="0" smtClean="0"/>
              <a:t>, it can run on BOSCO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06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the Biologist Benefits</a:t>
            </a:r>
          </a:p>
          <a:p>
            <a:pPr lvl="1"/>
            <a:r>
              <a:rPr lang="en-US" dirty="0" smtClean="0"/>
              <a:t>Simple access to campus clusters from laptop</a:t>
            </a:r>
          </a:p>
          <a:p>
            <a:pPr lvl="1"/>
            <a:r>
              <a:rPr lang="en-US" dirty="0" smtClean="0"/>
              <a:t>Cluster configuration is transparent</a:t>
            </a:r>
          </a:p>
          <a:p>
            <a:pPr lvl="1"/>
            <a:endParaRPr lang="en-US" dirty="0"/>
          </a:p>
          <a:p>
            <a:r>
              <a:rPr lang="en-US" dirty="0" smtClean="0"/>
              <a:t>Power User Benefits</a:t>
            </a:r>
          </a:p>
          <a:p>
            <a:pPr lvl="1"/>
            <a:r>
              <a:rPr lang="en-US" dirty="0" smtClean="0"/>
              <a:t>Built-in pilot factory for load balancing across multiple clusters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found users don’t want to see </a:t>
            </a:r>
            <a:r>
              <a:rPr lang="en-US" dirty="0" err="1" smtClean="0"/>
              <a:t>HTCondor</a:t>
            </a:r>
            <a:r>
              <a:rPr lang="en-US" dirty="0" smtClean="0"/>
              <a:t>, they want to see </a:t>
            </a:r>
            <a:r>
              <a:rPr lang="en-US" dirty="0" err="1" smtClean="0"/>
              <a:t>Matlab</a:t>
            </a:r>
            <a:r>
              <a:rPr lang="en-US" dirty="0" smtClean="0"/>
              <a:t>, R, Galaxy, …</a:t>
            </a:r>
          </a:p>
          <a:p>
            <a:endParaRPr lang="en-US" dirty="0"/>
          </a:p>
          <a:p>
            <a:r>
              <a:rPr lang="en-US" dirty="0" err="1" smtClean="0"/>
              <a:t>Bosco</a:t>
            </a:r>
            <a:r>
              <a:rPr lang="en-US" dirty="0" smtClean="0"/>
              <a:t> is now integrating directly with software projects</a:t>
            </a:r>
          </a:p>
          <a:p>
            <a:endParaRPr lang="en-US" dirty="0"/>
          </a:p>
          <a:p>
            <a:r>
              <a:rPr lang="en-US" dirty="0" smtClean="0"/>
              <a:t>Starting with R, specifically the </a:t>
            </a:r>
            <a:r>
              <a:rPr lang="en-US" dirty="0" err="1" smtClean="0"/>
              <a:t>GridR</a:t>
            </a:r>
            <a:r>
              <a:rPr lang="en-US" dirty="0" smtClean="0"/>
              <a:t>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4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learn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bosco.opensciencegrid.org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Bosco</a:t>
            </a:r>
            <a:r>
              <a:rPr lang="en-US" dirty="0" smtClean="0"/>
              <a:t> is integrated into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err="1" smtClean="0"/>
              <a:t>relelases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you have </a:t>
            </a:r>
            <a:r>
              <a:rPr lang="en-US" dirty="0" err="1" smtClean="0"/>
              <a:t>HTCondor</a:t>
            </a:r>
            <a:r>
              <a:rPr lang="en-US" dirty="0" smtClean="0"/>
              <a:t> 7.9.4+, you have </a:t>
            </a:r>
            <a:r>
              <a:rPr lang="en-US" dirty="0" err="1" smtClean="0"/>
              <a:t>Bosco</a:t>
            </a:r>
            <a:r>
              <a:rPr lang="en-US" dirty="0" smtClean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200" y="2012950"/>
            <a:ext cx="4165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0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what’s already at clusters</a:t>
            </a:r>
          </a:p>
          <a:p>
            <a:pPr lvl="1"/>
            <a:r>
              <a:rPr lang="en-US" dirty="0" smtClean="0"/>
              <a:t>Their identity management </a:t>
            </a:r>
          </a:p>
          <a:p>
            <a:pPr lvl="1"/>
            <a:r>
              <a:rPr lang="en-US" dirty="0" smtClean="0"/>
              <a:t>Their access methods</a:t>
            </a:r>
          </a:p>
          <a:p>
            <a:endParaRPr lang="en-US" dirty="0"/>
          </a:p>
          <a:p>
            <a:r>
              <a:rPr lang="en-US" dirty="0" smtClean="0"/>
              <a:t>Present a consistent interface to users</a:t>
            </a:r>
          </a:p>
          <a:p>
            <a:endParaRPr lang="en-US" dirty="0"/>
          </a:p>
          <a:p>
            <a:r>
              <a:rPr lang="en-US" dirty="0" smtClean="0"/>
              <a:t>If demand increases, </a:t>
            </a:r>
            <a:r>
              <a:rPr lang="en-US" dirty="0"/>
              <a:t>e</a:t>
            </a:r>
            <a:r>
              <a:rPr lang="en-US" dirty="0" smtClean="0"/>
              <a:t>xpand organically, cluster to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7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they have:</a:t>
            </a:r>
          </a:p>
          <a:p>
            <a:pPr lvl="1"/>
            <a:r>
              <a:rPr lang="en-US" dirty="0" smtClean="0"/>
              <a:t>A computer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to one cluster</a:t>
            </a:r>
          </a:p>
          <a:p>
            <a:pPr lvl="1"/>
            <a:r>
              <a:rPr lang="en-US" dirty="0" smtClean="0"/>
              <a:t>Processing for their research</a:t>
            </a:r>
            <a:endParaRPr lang="en-US" dirty="0"/>
          </a:p>
          <a:p>
            <a:r>
              <a:rPr lang="en-US" dirty="0" smtClean="0"/>
              <a:t>What they want:</a:t>
            </a:r>
          </a:p>
          <a:p>
            <a:pPr lvl="1"/>
            <a:r>
              <a:rPr lang="en-US" dirty="0" smtClean="0"/>
              <a:t>Simple job submission / management</a:t>
            </a:r>
          </a:p>
          <a:p>
            <a:pPr lvl="1"/>
            <a:r>
              <a:rPr lang="en-US" dirty="0" smtClean="0"/>
              <a:t>Their processing to be completed… now!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Working</a:t>
            </a:r>
            <a:endParaRPr lang="en-US" dirty="0"/>
          </a:p>
        </p:txBody>
      </p:sp>
      <p:pic>
        <p:nvPicPr>
          <p:cNvPr id="4" name="Picture 3" descr="BoscoDiagram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945412"/>
            <a:ext cx="6643014" cy="44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8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945412"/>
            <a:ext cx="6643014" cy="44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5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Working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1945412"/>
            <a:ext cx="6643014" cy="442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3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 </a:t>
            </a:r>
            <a:r>
              <a:rPr lang="en-US" dirty="0" err="1" smtClean="0"/>
              <a:t>HTCondor</a:t>
            </a:r>
            <a:r>
              <a:rPr lang="en-US" dirty="0" smtClean="0"/>
              <a:t> job submission for user jobs</a:t>
            </a:r>
          </a:p>
          <a:p>
            <a:endParaRPr lang="en-US" dirty="0"/>
          </a:p>
          <a:p>
            <a:r>
              <a:rPr lang="en-US" dirty="0" smtClean="0"/>
              <a:t>Uses SSH to connect to clusters</a:t>
            </a:r>
          </a:p>
          <a:p>
            <a:endParaRPr lang="en-US" dirty="0"/>
          </a:p>
          <a:p>
            <a:r>
              <a:rPr lang="en-US" dirty="0" smtClean="0"/>
              <a:t>Uses </a:t>
            </a:r>
            <a:r>
              <a:rPr lang="en-US" dirty="0" err="1" smtClean="0"/>
              <a:t>Glite’s</a:t>
            </a:r>
            <a:r>
              <a:rPr lang="en-US" dirty="0" smtClean="0"/>
              <a:t> BLAHP for interface to cluster </a:t>
            </a:r>
            <a:r>
              <a:rPr lang="en-US" dirty="0"/>
              <a:t>s</a:t>
            </a:r>
            <a:r>
              <a:rPr lang="en-US" dirty="0" smtClean="0"/>
              <a:t>cheduler</a:t>
            </a:r>
          </a:p>
          <a:p>
            <a:endParaRPr lang="en-US" dirty="0"/>
          </a:p>
          <a:p>
            <a:r>
              <a:rPr lang="en-US" dirty="0" smtClean="0"/>
              <a:t>Auto detection of remote cluster OS and appropriate BOSCO installation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7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Benefits from BOSCO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Throttled submission to remote cluster</a:t>
            </a:r>
          </a:p>
          <a:p>
            <a:pPr lvl="1"/>
            <a:r>
              <a:rPr lang="en-US" dirty="0" smtClean="0"/>
              <a:t>Automatically detected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Job data transferred back to local computer after job completion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care about remote OS </a:t>
            </a:r>
            <a:r>
              <a:rPr lang="en-US" dirty="0" smtClean="0"/>
              <a:t>version</a:t>
            </a:r>
          </a:p>
          <a:p>
            <a:pPr marL="914400" lvl="1" indent="-514350"/>
            <a:r>
              <a:rPr lang="en-US" dirty="0" smtClean="0"/>
              <a:t>Automatically </a:t>
            </a:r>
            <a:r>
              <a:rPr lang="en-US" dirty="0" smtClean="0"/>
              <a:t>detect and install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</Template>
  <TotalTime>4100</TotalTime>
  <Words>625</Words>
  <Application>Microsoft Macintosh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Japanese Art</vt:lpstr>
      <vt:lpstr>BOSCO Architecture</vt:lpstr>
      <vt:lpstr>Goals</vt:lpstr>
      <vt:lpstr>Methods</vt:lpstr>
      <vt:lpstr>User Scenario 1</vt:lpstr>
      <vt:lpstr>Bosco Working</vt:lpstr>
      <vt:lpstr>Bosco Working</vt:lpstr>
      <vt:lpstr>Bosco Working</vt:lpstr>
      <vt:lpstr>Technology</vt:lpstr>
      <vt:lpstr>User Benefits from BOSCO</vt:lpstr>
      <vt:lpstr>User Scenario 2</vt:lpstr>
      <vt:lpstr>Bosco Working</vt:lpstr>
      <vt:lpstr>Bosco Working</vt:lpstr>
      <vt:lpstr>Technology</vt:lpstr>
      <vt:lpstr>User Benefits from BOSCO 2</vt:lpstr>
      <vt:lpstr>Job Throttling</vt:lpstr>
      <vt:lpstr>Mobile</vt:lpstr>
      <vt:lpstr>Job Data Transferred</vt:lpstr>
      <vt:lpstr>Multi-Cluster</vt:lpstr>
      <vt:lpstr>Multi-OS Support</vt:lpstr>
      <vt:lpstr>Requirements</vt:lpstr>
      <vt:lpstr>Compatibility</vt:lpstr>
      <vt:lpstr>Benefits</vt:lpstr>
      <vt:lpstr>Future</vt:lpstr>
      <vt:lpstr>Where to learn more?</vt:lpstr>
    </vt:vector>
  </TitlesOfParts>
  <Company>University of Nebraska - 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BOSCO Architecture</dc:title>
  <dc:creator>Derek Weitzel</dc:creator>
  <cp:lastModifiedBy>Derek Weitzel</cp:lastModifiedBy>
  <cp:revision>91</cp:revision>
  <dcterms:created xsi:type="dcterms:W3CDTF">2012-11-14T13:41:36Z</dcterms:created>
  <dcterms:modified xsi:type="dcterms:W3CDTF">2013-05-01T19:07:04Z</dcterms:modified>
</cp:coreProperties>
</file>