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60" r:id="rId3"/>
    <p:sldMasterId id="2147483684" r:id="rId4"/>
    <p:sldMasterId id="2147483696" r:id="rId5"/>
  </p:sldMasterIdLst>
  <p:handoutMasterIdLst>
    <p:handoutMasterId r:id="rId37"/>
  </p:handoutMasterIdLst>
  <p:sldIdLst>
    <p:sldId id="256" r:id="rId6"/>
    <p:sldId id="258" r:id="rId7"/>
    <p:sldId id="260" r:id="rId8"/>
    <p:sldId id="266" r:id="rId9"/>
    <p:sldId id="261" r:id="rId10"/>
    <p:sldId id="275" r:id="rId11"/>
    <p:sldId id="270" r:id="rId12"/>
    <p:sldId id="271" r:id="rId13"/>
    <p:sldId id="273" r:id="rId14"/>
    <p:sldId id="279" r:id="rId15"/>
    <p:sldId id="281" r:id="rId16"/>
    <p:sldId id="272" r:id="rId17"/>
    <p:sldId id="278" r:id="rId18"/>
    <p:sldId id="277" r:id="rId19"/>
    <p:sldId id="276" r:id="rId20"/>
    <p:sldId id="290" r:id="rId21"/>
    <p:sldId id="293" r:id="rId22"/>
    <p:sldId id="294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286" r:id="rId34"/>
    <p:sldId id="288" r:id="rId35"/>
    <p:sldId id="287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5C88"/>
    <a:srgbClr val="29B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9" autoAdjust="0"/>
    <p:restoredTop sz="94664" autoAdjust="0"/>
  </p:normalViewPr>
  <p:slideViewPr>
    <p:cSldViewPr>
      <p:cViewPr varScale="1">
        <p:scale>
          <a:sx n="126" d="100"/>
          <a:sy n="126" d="100"/>
        </p:scale>
        <p:origin x="-120" y="-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7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7" d="100"/>
          <a:sy n="97" d="100"/>
        </p:scale>
        <p:origin x="-2610" y="-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C47ED8-1116-413B-8618-8475567058CF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06740-2E79-4770-A342-0F6489ED83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92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130425"/>
            <a:ext cx="6629400" cy="1470025"/>
          </a:xfrm>
        </p:spPr>
        <p:txBody>
          <a:bodyPr/>
          <a:lstStyle>
            <a:lvl1pPr>
              <a:defRPr b="0">
                <a:solidFill>
                  <a:srgbClr val="29B5FF"/>
                </a:solidFill>
                <a:latin typeface="BankGothic Lt B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5943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  <a:latin typeface="Gill Sans M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130425"/>
            <a:ext cx="6629400" cy="1470025"/>
          </a:xfrm>
        </p:spPr>
        <p:txBody>
          <a:bodyPr/>
          <a:lstStyle>
            <a:lvl1pPr>
              <a:defRPr b="0">
                <a:solidFill>
                  <a:srgbClr val="29B5FF"/>
                </a:solidFill>
                <a:latin typeface="BankGothic Lt B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5943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  <a:latin typeface="Gill Sans M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EC81-6EC2-42BC-8CB0-0F20F332188E}" type="datetimeFigureOut">
              <a:rPr lang="en-US" smtClean="0"/>
              <a:pPr/>
              <a:t>5/2/13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EC81-6EC2-42BC-8CB0-0F20F332188E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199" y="4406900"/>
            <a:ext cx="68945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199" y="2906713"/>
            <a:ext cx="68945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EC81-6EC2-42BC-8CB0-0F20F332188E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276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EC81-6EC2-42BC-8CB0-0F20F332188E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535113"/>
            <a:ext cx="3278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2174875"/>
            <a:ext cx="3278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EC81-6EC2-42BC-8CB0-0F20F332188E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EC81-6EC2-42BC-8CB0-0F20F332188E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EC81-6EC2-42BC-8CB0-0F20F332188E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EC81-6EC2-42BC-8CB0-0F20F332188E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EC81-6EC2-42BC-8CB0-0F20F332188E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EC81-6EC2-42BC-8CB0-0F20F332188E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EC81-6EC2-42BC-8CB0-0F20F332188E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130425"/>
            <a:ext cx="6934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86200"/>
            <a:ext cx="6248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08EE-68AD-44E0-8072-3A9028889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08EE-68AD-44E0-8072-3A9028889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4406900"/>
            <a:ext cx="69707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3999" y="2906713"/>
            <a:ext cx="69707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08EE-68AD-44E0-8072-3A9028889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600200"/>
            <a:ext cx="2971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08EE-68AD-44E0-8072-3A9028889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535113"/>
            <a:ext cx="2973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174875"/>
            <a:ext cx="2973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08EE-68AD-44E0-8072-3A9028889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08EE-68AD-44E0-8072-3A9028889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08EE-68AD-44E0-8072-3A9028889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199" y="4406900"/>
            <a:ext cx="68945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199" y="2906713"/>
            <a:ext cx="68945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www.icecube.wisc.edu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08EE-68AD-44E0-8072-3A9028889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08EE-68AD-44E0-8072-3A9028889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08EE-68AD-44E0-8072-3A9028889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www.icecube.wisc.edu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08EE-68AD-44E0-8072-3A9028889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85AC-EFF8-4558-9F8D-6DDCC8B920EA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42BC3-4A0D-4A84-B80A-926EC941ED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24840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85AC-EFF8-4558-9F8D-6DDCC8B920EA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42BC3-4A0D-4A84-B80A-926EC941E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85AC-EFF8-4558-9F8D-6DDCC8B920EA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42BC3-4A0D-4A84-B80A-926EC941E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85AC-EFF8-4558-9F8D-6DDCC8B920EA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42BC3-4A0D-4A84-B80A-926EC941E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85AC-EFF8-4558-9F8D-6DDCC8B920EA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42BC3-4A0D-4A84-B80A-926EC941E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85AC-EFF8-4558-9F8D-6DDCC8B920EA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42BC3-4A0D-4A84-B80A-926EC941E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600200"/>
            <a:ext cx="2895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85AC-EFF8-4558-9F8D-6DDCC8B920EA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42BC3-4A0D-4A84-B80A-926EC941E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85AC-EFF8-4558-9F8D-6DDCC8B920EA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42BC3-4A0D-4A84-B80A-926EC941E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85AC-EFF8-4558-9F8D-6DDCC8B920EA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42BC3-4A0D-4A84-B80A-926EC941E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85AC-EFF8-4558-9F8D-6DDCC8B920EA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42BC3-4A0D-4A84-B80A-926EC941E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85AC-EFF8-4558-9F8D-6DDCC8B920EA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42BC3-4A0D-4A84-B80A-926EC941E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2130425"/>
            <a:ext cx="63246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886200"/>
            <a:ext cx="5638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EED7F-B0EC-4B95-99D5-8D145A3D5F23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B28F-25C9-4D20-8100-7D0E4DB34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EED7F-B0EC-4B95-99D5-8D145A3D5F23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B28F-25C9-4D20-8100-7D0E4DB34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EED7F-B0EC-4B95-99D5-8D145A3D5F23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B28F-25C9-4D20-8100-7D0E4DB34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EED7F-B0EC-4B95-99D5-8D145A3D5F23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B28F-25C9-4D20-8100-7D0E4DB34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EED7F-B0EC-4B95-99D5-8D145A3D5F23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B28F-25C9-4D20-8100-7D0E4DB34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1535113"/>
            <a:ext cx="2897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00200" y="2174875"/>
            <a:ext cx="2897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www.icecube.wisc.edu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EED7F-B0EC-4B95-99D5-8D145A3D5F23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B28F-25C9-4D20-8100-7D0E4DB34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EED7F-B0EC-4B95-99D5-8D145A3D5F23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B28F-25C9-4D20-8100-7D0E4DB34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EED7F-B0EC-4B95-99D5-8D145A3D5F23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B28F-25C9-4D20-8100-7D0E4DB34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EED7F-B0EC-4B95-99D5-8D145A3D5F23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B28F-25C9-4D20-8100-7D0E4DB34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EED7F-B0EC-4B95-99D5-8D145A3D5F23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B28F-25C9-4D20-8100-7D0E4DB34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EED7F-B0EC-4B95-99D5-8D145A3D5F23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B28F-25C9-4D20-8100-7D0E4DB34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www.icecube.wisc.edu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www.icecube.wisc.edu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www.icecube.wisc.edu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tiff"/><Relationship Id="rId1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3.tiff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4.tiff"/><Relationship Id="rId14" Type="http://schemas.openxmlformats.org/officeDocument/2006/relationships/image" Target="../media/image2.gif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5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6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1600200"/>
            <a:ext cx="7086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 descr="glassyDOM_dec9.tif"/>
          <p:cNvPicPr>
            <a:picLocks noChangeAspect="1"/>
          </p:cNvPicPr>
          <p:nvPr/>
        </p:nvPicPr>
        <p:blipFill>
          <a:blip r:embed="rId13" cstate="print"/>
          <a:srcRect l="27632" r="36609"/>
          <a:stretch>
            <a:fillRect/>
          </a:stretch>
        </p:blipFill>
        <p:spPr>
          <a:xfrm>
            <a:off x="0" y="0"/>
            <a:ext cx="16764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746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29B5FF"/>
                </a:solidFill>
              </a:defRPr>
            </a:lvl1pPr>
          </a:lstStyle>
          <a:p>
            <a:r>
              <a:rPr lang="en-US" dirty="0" smtClean="0"/>
              <a:t>www.icecube.wisc.edu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nsf1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6271" y="6362700"/>
            <a:ext cx="340929" cy="3429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rgbClr val="29B5FF"/>
          </a:solidFill>
          <a:latin typeface="BankGothic Lt B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>
              <a:lumMod val="85000"/>
            </a:schemeClr>
          </a:solidFill>
          <a:latin typeface="Gill Sans M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>
              <a:lumMod val="85000"/>
            </a:schemeClr>
          </a:solidFill>
          <a:latin typeface="Gill Sans M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>
              <a:lumMod val="85000"/>
            </a:schemeClr>
          </a:solidFill>
          <a:latin typeface="Gill Sans M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>
              <a:lumMod val="85000"/>
            </a:schemeClr>
          </a:solidFill>
          <a:latin typeface="Gill Sans M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>
              <a:lumMod val="85000"/>
            </a:schemeClr>
          </a:solidFill>
          <a:latin typeface="Gill Sans M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1600200"/>
            <a:ext cx="7086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 descr="glassyDOM_dec9.tif"/>
          <p:cNvPicPr>
            <a:picLocks noChangeAspect="1"/>
          </p:cNvPicPr>
          <p:nvPr/>
        </p:nvPicPr>
        <p:blipFill>
          <a:blip r:embed="rId13" cstate="print"/>
          <a:srcRect l="26122" r="37306"/>
          <a:stretch>
            <a:fillRect/>
          </a:stretch>
        </p:blipFill>
        <p:spPr>
          <a:xfrm>
            <a:off x="0" y="0"/>
            <a:ext cx="16002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746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8EC81-6EC2-42BC-8CB0-0F20F332188E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11F2D-9553-4D38-9314-B653194F9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rgbClr val="29B5FF"/>
          </a:solidFill>
          <a:latin typeface="BankGothic Lt B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>
              <a:lumMod val="85000"/>
            </a:schemeClr>
          </a:solidFill>
          <a:latin typeface="Gill Sans M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>
              <a:lumMod val="85000"/>
            </a:schemeClr>
          </a:solidFill>
          <a:latin typeface="Gill Sans M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>
              <a:lumMod val="85000"/>
            </a:schemeClr>
          </a:solidFill>
          <a:latin typeface="Gill Sans M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>
              <a:lumMod val="85000"/>
            </a:schemeClr>
          </a:solidFill>
          <a:latin typeface="Gill Sans M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>
              <a:lumMod val="85000"/>
            </a:schemeClr>
          </a:solidFill>
          <a:latin typeface="Gill Sans M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lassyDOM_whiteBkgd_blueLight_jan21.tiff"/>
          <p:cNvPicPr>
            <a:picLocks noChangeAspect="1"/>
          </p:cNvPicPr>
          <p:nvPr/>
        </p:nvPicPr>
        <p:blipFill>
          <a:blip r:embed="rId13" cstate="print"/>
          <a:srcRect l="32121" r="32120"/>
          <a:stretch>
            <a:fillRect/>
          </a:stretch>
        </p:blipFill>
        <p:spPr>
          <a:xfrm>
            <a:off x="-76200" y="0"/>
            <a:ext cx="1583267" cy="647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52400" y="6172200"/>
            <a:ext cx="9448800" cy="838200"/>
          </a:xfrm>
          <a:prstGeom prst="rect">
            <a:avLst/>
          </a:prstGeom>
          <a:solidFill>
            <a:srgbClr val="29B5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600200"/>
            <a:ext cx="716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www.icecube.wisc.edu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B2D08EE-68AD-44E0-8072-3A90288898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 descr="nsf1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6271" y="6362700"/>
            <a:ext cx="340929" cy="3429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Gill Sans M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cecube-logo-larg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67600" y="-152400"/>
            <a:ext cx="1886702" cy="1905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785AC-EFF8-4558-9F8D-6DDCC8B920EA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42BC3-4A0D-4A84-B80A-926EC941ED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015C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30480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15C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24840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EED7F-B0EC-4B95-99D5-8D145A3D5F23}" type="datetimeFigureOut">
              <a:rPr lang="en-US" smtClean="0"/>
              <a:pPr/>
              <a:t>5/2/13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7B28F-25C9-4D20-8100-7D0E4DB34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>
              <a:lumMod val="50000"/>
            </a:schemeClr>
          </a:solidFill>
          <a:latin typeface="Gill Sans M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IceCube</a:t>
            </a:r>
            <a:r>
              <a:rPr lang="en-US" dirty="0" smtClean="0"/>
              <a:t>: Evolving </a:t>
            </a:r>
            <a:br>
              <a:rPr lang="en-US" dirty="0" smtClean="0"/>
            </a:br>
            <a:r>
              <a:rPr lang="en-US" dirty="0" smtClean="0"/>
              <a:t>Work Flows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Steve Barnet</a:t>
            </a:r>
          </a:p>
          <a:p>
            <a:r>
              <a:rPr lang="en-US" dirty="0" smtClean="0"/>
              <a:t>University of Wisconsin – Madison</a:t>
            </a:r>
            <a:endParaRPr lang="en-US" dirty="0"/>
          </a:p>
          <a:p>
            <a:r>
              <a:rPr lang="en-US" dirty="0" smtClean="0"/>
              <a:t>WIPAC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University of Wisconsin - Madison – Tier 0</a:t>
            </a:r>
          </a:p>
          <a:p>
            <a:pPr lvl="1"/>
            <a:r>
              <a:rPr lang="en-US" dirty="0" smtClean="0"/>
              <a:t>Raw data collection and archive</a:t>
            </a:r>
          </a:p>
          <a:p>
            <a:pPr lvl="1"/>
            <a:r>
              <a:rPr lang="en-US" dirty="0" smtClean="0"/>
              <a:t>Data production to Level 3</a:t>
            </a:r>
          </a:p>
          <a:p>
            <a:pPr lvl="1"/>
            <a:r>
              <a:rPr lang="en-US" dirty="0" smtClean="0"/>
              <a:t>Coordinate simulation production</a:t>
            </a:r>
          </a:p>
          <a:p>
            <a:r>
              <a:rPr lang="en-US" dirty="0" smtClean="0"/>
              <a:t>DESY-</a:t>
            </a:r>
            <a:r>
              <a:rPr lang="en-US" dirty="0" err="1" smtClean="0"/>
              <a:t>Zeuthen</a:t>
            </a:r>
            <a:r>
              <a:rPr lang="en-US" dirty="0" smtClean="0"/>
              <a:t> – Tier 1</a:t>
            </a:r>
          </a:p>
          <a:p>
            <a:pPr lvl="1"/>
            <a:r>
              <a:rPr lang="en-US" dirty="0" smtClean="0"/>
              <a:t>Second copy of Level 2 data</a:t>
            </a:r>
          </a:p>
          <a:p>
            <a:pPr lvl="1"/>
            <a:r>
              <a:rPr lang="en-US" dirty="0" smtClean="0"/>
              <a:t>Hold simulation data sets in Europe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61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Tier 0 Capacity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Compute cluster</a:t>
            </a:r>
          </a:p>
          <a:p>
            <a:pPr lvl="1"/>
            <a:r>
              <a:rPr lang="en-US" dirty="0" smtClean="0"/>
              <a:t>1400 </a:t>
            </a:r>
            <a:r>
              <a:rPr lang="en-US" dirty="0" smtClean="0"/>
              <a:t>cores, </a:t>
            </a:r>
            <a:r>
              <a:rPr lang="en-US" dirty="0" smtClean="0"/>
              <a:t>memory at </a:t>
            </a:r>
            <a:r>
              <a:rPr lang="en-US" dirty="0" smtClean="0"/>
              <a:t>least </a:t>
            </a:r>
            <a:r>
              <a:rPr lang="en-US" dirty="0" smtClean="0"/>
              <a:t>4 </a:t>
            </a:r>
            <a:r>
              <a:rPr lang="en-US" dirty="0" smtClean="0"/>
              <a:t>GB/</a:t>
            </a:r>
            <a:r>
              <a:rPr lang="en-US" dirty="0" smtClean="0"/>
              <a:t>core</a:t>
            </a:r>
            <a:endParaRPr lang="en-US" dirty="0" smtClean="0"/>
          </a:p>
          <a:p>
            <a:pPr lvl="1"/>
            <a:r>
              <a:rPr lang="en-US" dirty="0" err="1" smtClean="0"/>
              <a:t>HTCondor</a:t>
            </a:r>
            <a:r>
              <a:rPr lang="en-US" dirty="0" smtClean="0"/>
              <a:t> managed</a:t>
            </a:r>
            <a:endParaRPr lang="en-US" dirty="0" smtClean="0"/>
          </a:p>
          <a:p>
            <a:r>
              <a:rPr lang="en-US" dirty="0" smtClean="0"/>
              <a:t>Experimental data</a:t>
            </a:r>
          </a:p>
          <a:p>
            <a:pPr lvl="1"/>
            <a:r>
              <a:rPr lang="en-US" dirty="0" smtClean="0"/>
              <a:t>1 PB </a:t>
            </a:r>
            <a:r>
              <a:rPr lang="en-US" dirty="0" err="1" smtClean="0"/>
              <a:t>Lustre</a:t>
            </a:r>
            <a:r>
              <a:rPr lang="en-US" dirty="0" smtClean="0"/>
              <a:t> </a:t>
            </a:r>
            <a:r>
              <a:rPr lang="en-US" dirty="0" err="1" smtClean="0"/>
              <a:t>filesystem</a:t>
            </a:r>
            <a:endParaRPr lang="en-US" dirty="0" smtClean="0"/>
          </a:p>
          <a:p>
            <a:r>
              <a:rPr lang="en-US" dirty="0" smtClean="0"/>
              <a:t>Simulation data</a:t>
            </a:r>
          </a:p>
          <a:p>
            <a:pPr lvl="1"/>
            <a:r>
              <a:rPr lang="en-US" dirty="0" smtClean="0"/>
              <a:t>1.2 PB </a:t>
            </a:r>
            <a:r>
              <a:rPr lang="en-US" dirty="0" err="1" smtClean="0"/>
              <a:t>Lustre</a:t>
            </a:r>
            <a:r>
              <a:rPr lang="en-US" dirty="0" smtClean="0"/>
              <a:t> </a:t>
            </a:r>
            <a:r>
              <a:rPr lang="en-US" dirty="0" err="1" smtClean="0"/>
              <a:t>filesystem</a:t>
            </a:r>
            <a:endParaRPr lang="en-US" dirty="0" smtClean="0"/>
          </a:p>
          <a:p>
            <a:r>
              <a:rPr lang="en-US" dirty="0" smtClean="0"/>
              <a:t>Analysis data sets</a:t>
            </a:r>
          </a:p>
          <a:p>
            <a:pPr lvl="1"/>
            <a:r>
              <a:rPr lang="en-US" dirty="0" smtClean="0"/>
              <a:t>250 TB </a:t>
            </a:r>
            <a:r>
              <a:rPr lang="en-US" dirty="0" err="1" smtClean="0"/>
              <a:t>Lustre</a:t>
            </a:r>
            <a:r>
              <a:rPr lang="en-US" dirty="0" smtClean="0"/>
              <a:t> </a:t>
            </a:r>
            <a:r>
              <a:rPr lang="en-US" dirty="0" err="1" smtClean="0"/>
              <a:t>filesystem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520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Level 1</a:t>
            </a:r>
          </a:p>
          <a:p>
            <a:pPr lvl="1"/>
            <a:r>
              <a:rPr lang="en-US" dirty="0" smtClean="0"/>
              <a:t>Filtered stream from Pole</a:t>
            </a:r>
          </a:p>
          <a:p>
            <a:r>
              <a:rPr lang="en-US" dirty="0" smtClean="0"/>
              <a:t>Level </a:t>
            </a:r>
            <a:r>
              <a:rPr lang="en-US" dirty="0" smtClean="0"/>
              <a:t>2 – Science Ready</a:t>
            </a:r>
            <a:endParaRPr lang="en-US" dirty="0" smtClean="0"/>
          </a:p>
          <a:p>
            <a:pPr lvl="1"/>
            <a:r>
              <a:rPr lang="en-US" dirty="0" smtClean="0"/>
              <a:t>Calibrations, basic reconstructions</a:t>
            </a:r>
          </a:p>
          <a:p>
            <a:pPr lvl="1"/>
            <a:r>
              <a:rPr lang="en-US" dirty="0" smtClean="0"/>
              <a:t>Common processing needed by all analyses</a:t>
            </a:r>
            <a:endParaRPr lang="en-US" dirty="0" smtClean="0"/>
          </a:p>
          <a:p>
            <a:r>
              <a:rPr lang="en-US" dirty="0" smtClean="0"/>
              <a:t>Level </a:t>
            </a:r>
            <a:r>
              <a:rPr lang="en-US" dirty="0" smtClean="0"/>
              <a:t>3 – set by each working group</a:t>
            </a:r>
          </a:p>
          <a:p>
            <a:pPr lvl="1"/>
            <a:r>
              <a:rPr lang="en-US" dirty="0" smtClean="0"/>
              <a:t>Event selection</a:t>
            </a:r>
          </a:p>
          <a:p>
            <a:pPr lvl="1"/>
            <a:r>
              <a:rPr lang="en-US" dirty="0" smtClean="0"/>
              <a:t>Stream separation</a:t>
            </a:r>
          </a:p>
        </p:txBody>
      </p:sp>
    </p:spTree>
    <p:extLst>
      <p:ext uri="{BB962C8B-B14F-4D97-AF65-F5344CB8AC3E}">
        <p14:creationId xmlns:p14="http://schemas.microsoft.com/office/powerpoint/2010/main" val="3798666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Driver of our distributed computing</a:t>
            </a:r>
          </a:p>
          <a:p>
            <a:r>
              <a:rPr lang="en-US" dirty="0" smtClean="0"/>
              <a:t>Collaboration institutions contribute to simulation production</a:t>
            </a:r>
          </a:p>
          <a:p>
            <a:r>
              <a:rPr lang="en-US" dirty="0" smtClean="0"/>
              <a:t>Production is coordinated with a central DB at UW Madison</a:t>
            </a:r>
          </a:p>
          <a:p>
            <a:r>
              <a:rPr lang="en-US" dirty="0" smtClean="0"/>
              <a:t>Output is collected at either DESY-</a:t>
            </a:r>
            <a:r>
              <a:rPr lang="en-US" dirty="0" err="1" smtClean="0"/>
              <a:t>Zeuthen</a:t>
            </a:r>
            <a:r>
              <a:rPr lang="en-US" dirty="0" smtClean="0"/>
              <a:t> or UW Madison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8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Software framework to coordinate components</a:t>
            </a:r>
          </a:p>
          <a:p>
            <a:r>
              <a:rPr lang="en-US" dirty="0" smtClean="0"/>
              <a:t>Central DB at UW-Madison to coordinate and track production</a:t>
            </a:r>
          </a:p>
          <a:p>
            <a:r>
              <a:rPr lang="en-US" dirty="0" smtClean="0"/>
              <a:t>First versions were monolithic – photonics tables made grids difficult</a:t>
            </a:r>
          </a:p>
          <a:p>
            <a:r>
              <a:rPr lang="en-US" dirty="0" smtClean="0"/>
              <a:t>Newer versions broken into finer steps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635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Event generation</a:t>
            </a:r>
          </a:p>
          <a:p>
            <a:pPr lvl="1"/>
            <a:r>
              <a:rPr lang="en-US" dirty="0" smtClean="0"/>
              <a:t>CORSIKA for cosmic ray background</a:t>
            </a:r>
          </a:p>
          <a:p>
            <a:pPr lvl="1"/>
            <a:r>
              <a:rPr lang="en-US" dirty="0" smtClean="0"/>
              <a:t>Several neutrino generators</a:t>
            </a:r>
          </a:p>
          <a:p>
            <a:r>
              <a:rPr lang="en-US" dirty="0" smtClean="0"/>
              <a:t>Photon propagation</a:t>
            </a:r>
          </a:p>
          <a:p>
            <a:pPr lvl="1"/>
            <a:r>
              <a:rPr lang="en-US" dirty="0" smtClean="0"/>
              <a:t>Lookup tables</a:t>
            </a:r>
          </a:p>
          <a:p>
            <a:pPr lvl="1"/>
            <a:r>
              <a:rPr lang="en-US" dirty="0" smtClean="0"/>
              <a:t>Direct simulation on GPUs</a:t>
            </a:r>
          </a:p>
          <a:p>
            <a:r>
              <a:rPr lang="en-US" dirty="0" smtClean="0"/>
              <a:t>Detector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487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Monolithic </a:t>
            </a:r>
            <a:r>
              <a:rPr lang="en-US" dirty="0" err="1" smtClean="0"/>
              <a:t>WorkFlow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was a single job</a:t>
            </a:r>
          </a:p>
          <a:p>
            <a:r>
              <a:rPr lang="en-US" dirty="0" smtClean="0"/>
              <a:t>A data set is O(</a:t>
            </a:r>
            <a:r>
              <a:rPr lang="en-US" dirty="0" smtClean="0"/>
              <a:t>100,000) jobs</a:t>
            </a:r>
          </a:p>
          <a:p>
            <a:r>
              <a:rPr lang="en-US" dirty="0" smtClean="0"/>
              <a:t>Long Photonics chain</a:t>
            </a:r>
          </a:p>
          <a:p>
            <a:r>
              <a:rPr lang="en-US" dirty="0" smtClean="0"/>
              <a:t>Lots of waiting</a:t>
            </a:r>
          </a:p>
          <a:p>
            <a:r>
              <a:rPr lang="en-US" dirty="0" smtClean="0"/>
              <a:t>Multiple detectors simulated</a:t>
            </a:r>
          </a:p>
          <a:p>
            <a:r>
              <a:rPr lang="en-US" dirty="0" smtClean="0"/>
              <a:t>Worked Locally, grids difficult 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2634327" cy="4259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611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OSG – Attempt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Refactor work flow using </a:t>
            </a:r>
            <a:r>
              <a:rPr lang="en-US" dirty="0" err="1" smtClean="0"/>
              <a:t>DAGMan</a:t>
            </a:r>
            <a:endParaRPr lang="en-US" dirty="0" smtClean="0"/>
          </a:p>
          <a:p>
            <a:r>
              <a:rPr lang="en-US" dirty="0" err="1" smtClean="0"/>
              <a:t>glideinWMS</a:t>
            </a:r>
            <a:r>
              <a:rPr lang="en-US" dirty="0" smtClean="0"/>
              <a:t> is now on the scene</a:t>
            </a:r>
          </a:p>
          <a:p>
            <a:r>
              <a:rPr lang="en-US" dirty="0" smtClean="0"/>
              <a:t>+ lots of local caching and clever job routing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92" b="-449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5926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Workable with caching</a:t>
            </a:r>
            <a:endParaRPr lang="en-US" dirty="0"/>
          </a:p>
        </p:txBody>
      </p:sp>
      <p:pic>
        <p:nvPicPr>
          <p:cNvPr id="3" name="Picture 2" descr="os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2600"/>
            <a:ext cx="6477000" cy="4392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876342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 GZK-9000</a:t>
            </a:r>
            <a:endParaRPr lang="en-US" dirty="0"/>
          </a:p>
        </p:txBody>
      </p:sp>
      <p:pic>
        <p:nvPicPr>
          <p:cNvPr id="4" name="Content Placeholder 3" descr="GZK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45" t="608" r="-25273" b="445"/>
          <a:stretch/>
        </p:blipFill>
        <p:spPr/>
      </p:pic>
    </p:spTree>
    <p:extLst>
      <p:ext uri="{BB962C8B-B14F-4D97-AF65-F5344CB8AC3E}">
        <p14:creationId xmlns:p14="http://schemas.microsoft.com/office/powerpoint/2010/main" val="1208265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Basics of </a:t>
            </a:r>
            <a:r>
              <a:rPr lang="en-US" dirty="0" err="1" smtClean="0"/>
              <a:t>IceCube</a:t>
            </a:r>
            <a:endParaRPr lang="en-US" dirty="0" smtClean="0"/>
          </a:p>
          <a:p>
            <a:r>
              <a:rPr lang="en-US" dirty="0" smtClean="0"/>
              <a:t>Data Handling</a:t>
            </a:r>
          </a:p>
          <a:p>
            <a:r>
              <a:rPr lang="en-US" dirty="0" smtClean="0"/>
              <a:t>Computing Model</a:t>
            </a:r>
          </a:p>
          <a:p>
            <a:r>
              <a:rPr lang="en-US" dirty="0" smtClean="0"/>
              <a:t>Summary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Name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Or: what happens when you give clever grad students a mission and some time</a:t>
            </a:r>
          </a:p>
          <a:p>
            <a:r>
              <a:rPr lang="en-US" dirty="0" smtClean="0"/>
              <a:t>Derived from HAL-9000 (2001: A Space Odyssey)</a:t>
            </a:r>
          </a:p>
          <a:p>
            <a:pPr lvl="1"/>
            <a:r>
              <a:rPr lang="en-US" dirty="0" smtClean="0"/>
              <a:t>IBM &lt;&lt; 1 == HAL</a:t>
            </a:r>
          </a:p>
          <a:p>
            <a:pPr lvl="1"/>
            <a:r>
              <a:rPr lang="en-US" dirty="0" smtClean="0"/>
              <a:t>HAL &lt;&lt; 1 == GZK</a:t>
            </a:r>
          </a:p>
          <a:p>
            <a:r>
              <a:rPr lang="en-US" dirty="0" smtClean="0"/>
              <a:t>GZK is a predicted limit on the energy of cosmic rays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938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Hardware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6x Dell C6145 series chassis for CPUs</a:t>
            </a:r>
          </a:p>
          <a:p>
            <a:r>
              <a:rPr lang="en-US" dirty="0" smtClean="0"/>
              <a:t>3x Dell C410 Chassis for GPUs</a:t>
            </a:r>
          </a:p>
          <a:p>
            <a:pPr lvl="1"/>
            <a:r>
              <a:rPr lang="en-US" dirty="0" smtClean="0"/>
              <a:t>16x GPUs each</a:t>
            </a:r>
          </a:p>
          <a:p>
            <a:pPr lvl="1"/>
            <a:r>
              <a:rPr lang="en-US" dirty="0" err="1" smtClean="0"/>
              <a:t>nVidia</a:t>
            </a:r>
            <a:r>
              <a:rPr lang="en-US" dirty="0" smtClean="0"/>
              <a:t> Tesla M2070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90799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Place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CHTC pool</a:t>
            </a:r>
          </a:p>
          <a:p>
            <a:r>
              <a:rPr lang="en-US" dirty="0" smtClean="0"/>
              <a:t>Shared resource – Available to other CHTC users</a:t>
            </a:r>
          </a:p>
          <a:p>
            <a:r>
              <a:rPr lang="en-US" dirty="0" smtClean="0"/>
              <a:t>WID/MIR data center</a:t>
            </a:r>
          </a:p>
          <a:p>
            <a:r>
              <a:rPr lang="en-US" dirty="0" smtClean="0"/>
              <a:t>29 U of rack space</a:t>
            </a:r>
          </a:p>
          <a:p>
            <a:r>
              <a:rPr lang="en-US" dirty="0" smtClean="0"/>
              <a:t>15 KW power dissipation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811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Reason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Improves the science</a:t>
            </a:r>
          </a:p>
          <a:p>
            <a:pPr lvl="1"/>
            <a:r>
              <a:rPr lang="en-US" dirty="0" smtClean="0"/>
              <a:t>Eliminates many binning artifacts associated with tables</a:t>
            </a:r>
          </a:p>
          <a:p>
            <a:pPr lvl="1"/>
            <a:r>
              <a:rPr lang="en-US" dirty="0" smtClean="0"/>
              <a:t>Required many improvements to our understanding of the ice</a:t>
            </a:r>
          </a:p>
          <a:p>
            <a:r>
              <a:rPr lang="en-US" dirty="0" smtClean="0"/>
              <a:t>Greatly reduces the need for Photonics tables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438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Simplifies the Work Flow</a:t>
            </a:r>
            <a:endParaRPr lang="en-US" dirty="0"/>
          </a:p>
        </p:txBody>
      </p:sp>
      <p:pic>
        <p:nvPicPr>
          <p:cNvPr id="5" name="Content Placeholder 4" descr="dag-2dect-2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412" t="-12385" r="-42434" b="-18339"/>
          <a:stretch/>
        </p:blipFill>
        <p:spPr>
          <a:xfrm>
            <a:off x="1676400" y="1295400"/>
            <a:ext cx="7013718" cy="5319784"/>
          </a:xfrm>
        </p:spPr>
      </p:pic>
    </p:spTree>
    <p:extLst>
      <p:ext uri="{BB962C8B-B14F-4D97-AF65-F5344CB8AC3E}">
        <p14:creationId xmlns:p14="http://schemas.microsoft.com/office/powerpoint/2010/main" val="3369536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OSG Attempt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Move top tier of DAG to OSG</a:t>
            </a:r>
          </a:p>
          <a:p>
            <a:r>
              <a:rPr lang="en-US" dirty="0" smtClean="0"/>
              <a:t>Results:</a:t>
            </a:r>
          </a:p>
          <a:p>
            <a:pPr lvl="1"/>
            <a:r>
              <a:rPr lang="en-US" dirty="0" smtClean="0"/>
              <a:t>GPU processing at UW</a:t>
            </a:r>
          </a:p>
          <a:p>
            <a:pPr lvl="1"/>
            <a:r>
              <a:rPr lang="en-US" dirty="0" smtClean="0"/>
              <a:t>Use local GPUs if available</a:t>
            </a:r>
          </a:p>
          <a:p>
            <a:r>
              <a:rPr lang="en-US" dirty="0" smtClean="0"/>
              <a:t>Turns our “tables problem” into a data movement problem – may be more tractable</a:t>
            </a:r>
          </a:p>
        </p:txBody>
      </p:sp>
    </p:spTree>
    <p:extLst>
      <p:ext uri="{BB962C8B-B14F-4D97-AF65-F5344CB8AC3E}">
        <p14:creationId xmlns:p14="http://schemas.microsoft.com/office/powerpoint/2010/main" val="14905110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Start small scale with CHTC resources</a:t>
            </a:r>
          </a:p>
          <a:p>
            <a:pPr lvl="1"/>
            <a:r>
              <a:rPr lang="en-US" dirty="0" smtClean="0"/>
              <a:t>Submit machine and </a:t>
            </a:r>
            <a:r>
              <a:rPr lang="en-US" dirty="0" err="1" smtClean="0"/>
              <a:t>glideinWMS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Shake out the bugs and surprises</a:t>
            </a:r>
          </a:p>
          <a:p>
            <a:r>
              <a:rPr lang="en-US" dirty="0" smtClean="0"/>
              <a:t>Add </a:t>
            </a:r>
            <a:r>
              <a:rPr lang="en-US" dirty="0" err="1" smtClean="0"/>
              <a:t>IceCube</a:t>
            </a:r>
            <a:r>
              <a:rPr lang="en-US" dirty="0" smtClean="0"/>
              <a:t> resources as needed to feed the beast</a:t>
            </a:r>
          </a:p>
          <a:p>
            <a:pPr lvl="1"/>
            <a:r>
              <a:rPr lang="en-US" dirty="0" smtClean="0"/>
              <a:t>CVMFS – software distribution, remaining tables</a:t>
            </a:r>
          </a:p>
          <a:p>
            <a:pPr lvl="1"/>
            <a:r>
              <a:rPr lang="en-US" dirty="0" smtClean="0"/>
              <a:t>Squid caching</a:t>
            </a:r>
          </a:p>
          <a:p>
            <a:pPr lvl="1"/>
            <a:r>
              <a:rPr lang="en-US" dirty="0" smtClean="0"/>
              <a:t>Expand </a:t>
            </a:r>
            <a:r>
              <a:rPr lang="en-US" dirty="0" err="1" smtClean="0"/>
              <a:t>gridFTP</a:t>
            </a:r>
            <a:r>
              <a:rPr lang="en-US" dirty="0" smtClean="0"/>
              <a:t> service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973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Workloads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Analysis – get Jane the Physicist doing regular analysis using OSG</a:t>
            </a:r>
          </a:p>
          <a:p>
            <a:r>
              <a:rPr lang="en-US" dirty="0" smtClean="0"/>
              <a:t>Data processing (Level 2 production)</a:t>
            </a:r>
          </a:p>
          <a:p>
            <a:r>
              <a:rPr lang="en-US" dirty="0" smtClean="0"/>
              <a:t>Reformatting old data into archival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8446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Better integration with </a:t>
            </a:r>
            <a:r>
              <a:rPr lang="en-US" dirty="0" err="1" smtClean="0"/>
              <a:t>HTCondor</a:t>
            </a:r>
            <a:endParaRPr lang="en-US" dirty="0" smtClean="0"/>
          </a:p>
          <a:p>
            <a:r>
              <a:rPr lang="en-US" dirty="0" smtClean="0"/>
              <a:t>CPU/GPU ratios – 2:1, 1:4 - ? </a:t>
            </a:r>
          </a:p>
          <a:p>
            <a:r>
              <a:rPr lang="en-US" dirty="0" smtClean="0"/>
              <a:t>Limit jobs to assigned GPUs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8508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IceCube</a:t>
            </a:r>
            <a:r>
              <a:rPr lang="en-US" dirty="0" smtClean="0"/>
              <a:t> is a km scale neutrino </a:t>
            </a:r>
            <a:r>
              <a:rPr lang="en-US" dirty="0" smtClean="0"/>
              <a:t>detector</a:t>
            </a:r>
          </a:p>
          <a:p>
            <a:r>
              <a:rPr lang="en-US" dirty="0" smtClean="0"/>
              <a:t>Work well locally with </a:t>
            </a:r>
            <a:r>
              <a:rPr lang="en-US" dirty="0" err="1" smtClean="0"/>
              <a:t>HTCondor</a:t>
            </a:r>
            <a:endParaRPr lang="en-US" dirty="0" smtClean="0"/>
          </a:p>
          <a:p>
            <a:r>
              <a:rPr lang="en-US" dirty="0" smtClean="0"/>
              <a:t>Expanding to OSG – involves work</a:t>
            </a:r>
          </a:p>
          <a:p>
            <a:r>
              <a:rPr lang="en-US" dirty="0" smtClean="0"/>
              <a:t>Extensive use of GPUs</a:t>
            </a:r>
            <a:endParaRPr lang="en-US" dirty="0" smtClean="0"/>
          </a:p>
          <a:p>
            <a:r>
              <a:rPr lang="en-US" dirty="0" smtClean="0"/>
              <a:t>We </a:t>
            </a:r>
            <a:r>
              <a:rPr lang="en-US" dirty="0" smtClean="0"/>
              <a:t>may not be the coolest experiment on the planet, but we are one of the coldest.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809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IceCube</a:t>
            </a:r>
            <a:r>
              <a:rPr lang="en-US" dirty="0" smtClean="0"/>
              <a:t> Neutrino Observatory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kilometer </a:t>
            </a:r>
            <a:r>
              <a:rPr lang="en-US" dirty="0"/>
              <a:t>s</a:t>
            </a:r>
            <a:r>
              <a:rPr lang="en-US" dirty="0" smtClean="0"/>
              <a:t>cale </a:t>
            </a:r>
            <a:r>
              <a:rPr lang="en-US" dirty="0"/>
              <a:t>n</a:t>
            </a:r>
            <a:r>
              <a:rPr lang="en-US" dirty="0" smtClean="0"/>
              <a:t>eutrino </a:t>
            </a:r>
            <a:r>
              <a:rPr lang="en-US" dirty="0"/>
              <a:t>d</a:t>
            </a:r>
            <a:r>
              <a:rPr lang="en-US" dirty="0" smtClean="0"/>
              <a:t>etector</a:t>
            </a:r>
          </a:p>
          <a:p>
            <a:r>
              <a:rPr lang="en-US" dirty="0" smtClean="0"/>
              <a:t>Located at geographic South Pole</a:t>
            </a:r>
          </a:p>
          <a:p>
            <a:r>
              <a:rPr lang="en-US" dirty="0" smtClean="0"/>
              <a:t>Detects Cherenkov light from neutrino interactions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81156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Juan Carlos Diaz-Velez, David Schultz – </a:t>
            </a:r>
            <a:r>
              <a:rPr lang="en-US" dirty="0" err="1" smtClean="0"/>
              <a:t>IceProd</a:t>
            </a:r>
            <a:r>
              <a:rPr lang="en-US" dirty="0" smtClean="0"/>
              <a:t> </a:t>
            </a:r>
            <a:r>
              <a:rPr lang="en-US" dirty="0" smtClean="0"/>
              <a:t>framework</a:t>
            </a:r>
          </a:p>
          <a:p>
            <a:r>
              <a:rPr lang="en-US" dirty="0" err="1"/>
              <a:t>Dima</a:t>
            </a:r>
            <a:r>
              <a:rPr lang="en-US" dirty="0"/>
              <a:t> </a:t>
            </a:r>
            <a:r>
              <a:rPr lang="en-US" dirty="0" err="1"/>
              <a:t>Chirkin</a:t>
            </a:r>
            <a:r>
              <a:rPr lang="en-US" dirty="0"/>
              <a:t>, Claudio </a:t>
            </a:r>
            <a:r>
              <a:rPr lang="en-US" dirty="0" err="1"/>
              <a:t>Kopper</a:t>
            </a:r>
            <a:r>
              <a:rPr lang="en-US" dirty="0"/>
              <a:t> – GPU simulation development</a:t>
            </a:r>
            <a:endParaRPr lang="en-US" dirty="0" smtClean="0"/>
          </a:p>
          <a:p>
            <a:r>
              <a:rPr lang="en-US" dirty="0" smtClean="0"/>
              <a:t>Heath </a:t>
            </a:r>
            <a:r>
              <a:rPr lang="en-US" dirty="0" err="1" smtClean="0"/>
              <a:t>Skarlupka</a:t>
            </a:r>
            <a:r>
              <a:rPr lang="en-US" dirty="0" smtClean="0"/>
              <a:t> – GPU wrangling</a:t>
            </a:r>
          </a:p>
          <a:p>
            <a:r>
              <a:rPr lang="en-US" dirty="0" smtClean="0"/>
              <a:t>CHTC – Hosting the GZK cluster, OSG </a:t>
            </a:r>
            <a:r>
              <a:rPr lang="en-US" dirty="0" smtClean="0"/>
              <a:t>support, </a:t>
            </a:r>
            <a:r>
              <a:rPr lang="en-US" dirty="0" err="1" smtClean="0"/>
              <a:t>HTCondor</a:t>
            </a:r>
            <a:r>
              <a:rPr lang="en-US" dirty="0" smtClean="0"/>
              <a:t> GPU efforts</a:t>
            </a:r>
            <a:endParaRPr lang="en-US" dirty="0" smtClean="0"/>
          </a:p>
          <a:p>
            <a:r>
              <a:rPr lang="en-US" dirty="0" smtClean="0"/>
              <a:t>UW Madison – Fast networks</a:t>
            </a:r>
          </a:p>
          <a:p>
            <a:r>
              <a:rPr lang="en-US" dirty="0" smtClean="0"/>
              <a:t>NSF – </a:t>
            </a:r>
            <a:r>
              <a:rPr lang="en-US" dirty="0" err="1" smtClean="0"/>
              <a:t>IceCube</a:t>
            </a:r>
            <a:r>
              <a:rPr lang="en-US" dirty="0" smtClean="0"/>
              <a:t> M&amp;O funding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665503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3200"/>
            <a:ext cx="7467600" cy="1143000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12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3ArrayJan2011NoAmanda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762000"/>
            <a:ext cx="7320935" cy="567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67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Location, Location, 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the South Pole? </a:t>
            </a:r>
          </a:p>
          <a:p>
            <a:r>
              <a:rPr lang="en-US" dirty="0" smtClean="0"/>
              <a:t>Lots of ice – a great detection medium</a:t>
            </a:r>
          </a:p>
          <a:p>
            <a:r>
              <a:rPr lang="en-US" dirty="0" smtClean="0"/>
              <a:t>The ice is very clear</a:t>
            </a:r>
          </a:p>
          <a:p>
            <a:r>
              <a:rPr lang="en-US" dirty="0" smtClean="0"/>
              <a:t>Thick ice sheet – sensors deep enough to provide significant background reduction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645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IceCube</a:t>
            </a:r>
            <a:r>
              <a:rPr lang="en-US" dirty="0" smtClean="0"/>
              <a:t>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400 people</a:t>
            </a:r>
          </a:p>
          <a:p>
            <a:r>
              <a:rPr lang="en-US" dirty="0" smtClean="0"/>
              <a:t>39 Institutions</a:t>
            </a:r>
          </a:p>
          <a:p>
            <a:r>
              <a:rPr lang="en-US" dirty="0" smtClean="0"/>
              <a:t>11 Countries</a:t>
            </a:r>
          </a:p>
          <a:p>
            <a:r>
              <a:rPr lang="en-US" dirty="0" smtClean="0"/>
              <a:t>Exotic Locales</a:t>
            </a:r>
            <a:endParaRPr lang="en-US" dirty="0"/>
          </a:p>
        </p:txBody>
      </p:sp>
      <p:pic>
        <p:nvPicPr>
          <p:cNvPr id="5" name="Content Placeholder 4" descr="map_collaboration_050912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" r="51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6994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65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57200"/>
            <a:ext cx="7485685" cy="561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20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wn-the-ho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51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Volume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Event rate of 3000 Hz</a:t>
            </a:r>
          </a:p>
          <a:p>
            <a:r>
              <a:rPr lang="en-US" dirty="0" smtClean="0"/>
              <a:t>1 TB/day raw data</a:t>
            </a:r>
          </a:p>
          <a:p>
            <a:r>
              <a:rPr lang="en-US" dirty="0"/>
              <a:t>Reduced to </a:t>
            </a:r>
            <a:r>
              <a:rPr lang="en-US" dirty="0" smtClean="0"/>
              <a:t>100 </a:t>
            </a:r>
            <a:r>
              <a:rPr lang="en-US" dirty="0"/>
              <a:t>GB/day</a:t>
            </a:r>
          </a:p>
          <a:p>
            <a:pPr lvl="1"/>
            <a:r>
              <a:rPr lang="en-US" dirty="0"/>
              <a:t>Based on available satellite bandwidth</a:t>
            </a:r>
          </a:p>
          <a:p>
            <a:r>
              <a:rPr lang="en-US" dirty="0" smtClean="0"/>
              <a:t>Tapes shipped North every year</a:t>
            </a:r>
          </a:p>
        </p:txBody>
      </p:sp>
    </p:spTree>
    <p:extLst>
      <p:ext uri="{BB962C8B-B14F-4D97-AF65-F5344CB8AC3E}">
        <p14:creationId xmlns:p14="http://schemas.microsoft.com/office/powerpoint/2010/main" val="1456597618"/>
      </p:ext>
    </p:extLst>
  </p:cSld>
  <p:clrMapOvr>
    <a:masterClrMapping/>
  </p:clrMapOvr>
</p:sld>
</file>

<file path=ppt/theme/theme1.xml><?xml version="1.0" encoding="utf-8"?>
<a:theme xmlns:a="http://schemas.openxmlformats.org/drawingml/2006/main" name="blk-DOM-master slides_ppt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blk-DOM-master slides_pptx.potx</Template>
  <TotalTime>8984</TotalTime>
  <Words>731</Words>
  <Application>Microsoft Macintosh PowerPoint</Application>
  <PresentationFormat>On-screen Show (4:3)</PresentationFormat>
  <Paragraphs>147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blk-DOM-master slides_pptx</vt:lpstr>
      <vt:lpstr>1_Office Theme</vt:lpstr>
      <vt:lpstr>Custom Design</vt:lpstr>
      <vt:lpstr>1_Custom Design</vt:lpstr>
      <vt:lpstr>2_Custom Design</vt:lpstr>
      <vt:lpstr>IceCube: Evolving  Work Flows</vt:lpstr>
      <vt:lpstr>Overview</vt:lpstr>
      <vt:lpstr>The IceCube Neutrino Observatory</vt:lpstr>
      <vt:lpstr>PowerPoint Presentation</vt:lpstr>
      <vt:lpstr>Location, Location, Location</vt:lpstr>
      <vt:lpstr>IceCube Overview</vt:lpstr>
      <vt:lpstr>PowerPoint Presentation</vt:lpstr>
      <vt:lpstr>PowerPoint Presentation</vt:lpstr>
      <vt:lpstr>Data Volume</vt:lpstr>
      <vt:lpstr>Computing Model</vt:lpstr>
      <vt:lpstr>Tier 0 Capacity</vt:lpstr>
      <vt:lpstr>Data Production</vt:lpstr>
      <vt:lpstr>Simulation Production</vt:lpstr>
      <vt:lpstr>Simulation Framework</vt:lpstr>
      <vt:lpstr>Simulation</vt:lpstr>
      <vt:lpstr>First Monolithic WorkFlow</vt:lpstr>
      <vt:lpstr>OSG – Attempt 1</vt:lpstr>
      <vt:lpstr>Workable with caching</vt:lpstr>
      <vt:lpstr>Enter GZK-9000</vt:lpstr>
      <vt:lpstr>The Name </vt:lpstr>
      <vt:lpstr>The Hardware</vt:lpstr>
      <vt:lpstr>The Place</vt:lpstr>
      <vt:lpstr>The Reason</vt:lpstr>
      <vt:lpstr>Simplifies the Work Flow</vt:lpstr>
      <vt:lpstr>OSG Attempt 2</vt:lpstr>
      <vt:lpstr>Approach</vt:lpstr>
      <vt:lpstr>Future Workloads</vt:lpstr>
      <vt:lpstr>GPUs</vt:lpstr>
      <vt:lpstr>Summary</vt:lpstr>
      <vt:lpstr>Credits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mmadsen</dc:creator>
  <cp:lastModifiedBy>Steve Barnet</cp:lastModifiedBy>
  <cp:revision>55</cp:revision>
  <dcterms:created xsi:type="dcterms:W3CDTF">2011-07-19T15:33:52Z</dcterms:created>
  <dcterms:modified xsi:type="dcterms:W3CDTF">2013-05-02T17:13:06Z</dcterms:modified>
</cp:coreProperties>
</file>