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57" r:id="rId5"/>
    <p:sldId id="280" r:id="rId6"/>
    <p:sldId id="273" r:id="rId7"/>
    <p:sldId id="282" r:id="rId8"/>
    <p:sldId id="283" r:id="rId9"/>
    <p:sldId id="285" r:id="rId10"/>
    <p:sldId id="281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0B"/>
    <a:srgbClr val="2A4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3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8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EFDA-A955-094F-A742-62D021BE2037}" type="datetimeFigureOut">
              <a:rPr lang="en-US" smtClean="0"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7CA6-2E29-6D4D-9D93-FF615D739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7739"/>
            <a:ext cx="7772400" cy="3340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Power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Academic + Private Collaboration</a:t>
            </a:r>
            <a:br>
              <a:rPr lang="en-US" sz="3600" dirty="0" smtClean="0"/>
            </a:br>
            <a:r>
              <a:rPr lang="en-US" sz="3600" dirty="0" smtClean="0"/>
              <a:t>for Better Electric Motors</a:t>
            </a:r>
            <a:br>
              <a:rPr lang="en-US" sz="3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Condor Week</a:t>
            </a:r>
            <a:br>
              <a:rPr lang="en-US" sz="2000" dirty="0" smtClean="0"/>
            </a:br>
            <a:r>
              <a:rPr lang="en-US" sz="2000" dirty="0" smtClean="0"/>
              <a:t>May 2012</a:t>
            </a:r>
            <a:br>
              <a:rPr lang="en-US" sz="2000" dirty="0" smtClean="0"/>
            </a:br>
            <a:r>
              <a:rPr lang="en-US" sz="2000" dirty="0" smtClean="0"/>
              <a:t>Brooklin Gore</a:t>
            </a:r>
            <a:endParaRPr lang="en-US" sz="2000" dirty="0"/>
          </a:p>
        </p:txBody>
      </p:sp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293" y="4964430"/>
            <a:ext cx="865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Our progress would not have been possible if any one of the three components had been missing.  We feel very fortunate to have this wonderful opportunity to work together</a:t>
            </a:r>
            <a:r>
              <a:rPr lang="en-US" b="1" i="1" dirty="0" smtClean="0"/>
              <a:t>.</a:t>
            </a:r>
          </a:p>
          <a:p>
            <a:pPr algn="r"/>
            <a:r>
              <a:rPr lang="en-US" dirty="0" smtClean="0"/>
              <a:t>-- Thomas </a:t>
            </a:r>
            <a:r>
              <a:rPr lang="en-US" dirty="0" err="1" smtClean="0"/>
              <a:t>Jahns</a:t>
            </a:r>
            <a:r>
              <a:rPr lang="en-US" dirty="0" smtClean="0"/>
              <a:t>, Co-Director, WEMPEC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2293" y="36319"/>
            <a:ext cx="865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One of the most important factors that has enabled success in this project has been the availability of three critical elements:</a:t>
            </a:r>
            <a:endParaRPr lang="en-US" b="1" i="1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4490261" y="2307165"/>
            <a:ext cx="4372466" cy="2485033"/>
            <a:chOff x="4490261" y="2307165"/>
            <a:chExt cx="4372466" cy="2485033"/>
          </a:xfrm>
        </p:grpSpPr>
        <p:pic>
          <p:nvPicPr>
            <p:cNvPr id="7" name="Picture 6" descr="CHTC_logo_color_vert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3313" y="3071941"/>
              <a:ext cx="1660706" cy="942615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4490261" y="2307165"/>
              <a:ext cx="2650535" cy="2485033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12069" y="2433209"/>
              <a:ext cx="20506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/>
                <a:t>E</a:t>
              </a:r>
              <a:r>
                <a:rPr lang="en-US" dirty="0" smtClean="0"/>
                <a:t>xpertise </a:t>
              </a:r>
              <a:r>
                <a:rPr lang="en-US" dirty="0"/>
                <a:t>in UW HTC </a:t>
              </a:r>
              <a:r>
                <a:rPr lang="en-US" dirty="0" smtClean="0"/>
                <a:t>facilities (Bill Taylor &amp; team)</a:t>
              </a:r>
              <a:endParaRPr lang="en-US" b="1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51045" y="802343"/>
            <a:ext cx="4198918" cy="2485033"/>
            <a:chOff x="3251045" y="802343"/>
            <a:chExt cx="4198918" cy="24850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0300" y="1822039"/>
              <a:ext cx="1765300" cy="508000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3251045" y="802343"/>
              <a:ext cx="2650535" cy="2485033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20961" y="845096"/>
              <a:ext cx="19290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US" dirty="0"/>
                <a:t>E</a:t>
              </a:r>
              <a:r>
                <a:rPr lang="en-US" dirty="0" smtClean="0"/>
                <a:t>xpertise </a:t>
              </a:r>
              <a:r>
                <a:rPr lang="en-US" dirty="0"/>
                <a:t>in </a:t>
              </a:r>
              <a:r>
                <a:rPr lang="en-US" dirty="0" smtClean="0"/>
                <a:t>JMAG (</a:t>
              </a:r>
              <a:r>
                <a:rPr lang="en-US" dirty="0" err="1" smtClean="0"/>
                <a:t>Yusaku</a:t>
              </a:r>
              <a:r>
                <a:rPr lang="en-US" dirty="0" smtClean="0"/>
                <a:t> Suzuki &amp; team)</a:t>
              </a:r>
              <a:endParaRPr lang="en-US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8821" y="1804964"/>
            <a:ext cx="4093151" cy="2987234"/>
            <a:chOff x="648821" y="1804964"/>
            <a:chExt cx="4093151" cy="29872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19896" y="2974762"/>
              <a:ext cx="1460639" cy="125128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2091437" y="2307165"/>
              <a:ext cx="2650535" cy="2485033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8821" y="1804964"/>
              <a:ext cx="207107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US" dirty="0" smtClean="0"/>
                <a:t>Expertise in machine design optimization (</a:t>
              </a:r>
              <a:r>
                <a:rPr lang="en-US" dirty="0" err="1" smtClean="0"/>
                <a:t>Wenying</a:t>
              </a:r>
              <a:r>
                <a:rPr lang="en-US" dirty="0" smtClean="0"/>
                <a:t>)</a:t>
              </a:r>
              <a:endParaRPr lang="en-US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80224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7739"/>
            <a:ext cx="7772400" cy="3608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You. 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People Power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Academic + Private Collaboration</a:t>
            </a:r>
            <a:br>
              <a:rPr lang="en-US" sz="3600" dirty="0" smtClean="0"/>
            </a:br>
            <a:r>
              <a:rPr lang="en-US" sz="3600" dirty="0" smtClean="0"/>
              <a:t>for Better Electric Motors</a:t>
            </a:r>
            <a:br>
              <a:rPr lang="en-US" sz="3600" dirty="0" smtClean="0"/>
            </a:br>
            <a:endParaRPr lang="en-US" sz="2000" dirty="0"/>
          </a:p>
        </p:txBody>
      </p:sp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718" y="2524466"/>
            <a:ext cx="78388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 notes that teamwork helped the Washington team win the competition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400" b="1" dirty="0" smtClean="0"/>
              <a:t>“</a:t>
            </a:r>
            <a:r>
              <a:rPr lang="en-US" sz="2400" b="1" dirty="0"/>
              <a:t>The most important component was how they interact with each other,” </a:t>
            </a:r>
            <a:endParaRPr lang="en-US" sz="2400" b="1" dirty="0" smtClean="0"/>
          </a:p>
          <a:p>
            <a:endParaRPr lang="en-US" dirty="0"/>
          </a:p>
          <a:p>
            <a:r>
              <a:rPr lang="en-US" dirty="0" err="1" smtClean="0"/>
              <a:t>Kadenko</a:t>
            </a:r>
            <a:r>
              <a:rPr lang="en-US" dirty="0" smtClean="0"/>
              <a:t> </a:t>
            </a:r>
            <a:r>
              <a:rPr lang="en-US" dirty="0"/>
              <a:t>says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400" b="1" dirty="0" smtClean="0"/>
              <a:t>“</a:t>
            </a:r>
            <a:r>
              <a:rPr lang="en-US" sz="2400" b="1" dirty="0"/>
              <a:t>They already had the knowledge ... but you can’t teach how to get along with somebody.”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8718" y="642876"/>
            <a:ext cx="78388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Dynasty? U of W Repeats as National Cyber Defense Champ.</a:t>
            </a:r>
            <a:endParaRPr lang="en-US" sz="2400" dirty="0"/>
          </a:p>
          <a:p>
            <a:endParaRPr lang="en-US" i="1" dirty="0" smtClean="0"/>
          </a:p>
          <a:p>
            <a:pPr algn="r"/>
            <a:r>
              <a:rPr lang="en-US" i="1" dirty="0" smtClean="0"/>
              <a:t>- Government </a:t>
            </a:r>
            <a:r>
              <a:rPr lang="en-US" i="1" dirty="0"/>
              <a:t>Computer News (04/25/12) William </a:t>
            </a:r>
            <a:r>
              <a:rPr lang="en-US" i="1" dirty="0" smtClean="0"/>
              <a:t>Jackson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2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852"/>
            <a:ext cx="3924300" cy="2590800"/>
          </a:xfrm>
          <a:prstGeom prst="rect">
            <a:avLst/>
          </a:prstGeom>
        </p:spPr>
      </p:pic>
      <p:pic>
        <p:nvPicPr>
          <p:cNvPr id="2" name="Picture 1" descr="CHTC_logo_color_v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136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642" y="3418058"/>
            <a:ext cx="76454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8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3606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2682" y="1476959"/>
            <a:ext cx="9071318" cy="4466641"/>
            <a:chOff x="72682" y="1476959"/>
            <a:chExt cx="9071318" cy="44666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682" y="1544817"/>
              <a:ext cx="2997200" cy="469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41696" y="2226259"/>
              <a:ext cx="1905000" cy="279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682" y="3477147"/>
              <a:ext cx="2184400" cy="8763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9082" y="4448697"/>
              <a:ext cx="2590800" cy="419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03692" y="3057385"/>
              <a:ext cx="1193800" cy="635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9496" y="5098422"/>
              <a:ext cx="2679700" cy="6096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56000" y="1544817"/>
              <a:ext cx="2019300" cy="50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556000" y="2120475"/>
              <a:ext cx="2023856" cy="101342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241800" y="3098800"/>
              <a:ext cx="660400" cy="660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82262" y="4023247"/>
              <a:ext cx="1752600" cy="3302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82262" y="4544524"/>
              <a:ext cx="1753338" cy="12188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247961" y="1476959"/>
              <a:ext cx="2654300" cy="7493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31027" y="2989458"/>
              <a:ext cx="3746500" cy="6731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59300" y="3416300"/>
              <a:ext cx="12700" cy="127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9496" y="2651302"/>
              <a:ext cx="1866900" cy="482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347121" y="4544524"/>
              <a:ext cx="2349500" cy="11176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493000" y="5308600"/>
              <a:ext cx="1651000" cy="6350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7766292" y="3766021"/>
              <a:ext cx="1311235" cy="124852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412320" y="2404059"/>
              <a:ext cx="1409700" cy="203200"/>
            </a:xfrm>
            <a:prstGeom prst="rect">
              <a:avLst/>
            </a:prstGeom>
          </p:spPr>
        </p:pic>
      </p:grpSp>
      <p:sp>
        <p:nvSpPr>
          <p:cNvPr id="31" name="Oval 30"/>
          <p:cNvSpPr/>
          <p:nvPr/>
        </p:nvSpPr>
        <p:spPr>
          <a:xfrm>
            <a:off x="2116396" y="952596"/>
            <a:ext cx="1130300" cy="524363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" y="0"/>
            <a:ext cx="9144000" cy="594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" y="497562"/>
            <a:ext cx="9144000" cy="50969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3" y="5340542"/>
            <a:ext cx="9144000" cy="6015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1739"/>
            <a:ext cx="9144000" cy="53485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21122" y="596076"/>
            <a:ext cx="4764408" cy="1815882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B0000"/>
                </a:solidFill>
                <a:latin typeface="Optima"/>
                <a:cs typeface="Optima"/>
              </a:rPr>
              <a:t>From July 2010 – June 2011:</a:t>
            </a:r>
          </a:p>
          <a:p>
            <a:r>
              <a:rPr lang="en-US" sz="2800" dirty="0" smtClean="0">
                <a:solidFill>
                  <a:srgbClr val="8B0000"/>
                </a:solidFill>
                <a:latin typeface="Optima"/>
                <a:cs typeface="Optima"/>
              </a:rPr>
              <a:t>    45 million hours used by</a:t>
            </a:r>
          </a:p>
          <a:p>
            <a:r>
              <a:rPr lang="en-US" sz="2800" dirty="0" smtClean="0">
                <a:solidFill>
                  <a:srgbClr val="8B0000"/>
                </a:solidFill>
                <a:latin typeface="Optima"/>
                <a:cs typeface="Optima"/>
              </a:rPr>
              <a:t>    54 research groups in</a:t>
            </a:r>
          </a:p>
          <a:p>
            <a:r>
              <a:rPr lang="en-US" sz="2800" dirty="0" smtClean="0">
                <a:solidFill>
                  <a:srgbClr val="8B0000"/>
                </a:solidFill>
                <a:latin typeface="Optima"/>
                <a:cs typeface="Optima"/>
              </a:rPr>
              <a:t>    35 departments</a:t>
            </a:r>
            <a:endParaRPr lang="en-US" sz="2800" dirty="0">
              <a:solidFill>
                <a:srgbClr val="8B0000"/>
              </a:solidFill>
              <a:latin typeface="Optima"/>
              <a:cs typeface="Opti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9144000" cy="596076"/>
          </a:xfrm>
          <a:prstGeom prst="rect">
            <a:avLst/>
          </a:prstGeom>
          <a:solidFill>
            <a:srgbClr val="8B0000"/>
          </a:solidFill>
          <a:ln>
            <a:solidFill>
              <a:srgbClr val="8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HTC_logo_reverse_horiz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7"/>
            <a:ext cx="3061368" cy="6457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93611" y="133366"/>
            <a:ext cx="258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tima"/>
                <a:cs typeface="Optima"/>
              </a:rPr>
              <a:t>http://</a:t>
            </a:r>
            <a:r>
              <a:rPr lang="en-US" dirty="0" err="1" smtClean="0">
                <a:solidFill>
                  <a:schemeClr val="bg1"/>
                </a:solidFill>
                <a:latin typeface="Optima"/>
                <a:cs typeface="Optima"/>
              </a:rPr>
              <a:t>chtc.cs.wisc.edu</a:t>
            </a:r>
            <a:endParaRPr lang="en-US" dirty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75355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372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Accomplishments: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JMAG enabled 100 Windows licenses for the WEMPEC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CHTC Staff worked with JMAG to get Windows App running via VM on Linux servers and inject parameters and extract data between runs.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WEMPEC researchers developed evolutionary algorithm to marshal optimization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Optimization now runs in ~24 hours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Presented results at 2011 JMAG Users Conference.</a:t>
            </a:r>
          </a:p>
          <a:p>
            <a:endParaRPr lang="en-US" dirty="0"/>
          </a:p>
          <a:p>
            <a:r>
              <a:rPr lang="en-US" sz="2800" b="1" dirty="0" smtClean="0"/>
              <a:t>Next Steps: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CHTC work with JMAG to enable Linux version of solver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CHTC to continue driving speedup toward theoretical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WEMPEC to enable multi-physics optimizations considering not just E-M, but also thermal, structural and acoustic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5915384"/>
            <a:ext cx="1660706" cy="94261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-3" y="0"/>
            <a:ext cx="9144000" cy="5943600"/>
          </a:xfrm>
          <a:prstGeom prst="rect">
            <a:avLst/>
          </a:prstGeom>
          <a:solidFill>
            <a:srgbClr val="A500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43600"/>
            <a:ext cx="3708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5600" y="5943600"/>
            <a:ext cx="3708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669"/>
            <a:ext cx="9144000" cy="74617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HTC Theoretical vs. Actual Optimization Speedup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50031" y="5259373"/>
            <a:ext cx="6470177" cy="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50031" y="1039065"/>
            <a:ext cx="0" cy="124009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0021" y="669733"/>
            <a:ext cx="74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208" y="5064706"/>
            <a:ext cx="110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Machines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80046" y="5249372"/>
            <a:ext cx="0" cy="260019"/>
          </a:xfrm>
          <a:prstGeom prst="line">
            <a:avLst/>
          </a:prstGeom>
          <a:ln w="508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1238" y="5509516"/>
            <a:ext cx="43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50031" y="2279155"/>
            <a:ext cx="0" cy="1060078"/>
          </a:xfrm>
          <a:prstGeom prst="straightConnector1">
            <a:avLst/>
          </a:prstGeom>
          <a:ln w="50800">
            <a:solidFill>
              <a:schemeClr val="bg1"/>
            </a:solidFill>
            <a:prstDash val="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50031" y="3339233"/>
            <a:ext cx="0" cy="1920140"/>
          </a:xfrm>
          <a:prstGeom prst="straightConnector1">
            <a:avLst/>
          </a:prstGeom>
          <a:ln w="50800"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00024" y="1513878"/>
            <a:ext cx="250007" cy="0"/>
          </a:xfrm>
          <a:prstGeom prst="line">
            <a:avLst/>
          </a:prstGeom>
          <a:ln w="508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0010" y="1309210"/>
            <a:ext cx="5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720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2408" y="1513878"/>
            <a:ext cx="7467808" cy="4364970"/>
            <a:chOff x="472408" y="1914918"/>
            <a:chExt cx="7467808" cy="436497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612576" y="5650412"/>
              <a:ext cx="0" cy="260019"/>
            </a:xfrm>
            <a:prstGeom prst="line">
              <a:avLst/>
            </a:prstGeom>
            <a:ln w="508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93768" y="5910556"/>
              <a:ext cx="43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900024" y="5250383"/>
              <a:ext cx="250007" cy="0"/>
            </a:xfrm>
            <a:prstGeom prst="line">
              <a:avLst/>
            </a:prstGeom>
            <a:ln w="508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72408" y="5045715"/>
              <a:ext cx="43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80046" y="1914918"/>
              <a:ext cx="4932530" cy="3335465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ash"/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612575" y="5065717"/>
              <a:ext cx="13276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Theoretical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2408" y="1513878"/>
            <a:ext cx="7467808" cy="2482443"/>
            <a:chOff x="472408" y="1914918"/>
            <a:chExt cx="7467808" cy="2482443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900024" y="4232697"/>
              <a:ext cx="250007" cy="0"/>
            </a:xfrm>
            <a:prstGeom prst="line">
              <a:avLst/>
            </a:prstGeom>
            <a:ln w="508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72408" y="4028029"/>
              <a:ext cx="437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</a:rPr>
                <a:t>3</a:t>
              </a:r>
              <a:r>
                <a:rPr lang="en-US" dirty="0" smtClean="0">
                  <a:solidFill>
                    <a:schemeClr val="bg1"/>
                  </a:solidFill>
                </a:rPr>
                <a:t>0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680046" y="1914918"/>
              <a:ext cx="4932530" cy="2317779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12575" y="4028029"/>
              <a:ext cx="13276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75000"/>
                    </a:schemeClr>
                  </a:solidFill>
                </a:rPr>
                <a:t>Actual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50933" y="890135"/>
            <a:ext cx="499013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Difference between theoretical and actual due to: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Time to match job to machine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Time to inject parameters into Virtual Machine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Time to transfer and start VM on remote machine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Time to retrieve VM and extract results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10040" y="3837824"/>
            <a:ext cx="2670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4,800 jobs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2-D Transient simulation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Optimizing 6 parameters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17056</TotalTime>
  <Words>337</Words>
  <Application>Microsoft Macintosh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People Power  Academic + Private Collaboration for Better Electric Motors  Condor Week May 2012 Brooklin Gore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 Questions?  People Power  Academic + Private Collaboration for Better Electric Motors </vt:lpstr>
    </vt:vector>
  </TitlesOfParts>
  <Company>Morgridge Institute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Solutions for WIDMIR and the UW Campus</dc:title>
  <dc:creator>Brooklin Gore</dc:creator>
  <cp:lastModifiedBy>Brooklin Gore</cp:lastModifiedBy>
  <cp:revision>86</cp:revision>
  <cp:lastPrinted>2012-01-31T18:17:44Z</cp:lastPrinted>
  <dcterms:created xsi:type="dcterms:W3CDTF">2012-01-20T15:22:29Z</dcterms:created>
  <dcterms:modified xsi:type="dcterms:W3CDTF">2012-04-30T21:48:13Z</dcterms:modified>
</cp:coreProperties>
</file>