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640" autoAdjust="0"/>
  </p:normalViewPr>
  <p:slideViewPr>
    <p:cSldViewPr>
      <p:cViewPr>
        <p:scale>
          <a:sx n="75" d="100"/>
          <a:sy n="75" d="100"/>
        </p:scale>
        <p:origin x="-5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0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am\Desktop\condor-week-2011\neg_cyc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am\Desktop\condor-week-2011\neg_cyc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b="0"/>
              <a:t>Avg. jobs</a:t>
            </a:r>
            <a:r>
              <a:rPr lang="en-US" sz="1400" b="0" baseline="0"/>
              <a:t> considered and matched per second each cycle</a:t>
            </a:r>
            <a:endParaRPr lang="en-US" sz="1400" b="0"/>
          </a:p>
        </c:rich>
      </c:tx>
      <c:layout>
        <c:manualLayout>
          <c:xMode val="edge"/>
          <c:yMode val="edge"/>
          <c:x val="0.13790616797900271"/>
          <c:y val="2.7313012499825311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Star!$C$1</c:f>
              <c:strCache>
                <c:ptCount val="1"/>
                <c:pt idx="0">
                  <c:v>Match / s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val>
            <c:numRef>
              <c:f>Star!$C$2:$C$57</c:f>
              <c:numCache>
                <c:formatCode>General</c:formatCode>
                <c:ptCount val="56"/>
                <c:pt idx="0">
                  <c:v>0.58528784648187715</c:v>
                </c:pt>
                <c:pt idx="1">
                  <c:v>0.53710575139146599</c:v>
                </c:pt>
                <c:pt idx="2">
                  <c:v>0.31666666666666776</c:v>
                </c:pt>
                <c:pt idx="3">
                  <c:v>0.33399602385686</c:v>
                </c:pt>
                <c:pt idx="4">
                  <c:v>0.43066406250000044</c:v>
                </c:pt>
                <c:pt idx="5">
                  <c:v>0.77765726681128</c:v>
                </c:pt>
                <c:pt idx="6">
                  <c:v>0.45714285714285757</c:v>
                </c:pt>
                <c:pt idx="7">
                  <c:v>0.22160000000000021</c:v>
                </c:pt>
                <c:pt idx="8">
                  <c:v>0.30198446937014833</c:v>
                </c:pt>
                <c:pt idx="9">
                  <c:v>0.95759717314487713</c:v>
                </c:pt>
                <c:pt idx="10">
                  <c:v>0.55924695459579288</c:v>
                </c:pt>
                <c:pt idx="11">
                  <c:v>1.0409836065573799</c:v>
                </c:pt>
                <c:pt idx="12">
                  <c:v>0.40342857142857175</c:v>
                </c:pt>
                <c:pt idx="13">
                  <c:v>0.54652686762778502</c:v>
                </c:pt>
                <c:pt idx="14">
                  <c:v>0.26528599605522701</c:v>
                </c:pt>
                <c:pt idx="15">
                  <c:v>0.1929824561403515</c:v>
                </c:pt>
                <c:pt idx="16">
                  <c:v>0.57107231920199497</c:v>
                </c:pt>
                <c:pt idx="17">
                  <c:v>0.64692982456140502</c:v>
                </c:pt>
                <c:pt idx="18">
                  <c:v>1.8439306358381498</c:v>
                </c:pt>
                <c:pt idx="19">
                  <c:v>0.34618834080717564</c:v>
                </c:pt>
                <c:pt idx="20">
                  <c:v>0.58158158158158202</c:v>
                </c:pt>
                <c:pt idx="21">
                  <c:v>0.31182795698924809</c:v>
                </c:pt>
                <c:pt idx="22">
                  <c:v>0.41655172413793101</c:v>
                </c:pt>
                <c:pt idx="23">
                  <c:v>0.43887775551102198</c:v>
                </c:pt>
                <c:pt idx="24">
                  <c:v>0.53774834437086105</c:v>
                </c:pt>
                <c:pt idx="25">
                  <c:v>0.28158844765343038</c:v>
                </c:pt>
                <c:pt idx="26">
                  <c:v>0.162684869169511</c:v>
                </c:pt>
                <c:pt idx="27">
                  <c:v>0.56341789052069402</c:v>
                </c:pt>
                <c:pt idx="28">
                  <c:v>0.30094043887147298</c:v>
                </c:pt>
                <c:pt idx="29">
                  <c:v>0.42941176470588288</c:v>
                </c:pt>
                <c:pt idx="30">
                  <c:v>2.4648786717752187</c:v>
                </c:pt>
                <c:pt idx="31">
                  <c:v>0.74945054945054901</c:v>
                </c:pt>
                <c:pt idx="32">
                  <c:v>0.46323529411764702</c:v>
                </c:pt>
                <c:pt idx="33">
                  <c:v>2.6118326118326101</c:v>
                </c:pt>
                <c:pt idx="34">
                  <c:v>0.30777777777777876</c:v>
                </c:pt>
                <c:pt idx="35">
                  <c:v>0.86802721088435464</c:v>
                </c:pt>
                <c:pt idx="36">
                  <c:v>2.0094488188976398</c:v>
                </c:pt>
                <c:pt idx="37">
                  <c:v>1.04968944099379</c:v>
                </c:pt>
                <c:pt idx="38">
                  <c:v>0.577291381668947</c:v>
                </c:pt>
                <c:pt idx="39">
                  <c:v>0.82595870206489841</c:v>
                </c:pt>
                <c:pt idx="40">
                  <c:v>0.83377659574468099</c:v>
                </c:pt>
                <c:pt idx="41">
                  <c:v>0.32655246252676751</c:v>
                </c:pt>
                <c:pt idx="42">
                  <c:v>0.38894681960375477</c:v>
                </c:pt>
                <c:pt idx="43">
                  <c:v>0.26273148148148079</c:v>
                </c:pt>
                <c:pt idx="44">
                  <c:v>0.34105534105534158</c:v>
                </c:pt>
                <c:pt idx="45">
                  <c:v>0.63073852295409316</c:v>
                </c:pt>
                <c:pt idx="46">
                  <c:v>0.15393133997785238</c:v>
                </c:pt>
                <c:pt idx="47">
                  <c:v>1.4504950495049498</c:v>
                </c:pt>
                <c:pt idx="48">
                  <c:v>0.44415584415584475</c:v>
                </c:pt>
                <c:pt idx="49">
                  <c:v>1.1391625615763525</c:v>
                </c:pt>
                <c:pt idx="50">
                  <c:v>0.51462765957446865</c:v>
                </c:pt>
                <c:pt idx="51">
                  <c:v>0.38505096262740801</c:v>
                </c:pt>
                <c:pt idx="52">
                  <c:v>0.52018454440599748</c:v>
                </c:pt>
                <c:pt idx="53">
                  <c:v>0.25086705202312037</c:v>
                </c:pt>
                <c:pt idx="54">
                  <c:v>0.26326963906581702</c:v>
                </c:pt>
                <c:pt idx="55">
                  <c:v>1.2667984189723298</c:v>
                </c:pt>
              </c:numCache>
            </c:numRef>
          </c:val>
        </c:ser>
        <c:ser>
          <c:idx val="1"/>
          <c:order val="1"/>
          <c:tx>
            <c:strRef>
              <c:f>Star!$F$1</c:f>
              <c:strCache>
                <c:ptCount val="1"/>
                <c:pt idx="0">
                  <c:v>Neg / s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val>
            <c:numRef>
              <c:f>Star!$F$2:$F$57</c:f>
              <c:numCache>
                <c:formatCode>General</c:formatCode>
                <c:ptCount val="56"/>
                <c:pt idx="0">
                  <c:v>2.1663113006396602</c:v>
                </c:pt>
                <c:pt idx="1">
                  <c:v>2.162337662337666</c:v>
                </c:pt>
                <c:pt idx="2">
                  <c:v>1.8770833333333301</c:v>
                </c:pt>
                <c:pt idx="3">
                  <c:v>1.9234592445327998</c:v>
                </c:pt>
                <c:pt idx="4">
                  <c:v>2.102539062500004</c:v>
                </c:pt>
                <c:pt idx="5">
                  <c:v>2.3524945770065102</c:v>
                </c:pt>
                <c:pt idx="6">
                  <c:v>2.25502645502646</c:v>
                </c:pt>
                <c:pt idx="7">
                  <c:v>1.760000000000002</c:v>
                </c:pt>
                <c:pt idx="8">
                  <c:v>1.9413287316652299</c:v>
                </c:pt>
                <c:pt idx="9">
                  <c:v>2.6419316843345135</c:v>
                </c:pt>
                <c:pt idx="10">
                  <c:v>2.4042081949058627</c:v>
                </c:pt>
                <c:pt idx="11">
                  <c:v>2.6311475409836098</c:v>
                </c:pt>
                <c:pt idx="12">
                  <c:v>2.0731428571428601</c:v>
                </c:pt>
                <c:pt idx="13">
                  <c:v>2.4141546526867601</c:v>
                </c:pt>
                <c:pt idx="14">
                  <c:v>1.8856015779092699</c:v>
                </c:pt>
                <c:pt idx="15">
                  <c:v>1.79727095516569</c:v>
                </c:pt>
                <c:pt idx="16">
                  <c:v>2.3279301745635901</c:v>
                </c:pt>
                <c:pt idx="17">
                  <c:v>2.4616228070175401</c:v>
                </c:pt>
                <c:pt idx="18">
                  <c:v>3.7572254335260067</c:v>
                </c:pt>
                <c:pt idx="19">
                  <c:v>2.0681614349775801</c:v>
                </c:pt>
                <c:pt idx="20">
                  <c:v>2.12212212212212</c:v>
                </c:pt>
                <c:pt idx="21">
                  <c:v>2.3182795698924701</c:v>
                </c:pt>
                <c:pt idx="22">
                  <c:v>2.15724137931034</c:v>
                </c:pt>
                <c:pt idx="23">
                  <c:v>2.3767535070140267</c:v>
                </c:pt>
                <c:pt idx="24">
                  <c:v>2.1589403973509902</c:v>
                </c:pt>
                <c:pt idx="25">
                  <c:v>2.2214199759326099</c:v>
                </c:pt>
                <c:pt idx="26">
                  <c:v>1.9795221843003399</c:v>
                </c:pt>
                <c:pt idx="27">
                  <c:v>2.3938584779706256</c:v>
                </c:pt>
                <c:pt idx="28">
                  <c:v>1.7257053291536117</c:v>
                </c:pt>
                <c:pt idx="29">
                  <c:v>2.20882352941176</c:v>
                </c:pt>
                <c:pt idx="30">
                  <c:v>4.4636015325670497</c:v>
                </c:pt>
                <c:pt idx="31">
                  <c:v>2.2197802197802199</c:v>
                </c:pt>
                <c:pt idx="32">
                  <c:v>2.1338235294117598</c:v>
                </c:pt>
                <c:pt idx="33">
                  <c:v>4.2886002886002901</c:v>
                </c:pt>
                <c:pt idx="34">
                  <c:v>2.0533333333333301</c:v>
                </c:pt>
                <c:pt idx="35">
                  <c:v>2.5183673469387799</c:v>
                </c:pt>
                <c:pt idx="36">
                  <c:v>3.9370078740157477</c:v>
                </c:pt>
                <c:pt idx="37">
                  <c:v>2.7192546583850898</c:v>
                </c:pt>
                <c:pt idx="38">
                  <c:v>2.1326949384404901</c:v>
                </c:pt>
                <c:pt idx="39">
                  <c:v>2.2079646017699166</c:v>
                </c:pt>
                <c:pt idx="40">
                  <c:v>2.3430851063829801</c:v>
                </c:pt>
                <c:pt idx="41">
                  <c:v>2.007494646680946</c:v>
                </c:pt>
                <c:pt idx="42">
                  <c:v>2.0344108446298197</c:v>
                </c:pt>
                <c:pt idx="43">
                  <c:v>2.0902777777777812</c:v>
                </c:pt>
                <c:pt idx="44">
                  <c:v>1.7606177606177638</c:v>
                </c:pt>
                <c:pt idx="45">
                  <c:v>1.9820359281437125</c:v>
                </c:pt>
                <c:pt idx="46">
                  <c:v>1.8959025470653399</c:v>
                </c:pt>
                <c:pt idx="47">
                  <c:v>3.1844059405940599</c:v>
                </c:pt>
                <c:pt idx="48">
                  <c:v>2.0285714285714356</c:v>
                </c:pt>
                <c:pt idx="49">
                  <c:v>2.8017241379310298</c:v>
                </c:pt>
                <c:pt idx="50">
                  <c:v>2.0292553191489362</c:v>
                </c:pt>
                <c:pt idx="51">
                  <c:v>2.1766704416760998</c:v>
                </c:pt>
                <c:pt idx="52">
                  <c:v>2.3460207612456698</c:v>
                </c:pt>
                <c:pt idx="53">
                  <c:v>2.0728323699421987</c:v>
                </c:pt>
                <c:pt idx="54">
                  <c:v>1.9235668789808882</c:v>
                </c:pt>
                <c:pt idx="55">
                  <c:v>2.85276679841897</c:v>
                </c:pt>
              </c:numCache>
            </c:numRef>
          </c:val>
        </c:ser>
        <c:gapWidth val="55"/>
        <c:overlap val="100"/>
        <c:axId val="60368768"/>
        <c:axId val="60366848"/>
      </c:barChart>
      <c:valAx>
        <c:axId val="6036684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Num. Jobs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60368768"/>
        <c:crosses val="autoZero"/>
        <c:crossBetween val="between"/>
      </c:valAx>
      <c:catAx>
        <c:axId val="60368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Cycle No.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0366848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00" b="0"/>
            </a:pPr>
            <a:r>
              <a:rPr lang="en-US" sz="1400"/>
              <a:t>Cycle Length</a:t>
            </a:r>
          </a:p>
        </c:rich>
      </c:tx>
      <c:layout>
        <c:manualLayout>
          <c:xMode val="edge"/>
          <c:yMode val="edge"/>
          <c:x val="0.46477966490078532"/>
          <c:y val="2.89851764786434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Star!$B$1</c:f>
              <c:strCache>
                <c:ptCount val="1"/>
                <c:pt idx="0">
                  <c:v> seconds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val>
            <c:numRef>
              <c:f>Star!$B$2:$B$57</c:f>
              <c:numCache>
                <c:formatCode>General</c:formatCode>
                <c:ptCount val="56"/>
                <c:pt idx="0">
                  <c:v>938</c:v>
                </c:pt>
                <c:pt idx="1">
                  <c:v>1078</c:v>
                </c:pt>
                <c:pt idx="2">
                  <c:v>960</c:v>
                </c:pt>
                <c:pt idx="3">
                  <c:v>1006</c:v>
                </c:pt>
                <c:pt idx="4">
                  <c:v>1024</c:v>
                </c:pt>
                <c:pt idx="5">
                  <c:v>922</c:v>
                </c:pt>
                <c:pt idx="6">
                  <c:v>945</c:v>
                </c:pt>
                <c:pt idx="7">
                  <c:v>1250</c:v>
                </c:pt>
                <c:pt idx="8">
                  <c:v>1159</c:v>
                </c:pt>
                <c:pt idx="9">
                  <c:v>849</c:v>
                </c:pt>
                <c:pt idx="10">
                  <c:v>903</c:v>
                </c:pt>
                <c:pt idx="11">
                  <c:v>488</c:v>
                </c:pt>
                <c:pt idx="12">
                  <c:v>875</c:v>
                </c:pt>
                <c:pt idx="13">
                  <c:v>763</c:v>
                </c:pt>
                <c:pt idx="14">
                  <c:v>1014</c:v>
                </c:pt>
                <c:pt idx="15">
                  <c:v>1026</c:v>
                </c:pt>
                <c:pt idx="16">
                  <c:v>802</c:v>
                </c:pt>
                <c:pt idx="17">
                  <c:v>912</c:v>
                </c:pt>
                <c:pt idx="18">
                  <c:v>865</c:v>
                </c:pt>
                <c:pt idx="19">
                  <c:v>1115</c:v>
                </c:pt>
                <c:pt idx="20">
                  <c:v>999</c:v>
                </c:pt>
                <c:pt idx="21">
                  <c:v>930</c:v>
                </c:pt>
                <c:pt idx="22">
                  <c:v>725</c:v>
                </c:pt>
                <c:pt idx="23">
                  <c:v>998</c:v>
                </c:pt>
                <c:pt idx="24">
                  <c:v>755</c:v>
                </c:pt>
                <c:pt idx="25">
                  <c:v>831</c:v>
                </c:pt>
                <c:pt idx="26">
                  <c:v>879</c:v>
                </c:pt>
                <c:pt idx="27">
                  <c:v>749</c:v>
                </c:pt>
                <c:pt idx="28">
                  <c:v>638</c:v>
                </c:pt>
                <c:pt idx="29">
                  <c:v>680</c:v>
                </c:pt>
                <c:pt idx="30">
                  <c:v>783</c:v>
                </c:pt>
                <c:pt idx="31">
                  <c:v>455</c:v>
                </c:pt>
                <c:pt idx="32">
                  <c:v>680</c:v>
                </c:pt>
                <c:pt idx="33">
                  <c:v>693</c:v>
                </c:pt>
                <c:pt idx="34">
                  <c:v>900</c:v>
                </c:pt>
                <c:pt idx="35">
                  <c:v>735</c:v>
                </c:pt>
                <c:pt idx="36">
                  <c:v>635</c:v>
                </c:pt>
                <c:pt idx="37">
                  <c:v>805</c:v>
                </c:pt>
                <c:pt idx="38">
                  <c:v>731</c:v>
                </c:pt>
                <c:pt idx="39">
                  <c:v>678</c:v>
                </c:pt>
                <c:pt idx="40">
                  <c:v>752</c:v>
                </c:pt>
                <c:pt idx="41">
                  <c:v>934</c:v>
                </c:pt>
                <c:pt idx="42">
                  <c:v>959</c:v>
                </c:pt>
                <c:pt idx="43">
                  <c:v>864</c:v>
                </c:pt>
                <c:pt idx="44">
                  <c:v>777</c:v>
                </c:pt>
                <c:pt idx="45">
                  <c:v>501</c:v>
                </c:pt>
                <c:pt idx="46">
                  <c:v>903</c:v>
                </c:pt>
                <c:pt idx="47">
                  <c:v>808</c:v>
                </c:pt>
                <c:pt idx="48">
                  <c:v>770</c:v>
                </c:pt>
                <c:pt idx="49">
                  <c:v>812</c:v>
                </c:pt>
                <c:pt idx="50">
                  <c:v>752</c:v>
                </c:pt>
                <c:pt idx="51">
                  <c:v>883</c:v>
                </c:pt>
                <c:pt idx="52">
                  <c:v>867</c:v>
                </c:pt>
                <c:pt idx="53">
                  <c:v>865</c:v>
                </c:pt>
                <c:pt idx="54">
                  <c:v>942</c:v>
                </c:pt>
                <c:pt idx="55">
                  <c:v>1012</c:v>
                </c:pt>
              </c:numCache>
            </c:numRef>
          </c:val>
        </c:ser>
        <c:axId val="60411904"/>
        <c:axId val="60381056"/>
      </c:barChart>
      <c:valAx>
        <c:axId val="60381056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60411904"/>
        <c:crosses val="autoZero"/>
        <c:crossBetween val="between"/>
      </c:valAx>
      <c:catAx>
        <c:axId val="60411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Cycle No.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0381056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E5A32-2424-48F8-9378-6F3ACEC84B25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10EF-4538-48D0-B308-DFE47BEAC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CB3F-E4BD-4047-BD64-4B1299194761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B9752-979D-46A2-9735-6CED9577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5C2A6-DAC5-41F0-AE70-8AB564E867BE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FB3F9-DA4B-418D-AA84-EB9E884C38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 smtClean="0"/>
              <a:t>Condor at the RACF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854696" cy="202926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Migration to 7.4, </a:t>
            </a:r>
          </a:p>
          <a:p>
            <a:r>
              <a:rPr lang="en-US" sz="3000" dirty="0" smtClean="0"/>
              <a:t>Group Quotas, and More</a:t>
            </a:r>
          </a:p>
          <a:p>
            <a:endParaRPr lang="en-US" dirty="0" smtClean="0"/>
          </a:p>
          <a:p>
            <a:r>
              <a:rPr lang="en-US" sz="2200" dirty="0" smtClean="0"/>
              <a:t>William </a:t>
            </a:r>
            <a:r>
              <a:rPr lang="en-US" sz="2200" dirty="0" err="1" smtClean="0"/>
              <a:t>Strecker</a:t>
            </a:r>
            <a:r>
              <a:rPr lang="en-US" sz="2200" dirty="0" smtClean="0"/>
              <a:t>-Kellogg</a:t>
            </a:r>
          </a:p>
          <a:p>
            <a:r>
              <a:rPr lang="en-US" sz="2200" dirty="0" smtClean="0"/>
              <a:t>Brookhaven National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Group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ATLAS setup: three main groups</a:t>
            </a:r>
          </a:p>
          <a:p>
            <a:pPr marL="971550" lvl="1" indent="-514350">
              <a:buSzPct val="100000"/>
              <a:buFont typeface="+mj-lt"/>
              <a:buAutoNum type="arabicParenR"/>
            </a:pPr>
            <a:r>
              <a:rPr lang="en-US" sz="2400" dirty="0" smtClean="0"/>
              <a:t>P</a:t>
            </a:r>
            <a:r>
              <a:rPr lang="en-US" dirty="0" smtClean="0"/>
              <a:t>roduction: highest </a:t>
            </a:r>
            <a:r>
              <a:rPr lang="en-US" dirty="0" err="1" smtClean="0"/>
              <a:t>prio</a:t>
            </a:r>
            <a:r>
              <a:rPr lang="en-US" dirty="0" smtClean="0"/>
              <a:t>., hard quota, no preemption</a:t>
            </a:r>
          </a:p>
          <a:p>
            <a:pPr marL="971550" lvl="1" indent="-514350">
              <a:buSzPct val="100000"/>
              <a:buFont typeface="+mj-lt"/>
              <a:buAutoNum type="arabicParenR"/>
            </a:pPr>
            <a:r>
              <a:rPr lang="en-US" dirty="0" smtClean="0"/>
              <a:t>Short analysis: medium </a:t>
            </a:r>
            <a:r>
              <a:rPr lang="en-US" dirty="0" err="1" smtClean="0"/>
              <a:t>prio</a:t>
            </a:r>
            <a:r>
              <a:rPr lang="en-US" dirty="0" smtClean="0"/>
              <a:t>., auto-regroup on, preemption enabled</a:t>
            </a:r>
          </a:p>
          <a:p>
            <a:pPr marL="971550" lvl="1" indent="-514350">
              <a:buSzPct val="100000"/>
              <a:buFont typeface="+mj-lt"/>
              <a:buAutoNum type="arabicParenR"/>
            </a:pPr>
            <a:r>
              <a:rPr lang="en-US" dirty="0" smtClean="0"/>
              <a:t>Long analysis: lowest </a:t>
            </a:r>
            <a:r>
              <a:rPr lang="en-US" dirty="0" err="1" smtClean="0"/>
              <a:t>prio</a:t>
            </a:r>
            <a:r>
              <a:rPr lang="en-US" dirty="0" smtClean="0"/>
              <a:t>., auto-regroup on, preemption enabled</a:t>
            </a:r>
          </a:p>
          <a:p>
            <a:pPr marL="571500" indent="-514350"/>
            <a:r>
              <a:rPr lang="en-US" dirty="0" smtClean="0"/>
              <a:t>Idea—short and long analysis spill over </a:t>
            </a:r>
            <a:r>
              <a:rPr lang="en-US" i="1" dirty="0" smtClean="0"/>
              <a:t>into each other</a:t>
            </a:r>
            <a:r>
              <a:rPr lang="en-US" dirty="0" smtClean="0"/>
              <a:t> as needed and not be squeezed out by production</a:t>
            </a:r>
          </a:p>
          <a:p>
            <a:pPr marL="571500" indent="-514350"/>
            <a:r>
              <a:rPr lang="en-US" dirty="0" smtClean="0"/>
              <a:t>Problem—sometimes short and long will “eat into” production even when they are over-quota and production is under its quota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ATLAS Priority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Group-priority affects only order of negotiation</a:t>
            </a:r>
          </a:p>
          <a:p>
            <a:r>
              <a:rPr lang="en-US" sz="2000" dirty="0" smtClean="0"/>
              <a:t>When an analysis queue starts up after a quiet period, production starts to lose out.  </a:t>
            </a:r>
            <a:r>
              <a:rPr lang="en-US" sz="2000" b="1" dirty="0" smtClean="0"/>
              <a:t>Even though production is below its quota it loses slots to analysis jobs because they get negotiated for first.</a:t>
            </a:r>
          </a:p>
          <a:p>
            <a:r>
              <a:rPr lang="en-US" sz="2000" dirty="0" smtClean="0"/>
              <a:t>Negotiation should stop for a queue that is over quota (w/ auto-regroup on) and there are other queues with waiting jobs below their quotas.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617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4572000" y="4038600"/>
            <a:ext cx="1003300" cy="153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2600" y="0"/>
              </a:cxn>
              <a:cxn ang="0">
                <a:pos x="1002600" y="1533960"/>
              </a:cxn>
              <a:cxn ang="0">
                <a:pos x="0" y="1533960"/>
              </a:cxn>
              <a:cxn ang="0">
                <a:pos x="3200400" y="2057393"/>
              </a:cxn>
              <a:cxn ang="0">
                <a:pos x="2101500" y="766980"/>
              </a:cxn>
              <a:cxn ang="0">
                <a:pos x="1002600" y="766980"/>
              </a:cxn>
            </a:cxnLst>
            <a:rect l="0" t="0" r="r" b="b"/>
            <a:pathLst>
              <a:path w="1002600" h="1533960">
                <a:moveTo>
                  <a:pt x="0" y="0"/>
                </a:moveTo>
                <a:lnTo>
                  <a:pt x="1002600" y="0"/>
                </a:lnTo>
                <a:lnTo>
                  <a:pt x="1002600" y="1533960"/>
                </a:lnTo>
                <a:lnTo>
                  <a:pt x="0" y="1533960"/>
                </a:lnTo>
                <a:close/>
              </a:path>
              <a:path w="1002600" h="1533960" fill="none">
                <a:moveTo>
                  <a:pt x="3200400" y="2057393"/>
                </a:moveTo>
                <a:lnTo>
                  <a:pt x="2101500" y="766980"/>
                </a:lnTo>
                <a:lnTo>
                  <a:pt x="1002600" y="766980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ATLAS Priority Inversion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Solution? </a:t>
            </a:r>
            <a:r>
              <a:rPr lang="en-US" i="1" dirty="0" smtClean="0"/>
              <a:t>Increasing the spread of priority factors as more lots get added to production.</a:t>
            </a:r>
            <a:r>
              <a:rPr lang="en-US" dirty="0" smtClean="0"/>
              <a:t>  Required spread scales with size of the largest queue, and if another queue </a:t>
            </a:r>
            <a:r>
              <a:rPr lang="en-US" dirty="0" err="1" smtClean="0"/>
              <a:t>quiesces</a:t>
            </a:r>
            <a:r>
              <a:rPr lang="en-US" dirty="0" smtClean="0"/>
              <a:t> for long enough it will outrank production</a:t>
            </a:r>
          </a:p>
          <a:p>
            <a:endParaRPr lang="en-US" dirty="0" smtClean="0"/>
          </a:p>
          <a:p>
            <a:r>
              <a:rPr lang="en-US" dirty="0" smtClean="0"/>
              <a:t>E.g. Production goes from 3k</a:t>
            </a:r>
            <a:r>
              <a:rPr lang="en-US" dirty="0" smtClean="0">
                <a:sym typeface="Wingdings" pitchFamily="2" charset="2"/>
              </a:rPr>
              <a:t> to 4k slots: usage increases 33% making its priority that much worse and an inversion that much more likely to occur…</a:t>
            </a:r>
            <a:endParaRPr lang="en-US" dirty="0"/>
          </a:p>
        </p:txBody>
      </p:sp>
      <p:pic>
        <p:nvPicPr>
          <p:cNvPr id="7" name="Content Placeholder 6" descr="Picture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4038600" cy="3745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 anchor="ctr"/>
          <a:lstStyle/>
          <a:p>
            <a:r>
              <a:rPr lang="en-US" dirty="0" smtClean="0"/>
              <a:t>Negotiator Performance</a:t>
            </a:r>
            <a:endParaRPr lang="en-US" dirty="0"/>
          </a:p>
        </p:txBody>
      </p:sp>
      <p:graphicFrame>
        <p:nvGraphicFramePr>
          <p:cNvPr id="11" name="Average Per negotiation cycle"/>
          <p:cNvGraphicFramePr/>
          <p:nvPr/>
        </p:nvGraphicFramePr>
        <p:xfrm>
          <a:off x="0" y="1447800"/>
          <a:ext cx="6096000" cy="278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276600" y="3886200"/>
          <a:ext cx="5681959" cy="262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43600" y="1981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from one day of the STAR negotiator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910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occasionally blocks waiting for a </a:t>
            </a:r>
            <a:r>
              <a:rPr lang="en-US" dirty="0" err="1" smtClean="0"/>
              <a:t>schedd</a:t>
            </a:r>
            <a:r>
              <a:rPr lang="en-US" dirty="0" smtClean="0"/>
              <a:t> (many successes near the default 30s timeout)</a:t>
            </a:r>
          </a:p>
          <a:p>
            <a:endParaRPr lang="en-US" dirty="0" smtClean="0"/>
          </a:p>
          <a:p>
            <a:r>
              <a:rPr lang="en-US" dirty="0" smtClean="0"/>
              <a:t>In case where many submitters are on many machines each, much wasted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Issues with Scheduler/Negotiator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User frequently polling large queue</a:t>
            </a:r>
          </a:p>
          <a:p>
            <a:pPr lvl="1"/>
            <a:r>
              <a:rPr lang="en-US" dirty="0" err="1" smtClean="0"/>
              <a:t>Schedd</a:t>
            </a:r>
            <a:r>
              <a:rPr lang="en-US" dirty="0" smtClean="0"/>
              <a:t> would fork a child which would use 5-10s of CPU time to answer query (1.6Gb Size!)</a:t>
            </a:r>
          </a:p>
          <a:p>
            <a:r>
              <a:rPr lang="en-US" dirty="0" smtClean="0"/>
              <a:t>Auto-clustering sometimes doesn’t skip similar jobs</a:t>
            </a:r>
          </a:p>
          <a:p>
            <a:r>
              <a:rPr lang="en-US" dirty="0" smtClean="0"/>
              <a:t>Globally-scoped </a:t>
            </a:r>
            <a:r>
              <a:rPr lang="en-US" dirty="0" err="1" smtClean="0"/>
              <a:t>ClassAds</a:t>
            </a:r>
            <a:r>
              <a:rPr lang="en-US" dirty="0" smtClean="0"/>
              <a:t> would be nice, e.g. for the usage of a shared scratch NFS filesystem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Puppet-</a:t>
            </a:r>
            <a:r>
              <a:rPr lang="en-US" dirty="0" err="1" smtClean="0"/>
              <a:t>ize</a:t>
            </a:r>
            <a:r>
              <a:rPr lang="en-US" dirty="0" smtClean="0"/>
              <a:t> Configuration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752600"/>
            <a:ext cx="50292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Puppet-based centralized configuration management system of general-purpose servers</a:t>
            </a:r>
          </a:p>
          <a:p>
            <a:r>
              <a:rPr lang="en-US" dirty="0" smtClean="0"/>
              <a:t>Will templatize condor configuration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3701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3962400"/>
            <a:ext cx="4191000" cy="167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 done using a Ruby-based object-oriented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templating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language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Suitably scary at first…but worth the effort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http://www.puppetlabs.com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Motivation to use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Configuration is similar in structure between experiments</a:t>
            </a:r>
          </a:p>
          <a:p>
            <a:pPr lvl="1"/>
            <a:r>
              <a:rPr lang="en-US" dirty="0" smtClean="0"/>
              <a:t>Memory Limits for regular and flocked jobs</a:t>
            </a:r>
          </a:p>
          <a:p>
            <a:pPr lvl="1"/>
            <a:r>
              <a:rPr lang="en-US" dirty="0" smtClean="0"/>
              <a:t>Preemption/Retirement-time on a per-job-type basis</a:t>
            </a:r>
          </a:p>
          <a:p>
            <a:pPr lvl="1"/>
            <a:r>
              <a:rPr lang="en-US" dirty="0" smtClean="0"/>
              <a:t>Policy expressions (RANK/START/etc…)</a:t>
            </a:r>
          </a:p>
          <a:p>
            <a:pPr lvl="1"/>
            <a:r>
              <a:rPr lang="en-US" dirty="0" smtClean="0"/>
              <a:t>List of currently blocked users</a:t>
            </a:r>
          </a:p>
          <a:p>
            <a:r>
              <a:rPr lang="en-US" dirty="0" smtClean="0"/>
              <a:t>Recent blocking/unblocking of users took editing 6 different files and a </a:t>
            </a:r>
            <a:r>
              <a:rPr lang="en-US" dirty="0" err="1" smtClean="0"/>
              <a:t>reconfig</a:t>
            </a:r>
            <a:r>
              <a:rPr lang="en-US" dirty="0" smtClean="0"/>
              <a:t> everywhere</a:t>
            </a:r>
          </a:p>
          <a:p>
            <a:r>
              <a:rPr lang="en-US" dirty="0" smtClean="0"/>
              <a:t>Using Puppet would separate each logical entity, making it easy to change things on a </a:t>
            </a:r>
            <a:r>
              <a:rPr lang="en-US" i="1" dirty="0" smtClean="0"/>
              <a:t>per-entity basis</a:t>
            </a:r>
            <a:r>
              <a:rPr lang="en-US" dirty="0" smtClean="0"/>
              <a:t>, and would automate pushing of changes and reconfiguration.  All changes versioned in </a:t>
            </a:r>
            <a:r>
              <a:rPr lang="en-US" dirty="0" err="1" smtClean="0"/>
              <a:t>git</a:t>
            </a:r>
            <a:r>
              <a:rPr lang="en-US" dirty="0" smtClean="0"/>
              <a:t>—accountability and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CRS Job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in Python, submits to condor</a:t>
            </a:r>
          </a:p>
          <a:p>
            <a:r>
              <a:rPr lang="en-US" dirty="0" smtClean="0"/>
              <a:t>Asynchronous IO for staging data from tape</a:t>
            </a:r>
          </a:p>
          <a:p>
            <a:r>
              <a:rPr lang="en-US" dirty="0" smtClean="0"/>
              <a:t>Stages in and out are done outside of condor</a:t>
            </a:r>
          </a:p>
          <a:p>
            <a:pPr lvl="1"/>
            <a:r>
              <a:rPr lang="en-US" dirty="0" smtClean="0"/>
              <a:t>Previously done with extra slots, not good aesthetically and otherwise</a:t>
            </a:r>
          </a:p>
          <a:p>
            <a:pPr lvl="1"/>
            <a:r>
              <a:rPr lang="en-US" dirty="0" smtClean="0"/>
              <a:t>Can combine stage requests for jobs intelligently</a:t>
            </a:r>
          </a:p>
          <a:p>
            <a:r>
              <a:rPr lang="en-US" dirty="0" smtClean="0"/>
              <a:t>Abstraction layer for IO, similar to </a:t>
            </a:r>
            <a:r>
              <a:rPr lang="en-US" dirty="0" err="1" smtClean="0"/>
              <a:t>plugins</a:t>
            </a:r>
            <a:endParaRPr lang="en-US" dirty="0" smtClean="0"/>
          </a:p>
          <a:p>
            <a:r>
              <a:rPr lang="en-US" dirty="0" smtClean="0"/>
              <a:t>Own basic workflow tools—DAGs not suitable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Shared Pool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smaller ATLAS queues and OSG grid jobs to run in their own queue that can utilize a small shared pool of resources</a:t>
            </a:r>
          </a:p>
          <a:p>
            <a:r>
              <a:rPr lang="en-US" dirty="0" smtClean="0"/>
              <a:t>Implemented with Group Quotas</a:t>
            </a:r>
          </a:p>
          <a:p>
            <a:r>
              <a:rPr lang="en-US" dirty="0" smtClean="0"/>
              <a:t>Jobs “compete” for extra slots made available by ATLAS</a:t>
            </a:r>
          </a:p>
          <a:p>
            <a:r>
              <a:rPr lang="en-US" dirty="0" smtClean="0"/>
              <a:t>Necessitates adding AG flag by users (small enough it works)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RHIC/ATLAS Computing Facility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59936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Physics Dept. at Brookhaven National Lab—provides computing and storage to active RHIC experiments</a:t>
            </a:r>
          </a:p>
          <a:p>
            <a:r>
              <a:rPr lang="en-US" dirty="0" smtClean="0"/>
              <a:t>Serves as a Teir-1 for ATLAS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59936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Uses Condor to manage RHIC and ATLAS compute clusters</a:t>
            </a:r>
          </a:p>
          <a:p>
            <a:r>
              <a:rPr lang="en-US" dirty="0" smtClean="0"/>
              <a:t>14.4k cores running SL5.3 currently</a:t>
            </a:r>
          </a:p>
          <a:p>
            <a:r>
              <a:rPr lang="en-US" dirty="0" smtClean="0"/>
              <a:t>With new hyper-threaded 12-core </a:t>
            </a:r>
            <a:r>
              <a:rPr lang="en-US" dirty="0" err="1" smtClean="0"/>
              <a:t>Westmere</a:t>
            </a:r>
            <a:r>
              <a:rPr lang="en-US" dirty="0" smtClean="0"/>
              <a:t> systems, to grow to over 20k cores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RHIC/ATLAS Computing Facility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599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instance for ATLAS</a:t>
            </a:r>
          </a:p>
          <a:p>
            <a:pPr lvl="1"/>
            <a:r>
              <a:rPr lang="en-US" dirty="0" smtClean="0"/>
              <a:t>5100 slots</a:t>
            </a:r>
          </a:p>
          <a:p>
            <a:pPr lvl="1"/>
            <a:r>
              <a:rPr lang="en-US" dirty="0" smtClean="0"/>
              <a:t>2 submit nodes manage all production/analysis jobs</a:t>
            </a:r>
          </a:p>
          <a:p>
            <a:pPr lvl="1"/>
            <a:r>
              <a:rPr lang="en-US" dirty="0" smtClean="0"/>
              <a:t>Other smaller queues managed on 3 other submit nodes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599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Instance each for STAR and PHENIX experiments</a:t>
            </a:r>
          </a:p>
          <a:p>
            <a:pPr lvl="1"/>
            <a:r>
              <a:rPr lang="en-US" dirty="0" smtClean="0"/>
              <a:t>4300, 4500 slots resp.</a:t>
            </a:r>
          </a:p>
          <a:p>
            <a:pPr lvl="1"/>
            <a:r>
              <a:rPr lang="en-US" dirty="0" smtClean="0"/>
              <a:t>20 submit nodes each</a:t>
            </a:r>
          </a:p>
          <a:p>
            <a:pPr lvl="1"/>
            <a:r>
              <a:rPr lang="en-US" dirty="0" smtClean="0"/>
              <a:t>“General Queue”—flocking between RHIC pools</a:t>
            </a:r>
            <a:endParaRPr lang="en-US" dirty="0"/>
          </a:p>
          <a:p>
            <a:r>
              <a:rPr lang="en-US" dirty="0" smtClean="0"/>
              <a:t>Smaller experiments grouped into another instance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New Since Last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New condor administrator</a:t>
            </a:r>
          </a:p>
          <a:p>
            <a:r>
              <a:rPr lang="en-US" dirty="0" smtClean="0"/>
              <a:t>Migration to 7.4.2</a:t>
            </a:r>
          </a:p>
          <a:p>
            <a:pPr lvl="1"/>
            <a:r>
              <a:rPr lang="en-US" dirty="0" smtClean="0"/>
              <a:t>Up from 6.8.9—long overdue</a:t>
            </a:r>
          </a:p>
          <a:p>
            <a:r>
              <a:rPr lang="en-US" dirty="0" smtClean="0"/>
              <a:t>Move ATLAS to Group Quotas</a:t>
            </a:r>
          </a:p>
          <a:p>
            <a:pPr lvl="1"/>
            <a:r>
              <a:rPr lang="en-US" dirty="0" smtClean="0"/>
              <a:t>Easier configuration—from 16 configuration files to 5—90% of slots use just 1)</a:t>
            </a:r>
          </a:p>
          <a:p>
            <a:pPr lvl="1"/>
            <a:r>
              <a:rPr lang="en-US" dirty="0" smtClean="0"/>
              <a:t>Management via web-interface</a:t>
            </a:r>
          </a:p>
          <a:p>
            <a:pPr lvl="1"/>
            <a:r>
              <a:rPr lang="en-US" dirty="0" smtClean="0"/>
              <a:t>Some problems we’ve had to solve…more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Upgrade to 7.4.2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038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rid of suspension model</a:t>
            </a:r>
          </a:p>
          <a:p>
            <a:pPr lvl="1"/>
            <a:r>
              <a:rPr lang="en-US" dirty="0" smtClean="0"/>
              <a:t>Undesirable to have slots =!= real cores</a:t>
            </a:r>
          </a:p>
          <a:p>
            <a:pPr lvl="1"/>
            <a:r>
              <a:rPr lang="en-US" dirty="0" smtClean="0"/>
              <a:t>Simplify START expression</a:t>
            </a:r>
          </a:p>
          <a:p>
            <a:r>
              <a:rPr lang="en-US" dirty="0" smtClean="0"/>
              <a:t>Better negotiator performance, results later</a:t>
            </a:r>
          </a:p>
          <a:p>
            <a:r>
              <a:rPr lang="en-US" dirty="0" err="1" smtClean="0"/>
              <a:t>Bugfixes</a:t>
            </a:r>
            <a:r>
              <a:rPr lang="en-US" dirty="0" smtClean="0"/>
              <a:t> all around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467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4724400" cy="365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>
            <a:stCxn id="5" idx="2"/>
            <a:endCxn id="4" idx="3"/>
          </p:cNvCxnSpPr>
          <p:nvPr/>
        </p:nvCxnSpPr>
        <p:spPr>
          <a:xfrm rot="5400000">
            <a:off x="5438487" y="4638386"/>
            <a:ext cx="1035627" cy="1651000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267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6172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Group Quotas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 anchor="ctr"/>
          <a:lstStyle/>
          <a:p>
            <a:r>
              <a:rPr lang="en-US" dirty="0" smtClean="0"/>
              <a:t>ATLAS only, for now</a:t>
            </a:r>
          </a:p>
          <a:p>
            <a:pPr lvl="1"/>
            <a:r>
              <a:rPr lang="en-US" dirty="0" smtClean="0"/>
              <a:t>PHENIX to follow suit in a few months</a:t>
            </a:r>
          </a:p>
          <a:p>
            <a:pPr lvl="1"/>
            <a:r>
              <a:rPr lang="en-US" dirty="0" smtClean="0"/>
              <a:t>No plans for STAR</a:t>
            </a:r>
          </a:p>
          <a:p>
            <a:r>
              <a:rPr lang="en-US" dirty="0" smtClean="0"/>
              <a:t>What groups buy us:</a:t>
            </a:r>
          </a:p>
          <a:p>
            <a:pPr lvl="1"/>
            <a:r>
              <a:rPr lang="en-US" dirty="0" smtClean="0"/>
              <a:t>Manage ATLAS production/analysis jobs separately from many other smaller queues</a:t>
            </a:r>
          </a:p>
          <a:p>
            <a:pPr lvl="1"/>
            <a:r>
              <a:rPr lang="en-US" dirty="0" smtClean="0"/>
              <a:t>Unify configuration files—one </a:t>
            </a:r>
            <a:r>
              <a:rPr lang="en-US" dirty="0" err="1" smtClean="0"/>
              <a:t>config</a:t>
            </a:r>
            <a:r>
              <a:rPr lang="en-US" dirty="0"/>
              <a:t> </a:t>
            </a:r>
            <a:r>
              <a:rPr lang="en-US" dirty="0" smtClean="0"/>
              <a:t>for vast majority of ATLAS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1143000"/>
          </a:xfrm>
        </p:spPr>
        <p:txBody>
          <a:bodyPr anchor="ctr"/>
          <a:lstStyle/>
          <a:p>
            <a:r>
              <a:rPr lang="en-US" dirty="0" smtClean="0"/>
              <a:t>ATLAS Group Quotas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 r="36398"/>
          <a:stretch>
            <a:fillRect/>
          </a:stretch>
        </p:blipFill>
        <p:spPr bwMode="auto">
          <a:xfrm>
            <a:off x="5334000" y="1828800"/>
            <a:ext cx="36576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114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Reallocation of resources between queues managed via web interface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Day in the Life of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Issues Moving to Group Quotas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Backwards compatibility with our accounting and monitoring systems</a:t>
            </a:r>
          </a:p>
          <a:p>
            <a:pPr lvl="1"/>
            <a:r>
              <a:rPr lang="en-US" dirty="0" smtClean="0"/>
              <a:t>Solution: Retain previous job-type flag that used to hard-partition slots</a:t>
            </a:r>
          </a:p>
          <a:p>
            <a:r>
              <a:rPr lang="en-US" dirty="0" smtClean="0"/>
              <a:t>How does it interact with flocking?</a:t>
            </a:r>
          </a:p>
          <a:p>
            <a:r>
              <a:rPr lang="en-US" dirty="0" smtClean="0"/>
              <a:t>Fairness / Enforcement of group memberships</a:t>
            </a:r>
          </a:p>
          <a:p>
            <a:pPr lvl="1"/>
            <a:r>
              <a:rPr lang="en-US" dirty="0" smtClean="0"/>
              <a:t>“We rely on societal enforcement”</a:t>
            </a:r>
            <a:endParaRPr lang="en-US" dirty="0"/>
          </a:p>
          <a:p>
            <a:r>
              <a:rPr lang="en-US" dirty="0" smtClean="0"/>
              <a:t>Not good enough…solution for ATLAS</a:t>
            </a:r>
          </a:p>
          <a:p>
            <a:pPr lvl="1"/>
            <a:r>
              <a:rPr lang="en-US" dirty="0" smtClean="0"/>
              <a:t>ATLAS uses PANDA, we control local submission</a:t>
            </a:r>
          </a:p>
          <a:p>
            <a:pPr lvl="1"/>
            <a:r>
              <a:rPr lang="en-US" dirty="0" smtClean="0"/>
              <a:t>Other users few enough to monitor individually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Issues Moving to Group Quotas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PHENIX: two classes—user and special jobs</a:t>
            </a:r>
          </a:p>
          <a:p>
            <a:pPr lvl="1"/>
            <a:r>
              <a:rPr lang="en-US" dirty="0" smtClean="0"/>
              <a:t>Special jobs submitted from few machines, separate users</a:t>
            </a:r>
          </a:p>
          <a:p>
            <a:pPr lvl="1"/>
            <a:r>
              <a:rPr lang="en-US" dirty="0" smtClean="0"/>
              <a:t>User jobs from 20 submit nodes</a:t>
            </a:r>
          </a:p>
          <a:p>
            <a:r>
              <a:rPr lang="en-US" dirty="0" smtClean="0"/>
              <a:t>Two solutions</a:t>
            </a:r>
          </a:p>
          <a:p>
            <a:pPr lvl="1"/>
            <a:r>
              <a:rPr lang="en-US" dirty="0" smtClean="0"/>
              <a:t>Submit node based partition: </a:t>
            </a:r>
            <a:r>
              <a:rPr lang="en-US" dirty="0" err="1" smtClean="0"/>
              <a:t>regex</a:t>
            </a:r>
            <a:r>
              <a:rPr lang="en-US" dirty="0" smtClean="0"/>
              <a:t>-match </a:t>
            </a:r>
            <a:r>
              <a:rPr lang="en-US" dirty="0" err="1" smtClean="0"/>
              <a:t>GlobalJobID</a:t>
            </a:r>
            <a:r>
              <a:rPr lang="en-US" dirty="0" smtClean="0"/>
              <a:t> </a:t>
            </a:r>
            <a:r>
              <a:rPr lang="en-US" dirty="0" err="1" smtClean="0"/>
              <a:t>ClassAd</a:t>
            </a:r>
            <a:r>
              <a:rPr lang="en-US" dirty="0" smtClean="0"/>
              <a:t> against list of valid sources in START </a:t>
            </a:r>
            <a:r>
              <a:rPr lang="en-US" dirty="0" err="1" smtClean="0"/>
              <a:t>expr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Coexist with users: three </a:t>
            </a:r>
            <a:r>
              <a:rPr lang="en-US" dirty="0" err="1" smtClean="0"/>
              <a:t>configs</a:t>
            </a:r>
            <a:r>
              <a:rPr lang="en-US" dirty="0" smtClean="0"/>
              <a:t>, user nodes w/ no </a:t>
            </a:r>
            <a:r>
              <a:rPr lang="en-US" dirty="0" err="1" smtClean="0"/>
              <a:t>AccountingGroup</a:t>
            </a:r>
            <a:r>
              <a:rPr lang="en-US" dirty="0" smtClean="0"/>
              <a:t> flag, shared nodes that run anything but are ranked last by user and special jobs, and special nodes requiring AG flag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980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Condor at the RACF</vt:lpstr>
      <vt:lpstr>RHIC/ATLAS Computing Facility Overview</vt:lpstr>
      <vt:lpstr>RHIC/ATLAS Computing Facility Overview</vt:lpstr>
      <vt:lpstr>New Since Last Year</vt:lpstr>
      <vt:lpstr>Upgrade to 7.4.2</vt:lpstr>
      <vt:lpstr>Group Quotas</vt:lpstr>
      <vt:lpstr>ATLAS Group Quotas</vt:lpstr>
      <vt:lpstr>Issues Moving to Group Quotas</vt:lpstr>
      <vt:lpstr>Issues Moving to Group Quotas</vt:lpstr>
      <vt:lpstr>Group Priorities</vt:lpstr>
      <vt:lpstr>ATLAS Priority Inversion</vt:lpstr>
      <vt:lpstr>ATLAS Priority Inversion</vt:lpstr>
      <vt:lpstr>Negotiator Performance</vt:lpstr>
      <vt:lpstr>Issues with Scheduler/Negotiator</vt:lpstr>
      <vt:lpstr>Puppet-ize Configuration Files</vt:lpstr>
      <vt:lpstr>Motivation to use Puppet</vt:lpstr>
      <vt:lpstr>Thanks!</vt:lpstr>
      <vt:lpstr>CRS Job System</vt:lpstr>
      <vt:lpstr>ATLAS Shared Pool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Condor at the RACF</dc:title>
  <dc:creator>William</dc:creator>
  <cp:lastModifiedBy>William</cp:lastModifiedBy>
  <cp:revision>71</cp:revision>
  <dcterms:created xsi:type="dcterms:W3CDTF">2011-05-03T23:35:27Z</dcterms:created>
  <dcterms:modified xsi:type="dcterms:W3CDTF">2011-05-05T15:41:49Z</dcterms:modified>
</cp:coreProperties>
</file>