
<file path=[Content_Types].xml><?xml version="1.0" encoding="utf-8"?>
<Types xmlns="http://schemas.openxmlformats.org/package/2006/content-types"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Default Extension="wmf" ContentType="image/x-wmf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Default Extension="pdf" ContentType="application/pdf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8" r:id="rId1"/>
    <p:sldMasterId id="2147483882" r:id="rId2"/>
  </p:sldMasterIdLst>
  <p:notesMasterIdLst>
    <p:notesMasterId r:id="rId25"/>
  </p:notesMasterIdLst>
  <p:sldIdLst>
    <p:sldId id="273" r:id="rId3"/>
    <p:sldId id="274" r:id="rId4"/>
    <p:sldId id="275" r:id="rId5"/>
    <p:sldId id="276" r:id="rId6"/>
    <p:sldId id="277" r:id="rId7"/>
    <p:sldId id="283" r:id="rId8"/>
    <p:sldId id="278" r:id="rId9"/>
    <p:sldId id="280" r:id="rId10"/>
    <p:sldId id="281" r:id="rId11"/>
    <p:sldId id="291" r:id="rId12"/>
    <p:sldId id="292" r:id="rId13"/>
    <p:sldId id="282" r:id="rId14"/>
    <p:sldId id="285" r:id="rId15"/>
    <p:sldId id="294" r:id="rId16"/>
    <p:sldId id="295" r:id="rId17"/>
    <p:sldId id="296" r:id="rId18"/>
    <p:sldId id="286" r:id="rId19"/>
    <p:sldId id="287" r:id="rId20"/>
    <p:sldId id="297" r:id="rId21"/>
    <p:sldId id="298" r:id="rId22"/>
    <p:sldId id="289" r:id="rId23"/>
    <p:sldId id="290" r:id="rId24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pitchFamily="-80" charset="-128"/>
        <a:cs typeface="ＭＳ Ｐゴシック" pitchFamily="-8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showPr showNarration="1" useTimings="0">
    <p:present/>
    <p:sldAll/>
    <p:penClr>
      <a:schemeClr val="tx1"/>
    </p:penClr>
  </p:showPr>
  <p:clrMru>
    <a:srgbClr val="010000"/>
    <a:srgbClr val="DCF1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9253" autoAdjust="0"/>
    <p:restoredTop sz="90795" autoAdjust="0"/>
  </p:normalViewPr>
  <p:slideViewPr>
    <p:cSldViewPr snapToObjects="1">
      <p:cViewPr varScale="1">
        <p:scale>
          <a:sx n="113" d="100"/>
          <a:sy n="113" d="100"/>
        </p:scale>
        <p:origin x="-104" y="-24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0"/>
    </p:cViewPr>
  </p:sorterViewPr>
  <p:gridSpacing cx="779975263" cy="77997526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nold:Work:Papers:libi-whist:figs:MRNet_tim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nold:Work:Papers:libi-whist:figs:MRNet_tim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nold:Work:Papers:libi-whist:figs:MRNet_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168685237874677"/>
          <c:y val="0.0509259259259259"/>
          <c:w val="0.786363836873332"/>
          <c:h val="0.744632673343017"/>
        </c:manualLayout>
      </c:layout>
      <c:scatterChart>
        <c:scatterStyle val="lineMarker"/>
        <c:ser>
          <c:idx val="1"/>
          <c:order val="0"/>
          <c:spPr>
            <a:ln w="38100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trendline>
            <c:spPr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c:spPr>
            <c:trendlineType val="linear"/>
          </c:trendline>
          <c:xVal>
            <c:numRef>
              <c:f>'MRNet RSH'!$E$2:$E$5</c:f>
              <c:numCache>
                <c:formatCode>General</c:formatCode>
                <c:ptCount val="4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  <c:pt idx="3">
                  <c:v>256.0</c:v>
                </c:pt>
              </c:numCache>
            </c:numRef>
          </c:xVal>
          <c:yVal>
            <c:numRef>
              <c:f>'MRNet RSH'!$F$2:$F$5</c:f>
              <c:numCache>
                <c:formatCode>General</c:formatCode>
                <c:ptCount val="4"/>
                <c:pt idx="0">
                  <c:v>0.9334285</c:v>
                </c:pt>
                <c:pt idx="1">
                  <c:v>2.7133928</c:v>
                </c:pt>
                <c:pt idx="2">
                  <c:v>4.3286582</c:v>
                </c:pt>
                <c:pt idx="3">
                  <c:v>9.3289639</c:v>
                </c:pt>
              </c:numCache>
            </c:numRef>
          </c:yVal>
        </c:ser>
        <c:axId val="69852904"/>
        <c:axId val="614265128"/>
      </c:scatterChart>
      <c:valAx>
        <c:axId val="69852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Processes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4265128"/>
        <c:crosses val="autoZero"/>
        <c:crossBetween val="midCat"/>
      </c:valAx>
      <c:valAx>
        <c:axId val="614265128"/>
        <c:scaling>
          <c:orientation val="minMax"/>
        </c:scaling>
        <c:axPos val="l"/>
        <c:majorGridlines>
          <c:spPr>
            <a:ln w="12700"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Instantiation Time (seconds)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9852904"/>
        <c:crosses val="autoZero"/>
        <c:crossBetween val="midCat"/>
        <c:majorUnit val="2.0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44642877087173"/>
          <c:y val="0.0756171867405463"/>
          <c:w val="0.807620669756706"/>
          <c:h val="0.774957519198989"/>
        </c:manualLayout>
      </c:layout>
      <c:scatterChart>
        <c:scatterStyle val="lineMarker"/>
        <c:ser>
          <c:idx val="2"/>
          <c:order val="0"/>
          <c:tx>
            <c:v>Projected</c:v>
          </c:tx>
          <c:xVal>
            <c:numRef>
              <c:f>'MRNet RSH'!$Q$3:$Q$12</c:f>
              <c:numCache>
                <c:formatCode>General</c:formatCode>
                <c:ptCount val="10"/>
                <c:pt idx="0">
                  <c:v>256.0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1600.0</c:v>
                </c:pt>
                <c:pt idx="7">
                  <c:v>2048.0</c:v>
                </c:pt>
                <c:pt idx="8">
                  <c:v>2400.0</c:v>
                </c:pt>
                <c:pt idx="9">
                  <c:v>2800.0</c:v>
                </c:pt>
              </c:numCache>
            </c:numRef>
          </c:xVal>
          <c:yVal>
            <c:numRef>
              <c:f>'MRNet RSH'!$R$3:$R$12</c:f>
              <c:numCache>
                <c:formatCode>General</c:formatCode>
                <c:ptCount val="10"/>
                <c:pt idx="0">
                  <c:v>8.9473</c:v>
                </c:pt>
                <c:pt idx="1">
                  <c:v>13.8433</c:v>
                </c:pt>
                <c:pt idx="2">
                  <c:v>20.6433</c:v>
                </c:pt>
                <c:pt idx="3">
                  <c:v>27.4433</c:v>
                </c:pt>
                <c:pt idx="4">
                  <c:v>34.2433</c:v>
                </c:pt>
                <c:pt idx="5">
                  <c:v>41.0433</c:v>
                </c:pt>
                <c:pt idx="6">
                  <c:v>54.6433</c:v>
                </c:pt>
                <c:pt idx="7">
                  <c:v>69.87530000000001</c:v>
                </c:pt>
                <c:pt idx="8">
                  <c:v>81.84330000000001</c:v>
                </c:pt>
                <c:pt idx="9">
                  <c:v>95.4433</c:v>
                </c:pt>
              </c:numCache>
            </c:numRef>
          </c:yVal>
        </c:ser>
        <c:ser>
          <c:idx val="1"/>
          <c:order val="1"/>
          <c:tx>
            <c:v>Sequential</c:v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xVal>
            <c:numRef>
              <c:f>'MRNet RSH'!$E$2:$E$5</c:f>
              <c:numCache>
                <c:formatCode>General</c:formatCode>
                <c:ptCount val="4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  <c:pt idx="3">
                  <c:v>256.0</c:v>
                </c:pt>
              </c:numCache>
            </c:numRef>
          </c:xVal>
          <c:yVal>
            <c:numRef>
              <c:f>'MRNet RSH'!$F$2:$F$5</c:f>
              <c:numCache>
                <c:formatCode>General</c:formatCode>
                <c:ptCount val="4"/>
                <c:pt idx="0">
                  <c:v>0.9334285</c:v>
                </c:pt>
                <c:pt idx="1">
                  <c:v>2.7133928</c:v>
                </c:pt>
                <c:pt idx="2">
                  <c:v>4.3286582</c:v>
                </c:pt>
                <c:pt idx="3">
                  <c:v>9.3289639</c:v>
                </c:pt>
              </c:numCache>
            </c:numRef>
          </c:yVal>
        </c:ser>
        <c:ser>
          <c:idx val="0"/>
          <c:order val="2"/>
          <c:tx>
            <c:v>LIBI</c:v>
          </c:tx>
          <c:xVal>
            <c:numRef>
              <c:f>'LIBI MICRO'!$F$2:$F$15</c:f>
              <c:numCache>
                <c:formatCode>General</c:formatCode>
                <c:ptCount val="14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  <c:pt idx="3">
                  <c:v>200.0</c:v>
                </c:pt>
                <c:pt idx="4">
                  <c:v>256.0</c:v>
                </c:pt>
                <c:pt idx="5">
                  <c:v>400.0</c:v>
                </c:pt>
                <c:pt idx="6">
                  <c:v>600.0</c:v>
                </c:pt>
                <c:pt idx="7">
                  <c:v>800.0</c:v>
                </c:pt>
                <c:pt idx="8">
                  <c:v>1000.0</c:v>
                </c:pt>
                <c:pt idx="9">
                  <c:v>1200.0</c:v>
                </c:pt>
                <c:pt idx="10">
                  <c:v>1600.0</c:v>
                </c:pt>
                <c:pt idx="11">
                  <c:v>2048.0</c:v>
                </c:pt>
                <c:pt idx="12">
                  <c:v>2400.0</c:v>
                </c:pt>
                <c:pt idx="13">
                  <c:v>2800.0</c:v>
                </c:pt>
              </c:numCache>
            </c:numRef>
          </c:xVal>
          <c:yVal>
            <c:numRef>
              <c:f>'LIBI MICRO'!$G$2:$G$15</c:f>
              <c:numCache>
                <c:formatCode>General</c:formatCode>
                <c:ptCount val="14"/>
                <c:pt idx="0">
                  <c:v>2.025522090909091</c:v>
                </c:pt>
                <c:pt idx="1">
                  <c:v>2.284257545454545</c:v>
                </c:pt>
                <c:pt idx="2">
                  <c:v>2.575172272727272</c:v>
                </c:pt>
                <c:pt idx="3">
                  <c:v>2.734809636363636</c:v>
                </c:pt>
                <c:pt idx="4">
                  <c:v>3.091095727272727</c:v>
                </c:pt>
                <c:pt idx="5">
                  <c:v>3.439771818181818</c:v>
                </c:pt>
                <c:pt idx="6">
                  <c:v>4.10268090909091</c:v>
                </c:pt>
                <c:pt idx="7">
                  <c:v>4.636173454545454</c:v>
                </c:pt>
                <c:pt idx="8">
                  <c:v>5.175631909090909</c:v>
                </c:pt>
                <c:pt idx="9">
                  <c:v>5.323780363636365</c:v>
                </c:pt>
                <c:pt idx="10">
                  <c:v>5.963386909090909</c:v>
                </c:pt>
                <c:pt idx="11">
                  <c:v>6.507493818181818</c:v>
                </c:pt>
                <c:pt idx="12">
                  <c:v>6.89636218181818</c:v>
                </c:pt>
                <c:pt idx="13">
                  <c:v>7.368395400000002</c:v>
                </c:pt>
              </c:numCache>
            </c:numRef>
          </c:yVal>
        </c:ser>
        <c:axId val="631986280"/>
        <c:axId val="629946312"/>
      </c:scatterChart>
      <c:valAx>
        <c:axId val="631986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Number of Processes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9946312"/>
        <c:crosses val="autoZero"/>
        <c:crossBetween val="midCat"/>
      </c:valAx>
      <c:valAx>
        <c:axId val="629946312"/>
        <c:scaling>
          <c:orientation val="minMax"/>
        </c:scaling>
        <c:axPos val="l"/>
        <c:majorGridlines>
          <c:spPr>
            <a:ln w="12700"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Instantiation Time (seconds)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1986280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155189032222036"/>
          <c:y val="0.0725323223485953"/>
          <c:w val="0.172671394799054"/>
          <c:h val="0.13394750656168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61191340444147"/>
          <c:y val="0.0756171867405463"/>
          <c:w val="0.791072206399732"/>
          <c:h val="0.774957519198989"/>
        </c:manualLayout>
      </c:layout>
      <c:scatterChart>
        <c:scatterStyle val="lineMarker"/>
        <c:ser>
          <c:idx val="0"/>
          <c:order val="0"/>
          <c:tx>
            <c:v>LIBI Broadcast &amp; Barrier</c:v>
          </c:tx>
          <c:xVal>
            <c:numRef>
              <c:f>'LIBI MICRO'!$F$2:$F$15</c:f>
              <c:numCache>
                <c:formatCode>General</c:formatCode>
                <c:ptCount val="14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  <c:pt idx="3">
                  <c:v>200.0</c:v>
                </c:pt>
                <c:pt idx="4">
                  <c:v>256.0</c:v>
                </c:pt>
                <c:pt idx="5">
                  <c:v>400.0</c:v>
                </c:pt>
                <c:pt idx="6">
                  <c:v>600.0</c:v>
                </c:pt>
                <c:pt idx="7">
                  <c:v>800.0</c:v>
                </c:pt>
                <c:pt idx="8">
                  <c:v>1000.0</c:v>
                </c:pt>
                <c:pt idx="9">
                  <c:v>1200.0</c:v>
                </c:pt>
                <c:pt idx="10">
                  <c:v>1600.0</c:v>
                </c:pt>
                <c:pt idx="11">
                  <c:v>2048.0</c:v>
                </c:pt>
                <c:pt idx="12">
                  <c:v>2400.0</c:v>
                </c:pt>
                <c:pt idx="13">
                  <c:v>2800.0</c:v>
                </c:pt>
              </c:numCache>
            </c:numRef>
          </c:xVal>
          <c:yVal>
            <c:numRef>
              <c:f>'LIBI MICRO'!$H$2:$H$15</c:f>
              <c:numCache>
                <c:formatCode>General</c:formatCode>
                <c:ptCount val="14"/>
                <c:pt idx="0">
                  <c:v>0.0402976363636364</c:v>
                </c:pt>
                <c:pt idx="1">
                  <c:v>0.040961</c:v>
                </c:pt>
                <c:pt idx="2">
                  <c:v>0.0410907272727273</c:v>
                </c:pt>
                <c:pt idx="3">
                  <c:v>0.041302</c:v>
                </c:pt>
                <c:pt idx="4">
                  <c:v>0.0412616363636364</c:v>
                </c:pt>
                <c:pt idx="5">
                  <c:v>0.0414560909090909</c:v>
                </c:pt>
                <c:pt idx="6">
                  <c:v>0.0415847272727273</c:v>
                </c:pt>
                <c:pt idx="7">
                  <c:v>0.0416874545454545</c:v>
                </c:pt>
                <c:pt idx="8">
                  <c:v>0.0416779090909091</c:v>
                </c:pt>
                <c:pt idx="9">
                  <c:v>0.0423277272727273</c:v>
                </c:pt>
                <c:pt idx="10">
                  <c:v>0.0423889090909091</c:v>
                </c:pt>
                <c:pt idx="11">
                  <c:v>0.0417553636363636</c:v>
                </c:pt>
                <c:pt idx="12">
                  <c:v>0.0422471818181818</c:v>
                </c:pt>
                <c:pt idx="13">
                  <c:v>0.0427439</c:v>
                </c:pt>
              </c:numCache>
            </c:numRef>
          </c:yVal>
        </c:ser>
        <c:ser>
          <c:idx val="1"/>
          <c:order val="1"/>
          <c:tx>
            <c:v>LIBI Scatter &amp; Gather</c:v>
          </c:tx>
          <c:xVal>
            <c:numRef>
              <c:f>'LIBI MICRO'!$F$2:$F$15</c:f>
              <c:numCache>
                <c:formatCode>General</c:formatCode>
                <c:ptCount val="14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  <c:pt idx="3">
                  <c:v>200.0</c:v>
                </c:pt>
                <c:pt idx="4">
                  <c:v>256.0</c:v>
                </c:pt>
                <c:pt idx="5">
                  <c:v>400.0</c:v>
                </c:pt>
                <c:pt idx="6">
                  <c:v>600.0</c:v>
                </c:pt>
                <c:pt idx="7">
                  <c:v>800.0</c:v>
                </c:pt>
                <c:pt idx="8">
                  <c:v>1000.0</c:v>
                </c:pt>
                <c:pt idx="9">
                  <c:v>1200.0</c:v>
                </c:pt>
                <c:pt idx="10">
                  <c:v>1600.0</c:v>
                </c:pt>
                <c:pt idx="11">
                  <c:v>2048.0</c:v>
                </c:pt>
                <c:pt idx="12">
                  <c:v>2400.0</c:v>
                </c:pt>
                <c:pt idx="13">
                  <c:v>2800.0</c:v>
                </c:pt>
              </c:numCache>
            </c:numRef>
          </c:xVal>
          <c:yVal>
            <c:numRef>
              <c:f>'LIBI MICRO'!$I$2:$I$15</c:f>
              <c:numCache>
                <c:formatCode>General</c:formatCode>
                <c:ptCount val="14"/>
                <c:pt idx="0">
                  <c:v>0.0402561818181818</c:v>
                </c:pt>
                <c:pt idx="1">
                  <c:v>0.0408754545454545</c:v>
                </c:pt>
                <c:pt idx="2">
                  <c:v>0.0409527272727273</c:v>
                </c:pt>
                <c:pt idx="3">
                  <c:v>0.0411364545454545</c:v>
                </c:pt>
                <c:pt idx="4">
                  <c:v>0.0410908181818182</c:v>
                </c:pt>
                <c:pt idx="5">
                  <c:v>0.0411679090909091</c:v>
                </c:pt>
                <c:pt idx="6">
                  <c:v>0.041604</c:v>
                </c:pt>
                <c:pt idx="7">
                  <c:v>0.0415501818181818</c:v>
                </c:pt>
                <c:pt idx="8">
                  <c:v>0.0413775454545455</c:v>
                </c:pt>
                <c:pt idx="9">
                  <c:v>0.0414670909090909</c:v>
                </c:pt>
                <c:pt idx="10">
                  <c:v>0.041469</c:v>
                </c:pt>
                <c:pt idx="11">
                  <c:v>0.0415854545454545</c:v>
                </c:pt>
                <c:pt idx="12">
                  <c:v>0.0420987272727273</c:v>
                </c:pt>
                <c:pt idx="13">
                  <c:v>0.0415968</c:v>
                </c:pt>
              </c:numCache>
            </c:numRef>
          </c:yVal>
        </c:ser>
        <c:ser>
          <c:idx val="2"/>
          <c:order val="2"/>
          <c:tx>
            <c:v>Sequential Broadcast &amp; Barrier</c:v>
          </c:tx>
          <c:xVal>
            <c:numRef>
              <c:f>'MRNet RSH'!$E$2:$E$5</c:f>
              <c:numCache>
                <c:formatCode>General</c:formatCode>
                <c:ptCount val="4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  <c:pt idx="3">
                  <c:v>256.0</c:v>
                </c:pt>
              </c:numCache>
            </c:numRef>
          </c:xVal>
          <c:yVal>
            <c:numRef>
              <c:f>'MRNet RSH'!$G$2:$G$5</c:f>
              <c:numCache>
                <c:formatCode>General</c:formatCode>
                <c:ptCount val="4"/>
                <c:pt idx="0">
                  <c:v>0.001142875</c:v>
                </c:pt>
                <c:pt idx="1">
                  <c:v>0.0055569</c:v>
                </c:pt>
                <c:pt idx="2">
                  <c:v>0.0241899</c:v>
                </c:pt>
                <c:pt idx="3">
                  <c:v>0.1700652</c:v>
                </c:pt>
              </c:numCache>
            </c:numRef>
          </c:yVal>
        </c:ser>
        <c:ser>
          <c:idx val="3"/>
          <c:order val="3"/>
          <c:tx>
            <c:v>Sequential Scatter &amp; Gather</c:v>
          </c:tx>
          <c:xVal>
            <c:numRef>
              <c:f>'MRNet RSH'!$E$2:$E$4</c:f>
              <c:numCache>
                <c:formatCode>General</c:formatCode>
                <c:ptCount val="3"/>
                <c:pt idx="0">
                  <c:v>16.0</c:v>
                </c:pt>
                <c:pt idx="1">
                  <c:v>64.0</c:v>
                </c:pt>
                <c:pt idx="2">
                  <c:v>144.0</c:v>
                </c:pt>
              </c:numCache>
            </c:numRef>
          </c:xVal>
          <c:yVal>
            <c:numRef>
              <c:f>'MRNet RSH'!$H$2:$H$4</c:f>
              <c:numCache>
                <c:formatCode>General</c:formatCode>
                <c:ptCount val="3"/>
                <c:pt idx="0">
                  <c:v>0.001517125</c:v>
                </c:pt>
                <c:pt idx="1">
                  <c:v>0.0045051</c:v>
                </c:pt>
                <c:pt idx="2">
                  <c:v>0.019025</c:v>
                </c:pt>
              </c:numCache>
            </c:numRef>
          </c:yVal>
        </c:ser>
        <c:axId val="630094344"/>
        <c:axId val="630010744"/>
      </c:scatterChart>
      <c:valAx>
        <c:axId val="630094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Number of Processes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0010744"/>
        <c:crosses val="autoZero"/>
        <c:crossBetween val="midCat"/>
      </c:valAx>
      <c:valAx>
        <c:axId val="630010744"/>
        <c:scaling>
          <c:orientation val="minMax"/>
        </c:scaling>
        <c:axPos val="l"/>
        <c:majorGridlines>
          <c:spPr>
            <a:ln w="12700"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Communication Time (seconds)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0094344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783568809218"/>
          <c:y val="0.0922854087683484"/>
          <c:w val="0.386713947990544"/>
          <c:h val="0.297934091571887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ABF8FF2-C506-A24E-A2CA-15AB3DDA7E10}" type="datetime1">
              <a:rPr lang="en-US"/>
              <a:pPr>
                <a:defRPr/>
              </a:pPr>
              <a:t>5/1/11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E3DB18AD-3C7E-B44A-885F-5FAFA57080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B18AD-3C7E-B44A-885F-5FAFA570800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B18AD-3C7E-B44A-885F-5FAFA570800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3886200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-3175" y="4127500"/>
            <a:ext cx="9147175" cy="1592263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68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Calibri" pitchFamily="-111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4787"/>
              <a:ext cx="9108074" cy="83881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Calibri" pitchFamily="-111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 userDrawn="1"/>
        </p:nvGrpSpPr>
        <p:grpSpPr>
          <a:xfrm>
            <a:off x="76200" y="114300"/>
            <a:ext cx="3200400" cy="533400"/>
            <a:chOff x="685800" y="266700"/>
            <a:chExt cx="3200400" cy="533400"/>
          </a:xfrm>
        </p:grpSpPr>
        <p:pic>
          <p:nvPicPr>
            <p:cNvPr id="11" name="Picture 24" descr="UNM_SOE_Logo.pdf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266700"/>
              <a:ext cx="3200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985044" y="492323"/>
              <a:ext cx="2601912" cy="307777"/>
            </a:xfrm>
            <a:prstGeom prst="rect">
              <a:avLst/>
            </a:prstGeom>
            <a:noFill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400" i="1" dirty="0">
                  <a:solidFill>
                    <a:srgbClr val="7F7F7F"/>
                  </a:solidFill>
                  <a:latin typeface="Times New Roman" pitchFamily="-111" charset="0"/>
                  <a:ea typeface="ＭＳ Ｐゴシック" charset="-128"/>
                  <a:cs typeface="ＭＳ Ｐゴシック" charset="-128"/>
                </a:rPr>
                <a:t>Department of Computer Science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4"/>
            <a:ext cx="7772400" cy="152480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rgbClr val="AD004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4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" name="Picture 13" descr="ssl_logo_h.pdf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35600" y="114300"/>
            <a:ext cx="3556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4D47-3396-3F4E-9DA8-50AB0C705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4FB584-0DD6-164F-B2C9-73D3140F3D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4D47-3396-3F4E-9DA8-50AB0C705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762000"/>
          </a:xfrm>
        </p:spPr>
        <p:txBody>
          <a:bodyPr rtlCol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EEB70-67C3-584C-BC41-57066C2F3B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pdf"/><Relationship Id="rId8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685800" y="5107035"/>
            <a:ext cx="4554607" cy="4841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libri" pitchFamily="-111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219700"/>
            <a:ext cx="3402314" cy="507067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762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35075"/>
            <a:ext cx="822960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4" y="5354638"/>
            <a:ext cx="365125" cy="3048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00EEB70-67C3-584C-BC41-57066C2F3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400" y="4667202"/>
            <a:ext cx="4289425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libri" pitchFamily="-111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7" descr="ssl_logo_h.pdf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629400" y="5319927"/>
            <a:ext cx="1808162" cy="271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1" r:id="rId2"/>
    <p:sldLayoutId id="214748388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accent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Tx/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Tx/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Tx/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Tx/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Tx/>
        <a:buFont typeface="Wingdings 2" charset="2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762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35075"/>
            <a:ext cx="822960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4" y="5354638"/>
            <a:ext cx="365125" cy="3048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00EEB70-67C3-584C-BC41-57066C2F3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accent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Calibri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-111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Tx/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Tx/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Tx/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Tx/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Tx/>
        <a:buFont typeface="Wingdings 2" charset="2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ctrTitle"/>
          </p:nvPr>
        </p:nvSpPr>
        <p:spPr>
          <a:xfrm>
            <a:off x="685800" y="1079504"/>
            <a:ext cx="7772400" cy="200659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LIBI: The Lightweight Infrastructure-Bootstrapping Infrastructure </a:t>
            </a:r>
            <a:endParaRPr lang="en-US" dirty="0"/>
          </a:p>
        </p:txBody>
      </p:sp>
      <p:sp>
        <p:nvSpPr>
          <p:cNvPr id="39" name="Subtitle 38"/>
          <p:cNvSpPr>
            <a:spLocks noGrp="1"/>
          </p:cNvSpPr>
          <p:nvPr>
            <p:ph type="subTitle" idx="1"/>
          </p:nvPr>
        </p:nvSpPr>
        <p:spPr>
          <a:xfrm>
            <a:off x="1295400" y="3076947"/>
            <a:ext cx="7772400" cy="999753"/>
          </a:xfrm>
        </p:spPr>
        <p:txBody>
          <a:bodyPr/>
          <a:lstStyle/>
          <a:p>
            <a:r>
              <a:rPr lang="en-US" sz="2000" dirty="0" smtClean="0"/>
              <a:t>Joshua </a:t>
            </a:r>
            <a:r>
              <a:rPr lang="en-US" sz="2000" dirty="0" err="1" smtClean="0"/>
              <a:t>Goehner</a:t>
            </a:r>
            <a:r>
              <a:rPr lang="en-US" sz="2000" dirty="0" smtClean="0"/>
              <a:t> and Dorian Arnold</a:t>
            </a:r>
          </a:p>
          <a:p>
            <a:r>
              <a:rPr lang="en-US" sz="2000" dirty="0" smtClean="0"/>
              <a:t>University of New Mexico</a:t>
            </a:r>
          </a:p>
          <a:p>
            <a:r>
              <a:rPr lang="en-US" sz="2000" dirty="0" smtClean="0"/>
              <a:t>(In collaboration with LLNL and U. of Wisconsin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MRNet Sequential-</a:t>
            </a:r>
            <a:r>
              <a:rPr lang="en-US" dirty="0" err="1" smtClean="0"/>
              <a:t>ish</a:t>
            </a:r>
            <a:r>
              <a:rPr lang="en-US" dirty="0" smtClean="0"/>
              <a:t> Bootstrapping</a:t>
            </a:r>
            <a:endParaRPr lang="en-US" dirty="0"/>
          </a:p>
        </p:txBody>
      </p:sp>
      <p:sp>
        <p:nvSpPr>
          <p:cNvPr id="5" name="Oval 491"/>
          <p:cNvSpPr>
            <a:spLocks noChangeAspect="1" noChangeArrowheads="1"/>
          </p:cNvSpPr>
          <p:nvPr/>
        </p:nvSpPr>
        <p:spPr bwMode="auto">
          <a:xfrm>
            <a:off x="6172200" y="1135381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Oval 492"/>
          <p:cNvSpPr>
            <a:spLocks noChangeAspect="1" noChangeArrowheads="1"/>
          </p:cNvSpPr>
          <p:nvPr/>
        </p:nvSpPr>
        <p:spPr bwMode="auto">
          <a:xfrm>
            <a:off x="4572000" y="2815433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Oval 493"/>
          <p:cNvSpPr>
            <a:spLocks noChangeAspect="1" noChangeArrowheads="1"/>
          </p:cNvSpPr>
          <p:nvPr/>
        </p:nvSpPr>
        <p:spPr bwMode="auto">
          <a:xfrm>
            <a:off x="6705600" y="2815433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Oval 494"/>
          <p:cNvSpPr>
            <a:spLocks noChangeAspect="1" noChangeArrowheads="1"/>
          </p:cNvSpPr>
          <p:nvPr/>
        </p:nvSpPr>
        <p:spPr bwMode="auto">
          <a:xfrm>
            <a:off x="5638801" y="2815433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Oval 495"/>
          <p:cNvSpPr>
            <a:spLocks noChangeAspect="1" noChangeArrowheads="1"/>
          </p:cNvSpPr>
          <p:nvPr/>
        </p:nvSpPr>
        <p:spPr bwMode="auto">
          <a:xfrm>
            <a:off x="7772403" y="2815433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0" name="AutoShape 496"/>
          <p:cNvCxnSpPr>
            <a:cxnSpLocks noChangeShapeType="1"/>
            <a:stCxn id="6" idx="0"/>
            <a:endCxn id="5" idx="4"/>
          </p:cNvCxnSpPr>
          <p:nvPr/>
        </p:nvCxnSpPr>
        <p:spPr bwMode="auto">
          <a:xfrm rot="5400000" flipH="1" flipV="1">
            <a:off x="5446473" y="1632507"/>
            <a:ext cx="765653" cy="16002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/>
            <a:tailEnd type="none"/>
          </a:ln>
          <a:effectLst/>
        </p:spPr>
      </p:cxnSp>
      <p:cxnSp>
        <p:nvCxnSpPr>
          <p:cNvPr id="11" name="AutoShape 497"/>
          <p:cNvCxnSpPr>
            <a:cxnSpLocks noChangeShapeType="1"/>
            <a:stCxn id="8" idx="0"/>
            <a:endCxn id="5" idx="4"/>
          </p:cNvCxnSpPr>
          <p:nvPr/>
        </p:nvCxnSpPr>
        <p:spPr bwMode="auto">
          <a:xfrm rot="5400000" flipH="1" flipV="1">
            <a:off x="5979874" y="2165908"/>
            <a:ext cx="765653" cy="5333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/>
            <a:tailEnd type="none"/>
          </a:ln>
          <a:effectLst/>
        </p:spPr>
      </p:cxnSp>
      <p:cxnSp>
        <p:nvCxnSpPr>
          <p:cNvPr id="12" name="AutoShape 498"/>
          <p:cNvCxnSpPr>
            <a:cxnSpLocks noChangeShapeType="1"/>
            <a:stCxn id="7" idx="0"/>
            <a:endCxn id="5" idx="4"/>
          </p:cNvCxnSpPr>
          <p:nvPr/>
        </p:nvCxnSpPr>
        <p:spPr bwMode="auto">
          <a:xfrm rot="16200000" flipV="1">
            <a:off x="6513274" y="2165907"/>
            <a:ext cx="765653" cy="5333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/>
            <a:tailEnd type="none"/>
          </a:ln>
          <a:effectLst/>
        </p:spPr>
      </p:cxnSp>
      <p:cxnSp>
        <p:nvCxnSpPr>
          <p:cNvPr id="13" name="AutoShape 499"/>
          <p:cNvCxnSpPr>
            <a:cxnSpLocks noChangeShapeType="1"/>
            <a:stCxn id="9" idx="0"/>
            <a:endCxn id="5" idx="4"/>
          </p:cNvCxnSpPr>
          <p:nvPr/>
        </p:nvCxnSpPr>
        <p:spPr bwMode="auto">
          <a:xfrm rot="16200000" flipV="1">
            <a:off x="7046675" y="1632506"/>
            <a:ext cx="765653" cy="160020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/>
            <a:tailEnd type="none"/>
          </a:ln>
          <a:effectLst/>
        </p:spPr>
      </p:cxnSp>
      <p:sp>
        <p:nvSpPr>
          <p:cNvPr id="14" name="Oval 583"/>
          <p:cNvSpPr>
            <a:spLocks noChangeAspect="1" noChangeArrowheads="1"/>
          </p:cNvSpPr>
          <p:nvPr/>
        </p:nvSpPr>
        <p:spPr bwMode="auto">
          <a:xfrm>
            <a:off x="4114800" y="4686301"/>
            <a:ext cx="914401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Oval 584"/>
          <p:cNvSpPr>
            <a:spLocks noChangeAspect="1" noChangeArrowheads="1"/>
          </p:cNvSpPr>
          <p:nvPr/>
        </p:nvSpPr>
        <p:spPr bwMode="auto">
          <a:xfrm>
            <a:off x="4384043" y="4686301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6" name="AutoShape 585"/>
          <p:cNvCxnSpPr>
            <a:cxnSpLocks noChangeShapeType="1"/>
            <a:stCxn id="14" idx="0"/>
            <a:endCxn id="6" idx="4"/>
          </p:cNvCxnSpPr>
          <p:nvPr/>
        </p:nvCxnSpPr>
        <p:spPr bwMode="auto">
          <a:xfrm rot="5400000" flipH="1" flipV="1">
            <a:off x="4322366" y="3979468"/>
            <a:ext cx="956469" cy="4571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17" name="AutoShape 586"/>
          <p:cNvCxnSpPr>
            <a:cxnSpLocks noChangeShapeType="1"/>
            <a:stCxn id="15" idx="0"/>
            <a:endCxn id="6" idx="4"/>
          </p:cNvCxnSpPr>
          <p:nvPr/>
        </p:nvCxnSpPr>
        <p:spPr bwMode="auto">
          <a:xfrm rot="5400000" flipH="1" flipV="1">
            <a:off x="4456987" y="4114089"/>
            <a:ext cx="956469" cy="18795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18" name="AutoShape 587"/>
          <p:cNvCxnSpPr>
            <a:cxnSpLocks noChangeShapeType="1"/>
            <a:stCxn id="20" idx="0"/>
            <a:endCxn id="6" idx="4"/>
          </p:cNvCxnSpPr>
          <p:nvPr/>
        </p:nvCxnSpPr>
        <p:spPr bwMode="auto">
          <a:xfrm rot="16200000" flipV="1">
            <a:off x="4591608" y="4167424"/>
            <a:ext cx="956469" cy="8128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19" name="AutoShape 588"/>
          <p:cNvCxnSpPr>
            <a:cxnSpLocks noChangeShapeType="1"/>
            <a:stCxn id="21" idx="0"/>
            <a:endCxn id="6" idx="4"/>
          </p:cNvCxnSpPr>
          <p:nvPr/>
        </p:nvCxnSpPr>
        <p:spPr bwMode="auto">
          <a:xfrm rot="16200000" flipV="1">
            <a:off x="4726228" y="4032804"/>
            <a:ext cx="956469" cy="35052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sp>
        <p:nvSpPr>
          <p:cNvPr id="20" name="Oval 589"/>
          <p:cNvSpPr>
            <a:spLocks noChangeAspect="1" noChangeArrowheads="1"/>
          </p:cNvSpPr>
          <p:nvPr/>
        </p:nvSpPr>
        <p:spPr bwMode="auto">
          <a:xfrm>
            <a:off x="4653284" y="4686301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Oval 590"/>
          <p:cNvSpPr>
            <a:spLocks noChangeAspect="1" noChangeArrowheads="1"/>
          </p:cNvSpPr>
          <p:nvPr/>
        </p:nvSpPr>
        <p:spPr bwMode="auto">
          <a:xfrm>
            <a:off x="4922525" y="4686301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Oval 591"/>
          <p:cNvSpPr>
            <a:spLocks noChangeAspect="1" noChangeArrowheads="1"/>
          </p:cNvSpPr>
          <p:nvPr/>
        </p:nvSpPr>
        <p:spPr bwMode="auto">
          <a:xfrm>
            <a:off x="5191766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Oval 592"/>
          <p:cNvSpPr>
            <a:spLocks noChangeAspect="1" noChangeArrowheads="1"/>
          </p:cNvSpPr>
          <p:nvPr/>
        </p:nvSpPr>
        <p:spPr bwMode="auto">
          <a:xfrm>
            <a:off x="5461005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AutoShape 593"/>
          <p:cNvCxnSpPr>
            <a:cxnSpLocks noChangeShapeType="1"/>
            <a:stCxn id="22" idx="0"/>
            <a:endCxn id="8" idx="4"/>
          </p:cNvCxnSpPr>
          <p:nvPr/>
        </p:nvCxnSpPr>
        <p:spPr bwMode="auto">
          <a:xfrm rot="5400000" flipH="1" flipV="1">
            <a:off x="5395042" y="3983755"/>
            <a:ext cx="954882" cy="4470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25" name="AutoShape 594"/>
          <p:cNvCxnSpPr>
            <a:cxnSpLocks noChangeShapeType="1"/>
            <a:stCxn id="23" idx="0"/>
            <a:endCxn id="8" idx="4"/>
          </p:cNvCxnSpPr>
          <p:nvPr/>
        </p:nvCxnSpPr>
        <p:spPr bwMode="auto">
          <a:xfrm rot="5400000" flipH="1" flipV="1">
            <a:off x="5529661" y="4118375"/>
            <a:ext cx="954882" cy="1777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26" name="AutoShape 595"/>
          <p:cNvCxnSpPr>
            <a:cxnSpLocks noChangeShapeType="1"/>
            <a:stCxn id="28" idx="0"/>
            <a:endCxn id="8" idx="4"/>
          </p:cNvCxnSpPr>
          <p:nvPr/>
        </p:nvCxnSpPr>
        <p:spPr bwMode="auto">
          <a:xfrm rot="16200000" flipV="1">
            <a:off x="5664282" y="4161551"/>
            <a:ext cx="954882" cy="914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27" name="AutoShape 596"/>
          <p:cNvCxnSpPr>
            <a:cxnSpLocks noChangeShapeType="1"/>
            <a:stCxn id="29" idx="0"/>
            <a:endCxn id="8" idx="4"/>
          </p:cNvCxnSpPr>
          <p:nvPr/>
        </p:nvCxnSpPr>
        <p:spPr bwMode="auto">
          <a:xfrm rot="16200000" flipV="1">
            <a:off x="5798902" y="4026931"/>
            <a:ext cx="954882" cy="360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sp>
        <p:nvSpPr>
          <p:cNvPr id="28" name="Oval 597"/>
          <p:cNvSpPr>
            <a:spLocks noChangeAspect="1" noChangeArrowheads="1"/>
          </p:cNvSpPr>
          <p:nvPr/>
        </p:nvSpPr>
        <p:spPr bwMode="auto">
          <a:xfrm>
            <a:off x="5730244" y="4684714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Oval 598"/>
          <p:cNvSpPr>
            <a:spLocks noChangeAspect="1" noChangeArrowheads="1"/>
          </p:cNvSpPr>
          <p:nvPr/>
        </p:nvSpPr>
        <p:spPr bwMode="auto">
          <a:xfrm>
            <a:off x="5999485" y="4684714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Oval 599"/>
          <p:cNvSpPr>
            <a:spLocks noChangeAspect="1" noChangeArrowheads="1"/>
          </p:cNvSpPr>
          <p:nvPr/>
        </p:nvSpPr>
        <p:spPr bwMode="auto">
          <a:xfrm>
            <a:off x="6268726" y="4684714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Oval 600"/>
          <p:cNvSpPr>
            <a:spLocks noChangeAspect="1" noChangeArrowheads="1"/>
          </p:cNvSpPr>
          <p:nvPr/>
        </p:nvSpPr>
        <p:spPr bwMode="auto">
          <a:xfrm>
            <a:off x="6537967" y="4684714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2" name="AutoShape 601"/>
          <p:cNvCxnSpPr>
            <a:cxnSpLocks noChangeShapeType="1"/>
            <a:stCxn id="30" idx="0"/>
            <a:endCxn id="7" idx="4"/>
          </p:cNvCxnSpPr>
          <p:nvPr/>
        </p:nvCxnSpPr>
        <p:spPr bwMode="auto">
          <a:xfrm rot="5400000" flipH="1" flipV="1">
            <a:off x="6466921" y="3988837"/>
            <a:ext cx="954882" cy="4368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33" name="AutoShape 602"/>
          <p:cNvCxnSpPr>
            <a:cxnSpLocks noChangeShapeType="1"/>
            <a:stCxn id="31" idx="0"/>
            <a:endCxn id="7" idx="4"/>
          </p:cNvCxnSpPr>
          <p:nvPr/>
        </p:nvCxnSpPr>
        <p:spPr bwMode="auto">
          <a:xfrm rot="5400000" flipH="1" flipV="1">
            <a:off x="6601542" y="4123457"/>
            <a:ext cx="954882" cy="1676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34" name="AutoShape 603"/>
          <p:cNvCxnSpPr>
            <a:cxnSpLocks noChangeShapeType="1"/>
            <a:stCxn id="36" idx="0"/>
            <a:endCxn id="7" idx="4"/>
          </p:cNvCxnSpPr>
          <p:nvPr/>
        </p:nvCxnSpPr>
        <p:spPr bwMode="auto">
          <a:xfrm rot="16200000" flipV="1">
            <a:off x="6736163" y="4156468"/>
            <a:ext cx="954882" cy="10160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35" name="AutoShape 604"/>
          <p:cNvCxnSpPr>
            <a:cxnSpLocks noChangeShapeType="1"/>
            <a:stCxn id="37" idx="0"/>
            <a:endCxn id="7" idx="4"/>
          </p:cNvCxnSpPr>
          <p:nvPr/>
        </p:nvCxnSpPr>
        <p:spPr bwMode="auto">
          <a:xfrm rot="16200000" flipV="1">
            <a:off x="6870783" y="4021848"/>
            <a:ext cx="954882" cy="37084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sp>
        <p:nvSpPr>
          <p:cNvPr id="36" name="Oval 605"/>
          <p:cNvSpPr>
            <a:spLocks noChangeAspect="1" noChangeArrowheads="1"/>
          </p:cNvSpPr>
          <p:nvPr/>
        </p:nvSpPr>
        <p:spPr bwMode="auto">
          <a:xfrm>
            <a:off x="6807208" y="4684714"/>
            <a:ext cx="914399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Oval 606"/>
          <p:cNvSpPr>
            <a:spLocks noChangeAspect="1" noChangeArrowheads="1"/>
          </p:cNvSpPr>
          <p:nvPr/>
        </p:nvSpPr>
        <p:spPr bwMode="auto">
          <a:xfrm>
            <a:off x="7076449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Oval 607"/>
          <p:cNvSpPr>
            <a:spLocks noChangeAspect="1" noChangeArrowheads="1"/>
          </p:cNvSpPr>
          <p:nvPr/>
        </p:nvSpPr>
        <p:spPr bwMode="auto">
          <a:xfrm>
            <a:off x="7345688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Oval 608"/>
          <p:cNvSpPr>
            <a:spLocks noChangeAspect="1" noChangeArrowheads="1"/>
          </p:cNvSpPr>
          <p:nvPr/>
        </p:nvSpPr>
        <p:spPr bwMode="auto">
          <a:xfrm>
            <a:off x="7614927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0" name="AutoShape 609"/>
          <p:cNvCxnSpPr>
            <a:cxnSpLocks noChangeShapeType="1"/>
            <a:stCxn id="38" idx="0"/>
            <a:endCxn id="9" idx="4"/>
          </p:cNvCxnSpPr>
          <p:nvPr/>
        </p:nvCxnSpPr>
        <p:spPr bwMode="auto">
          <a:xfrm rot="5400000" flipH="1" flipV="1">
            <a:off x="7538803" y="3993916"/>
            <a:ext cx="954882" cy="4267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41" name="AutoShape 610"/>
          <p:cNvCxnSpPr>
            <a:cxnSpLocks noChangeShapeType="1"/>
            <a:stCxn id="39" idx="0"/>
            <a:endCxn id="9" idx="4"/>
          </p:cNvCxnSpPr>
          <p:nvPr/>
        </p:nvCxnSpPr>
        <p:spPr bwMode="auto">
          <a:xfrm rot="5400000" flipH="1" flipV="1">
            <a:off x="7673423" y="4128535"/>
            <a:ext cx="954882" cy="1574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42" name="AutoShape 611"/>
          <p:cNvCxnSpPr>
            <a:cxnSpLocks noChangeShapeType="1"/>
            <a:stCxn id="44" idx="0"/>
            <a:endCxn id="9" idx="4"/>
          </p:cNvCxnSpPr>
          <p:nvPr/>
        </p:nvCxnSpPr>
        <p:spPr bwMode="auto">
          <a:xfrm rot="16200000" flipV="1">
            <a:off x="7808043" y="4151391"/>
            <a:ext cx="954882" cy="11176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cxnSp>
        <p:nvCxnSpPr>
          <p:cNvPr id="43" name="AutoShape 612"/>
          <p:cNvCxnSpPr>
            <a:cxnSpLocks noChangeShapeType="1"/>
            <a:stCxn id="45" idx="0"/>
            <a:endCxn id="9" idx="4"/>
          </p:cNvCxnSpPr>
          <p:nvPr/>
        </p:nvCxnSpPr>
        <p:spPr bwMode="auto">
          <a:xfrm rot="16200000" flipV="1">
            <a:off x="7942661" y="4016773"/>
            <a:ext cx="954882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lg"/>
            <a:tailEnd type="none" w="sm" len="lg"/>
          </a:ln>
          <a:effectLst/>
        </p:spPr>
      </p:cxnSp>
      <p:sp>
        <p:nvSpPr>
          <p:cNvPr id="44" name="Oval 613"/>
          <p:cNvSpPr>
            <a:spLocks noChangeAspect="1" noChangeArrowheads="1"/>
          </p:cNvSpPr>
          <p:nvPr/>
        </p:nvSpPr>
        <p:spPr bwMode="auto">
          <a:xfrm>
            <a:off x="7884166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Oval 614"/>
          <p:cNvSpPr>
            <a:spLocks noChangeAspect="1" noChangeArrowheads="1"/>
          </p:cNvSpPr>
          <p:nvPr/>
        </p:nvSpPr>
        <p:spPr bwMode="auto">
          <a:xfrm>
            <a:off x="8153403" y="4684714"/>
            <a:ext cx="914397" cy="9143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0" name="Content Placeholder 1"/>
          <p:cNvSpPr txBox="1">
            <a:spLocks/>
          </p:cNvSpPr>
          <p:nvPr/>
        </p:nvSpPr>
        <p:spPr bwMode="auto">
          <a:xfrm>
            <a:off x="457200" y="1235075"/>
            <a:ext cx="350520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ClrTx/>
              <a:buSzPct val="68000"/>
              <a:buFont typeface="Wingdings 3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Parent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creates children</a:t>
            </a:r>
          </a:p>
          <a:p>
            <a:pPr marL="566738" lvl="1" indent="-227013" defTabSz="914400" eaLnBrk="0" hangingPunct="0">
              <a:spcBef>
                <a:spcPts val="400"/>
              </a:spcBef>
              <a:spcAft>
                <a:spcPts val="2400"/>
              </a:spcAft>
              <a:buSzPct val="68000"/>
              <a:buFont typeface="Wingdings 3" charset="2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Local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ea typeface="ＭＳ Ｐゴシック" charset="-128"/>
                <a:cs typeface="Courier"/>
              </a:rPr>
              <a:t>fork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()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ea typeface="ＭＳ Ｐゴシック" charset="-128"/>
                <a:cs typeface="Courier"/>
              </a:rPr>
              <a:t>exec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()</a:t>
            </a:r>
          </a:p>
          <a:p>
            <a:pPr marL="566738" lvl="1" indent="-227013" defTabSz="914400" eaLnBrk="0" hangingPunct="0">
              <a:spcBef>
                <a:spcPts val="400"/>
              </a:spcBef>
              <a:spcAft>
                <a:spcPts val="2400"/>
              </a:spcAft>
              <a:buSzPct val="68000"/>
              <a:buFont typeface="Wingdings 3" charset="2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Remote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ea typeface="ＭＳ Ｐゴシック" charset="-128"/>
                <a:cs typeface="Courier"/>
              </a:rPr>
              <a:t>rsh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-based mechanism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109538" indent="-227013" defTabSz="914400" eaLnBrk="0" hangingPunct="0">
              <a:spcBef>
                <a:spcPts val="400"/>
              </a:spcBef>
              <a:spcAft>
                <a:spcPts val="2400"/>
              </a:spcAft>
              <a:buSzPct val="68000"/>
              <a:buFont typeface="Wingdings 3" charset="2"/>
              <a:buChar char=""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Integrated instantiation and information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propagation</a:t>
            </a:r>
          </a:p>
          <a:p>
            <a:pPr marL="109538" indent="-227013" defTabSz="914400" eaLnBrk="0" hangingPunct="0">
              <a:spcBef>
                <a:spcPts val="400"/>
              </a:spcBef>
              <a:spcAft>
                <a:spcPts val="2400"/>
              </a:spcAft>
              <a:buSzPct val="68000"/>
              <a:buFont typeface="Wingdings 3" charset="2"/>
              <a:buChar char=""/>
            </a:pPr>
            <a:r>
              <a:rPr lang="en-US" sz="2000" dirty="0" err="1" smtClean="0">
                <a:latin typeface="+mn-lt"/>
                <a:ea typeface="ＭＳ Ｐゴシック" charset="-128"/>
                <a:cs typeface="ＭＳ Ｐゴシック" charset="-128"/>
              </a:rPr>
              <a:t>MRNet’s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“standard”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210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MRNet XT (hybrid) process </a:t>
            </a:r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210" name="Content Placeholder 1"/>
          <p:cNvSpPr txBox="1">
            <a:spLocks/>
          </p:cNvSpPr>
          <p:nvPr/>
        </p:nvSpPr>
        <p:spPr bwMode="auto">
          <a:xfrm>
            <a:off x="457200" y="1235075"/>
            <a:ext cx="388620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ClrTx/>
              <a:buSzPct val="68000"/>
              <a:buFont typeface="Wingdings 3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Bulk-launch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1 process per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node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34950" indent="-234950" defTabSz="914400" eaLnBrk="0" hangingPunct="0">
              <a:spcBef>
                <a:spcPts val="400"/>
              </a:spcBef>
              <a:spcAft>
                <a:spcPts val="6600"/>
              </a:spcAft>
              <a:buSzPct val="68000"/>
              <a:buFont typeface="Wingdings 3" charset="2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Process launches collocated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processes</a:t>
            </a:r>
          </a:p>
          <a:p>
            <a:pPr marL="234950" indent="-234950" defTabSz="914400" eaLnBrk="0" hangingPunct="0">
              <a:spcBef>
                <a:spcPts val="400"/>
              </a:spcBef>
              <a:spcAft>
                <a:spcPts val="6600"/>
              </a:spcAft>
              <a:buSzPct val="68000"/>
              <a:buFont typeface="Wingdings 3" charset="2"/>
              <a:buChar char=""/>
            </a:pPr>
            <a:r>
              <a:rPr lang="en-US" sz="2000" baseline="0" dirty="0" smtClean="0">
                <a:latin typeface="+mn-lt"/>
                <a:ea typeface="ＭＳ Ｐゴシック" charset="-128"/>
                <a:cs typeface="ＭＳ Ｐゴシック" charset="-128"/>
              </a:rPr>
              <a:t>Information propagated in</a:t>
            </a:r>
            <a:br>
              <a:rPr lang="en-US" sz="2000" baseline="0" dirty="0" smtClean="0"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2000" baseline="0" dirty="0" smtClean="0">
                <a:latin typeface="+mn-lt"/>
                <a:ea typeface="ＭＳ Ｐゴシック" charset="-128"/>
                <a:cs typeface="ＭＳ Ｐゴシック" charset="-128"/>
              </a:rPr>
              <a:t>similar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fashion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72200" y="4457700"/>
            <a:ext cx="11430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7467600" y="4457700"/>
            <a:ext cx="9906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4038600" y="2933700"/>
            <a:ext cx="19812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4648200" y="1790700"/>
            <a:ext cx="30480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6477000" y="2933700"/>
            <a:ext cx="17526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3810000" y="4457700"/>
            <a:ext cx="11430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5105400" y="4457700"/>
            <a:ext cx="9906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3" name="Oval 52"/>
          <p:cNvSpPr/>
          <p:nvPr/>
        </p:nvSpPr>
        <p:spPr>
          <a:xfrm>
            <a:off x="5943600" y="10287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800600" y="1866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86600" y="1866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191000" y="3009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410200" y="3009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6553200" y="3009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7696200" y="3009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8862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4196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1054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6388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62484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67818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74676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8001000" y="4533900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7" name="Curved Connector 156"/>
          <p:cNvCxnSpPr>
            <a:stCxn id="54" idx="6"/>
            <a:endCxn id="55" idx="2"/>
          </p:cNvCxnSpPr>
          <p:nvPr/>
        </p:nvCxnSpPr>
        <p:spPr>
          <a:xfrm>
            <a:off x="5257800" y="2095500"/>
            <a:ext cx="18288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56" idx="6"/>
            <a:endCxn id="57" idx="2"/>
          </p:cNvCxnSpPr>
          <p:nvPr/>
        </p:nvCxnSpPr>
        <p:spPr>
          <a:xfrm>
            <a:off x="4648200" y="3238500"/>
            <a:ext cx="7620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58" idx="6"/>
            <a:endCxn id="59" idx="2"/>
          </p:cNvCxnSpPr>
          <p:nvPr/>
        </p:nvCxnSpPr>
        <p:spPr>
          <a:xfrm>
            <a:off x="7010400" y="3238500"/>
            <a:ext cx="6858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60" idx="6"/>
            <a:endCxn id="61" idx="2"/>
          </p:cNvCxnSpPr>
          <p:nvPr/>
        </p:nvCxnSpPr>
        <p:spPr>
          <a:xfrm>
            <a:off x="4343400" y="4762500"/>
            <a:ext cx="762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62" idx="6"/>
            <a:endCxn id="63" idx="2"/>
          </p:cNvCxnSpPr>
          <p:nvPr/>
        </p:nvCxnSpPr>
        <p:spPr>
          <a:xfrm>
            <a:off x="5562600" y="4762500"/>
            <a:ext cx="762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64" idx="6"/>
            <a:endCxn id="65" idx="2"/>
          </p:cNvCxnSpPr>
          <p:nvPr/>
        </p:nvCxnSpPr>
        <p:spPr>
          <a:xfrm>
            <a:off x="6705600" y="4762500"/>
            <a:ext cx="762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66" idx="6"/>
            <a:endCxn id="67" idx="2"/>
          </p:cNvCxnSpPr>
          <p:nvPr/>
        </p:nvCxnSpPr>
        <p:spPr>
          <a:xfrm>
            <a:off x="7924800" y="4762500"/>
            <a:ext cx="76200" cy="1588"/>
          </a:xfrm>
          <a:prstGeom prst="curvedConnector3">
            <a:avLst>
              <a:gd name="adj1" fmla="val 50000"/>
            </a:avLst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build="allAtOnce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81100"/>
            <a:ext cx="4724400" cy="3771636"/>
          </a:xfrm>
        </p:spPr>
        <p:txBody>
          <a:bodyPr lIns="0" tIns="0" rIns="0" bIns="0">
            <a:normAutofit fontScale="85000"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LIBI: </a:t>
            </a:r>
            <a:r>
              <a:rPr lang="en-US" dirty="0" smtClean="0">
                <a:solidFill>
                  <a:srgbClr val="AD0040"/>
                </a:solidFill>
              </a:rPr>
              <a:t>L</a:t>
            </a:r>
            <a:r>
              <a:rPr lang="en-US" dirty="0" smtClean="0"/>
              <a:t>ightweight </a:t>
            </a:r>
            <a:r>
              <a:rPr lang="en-US" dirty="0" smtClean="0">
                <a:solidFill>
                  <a:srgbClr val="AD0040"/>
                </a:solidFill>
              </a:rPr>
              <a:t>i</a:t>
            </a:r>
            <a:r>
              <a:rPr lang="en-US" dirty="0" smtClean="0"/>
              <a:t>nfrastructure-</a:t>
            </a:r>
            <a:r>
              <a:rPr lang="en-US" dirty="0" smtClean="0">
                <a:solidFill>
                  <a:srgbClr val="AD0040"/>
                </a:solidFill>
              </a:rPr>
              <a:t>b</a:t>
            </a:r>
            <a:r>
              <a:rPr lang="en-US" dirty="0" smtClean="0"/>
              <a:t>ootstrapping </a:t>
            </a:r>
            <a:r>
              <a:rPr lang="en-US" dirty="0" smtClean="0">
                <a:solidFill>
                  <a:srgbClr val="AD0040"/>
                </a:solidFill>
              </a:rPr>
              <a:t>i</a:t>
            </a:r>
            <a:r>
              <a:rPr lang="en-US" dirty="0" smtClean="0"/>
              <a:t>nfrastructure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Name is</a:t>
            </a:r>
            <a:r>
              <a:rPr lang="en-US" dirty="0" smtClean="0"/>
              <a:t> no longer a work </a:t>
            </a:r>
            <a:r>
              <a:rPr lang="en-US" dirty="0" smtClean="0"/>
              <a:t>in progress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pPr lvl="1">
              <a:spcAft>
                <a:spcPts val="2400"/>
              </a:spcAft>
            </a:pPr>
            <a:r>
              <a:rPr lang="en-US" dirty="0" smtClean="0">
                <a:sym typeface="Wingdings"/>
              </a:rPr>
              <a:t>Generic service for </a:t>
            </a:r>
            <a:r>
              <a:rPr lang="en-US" dirty="0" smtClean="0">
                <a:sym typeface="Wingdings"/>
              </a:rPr>
              <a:t>scalable distributed software infrastructure bootstrapping</a:t>
            </a:r>
          </a:p>
          <a:p>
            <a:pPr lvl="2">
              <a:spcAft>
                <a:spcPts val="3600"/>
              </a:spcAft>
            </a:pPr>
            <a:r>
              <a:rPr lang="en-US" dirty="0" smtClean="0"/>
              <a:t>Process launch</a:t>
            </a:r>
          </a:p>
          <a:p>
            <a:pPr lvl="2">
              <a:spcAft>
                <a:spcPts val="3600"/>
              </a:spcAft>
            </a:pPr>
            <a:r>
              <a:rPr lang="en-US" dirty="0" smtClean="0"/>
              <a:t>Scalable</a:t>
            </a:r>
            <a:r>
              <a:rPr lang="en-US" dirty="0" smtClean="0"/>
              <a:t>, low-level </a:t>
            </a:r>
            <a:r>
              <a:rPr lang="en-US" dirty="0" smtClean="0"/>
              <a:t>collectives</a:t>
            </a:r>
            <a:endParaRPr lang="en-US" dirty="0" smtClean="0">
              <a:sym typeface="Wingding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05400" y="1181100"/>
            <a:ext cx="3883328" cy="1371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Large Scale Distributed Software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05400" y="3924300"/>
            <a:ext cx="1981200" cy="1371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Job Launchers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086600" y="3924300"/>
            <a:ext cx="1902128" cy="1371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Communication Services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105400" y="2544338"/>
            <a:ext cx="3883328" cy="137996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AD0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LIBI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AD0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06025" y="4806434"/>
            <a:ext cx="49600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rsh/ssh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381500"/>
            <a:ext cx="5386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SLURM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68479" y="4592478"/>
            <a:ext cx="6842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OpenRTE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51664" y="4958834"/>
            <a:ext cx="4063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3508802"/>
            <a:ext cx="2129103" cy="415498"/>
          </a:xfrm>
          <a:prstGeom prst="rect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182880" tIns="0" rIns="182880" bIns="13716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LaunchMON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5783" y="1656686"/>
            <a:ext cx="7566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Debuggers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95679" y="1656686"/>
            <a:ext cx="114589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System Monitors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1910834"/>
            <a:ext cx="84638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Applications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2171700"/>
            <a:ext cx="160300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Performance Analyzers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8518" y="2215634"/>
            <a:ext cx="12182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Overlay Networks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41576" y="4621768"/>
            <a:ext cx="453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COBO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8518" y="4898767"/>
            <a:ext cx="27358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MPI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1"/>
            <a:ext cx="8229600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AD0040"/>
                </a:solidFill>
              </a:rPr>
              <a:t>session</a:t>
            </a:r>
            <a:r>
              <a:rPr lang="en-US" dirty="0" smtClean="0"/>
              <a:t>: set of processes (to be) deployed</a:t>
            </a:r>
          </a:p>
          <a:p>
            <a:pPr lvl="1">
              <a:spcAft>
                <a:spcPts val="600"/>
              </a:spcAft>
            </a:pPr>
            <a:r>
              <a:rPr lang="en-US" i="1" dirty="0" smtClean="0">
                <a:solidFill>
                  <a:srgbClr val="AD0040"/>
                </a:solidFill>
              </a:rPr>
              <a:t>session master </a:t>
            </a:r>
            <a:r>
              <a:rPr lang="en-US" dirty="0" smtClean="0"/>
              <a:t>manages other members</a:t>
            </a:r>
          </a:p>
          <a:p>
            <a:pPr lvl="1">
              <a:spcAft>
                <a:spcPts val="600"/>
              </a:spcAft>
            </a:pPr>
            <a:r>
              <a:rPr lang="en-US" i="1" dirty="0" smtClean="0">
                <a:solidFill>
                  <a:srgbClr val="AD0040"/>
                </a:solidFill>
              </a:rPr>
              <a:t>session front-end </a:t>
            </a:r>
            <a:r>
              <a:rPr lang="en-US" dirty="0" smtClean="0"/>
              <a:t>interacts with session master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LIBI currently supports only master/member communication</a:t>
            </a:r>
          </a:p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AD0040"/>
                </a:solidFill>
              </a:rPr>
              <a:t>host-distribution</a:t>
            </a:r>
            <a:r>
              <a:rPr lang="en-US" dirty="0" smtClean="0"/>
              <a:t>: where to create processes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&lt;hostname, num-processes&gt;</a:t>
            </a:r>
          </a:p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AD0040"/>
                </a:solidFill>
              </a:rPr>
              <a:t>process distribution</a:t>
            </a:r>
            <a:r>
              <a:rPr lang="en-US" dirty="0" smtClean="0"/>
              <a:t>: how/where to create processes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&lt;session-id, executable, arguments, host-distribution, environment&gt;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API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028701"/>
            <a:ext cx="8915400" cy="4190999"/>
          </a:xfrm>
        </p:spPr>
        <p:txBody>
          <a:bodyPr>
            <a:normAutofit fontScale="92500"/>
          </a:bodyPr>
          <a:lstStyle/>
          <a:p>
            <a:pPr>
              <a:spcAft>
                <a:spcPts val="2400"/>
              </a:spcAft>
              <a:buNone/>
            </a:pPr>
            <a:r>
              <a:rPr lang="en-US" dirty="0" err="1" smtClean="0">
                <a:latin typeface="Courier New"/>
                <a:cs typeface="Courier New"/>
              </a:rPr>
              <a:t>launch(process</a:t>
            </a:r>
            <a:r>
              <a:rPr lang="en-US" dirty="0" smtClean="0">
                <a:latin typeface="Courier New"/>
                <a:cs typeface="Courier New"/>
              </a:rPr>
              <a:t>-distribution-array)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instantiate processes according to input distributions</a:t>
            </a:r>
          </a:p>
          <a:p>
            <a:pPr>
              <a:spcAft>
                <a:spcPts val="2400"/>
              </a:spcAft>
              <a:buNone/>
            </a:pP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send|recv]UsrData(session</a:t>
            </a:r>
            <a:r>
              <a:rPr lang="en-US" dirty="0" smtClean="0">
                <a:latin typeface="Courier New"/>
                <a:cs typeface="Courier New"/>
              </a:rPr>
              <a:t>-id, </a:t>
            </a:r>
            <a:r>
              <a:rPr lang="en-US" dirty="0" err="1" smtClean="0">
                <a:latin typeface="Courier New"/>
                <a:cs typeface="Courier New"/>
              </a:rPr>
              <a:t>msg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communicate between front-end and session master</a:t>
            </a:r>
          </a:p>
          <a:p>
            <a:pPr>
              <a:spcAft>
                <a:spcPts val="2400"/>
              </a:spcAft>
              <a:buNone/>
            </a:pPr>
            <a:r>
              <a:rPr lang="en-US" dirty="0" smtClean="0">
                <a:latin typeface="Courier New"/>
                <a:cs typeface="Courier New"/>
              </a:rPr>
              <a:t>broadcast(), scatter(), gather(), barrier()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communicate between session master and members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API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7700"/>
            <a:ext cx="8229600" cy="4914900"/>
          </a:xfrm>
        </p:spPr>
        <p:txBody>
          <a:bodyPr lIns="0" tIns="0" rIns="0" bIns="0"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front-end( )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LIBI_fe_init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LIBI_fe_createSession(sess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proc_dist_req_t</a:t>
            </a:r>
            <a:r>
              <a:rPr lang="en-US" b="1" dirty="0" smtClean="0">
                <a:latin typeface="Courier New"/>
                <a:cs typeface="Courier New"/>
              </a:rPr>
              <a:t> pd;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pd.sessionHandle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sess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pd.proc_path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= </a:t>
            </a:r>
            <a:r>
              <a:rPr lang="en-US" b="1" dirty="0" err="1" smtClean="0">
                <a:latin typeface="Courier New"/>
                <a:cs typeface="Courier New"/>
              </a:rPr>
              <a:t>get_ExePath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pd.proc_argv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= </a:t>
            </a:r>
            <a:r>
              <a:rPr lang="en-US" b="1" dirty="0" err="1" smtClean="0">
                <a:latin typeface="Courier New"/>
                <a:cs typeface="Courier New"/>
              </a:rPr>
              <a:t>get_ProgArgs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pd.hd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= </a:t>
            </a:r>
            <a:r>
              <a:rPr lang="en-US" b="1" dirty="0" err="1" smtClean="0">
                <a:latin typeface="Courier New"/>
                <a:cs typeface="Courier New"/>
              </a:rPr>
              <a:t>get_HostDistribution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LIBI_fe_launch</a:t>
            </a:r>
            <a:r>
              <a:rPr lang="en-US" b="1" dirty="0" err="1" smtClean="0">
                <a:latin typeface="Courier New"/>
                <a:cs typeface="Courier New"/>
              </a:rPr>
              <a:t>(pd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/</a:t>
            </a:r>
            <a:r>
              <a:rPr lang="en-US" b="1" dirty="0" smtClean="0">
                <a:latin typeface="Courier New"/>
                <a:cs typeface="Courier New"/>
              </a:rPr>
              <a:t>/test broadcast and </a:t>
            </a:r>
            <a:r>
              <a:rPr lang="en-US" b="1" dirty="0" smtClean="0">
                <a:latin typeface="Courier New"/>
                <a:cs typeface="Courier New"/>
              </a:rPr>
              <a:t>barrier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LIBI_fe_sendUsrData</a:t>
            </a:r>
            <a:r>
              <a:rPr lang="en-US" b="1" dirty="0" smtClean="0">
                <a:latin typeface="Courier New"/>
                <a:cs typeface="Courier New"/>
              </a:rPr>
              <a:t>(sess1, </a:t>
            </a:r>
            <a:r>
              <a:rPr lang="en-US" b="1" dirty="0" err="1" smtClean="0">
                <a:latin typeface="Courier New"/>
                <a:cs typeface="Courier New"/>
              </a:rPr>
              <a:t>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 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LIBI_fe_recvUsrData</a:t>
            </a:r>
            <a:r>
              <a:rPr lang="en-US" b="1" dirty="0" smtClean="0">
                <a:latin typeface="Courier New"/>
                <a:cs typeface="Courier New"/>
              </a:rPr>
              <a:t>(sess1, </a:t>
            </a:r>
            <a:r>
              <a:rPr lang="en-US" b="1" dirty="0" err="1" smtClean="0">
                <a:latin typeface="Courier New"/>
                <a:cs typeface="Courier New"/>
              </a:rPr>
              <a:t>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/</a:t>
            </a:r>
            <a:r>
              <a:rPr lang="en-US" b="1" dirty="0" smtClean="0">
                <a:latin typeface="Courier New"/>
                <a:cs typeface="Courier New"/>
              </a:rPr>
              <a:t>/test scatter and </a:t>
            </a:r>
            <a:r>
              <a:rPr lang="en-US" b="1" dirty="0" smtClean="0">
                <a:latin typeface="Courier New"/>
                <a:cs typeface="Courier New"/>
              </a:rPr>
              <a:t>gather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LIBI_fe_sendUsrData</a:t>
            </a:r>
            <a:r>
              <a:rPr lang="en-US" b="1" dirty="0" smtClean="0">
                <a:latin typeface="Courier New"/>
                <a:cs typeface="Courier New"/>
              </a:rPr>
              <a:t>(sess1, </a:t>
            </a:r>
            <a:r>
              <a:rPr lang="en-US" b="1" dirty="0" err="1" smtClean="0">
                <a:latin typeface="Courier New"/>
                <a:cs typeface="Courier New"/>
              </a:rPr>
              <a:t>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LIBI_fe_recvUsrData</a:t>
            </a:r>
            <a:r>
              <a:rPr lang="en-US" b="1" dirty="0" smtClean="0">
                <a:latin typeface="Courier New"/>
                <a:cs typeface="Courier New"/>
              </a:rPr>
              <a:t>(sess1, </a:t>
            </a:r>
            <a:r>
              <a:rPr lang="en-US" b="1" dirty="0" err="1" smtClean="0">
                <a:latin typeface="Courier New"/>
                <a:cs typeface="Courier New"/>
              </a:rPr>
              <a:t>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return 0;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14300"/>
            <a:ext cx="8229600" cy="762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LIBI Front-end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4267199"/>
          </a:xfrm>
        </p:spPr>
        <p:txBody>
          <a:bodyPr lIns="0" tIns="0" rIns="0" bIns="0"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session_member</a:t>
            </a:r>
            <a:r>
              <a:rPr lang="en-US" b="1" dirty="0" smtClean="0">
                <a:latin typeface="Courier New"/>
                <a:cs typeface="Courier New"/>
              </a:rPr>
              <a:t>() 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LIBI_init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/</a:t>
            </a:r>
            <a:r>
              <a:rPr lang="en-US" b="1" dirty="0" smtClean="0">
                <a:latin typeface="Courier New"/>
                <a:cs typeface="Courier New"/>
              </a:rPr>
              <a:t>/test broadcast and </a:t>
            </a:r>
            <a:r>
              <a:rPr lang="en-US" b="1" dirty="0" smtClean="0">
                <a:latin typeface="Courier New"/>
                <a:cs typeface="Courier New"/>
              </a:rPr>
              <a:t>barrier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LIBI_recvUsrData</a:t>
            </a:r>
            <a:r>
              <a:rPr lang="en-US" b="1" dirty="0" err="1" smtClean="0">
                <a:latin typeface="Courier New"/>
                <a:cs typeface="Courier New"/>
              </a:rPr>
              <a:t>(msg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msg_length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LIBI_broadcast</a:t>
            </a:r>
            <a:r>
              <a:rPr lang="en-US" b="1" dirty="0" err="1" smtClean="0">
                <a:latin typeface="Courier New"/>
                <a:cs typeface="Courier New"/>
              </a:rPr>
              <a:t>(msg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msg_length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LIBI_barrier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LIBI_sendUsrData</a:t>
            </a:r>
            <a:r>
              <a:rPr lang="en-US" b="1" dirty="0" err="1" smtClean="0">
                <a:latin typeface="Courier New"/>
                <a:cs typeface="Courier New"/>
              </a:rPr>
              <a:t>(msg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msg_length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/</a:t>
            </a:r>
            <a:r>
              <a:rPr lang="en-US" b="1" dirty="0" smtClean="0">
                <a:latin typeface="Courier New"/>
                <a:cs typeface="Courier New"/>
              </a:rPr>
              <a:t>/test scatter and </a:t>
            </a:r>
            <a:r>
              <a:rPr lang="en-US" b="1" dirty="0" smtClean="0">
                <a:latin typeface="Courier New"/>
                <a:cs typeface="Courier New"/>
              </a:rPr>
              <a:t>gather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LIBI_recvUsrData</a:t>
            </a:r>
            <a:r>
              <a:rPr lang="en-US" b="1" dirty="0" err="1" smtClean="0">
                <a:latin typeface="Courier New"/>
                <a:cs typeface="Courier New"/>
              </a:rPr>
              <a:t>(msg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msg_length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LIBI_scatter</a:t>
            </a:r>
            <a:r>
              <a:rPr lang="en-US" b="1" dirty="0" err="1" smtClean="0">
                <a:latin typeface="Courier New"/>
                <a:cs typeface="Courier New"/>
              </a:rPr>
              <a:t>(msg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sizeof(rcvmsg</a:t>
            </a:r>
            <a:r>
              <a:rPr lang="en-US" b="1" dirty="0" smtClean="0">
                <a:latin typeface="Courier New"/>
                <a:cs typeface="Courier New"/>
              </a:rPr>
              <a:t>), </a:t>
            </a:r>
            <a:r>
              <a:rPr lang="en-US" b="1" dirty="0" err="1" smtClean="0">
                <a:latin typeface="Courier New"/>
                <a:cs typeface="Courier New"/>
              </a:rPr>
              <a:t>rcvmsg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LIBI_gather</a:t>
            </a:r>
            <a:r>
              <a:rPr lang="en-US" b="1" dirty="0" err="1" smtClean="0">
                <a:latin typeface="Courier New"/>
                <a:cs typeface="Courier New"/>
              </a:rPr>
              <a:t>(sndmsg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sizeof(sndmsg</a:t>
            </a:r>
            <a:r>
              <a:rPr lang="en-US" b="1" dirty="0" smtClean="0">
                <a:latin typeface="Courier New"/>
                <a:cs typeface="Courier New"/>
              </a:rPr>
              <a:t>), </a:t>
            </a:r>
            <a:r>
              <a:rPr lang="en-US" b="1" dirty="0" err="1" smtClean="0">
                <a:latin typeface="Courier New"/>
                <a:cs typeface="Courier New"/>
              </a:rPr>
              <a:t>msg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LIBI_sendUsrData</a:t>
            </a:r>
            <a:r>
              <a:rPr lang="en-US" b="1" dirty="0" err="1" smtClean="0">
                <a:latin typeface="Courier New"/>
                <a:cs typeface="Courier New"/>
              </a:rPr>
              <a:t>(msg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msg_length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LIBI_finalize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LIBI-launched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5075"/>
            <a:ext cx="4495800" cy="377031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LaunchMON-based runtime</a:t>
            </a:r>
          </a:p>
          <a:p>
            <a:pPr lvl="1">
              <a:spcAft>
                <a:spcPts val="3600"/>
              </a:spcAft>
            </a:pPr>
            <a:r>
              <a:rPr lang="en-US" dirty="0" smtClean="0"/>
              <a:t>Tested SLURM or </a:t>
            </a:r>
            <a:r>
              <a:rPr lang="en-US" dirty="0" err="1" smtClean="0"/>
              <a:t>rsh</a:t>
            </a:r>
            <a:r>
              <a:rPr lang="en-US" dirty="0" smtClean="0"/>
              <a:t> launching</a:t>
            </a:r>
          </a:p>
          <a:p>
            <a:pPr lvl="1">
              <a:spcAft>
                <a:spcPts val="3600"/>
              </a:spcAft>
            </a:pPr>
            <a:r>
              <a:rPr lang="en-US" dirty="0" smtClean="0"/>
              <a:t>COBO PMGR service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Implementation Status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05400" y="1181100"/>
            <a:ext cx="3883328" cy="1371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Large Scale Distributed Software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05400" y="3924300"/>
            <a:ext cx="1981200" cy="1371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Job Launchers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86600" y="3924300"/>
            <a:ext cx="1902128" cy="1371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Communication Services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05400" y="2544338"/>
            <a:ext cx="3883328" cy="137996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AD0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LIBI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AD0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6025" y="4806434"/>
            <a:ext cx="49600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rsh/ssh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381500"/>
            <a:ext cx="5386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SLURM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8479" y="4592478"/>
            <a:ext cx="6842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OpenRTE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1664" y="4958834"/>
            <a:ext cx="4063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508802"/>
            <a:ext cx="2129103" cy="415498"/>
          </a:xfrm>
          <a:prstGeom prst="rect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182880" tIns="0" rIns="182880" bIns="13716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LaunchMON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5783" y="1656686"/>
            <a:ext cx="7566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Debuggers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5679" y="1656686"/>
            <a:ext cx="114589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System Monitors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1910834"/>
            <a:ext cx="84638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Applications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2171700"/>
            <a:ext cx="160300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Performance Analyzers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8518" y="2215634"/>
            <a:ext cx="12182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Overlay Networks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41576" y="4621768"/>
            <a:ext cx="453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COBO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8518" y="4898767"/>
            <a:ext cx="27358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MPI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51664" y="3390900"/>
            <a:ext cx="1290442" cy="6096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03663" y="4305300"/>
            <a:ext cx="716137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4762500"/>
            <a:ext cx="716137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275463" y="4533900"/>
            <a:ext cx="716137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Goal to demonstrate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ease-of-integration </a:t>
            </a:r>
            <a:r>
              <a:rPr lang="en-US" dirty="0" smtClean="0"/>
              <a:t>and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performance/scalability</a:t>
            </a:r>
            <a:r>
              <a:rPr lang="en-US" dirty="0" smtClean="0"/>
              <a:t> enhancements</a:t>
            </a:r>
          </a:p>
          <a:p>
            <a:pPr>
              <a:spcAft>
                <a:spcPts val="2400"/>
              </a:spcAft>
            </a:pPr>
            <a:r>
              <a:rPr lang="en-US" dirty="0" err="1" smtClean="0"/>
              <a:t>Microbenchmark</a:t>
            </a:r>
            <a:endParaRPr lang="en-US" dirty="0" smtClean="0"/>
          </a:p>
          <a:p>
            <a:pPr lvl="1">
              <a:spcAft>
                <a:spcPts val="2400"/>
              </a:spcAft>
            </a:pPr>
            <a:r>
              <a:rPr lang="en-US" dirty="0" smtClean="0"/>
              <a:t>Time to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instantiate </a:t>
            </a:r>
            <a:r>
              <a:rPr lang="en-US" dirty="0" smtClean="0"/>
              <a:t>a set of processes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Time to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broadcast </a:t>
            </a:r>
            <a:r>
              <a:rPr lang="en-US" dirty="0" smtClean="0"/>
              <a:t>128 bytes followed by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barrier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Time to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scatter </a:t>
            </a:r>
            <a:r>
              <a:rPr lang="en-US" dirty="0" smtClean="0"/>
              <a:t>and </a:t>
            </a:r>
            <a:r>
              <a:rPr lang="en-US" dirty="0" smtClean="0">
                <a:ln>
                  <a:solidFill>
                    <a:srgbClr val="AD0040"/>
                  </a:solidFill>
                </a:ln>
              </a:rPr>
              <a:t>gather </a:t>
            </a:r>
            <a:r>
              <a:rPr lang="en-US" dirty="0" smtClean="0"/>
              <a:t>128 </a:t>
            </a:r>
            <a:r>
              <a:rPr lang="en-US" dirty="0" smtClean="0"/>
              <a:t>bytes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Early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</a:t>
            </a:r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38200" y="800100"/>
          <a:ext cx="73914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76300"/>
            <a:ext cx="8229600" cy="3770313"/>
          </a:xfrm>
        </p:spPr>
        <p:txBody>
          <a:bodyPr/>
          <a:lstStyle/>
          <a:p>
            <a:r>
              <a:rPr lang="en-US" dirty="0" smtClean="0"/>
              <a:t>Key statistics from Top500 (Nov. 2011)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149/500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30%</a:t>
            </a:r>
            <a:r>
              <a:rPr lang="en-US" dirty="0" smtClean="0"/>
              <a:t>) more than </a:t>
            </a:r>
            <a:r>
              <a:rPr lang="en-US" dirty="0" smtClean="0">
                <a:solidFill>
                  <a:schemeClr val="accent1"/>
                </a:solidFill>
              </a:rPr>
              <a:t>8,192</a:t>
            </a:r>
            <a:r>
              <a:rPr lang="en-US" dirty="0" smtClean="0"/>
              <a:t> core</a:t>
            </a:r>
          </a:p>
          <a:p>
            <a:pPr lvl="2"/>
            <a:r>
              <a:rPr lang="en-US" dirty="0" smtClean="0"/>
              <a:t>In 2006, this number was 12/500 (2.4%)</a:t>
            </a:r>
          </a:p>
          <a:p>
            <a:pPr lvl="1"/>
            <a:r>
              <a:rPr lang="en-US" dirty="0" smtClean="0"/>
              <a:t>7 systems: more than </a:t>
            </a:r>
            <a:r>
              <a:rPr lang="en-US" dirty="0" smtClean="0">
                <a:solidFill>
                  <a:schemeClr val="accent1"/>
                </a:solidFill>
              </a:rPr>
              <a:t>64K cores</a:t>
            </a:r>
          </a:p>
          <a:p>
            <a:pPr lvl="1"/>
            <a:r>
              <a:rPr lang="en-US" dirty="0" smtClean="0"/>
              <a:t>6 systems: between 64K and </a:t>
            </a:r>
            <a:r>
              <a:rPr lang="en-US" dirty="0" smtClean="0">
                <a:solidFill>
                  <a:schemeClr val="accent1"/>
                </a:solidFill>
              </a:rPr>
              <a:t>128K cores</a:t>
            </a:r>
          </a:p>
          <a:p>
            <a:pPr lvl="1"/>
            <a:r>
              <a:rPr lang="en-US" dirty="0" smtClean="0"/>
              <a:t>3 systems: more than </a:t>
            </a:r>
            <a:r>
              <a:rPr lang="en-US" dirty="0" smtClean="0">
                <a:solidFill>
                  <a:schemeClr val="accent1"/>
                </a:solidFill>
              </a:rPr>
              <a:t>128K cores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Later this year: </a:t>
            </a:r>
            <a:r>
              <a:rPr lang="en-US" dirty="0" err="1" smtClean="0"/>
              <a:t>LLNL’s</a:t>
            </a:r>
            <a:r>
              <a:rPr lang="en-US" dirty="0" smtClean="0"/>
              <a:t> Sequoia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AD0040"/>
                </a:solidFill>
              </a:rPr>
              <a:t>1.6M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AD0040"/>
                </a:solidFill>
              </a:rPr>
              <a:t>cores</a:t>
            </a:r>
          </a:p>
          <a:p>
            <a:r>
              <a:rPr lang="en-US" dirty="0" smtClean="0"/>
              <a:t>2018?: </a:t>
            </a:r>
            <a:r>
              <a:rPr lang="en-US" dirty="0" err="1" smtClean="0"/>
              <a:t>Exascale</a:t>
            </a:r>
            <a:r>
              <a:rPr lang="en-US" dirty="0" smtClean="0"/>
              <a:t> systems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AD0040"/>
                </a:solidFill>
              </a:rPr>
              <a:t>10</a:t>
            </a:r>
            <a:r>
              <a:rPr lang="en-US" baseline="30000" dirty="0" smtClean="0">
                <a:solidFill>
                  <a:srgbClr val="AD0040"/>
                </a:solidFill>
              </a:rPr>
              <a:t>7</a:t>
            </a:r>
            <a:r>
              <a:rPr lang="en-US" dirty="0" smtClean="0">
                <a:solidFill>
                  <a:srgbClr val="AD0040"/>
                </a:solidFill>
              </a:rPr>
              <a:t> or 10</a:t>
            </a:r>
            <a:r>
              <a:rPr lang="en-US" baseline="30000" dirty="0" smtClean="0">
                <a:solidFill>
                  <a:srgbClr val="AD0040"/>
                </a:solidFill>
              </a:rPr>
              <a:t>8</a:t>
            </a:r>
            <a:r>
              <a:rPr lang="en-US" dirty="0" smtClean="0">
                <a:solidFill>
                  <a:srgbClr val="AD0040"/>
                </a:solidFill>
              </a:rPr>
              <a:t> cores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Preaching to the Choir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7217" y="4838700"/>
            <a:ext cx="482956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Software systems must scale as well!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LIBI </a:t>
            </a:r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952500"/>
          <a:ext cx="8001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US" dirty="0" smtClean="0"/>
              <a:t>MRNet uses LIBI to </a:t>
            </a:r>
            <a:r>
              <a:rPr lang="en-US" dirty="0" smtClean="0">
                <a:solidFill>
                  <a:srgbClr val="AD0040"/>
                </a:solidFill>
              </a:rPr>
              <a:t>launch all MRNet processes</a:t>
            </a:r>
          </a:p>
          <a:p>
            <a:pPr lvl="1">
              <a:spcAft>
                <a:spcPts val="4200"/>
              </a:spcAft>
            </a:pPr>
            <a:r>
              <a:rPr lang="en-US" dirty="0" smtClean="0"/>
              <a:t>Parse topology file and setup/call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LIBI_launch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()</a:t>
            </a:r>
          </a:p>
          <a:p>
            <a:pPr>
              <a:spcAft>
                <a:spcPts val="4200"/>
              </a:spcAft>
            </a:pPr>
            <a:r>
              <a:rPr lang="en-US" dirty="0" smtClean="0"/>
              <a:t>Session front-end </a:t>
            </a:r>
            <a:r>
              <a:rPr lang="en-US" dirty="0" smtClean="0">
                <a:solidFill>
                  <a:srgbClr val="AD0040"/>
                </a:solidFill>
              </a:rPr>
              <a:t>gathers/scatters </a:t>
            </a:r>
            <a:r>
              <a:rPr lang="en-US" dirty="0" smtClean="0"/>
              <a:t>startup information</a:t>
            </a:r>
          </a:p>
          <a:p>
            <a:pPr lvl="1">
              <a:spcAft>
                <a:spcPts val="4200"/>
              </a:spcAft>
            </a:pPr>
            <a:r>
              <a:rPr lang="en-US" dirty="0" smtClean="0"/>
              <a:t>Parent listening socket (IP/port)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MRNet/LIBI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6481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STAT over MRNet over LIBI performance results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Basic, scalable </a:t>
            </a:r>
            <a:r>
              <a:rPr lang="en-US" dirty="0" err="1" smtClean="0"/>
              <a:t>rsh</a:t>
            </a:r>
            <a:r>
              <a:rPr lang="en-US" dirty="0" smtClean="0"/>
              <a:t>-based mechanism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Hybrid (XT-like) launch approach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Mechanisms to alleviate </a:t>
            </a:r>
            <a:r>
              <a:rPr lang="en-US" dirty="0" err="1" smtClean="0"/>
              <a:t>filesystem</a:t>
            </a:r>
            <a:r>
              <a:rPr lang="en-US" dirty="0" smtClean="0"/>
              <a:t> contention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</a:t>
            </a:r>
            <a:r>
              <a:rPr lang="en-US" dirty="0" smtClean="0"/>
              <a:t>ike our scalable binary relocation service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More flexible process and host distributions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Instantiating different images in same session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Integrating allocating and launching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Integrated scalable communication infrastructure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23900"/>
            <a:ext cx="8229600" cy="3770313"/>
          </a:xfrm>
        </p:spPr>
        <p:txBody>
          <a:bodyPr/>
          <a:lstStyle/>
          <a:p>
            <a:r>
              <a:rPr lang="en-US" dirty="0" smtClean="0"/>
              <a:t>Before bootstrapping:</a:t>
            </a:r>
          </a:p>
          <a:p>
            <a:pPr lvl="1"/>
            <a:r>
              <a:rPr lang="en-US" dirty="0" smtClean="0"/>
              <a:t>Program image on storage device</a:t>
            </a:r>
          </a:p>
          <a:p>
            <a:pPr lvl="1"/>
            <a:r>
              <a:rPr lang="en-US" dirty="0" smtClean="0"/>
              <a:t>Set of (allocated) computer nodes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bootstrapping:</a:t>
            </a:r>
          </a:p>
          <a:p>
            <a:pPr lvl="2"/>
            <a:r>
              <a:rPr lang="en-US" dirty="0" smtClean="0"/>
              <a:t>Application processes started on computer nodes</a:t>
            </a:r>
          </a:p>
          <a:p>
            <a:pPr lvl="2"/>
            <a:r>
              <a:rPr lang="en-US" dirty="0" smtClean="0"/>
              <a:t>Application’s configuration complete</a:t>
            </a:r>
          </a:p>
          <a:p>
            <a:pPr lvl="3"/>
            <a:r>
              <a:rPr lang="en-US" dirty="0" smtClean="0"/>
              <a:t>ready for primary operation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Infrastructure-bootstrapping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7969" y="4236303"/>
            <a:ext cx="818806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Given a node allocation,</a:t>
            </a:r>
            <a:r>
              <a:rPr lang="en-US" sz="2400" dirty="0" smtClean="0"/>
              <a:t> start infrastructure's </a:t>
            </a:r>
            <a:r>
              <a:rPr lang="en-US" sz="2400" dirty="0" smtClean="0"/>
              <a:t>composite processes and propagate necessary startup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774192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27126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54" y="190500"/>
            <a:ext cx="1001846" cy="102316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36" name="Rectangle 35"/>
          <p:cNvSpPr>
            <a:spLocks noChangeAspect="1"/>
          </p:cNvSpPr>
          <p:nvPr/>
        </p:nvSpPr>
        <p:spPr>
          <a:xfrm>
            <a:off x="532384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437642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342900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6148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25170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774192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627126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532384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437642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342900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76148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725170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774192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627126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532384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37642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342900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76148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25170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74192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27126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32384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437642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342900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76148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725170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1013842" y="339294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686545" y="4838700"/>
            <a:ext cx="577093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“I </a:t>
            </a:r>
            <a:r>
              <a:rPr lang="en-US" sz="2400" dirty="0" err="1" smtClean="0"/>
              <a:t>gotta</a:t>
            </a:r>
            <a:r>
              <a:rPr lang="en-US" sz="2400" dirty="0" smtClean="0"/>
              <a:t> get my application up and running!”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>
            <a:spLocks noChangeAspect="1"/>
          </p:cNvSpPr>
          <p:nvPr/>
        </p:nvSpPr>
        <p:spPr>
          <a:xfrm>
            <a:off x="437642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90" idx="5"/>
            <a:endCxn id="64" idx="2"/>
          </p:cNvCxnSpPr>
          <p:nvPr/>
        </p:nvCxnSpPr>
        <p:spPr>
          <a:xfrm rot="16200000" flipH="1">
            <a:off x="1979470" y="-314138"/>
            <a:ext cx="1661081" cy="3280140"/>
          </a:xfrm>
          <a:prstGeom prst="line">
            <a:avLst/>
          </a:prstGeom>
          <a:ln w="19050"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spect="1"/>
          </p:cNvSpPr>
          <p:nvPr/>
        </p:nvSpPr>
        <p:spPr>
          <a:xfrm>
            <a:off x="774192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27126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54" y="190500"/>
            <a:ext cx="1001846" cy="102316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36" name="Rectangle 35"/>
          <p:cNvSpPr>
            <a:spLocks noChangeAspect="1"/>
          </p:cNvSpPr>
          <p:nvPr/>
        </p:nvSpPr>
        <p:spPr>
          <a:xfrm>
            <a:off x="532384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437642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342900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6148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25170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774192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627126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532384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437642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342900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76148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725170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774192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627126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532384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342900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76148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25170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74192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27126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32384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437642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342900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76148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725170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497580" y="9622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3497580" y="19050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497580" y="2895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97580" y="38404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4450080" y="9622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4450080" y="19050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450080" y="2895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450080" y="38404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364480" y="9622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364480" y="19050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364480" y="2895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364480" y="38404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7802880" y="990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7802880" y="193342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7802880" y="292402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7802880" y="38689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90" idx="5"/>
            <a:endCxn id="32" idx="2"/>
          </p:cNvCxnSpPr>
          <p:nvPr/>
        </p:nvCxnSpPr>
        <p:spPr>
          <a:xfrm rot="16200000" flipH="1">
            <a:off x="1974625" y="-309293"/>
            <a:ext cx="718271" cy="2327640"/>
          </a:xfrm>
          <a:prstGeom prst="line">
            <a:avLst/>
          </a:prstGeom>
          <a:ln w="19050"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0" idx="5"/>
            <a:endCxn id="34" idx="2"/>
          </p:cNvCxnSpPr>
          <p:nvPr/>
        </p:nvCxnSpPr>
        <p:spPr>
          <a:xfrm rot="16200000" flipH="1">
            <a:off x="1503220" y="162112"/>
            <a:ext cx="1661081" cy="2327640"/>
          </a:xfrm>
          <a:prstGeom prst="line">
            <a:avLst/>
          </a:prstGeom>
          <a:ln w="19050"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5"/>
            <a:endCxn id="35" idx="2"/>
          </p:cNvCxnSpPr>
          <p:nvPr/>
        </p:nvCxnSpPr>
        <p:spPr>
          <a:xfrm rot="16200000" flipH="1">
            <a:off x="1007920" y="657412"/>
            <a:ext cx="2651681" cy="2327640"/>
          </a:xfrm>
          <a:prstGeom prst="line">
            <a:avLst/>
          </a:prstGeom>
          <a:ln w="19050"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0" idx="5"/>
            <a:endCxn id="62" idx="2"/>
          </p:cNvCxnSpPr>
          <p:nvPr/>
        </p:nvCxnSpPr>
        <p:spPr>
          <a:xfrm rot="16200000" flipH="1">
            <a:off x="535480" y="1129852"/>
            <a:ext cx="3596561" cy="2327640"/>
          </a:xfrm>
          <a:prstGeom prst="line">
            <a:avLst/>
          </a:prstGeom>
          <a:ln w="19050"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1013842" y="339294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48280" y="4838700"/>
            <a:ext cx="764749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(1) “First, I start all the processes on the appropriate nodes”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>
            <a:spLocks noChangeAspect="1"/>
          </p:cNvSpPr>
          <p:nvPr/>
        </p:nvSpPr>
        <p:spPr>
          <a:xfrm>
            <a:off x="437642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4450080" y="19050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90" idx="5"/>
            <a:endCxn id="85" idx="1"/>
          </p:cNvCxnSpPr>
          <p:nvPr/>
        </p:nvCxnSpPr>
        <p:spPr>
          <a:xfrm rot="16200000" flipH="1">
            <a:off x="2058092" y="-392761"/>
            <a:ext cx="1645413" cy="3421717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spect="1"/>
          </p:cNvSpPr>
          <p:nvPr/>
        </p:nvSpPr>
        <p:spPr>
          <a:xfrm>
            <a:off x="774192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27126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54" y="190500"/>
            <a:ext cx="1001846" cy="102316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36" name="Rectangle 35"/>
          <p:cNvSpPr>
            <a:spLocks noChangeAspect="1"/>
          </p:cNvSpPr>
          <p:nvPr/>
        </p:nvSpPr>
        <p:spPr>
          <a:xfrm>
            <a:off x="532384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437642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3429000" y="37795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6148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251700" y="40081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774192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627126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532384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437642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3429000" y="281756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76148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7251700" y="304616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774192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627126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532384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3429000" y="18422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76148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251700" y="20708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74192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27126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32384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437642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3429000" y="89362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76148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7251700" y="112222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497580" y="9622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3497580" y="19050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497580" y="2895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97580" y="38404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4450080" y="9622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450080" y="2895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450080" y="38404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364480" y="9622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364480" y="19050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364480" y="2895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364480" y="38404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7802880" y="99061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7802880" y="193342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7802880" y="292402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7802880" y="386890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90" idx="5"/>
            <a:endCxn id="75" idx="1"/>
          </p:cNvCxnSpPr>
          <p:nvPr/>
        </p:nvCxnSpPr>
        <p:spPr>
          <a:xfrm rot="16200000" flipH="1">
            <a:off x="2049015" y="-383684"/>
            <a:ext cx="718271" cy="247642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0" idx="5"/>
            <a:endCxn id="81" idx="1"/>
          </p:cNvCxnSpPr>
          <p:nvPr/>
        </p:nvCxnSpPr>
        <p:spPr>
          <a:xfrm rot="16200000" flipH="1">
            <a:off x="1585444" y="79887"/>
            <a:ext cx="1645413" cy="247642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5"/>
            <a:endCxn id="82" idx="1"/>
          </p:cNvCxnSpPr>
          <p:nvPr/>
        </p:nvCxnSpPr>
        <p:spPr>
          <a:xfrm rot="16200000" flipH="1">
            <a:off x="1090144" y="575187"/>
            <a:ext cx="2636013" cy="247642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0" idx="5"/>
            <a:endCxn id="83" idx="1"/>
          </p:cNvCxnSpPr>
          <p:nvPr/>
        </p:nvCxnSpPr>
        <p:spPr>
          <a:xfrm rot="16200000" flipH="1">
            <a:off x="612038" y="1053293"/>
            <a:ext cx="3592224" cy="247642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1013842" y="339294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olded Corner 74"/>
          <p:cNvSpPr/>
          <p:nvPr/>
        </p:nvSpPr>
        <p:spPr>
          <a:xfrm>
            <a:off x="3646361" y="1068455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1" name="Folded Corner 80"/>
          <p:cNvSpPr/>
          <p:nvPr/>
        </p:nvSpPr>
        <p:spPr>
          <a:xfrm>
            <a:off x="3646361" y="1995597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2" name="Folded Corner 81"/>
          <p:cNvSpPr/>
          <p:nvPr/>
        </p:nvSpPr>
        <p:spPr>
          <a:xfrm>
            <a:off x="3646361" y="2986197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3" name="Folded Corner 82"/>
          <p:cNvSpPr/>
          <p:nvPr/>
        </p:nvSpPr>
        <p:spPr>
          <a:xfrm>
            <a:off x="3646361" y="3942408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4" name="Folded Corner 83"/>
          <p:cNvSpPr/>
          <p:nvPr/>
        </p:nvSpPr>
        <p:spPr>
          <a:xfrm>
            <a:off x="4591657" y="1068455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5" name="Folded Corner 84"/>
          <p:cNvSpPr/>
          <p:nvPr/>
        </p:nvSpPr>
        <p:spPr>
          <a:xfrm>
            <a:off x="4591657" y="1995597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6" name="Folded Corner 85"/>
          <p:cNvSpPr/>
          <p:nvPr/>
        </p:nvSpPr>
        <p:spPr>
          <a:xfrm>
            <a:off x="4591657" y="2986197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7" name="Folded Corner 86"/>
          <p:cNvSpPr/>
          <p:nvPr/>
        </p:nvSpPr>
        <p:spPr>
          <a:xfrm>
            <a:off x="4591657" y="3942408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8" name="Folded Corner 87"/>
          <p:cNvSpPr/>
          <p:nvPr/>
        </p:nvSpPr>
        <p:spPr>
          <a:xfrm>
            <a:off x="5506057" y="1066813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9" name="Folded Corner 88"/>
          <p:cNvSpPr/>
          <p:nvPr/>
        </p:nvSpPr>
        <p:spPr>
          <a:xfrm>
            <a:off x="5506057" y="1993955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1" name="Folded Corner 90"/>
          <p:cNvSpPr/>
          <p:nvPr/>
        </p:nvSpPr>
        <p:spPr>
          <a:xfrm>
            <a:off x="5506057" y="2984555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2" name="Folded Corner 91"/>
          <p:cNvSpPr/>
          <p:nvPr/>
        </p:nvSpPr>
        <p:spPr>
          <a:xfrm>
            <a:off x="5506057" y="3940766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3" name="Folded Corner 92"/>
          <p:cNvSpPr/>
          <p:nvPr/>
        </p:nvSpPr>
        <p:spPr>
          <a:xfrm>
            <a:off x="7941984" y="1066813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4" name="Folded Corner 93"/>
          <p:cNvSpPr/>
          <p:nvPr/>
        </p:nvSpPr>
        <p:spPr>
          <a:xfrm>
            <a:off x="7941984" y="1993955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5" name="Folded Corner 94"/>
          <p:cNvSpPr/>
          <p:nvPr/>
        </p:nvSpPr>
        <p:spPr>
          <a:xfrm>
            <a:off x="7941984" y="2984555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6" name="Folded Corner 95"/>
          <p:cNvSpPr/>
          <p:nvPr/>
        </p:nvSpPr>
        <p:spPr>
          <a:xfrm>
            <a:off x="7941984" y="3940766"/>
            <a:ext cx="208943" cy="290416"/>
          </a:xfrm>
          <a:prstGeom prst="foldedCorner">
            <a:avLst>
              <a:gd name="adj" fmla="val 38138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27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97" name="TextBox 96"/>
          <p:cNvSpPr txBox="1"/>
          <p:nvPr/>
        </p:nvSpPr>
        <p:spPr>
          <a:xfrm>
            <a:off x="661656" y="4838700"/>
            <a:ext cx="782077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(2) “Next, I must disseminate some initialization information”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7741920" y="37839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271260" y="40125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54" y="194870"/>
            <a:ext cx="1001846" cy="102316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36" name="Rectangle 35"/>
          <p:cNvSpPr>
            <a:spLocks noChangeAspect="1"/>
          </p:cNvSpPr>
          <p:nvPr/>
        </p:nvSpPr>
        <p:spPr>
          <a:xfrm>
            <a:off x="5323840" y="37839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4376420" y="37839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3429000" y="378390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61480" y="40125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251700" y="401250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7741920" y="28219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6271260" y="30505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5323840" y="28219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4376420" y="28219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3429000" y="282193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761480" y="30505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7251700" y="305053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7741920" y="184657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6271260" y="207517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5323840" y="184657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376420" y="184657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3429000" y="184657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761480" y="207517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251700" y="207517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741920" y="89799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271260" y="112659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323840" y="89799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4376420" y="89799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3429000" y="897993"/>
            <a:ext cx="64008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761480" y="112659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7251700" y="1126593"/>
            <a:ext cx="182880" cy="1828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497580" y="96657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3497580" y="19093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497580" y="28999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97580" y="384486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4450080" y="96657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4450080" y="19093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450080" y="28999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450080" y="384486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364480" y="96657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364480" y="19093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364480" y="28999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364480" y="384486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7802880" y="99498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7802880" y="19377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7802880" y="292839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7802880" y="3873273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stCxn id="32" idx="4"/>
            <a:endCxn id="34" idx="0"/>
          </p:cNvCxnSpPr>
          <p:nvPr/>
        </p:nvCxnSpPr>
        <p:spPr>
          <a:xfrm rot="5400000">
            <a:off x="3529095" y="1689438"/>
            <a:ext cx="4398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4" idx="4"/>
            <a:endCxn id="35" idx="0"/>
          </p:cNvCxnSpPr>
          <p:nvPr/>
        </p:nvCxnSpPr>
        <p:spPr>
          <a:xfrm rot="5400000">
            <a:off x="3505200" y="2656143"/>
            <a:ext cx="4876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5" idx="4"/>
            <a:endCxn id="62" idx="0"/>
          </p:cNvCxnSpPr>
          <p:nvPr/>
        </p:nvCxnSpPr>
        <p:spPr>
          <a:xfrm rot="5400000">
            <a:off x="3528060" y="3623883"/>
            <a:ext cx="4419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2" idx="6"/>
            <a:endCxn id="63" idx="2"/>
          </p:cNvCxnSpPr>
          <p:nvPr/>
        </p:nvCxnSpPr>
        <p:spPr>
          <a:xfrm>
            <a:off x="4000500" y="1218033"/>
            <a:ext cx="4495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3" idx="4"/>
            <a:endCxn id="64" idx="0"/>
          </p:cNvCxnSpPr>
          <p:nvPr/>
        </p:nvCxnSpPr>
        <p:spPr>
          <a:xfrm rot="5400000">
            <a:off x="4481595" y="1689438"/>
            <a:ext cx="4398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63" idx="6"/>
            <a:endCxn id="67" idx="2"/>
          </p:cNvCxnSpPr>
          <p:nvPr/>
        </p:nvCxnSpPr>
        <p:spPr>
          <a:xfrm>
            <a:off x="4953000" y="1218033"/>
            <a:ext cx="4114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64" idx="6"/>
            <a:endCxn id="50" idx="1"/>
          </p:cNvCxnSpPr>
          <p:nvPr/>
        </p:nvCxnSpPr>
        <p:spPr>
          <a:xfrm>
            <a:off x="4953000" y="2160843"/>
            <a:ext cx="370840" cy="57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71" idx="4"/>
            <a:endCxn id="72" idx="0"/>
          </p:cNvCxnSpPr>
          <p:nvPr/>
        </p:nvCxnSpPr>
        <p:spPr>
          <a:xfrm rot="5400000">
            <a:off x="7834395" y="1717848"/>
            <a:ext cx="4398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2" idx="4"/>
            <a:endCxn id="73" idx="0"/>
          </p:cNvCxnSpPr>
          <p:nvPr/>
        </p:nvCxnSpPr>
        <p:spPr>
          <a:xfrm rot="5400000">
            <a:off x="7810500" y="2684553"/>
            <a:ext cx="4876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73" idx="4"/>
            <a:endCxn id="74" idx="0"/>
          </p:cNvCxnSpPr>
          <p:nvPr/>
        </p:nvCxnSpPr>
        <p:spPr>
          <a:xfrm rot="5400000">
            <a:off x="7833360" y="3652293"/>
            <a:ext cx="4419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5" idx="6"/>
            <a:endCxn id="69" idx="2"/>
          </p:cNvCxnSpPr>
          <p:nvPr/>
        </p:nvCxnSpPr>
        <p:spPr>
          <a:xfrm>
            <a:off x="4953000" y="3151443"/>
            <a:ext cx="4114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66" idx="6"/>
            <a:endCxn id="70" idx="2"/>
          </p:cNvCxnSpPr>
          <p:nvPr/>
        </p:nvCxnSpPr>
        <p:spPr>
          <a:xfrm>
            <a:off x="4953000" y="4096323"/>
            <a:ext cx="4114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4" idx="6"/>
            <a:endCxn id="65" idx="2"/>
          </p:cNvCxnSpPr>
          <p:nvPr/>
        </p:nvCxnSpPr>
        <p:spPr>
          <a:xfrm>
            <a:off x="4000500" y="2160843"/>
            <a:ext cx="44958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35" idx="6"/>
            <a:endCxn id="66" idx="2"/>
          </p:cNvCxnSpPr>
          <p:nvPr/>
        </p:nvCxnSpPr>
        <p:spPr>
          <a:xfrm>
            <a:off x="4000500" y="3151443"/>
            <a:ext cx="449580" cy="9448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>
            <a:spLocks noChangeAspect="1"/>
          </p:cNvSpPr>
          <p:nvPr/>
        </p:nvSpPr>
        <p:spPr>
          <a:xfrm>
            <a:off x="1013842" y="343664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1661643" y="4838700"/>
            <a:ext cx="582082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Bootstrapping is complete when the</a:t>
            </a:r>
            <a:br>
              <a:rPr lang="en-US" sz="2400" dirty="0" smtClean="0"/>
            </a:br>
            <a:r>
              <a:rPr lang="en-US" sz="2400" dirty="0" smtClean="0"/>
              <a:t>infrastructure is ready for steady-state usage.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Bootstrapping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333500"/>
            <a:ext cx="4343400" cy="3771900"/>
          </a:xfrm>
        </p:spPr>
        <p:txBody>
          <a:bodyPr/>
          <a:lstStyle/>
          <a:p>
            <a:r>
              <a:rPr lang="en-US" dirty="0" smtClean="0"/>
              <a:t>Sequential instantiation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rsh</a:t>
            </a:r>
            <a:r>
              <a:rPr lang="en-US" dirty="0" smtClean="0"/>
              <a:t> or </a:t>
            </a:r>
            <a:r>
              <a:rPr lang="en-US" dirty="0" err="1" smtClean="0"/>
              <a:t>ssh</a:t>
            </a:r>
            <a:r>
              <a:rPr lang="en-US" dirty="0" smtClean="0"/>
              <a:t>-based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Point-to-point propagation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495800" y="952500"/>
          <a:ext cx="45339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07941" y="4991100"/>
            <a:ext cx="432822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70 seconds to start 2K processes!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419600"/>
          </a:xfrm>
        </p:spPr>
        <p:txBody>
          <a:bodyPr lIns="0" tIns="0" rIns="0" bIns="0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Infrastructure-specific, scalable mechanisms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Still limited by sequential operations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Not portable to other infrastructures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Using high-performance resource managers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Myriad interfaces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 communication facilities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Generic bootstrapping infrastructures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LaunchMON: targets tools with wrapper for existing </a:t>
            </a:r>
            <a:r>
              <a:rPr lang="en-US" dirty="0" err="1" smtClean="0"/>
              <a:t>RMs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ScELA</a:t>
            </a:r>
            <a:r>
              <a:rPr lang="en-US" dirty="0" smtClean="0"/>
              <a:t>: sequentially launch agents that create local processes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Scalable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ysClr val="windowText" lastClr="000000"/>
      </a:dk1>
      <a:lt1>
        <a:sysClr val="window" lastClr="FFFFFF"/>
      </a:lt1>
      <a:dk2>
        <a:srgbClr val="808080"/>
      </a:dk2>
      <a:lt2>
        <a:srgbClr val="DEF5FA"/>
      </a:lt2>
      <a:accent1>
        <a:srgbClr val="AD0040"/>
      </a:accent1>
      <a:accent2>
        <a:srgbClr val="AD004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lain">
  <a:themeElements>
    <a:clrScheme name="Custom 4">
      <a:dk1>
        <a:sysClr val="windowText" lastClr="000000"/>
      </a:dk1>
      <a:lt1>
        <a:sysClr val="window" lastClr="FFFFFF"/>
      </a:lt1>
      <a:dk2>
        <a:srgbClr val="808080"/>
      </a:dk2>
      <a:lt2>
        <a:srgbClr val="DEF5FA"/>
      </a:lt2>
      <a:accent1>
        <a:srgbClr val="AD0040"/>
      </a:accent1>
      <a:accent2>
        <a:srgbClr val="AD004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14208</TotalTime>
  <Words>975</Words>
  <Application>Microsoft Macintosh PowerPoint</Application>
  <PresentationFormat>On-screen Show (16:10)</PresentationFormat>
  <Paragraphs>186</Paragraphs>
  <Slides>22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Plain</vt:lpstr>
      <vt:lpstr>LIBI: The Lightweight Infrastructure-Bootstrapping Infrastructure </vt:lpstr>
      <vt:lpstr>A Little Preaching to the Choir</vt:lpstr>
      <vt:lpstr>Software Infrastructure-bootstrapping</vt:lpstr>
      <vt:lpstr>Slide 4</vt:lpstr>
      <vt:lpstr>Slide 5</vt:lpstr>
      <vt:lpstr>Slide 6</vt:lpstr>
      <vt:lpstr>Slide 7</vt:lpstr>
      <vt:lpstr>Basic Bootstrapping </vt:lpstr>
      <vt:lpstr>More Scalable Approaches</vt:lpstr>
      <vt:lpstr>MRNet Sequential-ish Bootstrapping</vt:lpstr>
      <vt:lpstr>MRNet XT (hybrid) process launch</vt:lpstr>
      <vt:lpstr>LIBI Approach</vt:lpstr>
      <vt:lpstr>LIBI API</vt:lpstr>
      <vt:lpstr>LIBI API (cont’d)</vt:lpstr>
      <vt:lpstr>Example LIBI Front-end</vt:lpstr>
      <vt:lpstr>Example LIBI-launched Application</vt:lpstr>
      <vt:lpstr>LIBI Implementation Status</vt:lpstr>
      <vt:lpstr>LIBI Early Evaluation</vt:lpstr>
      <vt:lpstr>LIBI Microbenchmark Results</vt:lpstr>
      <vt:lpstr>LIBI Microbenchmark Results</vt:lpstr>
      <vt:lpstr>MRNet/LIBI Integration</vt:lpstr>
      <vt:lpstr>Some Future Work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Bridges</dc:creator>
  <cp:lastModifiedBy>Dorian Arnold</cp:lastModifiedBy>
  <cp:revision>234</cp:revision>
  <cp:lastPrinted>2010-08-03T20:03:47Z</cp:lastPrinted>
  <dcterms:created xsi:type="dcterms:W3CDTF">2011-05-01T21:19:58Z</dcterms:created>
  <dcterms:modified xsi:type="dcterms:W3CDTF">2011-05-02T20:43:57Z</dcterms:modified>
</cp:coreProperties>
</file>