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257" r:id="rId4"/>
    <p:sldId id="272" r:id="rId5"/>
    <p:sldId id="282" r:id="rId6"/>
    <p:sldId id="286" r:id="rId7"/>
    <p:sldId id="289" r:id="rId8"/>
    <p:sldId id="273" r:id="rId9"/>
    <p:sldId id="280" r:id="rId10"/>
    <p:sldId id="291" r:id="rId11"/>
    <p:sldId id="281" r:id="rId12"/>
    <p:sldId id="288" r:id="rId13"/>
    <p:sldId id="285" r:id="rId14"/>
    <p:sldId id="287" r:id="rId15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C424"/>
    <a:srgbClr val="FF0000"/>
    <a:srgbClr val="54FE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44" autoAdjust="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464185"/>
          </a:xfrm>
          <a:prstGeom prst="rect">
            <a:avLst/>
          </a:prstGeom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4427" y="0"/>
            <a:ext cx="3048159" cy="464185"/>
          </a:xfrm>
          <a:prstGeom prst="rect">
            <a:avLst/>
          </a:prstGeom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04EDA8-DB16-405B-A6E8-8C5FBBAC370E}" type="datetime1">
              <a:rPr lang="en-US"/>
              <a:pPr/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48159" cy="464185"/>
          </a:xfrm>
          <a:prstGeom prst="rect">
            <a:avLst/>
          </a:prstGeom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&lt;#&gt;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4427" y="8817904"/>
            <a:ext cx="3048159" cy="464185"/>
          </a:xfrm>
          <a:prstGeom prst="rect">
            <a:avLst/>
          </a:prstGeom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8EEB57-6E06-4A0F-97F8-B362019FB7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159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055" y="0"/>
            <a:ext cx="3048159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6913"/>
            <a:ext cx="4643437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896" y="4409758"/>
            <a:ext cx="5158423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5"/>
            <a:ext cx="3048159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&lt;#&gt;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055" y="8819515"/>
            <a:ext cx="3048159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2E5812-B8AC-4830-82A8-15E72FBFD0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1B27EC-63CE-4F8E-8085-8B2EF2CE8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3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2550" y="82550"/>
            <a:ext cx="8978900" cy="6692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white">
          <a:xfrm>
            <a:off x="152400" y="158750"/>
            <a:ext cx="8826500" cy="654050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E5EFE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717925" y="6446838"/>
            <a:ext cx="1817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kumimoji="1" lang="en-US" altLang="ko-KR" sz="1200" b="1">
                <a:solidFill>
                  <a:srgbClr val="F6F8B6"/>
                </a:solidFill>
                <a:ea typeface="굴림" pitchFamily="-65" charset="-127"/>
              </a:rPr>
              <a:t>University of Maryland</a:t>
            </a:r>
          </a:p>
        </p:txBody>
      </p:sp>
      <p:pic>
        <p:nvPicPr>
          <p:cNvPr id="1031" name="Picture 7" descr="dyninst-bi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6019800"/>
            <a:ext cx="98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7818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1B27EC-63CE-4F8E-8085-8B2EF2CE8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2pPr>
      <a:lvl3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3pPr>
      <a:lvl4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4pPr>
      <a:lvl5pPr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5pPr>
      <a:lvl6pPr marL="4572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6pPr>
      <a:lvl7pPr marL="9144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7pPr>
      <a:lvl8pPr marL="13716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8pPr>
      <a:lvl9pPr marL="1828800" algn="ctr" defTabSz="917575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Comic Sans MS" pitchFamily="-65" charset="0"/>
          <a:ea typeface="굴림" pitchFamily="-65" charset="-127"/>
          <a:cs typeface="굴림" pitchFamily="-65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-65" charset="2"/>
        <a:buChar char="l"/>
        <a:defRPr sz="30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Automatically Adapting Sampling Rates to Minimize Overhead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Stoker</a:t>
            </a:r>
          </a:p>
        </p:txBody>
      </p:sp>
      <p:pic>
        <p:nvPicPr>
          <p:cNvPr id="5" name="Picture 2051" descr="forma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9BD"/>
              </a:clrFrom>
              <a:clrTo>
                <a:srgbClr val="F8F9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410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828800"/>
            <a:ext cx="6172200" cy="371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Simulation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0C1B27EC-63CE-4F8E-8085-8B2EF2CE813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078162" y="4244622"/>
            <a:ext cx="274638" cy="27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3581400" y="990600"/>
            <a:ext cx="21210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99"/>
                </a:solidFill>
                <a:latin typeface="+mn-lt"/>
              </a:rPr>
              <a:t>Best Possible</a:t>
            </a:r>
          </a:p>
          <a:p>
            <a:r>
              <a:rPr lang="en-US" dirty="0" smtClean="0">
                <a:solidFill>
                  <a:srgbClr val="FFFF99"/>
                </a:solidFill>
                <a:latin typeface="+mn-lt"/>
              </a:rPr>
              <a:t>Measurement</a:t>
            </a:r>
            <a:endParaRPr lang="en-US" dirty="0">
              <a:solidFill>
                <a:srgbClr val="FFFF99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11" idx="2"/>
            <a:endCxn id="10" idx="0"/>
          </p:cNvCxnSpPr>
          <p:nvPr/>
        </p:nvCxnSpPr>
        <p:spPr>
          <a:xfrm rot="5400000">
            <a:off x="2717202" y="2319876"/>
            <a:ext cx="2423025" cy="1426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09992" y="2743200"/>
            <a:ext cx="17950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99"/>
                </a:solidFill>
                <a:latin typeface="+mn-lt"/>
              </a:rPr>
              <a:t>Measured value for target function</a:t>
            </a:r>
            <a:endParaRPr lang="en-US" sz="2000" dirty="0">
              <a:solidFill>
                <a:srgbClr val="FFFF99"/>
              </a:solidFill>
              <a:latin typeface="+mn-lt"/>
            </a:endParaRPr>
          </a:p>
          <a:p>
            <a:pPr algn="ctr"/>
            <a:r>
              <a:rPr lang="en-US" sz="2000" dirty="0">
                <a:solidFill>
                  <a:srgbClr val="FFFF99"/>
                </a:solidFill>
                <a:latin typeface="+mn-lt"/>
              </a:rPr>
              <a:t>(time)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3403" y="5715000"/>
            <a:ext cx="1749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99"/>
                </a:solidFill>
                <a:latin typeface="+mn-lt"/>
              </a:rPr>
              <a:t># of samples</a:t>
            </a:r>
            <a:endParaRPr lang="en-US" sz="2000" dirty="0">
              <a:solidFill>
                <a:srgbClr val="FFFF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Work/Conclusion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Finish tool construction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Generate results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Validate simulation results on test programs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Test technique with real programs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Explore dynamic overhead calculation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0C1B27EC-63CE-4F8E-8085-8B2EF2CE813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4648200" y="3044825"/>
            <a:ext cx="2895600" cy="838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48200" y="1981200"/>
            <a:ext cx="2895600" cy="838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Lilja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size for determining proportions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J:  r is CI for p/100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L:  r is CI for </a:t>
            </a:r>
            <a:r>
              <a:rPr lang="en-US" dirty="0" err="1" smtClean="0"/>
              <a:t>ci</a:t>
            </a:r>
            <a:r>
              <a:rPr lang="en-US" dirty="0" smtClean="0"/>
              <a:t>/p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1600" dirty="0" smtClean="0"/>
              <a:t>J, The Art of Computer Systems Performance Analysis, 1991, pg 217.</a:t>
            </a:r>
          </a:p>
          <a:p>
            <a:r>
              <a:rPr lang="en-US" sz="1600" dirty="0" smtClean="0"/>
              <a:t>L, Measuring Computer Performance, 2000, pg 55.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1981200"/>
          <a:ext cx="2095500" cy="838200"/>
        </p:xfrm>
        <a:graphic>
          <a:graphicData uri="http://schemas.openxmlformats.org/presentationml/2006/ole">
            <p:oleObj spid="_x0000_s22530" name="Equation" r:id="rId3" imgW="1079280" imgH="43164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/>
          </p:cNvGraphicFramePr>
          <p:nvPr/>
        </p:nvGraphicFramePr>
        <p:xfrm>
          <a:off x="4953000" y="3044825"/>
          <a:ext cx="2093913" cy="841375"/>
        </p:xfrm>
        <a:graphic>
          <a:graphicData uri="http://schemas.openxmlformats.org/presentationml/2006/ole">
            <p:oleObj spid="_x0000_s22531" name="Equation" r:id="rId4" imgW="1079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362200"/>
            <a:ext cx="545346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Refined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0C1B27EC-63CE-4F8E-8085-8B2EF2CE813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693356" y="3352800"/>
            <a:ext cx="274638" cy="27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3505200" y="1447800"/>
            <a:ext cx="21210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99"/>
                </a:solidFill>
                <a:latin typeface="+mn-lt"/>
              </a:rPr>
              <a:t>Best Possible</a:t>
            </a:r>
          </a:p>
          <a:p>
            <a:r>
              <a:rPr lang="en-US" dirty="0" smtClean="0">
                <a:solidFill>
                  <a:srgbClr val="FFFF99"/>
                </a:solidFill>
                <a:latin typeface="+mn-lt"/>
              </a:rPr>
              <a:t>Measurement</a:t>
            </a:r>
            <a:endParaRPr lang="en-US" dirty="0">
              <a:solidFill>
                <a:srgbClr val="FFFF99"/>
              </a:solidFill>
              <a:latin typeface="+mn-lt"/>
            </a:endParaRPr>
          </a:p>
        </p:txBody>
      </p:sp>
      <p:cxnSp>
        <p:nvCxnSpPr>
          <p:cNvPr id="15" name="Straight Arrow Connector 14"/>
          <p:cNvCxnSpPr>
            <a:stCxn id="14" idx="2"/>
            <a:endCxn id="13" idx="0"/>
          </p:cNvCxnSpPr>
          <p:nvPr/>
        </p:nvCxnSpPr>
        <p:spPr>
          <a:xfrm rot="16200000" flipH="1">
            <a:off x="4161210" y="2683334"/>
            <a:ext cx="1074003" cy="2649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Sampling Practices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200 samples/sec [T09]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20,000 samples/sec [A05]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2.5% of all memory operations [O05]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15 sec periods of detailed CPU analysis; 10 sec periods for memory [R08]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1,000,000 consecutive memory accesses – then skip 9,000,000 [W08]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>
                <a:latin typeface="+mn-lt"/>
              </a:rPr>
              <a:pPr/>
              <a:t>3</a:t>
            </a:fld>
            <a:endParaRPr lang="en-US" dirty="0">
              <a:latin typeface="+mn-lt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71450" y="3657600"/>
            <a:ext cx="17075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FF99"/>
                </a:solidFill>
                <a:latin typeface="+mn-lt"/>
              </a:rPr>
              <a:t>Performance</a:t>
            </a:r>
          </a:p>
          <a:p>
            <a:pPr algn="ctr"/>
            <a:r>
              <a:rPr lang="en-US" sz="2000" dirty="0">
                <a:solidFill>
                  <a:srgbClr val="FFFF99"/>
                </a:solidFill>
                <a:latin typeface="+mn-lt"/>
              </a:rPr>
              <a:t>(time)</a:t>
            </a: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828800" y="2135188"/>
            <a:ext cx="5486400" cy="3505200"/>
            <a:chOff x="1675606" y="2134394"/>
            <a:chExt cx="5487194" cy="3505994"/>
          </a:xfrm>
        </p:grpSpPr>
        <p:sp>
          <p:nvSpPr>
            <p:cNvPr id="9" name="Rectangle 8"/>
            <p:cNvSpPr/>
            <p:nvPr/>
          </p:nvSpPr>
          <p:spPr>
            <a:xfrm>
              <a:off x="1677194" y="2363046"/>
              <a:ext cx="5256973" cy="327734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-75803" y="3885803"/>
              <a:ext cx="3504406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677194" y="5638800"/>
              <a:ext cx="5485606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1828800" y="5105400"/>
            <a:ext cx="52578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7427913" y="4841665"/>
            <a:ext cx="1716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FFFF99"/>
                </a:solidFill>
                <a:latin typeface="+mn-lt"/>
              </a:rPr>
              <a:t>actual program performance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828800" y="2590800"/>
            <a:ext cx="525780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1841500" y="3429000"/>
            <a:ext cx="5257800" cy="1676400"/>
          </a:xfrm>
          <a:prstGeom prst="triangle">
            <a:avLst>
              <a:gd name="adj" fmla="val 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1828800" y="2590800"/>
            <a:ext cx="5257800" cy="2514600"/>
          </a:xfrm>
          <a:prstGeom prst="triangle">
            <a:avLst>
              <a:gd name="adj" fmla="val 99999"/>
            </a:avLst>
          </a:prstGeom>
          <a:solidFill>
            <a:schemeClr val="accent3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5791200" y="3896380"/>
            <a:ext cx="1247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rgbClr val="0000FF"/>
                </a:solidFill>
                <a:latin typeface="+mn-lt"/>
              </a:rPr>
              <a:t>Perturbation</a:t>
            </a:r>
          </a:p>
          <a:p>
            <a:pPr algn="r"/>
            <a:r>
              <a:rPr lang="en-US" sz="1400" dirty="0">
                <a:solidFill>
                  <a:srgbClr val="0000FF"/>
                </a:solidFill>
                <a:latin typeface="+mn-lt"/>
              </a:rPr>
              <a:t>Error</a:t>
            </a:r>
          </a:p>
        </p:txBody>
      </p:sp>
      <p:sp>
        <p:nvSpPr>
          <p:cNvPr id="18" name="TextBox 22"/>
          <p:cNvSpPr txBox="1">
            <a:spLocks noChangeArrowheads="1"/>
          </p:cNvSpPr>
          <p:nvPr/>
        </p:nvSpPr>
        <p:spPr bwMode="auto">
          <a:xfrm>
            <a:off x="1922463" y="3896380"/>
            <a:ext cx="1314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+mn-lt"/>
              </a:rPr>
              <a:t>Measurement</a:t>
            </a:r>
          </a:p>
          <a:p>
            <a:r>
              <a:rPr lang="en-US" sz="1400" dirty="0">
                <a:solidFill>
                  <a:srgbClr val="0000FF"/>
                </a:solidFill>
                <a:latin typeface="+mn-lt"/>
              </a:rPr>
              <a:t>Error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3790950" y="3962400"/>
            <a:ext cx="274638" cy="27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505200" y="1447800"/>
            <a:ext cx="21210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99"/>
                </a:solidFill>
                <a:latin typeface="+mn-lt"/>
              </a:rPr>
              <a:t>Best Possible</a:t>
            </a:r>
          </a:p>
          <a:p>
            <a:r>
              <a:rPr lang="en-US" dirty="0" smtClean="0">
                <a:solidFill>
                  <a:srgbClr val="FFFF99"/>
                </a:solidFill>
                <a:latin typeface="+mn-lt"/>
              </a:rPr>
              <a:t>Measurement</a:t>
            </a:r>
            <a:endParaRPr lang="en-US" dirty="0">
              <a:solidFill>
                <a:srgbClr val="FFFF99"/>
              </a:solidFill>
              <a:latin typeface="+mn-lt"/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0"/>
          </p:cNvCxnSpPr>
          <p:nvPr/>
        </p:nvCxnSpPr>
        <p:spPr>
          <a:xfrm rot="5400000">
            <a:off x="3405207" y="2801859"/>
            <a:ext cx="1683603" cy="6374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1"/>
            <a:endCxn id="16" idx="4"/>
          </p:cNvCxnSpPr>
          <p:nvPr/>
        </p:nvCxnSpPr>
        <p:spPr>
          <a:xfrm rot="10800000" flipV="1">
            <a:off x="7086601" y="5103602"/>
            <a:ext cx="341313" cy="179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2263" y="5715000"/>
            <a:ext cx="1749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99"/>
                </a:solidFill>
                <a:latin typeface="+mn-lt"/>
              </a:rPr>
              <a:t># of samples</a:t>
            </a:r>
            <a:endParaRPr lang="en-US" sz="2000" dirty="0">
              <a:solidFill>
                <a:srgbClr val="FFFF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600200" y="4648200"/>
            <a:ext cx="5867400" cy="16764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Model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35814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How much run time is attributable to </a:t>
            </a:r>
            <a:r>
              <a:rPr lang="en-US" sz="2600" i="1" dirty="0" err="1" smtClean="0"/>
              <a:t>foo</a:t>
            </a:r>
            <a:r>
              <a:rPr lang="en-US" sz="2600" i="1" dirty="0" smtClean="0"/>
              <a:t>() </a:t>
            </a:r>
            <a:r>
              <a:rPr lang="en-US" sz="2600" dirty="0" smtClean="0"/>
              <a:t>?</a:t>
            </a:r>
          </a:p>
          <a:p>
            <a:pPr lvl="1"/>
            <a:endParaRPr lang="en-US" sz="2000" dirty="0" smtClean="0"/>
          </a:p>
          <a:p>
            <a:r>
              <a:rPr lang="en-US" sz="2600" dirty="0" smtClean="0"/>
              <a:t>T(n) = measured time when taking n samples</a:t>
            </a:r>
          </a:p>
          <a:p>
            <a:r>
              <a:rPr lang="en-US" sz="2600" dirty="0" smtClean="0"/>
              <a:t>p = proportion of given function</a:t>
            </a:r>
          </a:p>
          <a:p>
            <a:r>
              <a:rPr lang="en-US" sz="2600" dirty="0" smtClean="0"/>
              <a:t>o = overhead cost per sample</a:t>
            </a:r>
          </a:p>
          <a:p>
            <a:r>
              <a:rPr lang="en-US" sz="2600" dirty="0" smtClean="0"/>
              <a:t>T</a:t>
            </a:r>
            <a:r>
              <a:rPr lang="en-US" sz="2600" baseline="-25000" dirty="0" smtClean="0"/>
              <a:t>a</a:t>
            </a:r>
            <a:r>
              <a:rPr lang="en-US" sz="2600" dirty="0" smtClean="0"/>
              <a:t> = running time of entire program</a:t>
            </a:r>
            <a:endParaRPr lang="en-US" dirty="0" smtClean="0"/>
          </a:p>
          <a:p>
            <a:r>
              <a:rPr lang="en-US" sz="2600" dirty="0" smtClean="0"/>
              <a:t>z = confidence level z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26" name="Content Placeholder 3"/>
          <p:cNvGraphicFramePr>
            <a:graphicFrameLocks noChangeAspect="1"/>
          </p:cNvGraphicFramePr>
          <p:nvPr/>
        </p:nvGraphicFramePr>
        <p:xfrm>
          <a:off x="1855788" y="4857752"/>
          <a:ext cx="5432425" cy="1325562"/>
        </p:xfrm>
        <a:graphic>
          <a:graphicData uri="http://schemas.openxmlformats.org/presentationml/2006/ole">
            <p:oleObj spid="_x0000_s1026" name="Equation" r:id="rId4" imgW="20826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600200" y="1524000"/>
            <a:ext cx="5867400" cy="16764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0C1B27EC-63CE-4F8E-8085-8B2EF2CE813A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26" name="Content Placeholder 3"/>
          <p:cNvGraphicFramePr>
            <a:graphicFrameLocks noChangeAspect="1"/>
          </p:cNvGraphicFramePr>
          <p:nvPr/>
        </p:nvGraphicFramePr>
        <p:xfrm>
          <a:off x="1855789" y="1745560"/>
          <a:ext cx="5383212" cy="1313554"/>
        </p:xfrm>
        <a:graphic>
          <a:graphicData uri="http://schemas.openxmlformats.org/presentationml/2006/ole">
            <p:oleObj spid="_x0000_s2050" name="Equation" r:id="rId4" imgW="2082600" imgH="507960" progId="Equation.3">
              <p:embed/>
            </p:oleObj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1600200" y="3429000"/>
            <a:ext cx="5867400" cy="28956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828800" y="3498850"/>
          <a:ext cx="4038028" cy="1149350"/>
        </p:xfrm>
        <a:graphic>
          <a:graphicData uri="http://schemas.openxmlformats.org/presentationml/2006/ole">
            <p:oleObj spid="_x0000_s2052" name="Equation" r:id="rId5" imgW="1650960" imgH="469800" progId="Equation.3">
              <p:embed/>
            </p:oleObj>
          </a:graphicData>
        </a:graphic>
      </p:graphicFrame>
      <p:graphicFrame>
        <p:nvGraphicFramePr>
          <p:cNvPr id="2053" name="Object 2"/>
          <p:cNvGraphicFramePr>
            <a:graphicFrameLocks/>
          </p:cNvGraphicFramePr>
          <p:nvPr/>
        </p:nvGraphicFramePr>
        <p:xfrm>
          <a:off x="2362200" y="4953000"/>
          <a:ext cx="4114800" cy="1295400"/>
        </p:xfrm>
        <a:graphic>
          <a:graphicData uri="http://schemas.openxmlformats.org/presentationml/2006/ole">
            <p:oleObj spid="_x0000_s2053" name="Equation" r:id="rId6" imgW="143496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may not know it, so best guess</a:t>
            </a:r>
          </a:p>
          <a:p>
            <a:r>
              <a:rPr lang="en-US" dirty="0" smtClean="0"/>
              <a:t>z = 1.96 for 95% CL</a:t>
            </a:r>
          </a:p>
          <a:p>
            <a:r>
              <a:rPr lang="en-US" dirty="0" smtClean="0"/>
              <a:t>p = probably don’t know it, so use .15</a:t>
            </a:r>
          </a:p>
          <a:p>
            <a:pPr lvl="1"/>
            <a:r>
              <a:rPr lang="en-US" dirty="0" smtClean="0"/>
              <a:t>Why?  </a:t>
            </a:r>
            <a:r>
              <a:rPr lang="en-US" dirty="0" smtClean="0"/>
              <a:t>0&lt;=p&lt;=1</a:t>
            </a:r>
            <a:r>
              <a:rPr lang="en-US" dirty="0" smtClean="0"/>
              <a:t>; p(1-p) ranges .</a:t>
            </a:r>
            <a:r>
              <a:rPr lang="en-US" dirty="0" smtClean="0"/>
              <a:t>00 </a:t>
            </a:r>
            <a:r>
              <a:rPr lang="en-US" dirty="0" smtClean="0"/>
              <a:t>- .25; when p=.15, p(1-p) is .1275, a middle value</a:t>
            </a:r>
          </a:p>
          <a:p>
            <a:r>
              <a:rPr lang="en-US" dirty="0" smtClean="0"/>
              <a:t>o = 250 µseconds (empirical tool use)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600200" y="4876800"/>
            <a:ext cx="5867400" cy="14478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2053" name="Object 2"/>
          <p:cNvGraphicFramePr>
            <a:graphicFrameLocks/>
          </p:cNvGraphicFramePr>
          <p:nvPr/>
        </p:nvGraphicFramePr>
        <p:xfrm>
          <a:off x="2362200" y="4953000"/>
          <a:ext cx="4114800" cy="1295400"/>
        </p:xfrm>
        <a:graphic>
          <a:graphicData uri="http://schemas.openxmlformats.org/presentationml/2006/ole">
            <p:oleObj spid="_x0000_s23556" name="Equation" r:id="rId4" imgW="143496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in seconds, # of samples to best measurement is: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300, n = 19,863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600, n = 31,531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900, n = 41,317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Observation:  sampling rate decreases non-linearly as time increases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300, sample rate = 66/s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600, sample rate = 53/s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900, sample rate = 46/s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165" y="3779520"/>
            <a:ext cx="4118835" cy="26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779520"/>
            <a:ext cx="4118835" cy="26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0565" y="1143000"/>
            <a:ext cx="4118835" cy="26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</a:t>
            </a:r>
            <a:r>
              <a:rPr lang="en-US" dirty="0" err="1" smtClean="0"/>
              <a:t>vs</a:t>
            </a:r>
            <a:r>
              <a:rPr lang="en-US" dirty="0" smtClean="0"/>
              <a:t> Accuracy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0C1B27EC-63CE-4F8E-8085-8B2EF2CE813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1447800"/>
            <a:ext cx="1524000" cy="107721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FFFF99"/>
                </a:solidFill>
                <a:latin typeface="+mn-lt"/>
              </a:rPr>
              <a:t>One order of magnitude accuracy change</a:t>
            </a: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162800" y="1447800"/>
            <a:ext cx="1524000" cy="107721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FFFF99"/>
                </a:solidFill>
                <a:latin typeface="+mn-lt"/>
              </a:rPr>
              <a:t>Two orders of magnitude sample size change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14625" y="1418772"/>
            <a:ext cx="457200" cy="1524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43463" y="4053773"/>
            <a:ext cx="641350" cy="1524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7359" y="4053773"/>
            <a:ext cx="549275" cy="1524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833938" y="1219200"/>
            <a:ext cx="411162" cy="182563"/>
          </a:xfrm>
          <a:prstGeom prst="round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619209" y="3857625"/>
            <a:ext cx="411162" cy="182563"/>
          </a:xfrm>
          <a:prstGeom prst="round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919913" y="3857625"/>
            <a:ext cx="457200" cy="182563"/>
          </a:xfrm>
          <a:prstGeom prst="roundRect">
            <a:avLst/>
          </a:prstGeom>
          <a:noFill/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Sampling Rates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Prior to a performance analysis run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Calculate “best” sampling rate per parameters of run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Confidence level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Confidence interval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Estimated execution time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Sampling overhead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During a performance analysis run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Adjust the sampling rate based on intermediate analysis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Function taking largest proportion of execution time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Total observed execution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1B27EC-63CE-4F8E-8085-8B2EF2CE813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ninstweek2007rutar">
  <a:themeElements>
    <a:clrScheme name="">
      <a:dk1>
        <a:srgbClr val="DC0081"/>
      </a:dk1>
      <a:lt1>
        <a:srgbClr val="FFFFFF"/>
      </a:lt1>
      <a:dk2>
        <a:srgbClr val="474747"/>
      </a:dk2>
      <a:lt2>
        <a:srgbClr val="CECECE"/>
      </a:lt2>
      <a:accent1>
        <a:srgbClr val="A2C1FE"/>
      </a:accent1>
      <a:accent2>
        <a:srgbClr val="919191"/>
      </a:accent2>
      <a:accent3>
        <a:srgbClr val="FFFFFF"/>
      </a:accent3>
      <a:accent4>
        <a:srgbClr val="BC006D"/>
      </a:accent4>
      <a:accent5>
        <a:srgbClr val="CEDDFE"/>
      </a:accent5>
      <a:accent6>
        <a:srgbClr val="838383"/>
      </a:accent6>
      <a:hlink>
        <a:srgbClr val="F6BF69"/>
      </a:hlink>
      <a:folHlink>
        <a:srgbClr val="DADADA"/>
      </a:folHlink>
    </a:clrScheme>
    <a:fontScheme name="dyninstweek2007rutar">
      <a:majorFont>
        <a:latin typeface="Comic Sans MS"/>
        <a:ea typeface="굴림"/>
        <a:cs typeface="굴림"/>
      </a:majorFont>
      <a:minorFont>
        <a:latin typeface="Comic Sans MS"/>
        <a:ea typeface="굴림"/>
        <a:cs typeface="굴림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dyninstweek2007ruta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instweek2007rut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ninstweek2007ruta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instweek2007ruta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instweek2007ruta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instweek2007ruta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instweek2007ruta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HD:Users:nickrutar:Documents:RA Notes:My Talk/Papers:dyninstweek2007rutar.ppt</Template>
  <TotalTime>11791</TotalTime>
  <Words>440</Words>
  <Application>Microsoft Office PowerPoint</Application>
  <PresentationFormat>On-screen Show (4:3)</PresentationFormat>
  <Paragraphs>108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dyninstweek2007rutar</vt:lpstr>
      <vt:lpstr>Equation</vt:lpstr>
      <vt:lpstr>Automatically Adapting Sampling Rates to Minimize Overhead</vt:lpstr>
      <vt:lpstr>Sample of Sampling Practices</vt:lpstr>
      <vt:lpstr>Intuition</vt:lpstr>
      <vt:lpstr>Mathematical Model</vt:lpstr>
      <vt:lpstr>Mathematical Model</vt:lpstr>
      <vt:lpstr>Example</vt:lpstr>
      <vt:lpstr>Example Continued</vt:lpstr>
      <vt:lpstr>Sample Size vs Accuracy</vt:lpstr>
      <vt:lpstr>Adapting Sampling Rates</vt:lpstr>
      <vt:lpstr>Example Simulation Result</vt:lpstr>
      <vt:lpstr>Future Work/Conclusion</vt:lpstr>
      <vt:lpstr>Back-up slides</vt:lpstr>
      <vt:lpstr>Jain vs Lilja</vt:lpstr>
      <vt:lpstr>Intuition Refined</vt:lpstr>
    </vt:vector>
  </TitlesOfParts>
  <Company>Nick Rutar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Automatically Adapting Sampling Rates to Minimize Overhead</dc:title>
  <dc:creator>Geoff Stoker</dc:creator>
  <cp:lastModifiedBy>CSD</cp:lastModifiedBy>
  <cp:revision>98</cp:revision>
  <cp:lastPrinted>2008-04-22T18:07:39Z</cp:lastPrinted>
  <dcterms:created xsi:type="dcterms:W3CDTF">2008-04-23T16:03:41Z</dcterms:created>
  <dcterms:modified xsi:type="dcterms:W3CDTF">2010-04-09T22:47:16Z</dcterms:modified>
</cp:coreProperties>
</file>