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51" r:id="rId1"/>
  </p:sldMasterIdLst>
  <p:notesMasterIdLst>
    <p:notesMasterId r:id="rId29"/>
  </p:notesMasterIdLst>
  <p:handoutMasterIdLst>
    <p:handoutMasterId r:id="rId30"/>
  </p:handoutMasterIdLst>
  <p:sldIdLst>
    <p:sldId id="413" r:id="rId2"/>
    <p:sldId id="422" r:id="rId3"/>
    <p:sldId id="440" r:id="rId4"/>
    <p:sldId id="441" r:id="rId5"/>
    <p:sldId id="445" r:id="rId6"/>
    <p:sldId id="442" r:id="rId7"/>
    <p:sldId id="446" r:id="rId8"/>
    <p:sldId id="447" r:id="rId9"/>
    <p:sldId id="448" r:id="rId10"/>
    <p:sldId id="449" r:id="rId11"/>
    <p:sldId id="450" r:id="rId12"/>
    <p:sldId id="443" r:id="rId13"/>
    <p:sldId id="444" r:id="rId14"/>
    <p:sldId id="456" r:id="rId15"/>
    <p:sldId id="451" r:id="rId16"/>
    <p:sldId id="452" r:id="rId17"/>
    <p:sldId id="465" r:id="rId18"/>
    <p:sldId id="454" r:id="rId19"/>
    <p:sldId id="457" r:id="rId20"/>
    <p:sldId id="455" r:id="rId21"/>
    <p:sldId id="458" r:id="rId22"/>
    <p:sldId id="461" r:id="rId23"/>
    <p:sldId id="459" r:id="rId24"/>
    <p:sldId id="460" r:id="rId25"/>
    <p:sldId id="462" r:id="rId26"/>
    <p:sldId id="463" r:id="rId27"/>
    <p:sldId id="46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Helvetica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DF967"/>
    <a:srgbClr val="E8EDFF"/>
    <a:srgbClr val="F3F5DB"/>
    <a:srgbClr val="DFA7FF"/>
    <a:srgbClr val="CFFFE5"/>
    <a:srgbClr val="FFFFFF"/>
    <a:srgbClr val="231F20"/>
    <a:srgbClr val="242021"/>
    <a:srgbClr val="D6DDE9"/>
    <a:srgbClr val="124A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315" autoAdjust="0"/>
    <p:restoredTop sz="94660"/>
  </p:normalViewPr>
  <p:slideViewPr>
    <p:cSldViewPr snapToGrid="0">
      <p:cViewPr>
        <p:scale>
          <a:sx n="150" d="100"/>
          <a:sy n="150" d="100"/>
        </p:scale>
        <p:origin x="-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ableStyles" Target="tableStyles.xml"/><Relationship Id="rId31" Type="http://schemas.openxmlformats.org/officeDocument/2006/relationships/printerSettings" Target="printerSettings/printerSettings1.bin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9" charset="0"/>
              </a:defRPr>
            </a:lvl1pPr>
          </a:lstStyle>
          <a:p>
            <a:r>
              <a:rPr lang="en-US"/>
              <a:t>09/07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09" charset="0"/>
              </a:defRPr>
            </a:lvl1pPr>
          </a:lstStyle>
          <a:p>
            <a:r>
              <a:rPr lang="en-US"/>
              <a:t>GHM allhands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09" charset="0"/>
              </a:defRPr>
            </a:lvl1pPr>
          </a:lstStyle>
          <a:p>
            <a:fld id="{43E2F869-2A5D-8742-87D9-8152528E83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-109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-109" charset="0"/>
              </a:defRPr>
            </a:lvl1pPr>
          </a:lstStyle>
          <a:p>
            <a:fld id="{C5E460D3-F1C1-C949-B780-349C6E76F4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110" charset="-128"/>
        <a:cs typeface="ＭＳ Ｐゴシック" pitchFamily="-110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2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9CC4D-FD93-FA46-BD82-3858360C1EE8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0" y="1828800"/>
            <a:ext cx="9144000" cy="1981200"/>
            <a:chOff x="0" y="0"/>
            <a:chExt cx="5760" cy="708"/>
          </a:xfrm>
        </p:grpSpPr>
        <p:sp>
          <p:nvSpPr>
            <p:cNvPr id="5" name="Rectangle 17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18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9"/>
          <p:cNvGrpSpPr>
            <a:grpSpLocks/>
          </p:cNvGrpSpPr>
          <p:nvPr userDrawn="1"/>
        </p:nvGrpSpPr>
        <p:grpSpPr bwMode="auto">
          <a:xfrm>
            <a:off x="0" y="3886200"/>
            <a:ext cx="9144000" cy="76200"/>
            <a:chOff x="0" y="0"/>
            <a:chExt cx="5760" cy="708"/>
          </a:xfrm>
        </p:grpSpPr>
        <p:sp>
          <p:nvSpPr>
            <p:cNvPr id="8" name="Rectangle 20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21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22"/>
          <p:cNvGrpSpPr>
            <a:grpSpLocks/>
          </p:cNvGrpSpPr>
          <p:nvPr userDrawn="1"/>
        </p:nvGrpSpPr>
        <p:grpSpPr bwMode="auto">
          <a:xfrm>
            <a:off x="0" y="1676400"/>
            <a:ext cx="9144000" cy="76200"/>
            <a:chOff x="0" y="0"/>
            <a:chExt cx="5760" cy="708"/>
          </a:xfrm>
        </p:grpSpPr>
        <p:sp>
          <p:nvSpPr>
            <p:cNvPr id="11" name="Rectangle 23"/>
            <p:cNvSpPr>
              <a:spLocks noChangeArrowheads="1"/>
            </p:cNvSpPr>
            <p:nvPr userDrawn="1"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24"/>
            <p:cNvSpPr>
              <a:spLocks noChangeArrowheads="1"/>
            </p:cNvSpPr>
            <p:nvPr userDrawn="1"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295400" y="6019800"/>
            <a:ext cx="647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>
                <a:alpha val="50000"/>
              </a:schemeClr>
            </a:outerShdw>
          </a:effectLst>
        </p:spPr>
        <p:txBody>
          <a:bodyPr lIns="0" anchor="ctr">
            <a:prstTxWarp prst="textNoShape">
              <a:avLst/>
            </a:prstTxWarp>
          </a:bodyPr>
          <a:lstStyle/>
          <a:p>
            <a:endParaRPr lang="en-US" sz="2400" b="0">
              <a:latin typeface="Arial" pitchFamily="-109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086100" y="6573838"/>
            <a:ext cx="29749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000">
                <a:solidFill>
                  <a:srgbClr val="124A91"/>
                </a:solidFill>
                <a:latin typeface="Arial" pitchFamily="-109" charset="0"/>
              </a:rPr>
              <a:t>Lawrence Livermore National Laboratory</a:t>
            </a:r>
          </a:p>
        </p:txBody>
      </p:sp>
      <p:sp>
        <p:nvSpPr>
          <p:cNvPr id="439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49850"/>
            <a:ext cx="6553200" cy="796925"/>
          </a:xfrm>
        </p:spPr>
        <p:txBody>
          <a:bodyPr anchor="ctr"/>
          <a:lstStyle>
            <a:lvl1pPr marL="0" indent="0" algn="ctr">
              <a:buFont typeface="Wingdings" pitchFamily="32" charset="2"/>
              <a:buNone/>
              <a:defRPr b="1">
                <a:solidFill>
                  <a:srgbClr val="124A9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93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409531" y="1892300"/>
            <a:ext cx="6357901" cy="1828800"/>
          </a:xfrm>
        </p:spPr>
        <p:txBody>
          <a:bodyPr anchor="ctr"/>
          <a:lstStyle>
            <a:lvl1pPr algn="ctr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image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6239" y="1909127"/>
            <a:ext cx="1858645" cy="1858645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696200" y="6604000"/>
            <a:ext cx="14478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kern="1200" dirty="0" smtClean="0">
                <a:solidFill>
                  <a:schemeClr val="tx1"/>
                </a:solidFill>
                <a:latin typeface="Helvetica" pitchFamily="-109" charset="0"/>
                <a:ea typeface="ＭＳ Ｐゴシック" pitchFamily="-109" charset="-128"/>
                <a:cs typeface="ＭＳ Ｐゴシック" pitchFamily="-109" charset="-128"/>
              </a:rPr>
              <a:t>LLNL-PRES-408863</a:t>
            </a:r>
            <a:endParaRPr lang="en-US" sz="1050" b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152400"/>
            <a:ext cx="2019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152400"/>
            <a:ext cx="5905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0" y="1069975"/>
            <a:ext cx="9144000" cy="5788025"/>
          </a:xfrm>
          <a:prstGeom prst="rect">
            <a:avLst/>
          </a:prstGeom>
          <a:gradFill rotWithShape="1">
            <a:gsLst>
              <a:gs pos="0">
                <a:srgbClr val="E4EAFF">
                  <a:gamma/>
                  <a:tint val="41176"/>
                  <a:invGamma/>
                </a:srgbClr>
              </a:gs>
              <a:gs pos="100000">
                <a:srgbClr val="E4EAFF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716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990600"/>
            <a:ext cx="9142413" cy="152400"/>
            <a:chOff x="0" y="0"/>
            <a:chExt cx="5760" cy="708"/>
          </a:xfrm>
        </p:grpSpPr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 flipV="1">
              <a:off x="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 flipV="1">
              <a:off x="2880" y="0"/>
              <a:ext cx="2880" cy="708"/>
            </a:xfrm>
            <a:prstGeom prst="rect">
              <a:avLst/>
            </a:prstGeom>
            <a:solidFill>
              <a:srgbClr val="124A9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8279" name="Line 7"/>
          <p:cNvSpPr>
            <a:spLocks noChangeShapeType="1"/>
          </p:cNvSpPr>
          <p:nvPr/>
        </p:nvSpPr>
        <p:spPr bwMode="auto">
          <a:xfrm flipV="1">
            <a:off x="2374900" y="6477000"/>
            <a:ext cx="5718175" cy="6350"/>
          </a:xfrm>
          <a:prstGeom prst="line">
            <a:avLst/>
          </a:prstGeom>
          <a:noFill/>
          <a:ln w="6350">
            <a:solidFill>
              <a:srgbClr val="00448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Helvetica" pitchFamily="32" charset="0"/>
              <a:ea typeface="ＭＳ Ｐゴシック" pitchFamily="32" charset="-128"/>
              <a:cs typeface="+mn-cs"/>
            </a:endParaRPr>
          </a:p>
        </p:txBody>
      </p:sp>
      <p:sp>
        <p:nvSpPr>
          <p:cNvPr id="438280" name="Text Box 8"/>
          <p:cNvSpPr txBox="1">
            <a:spLocks noChangeArrowheads="1"/>
          </p:cNvSpPr>
          <p:nvPr/>
        </p:nvSpPr>
        <p:spPr bwMode="auto">
          <a:xfrm>
            <a:off x="8677275" y="6586538"/>
            <a:ext cx="314325" cy="1952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>
            <a:prstTxWarp prst="textNoShape">
              <a:avLst/>
            </a:prstTxWarp>
            <a:spAutoFit/>
          </a:bodyPr>
          <a:lstStyle/>
          <a:p>
            <a:pPr algn="r">
              <a:lnSpc>
                <a:spcPct val="75000"/>
              </a:lnSpc>
            </a:pPr>
            <a:fld id="{44609F48-E726-A946-8580-8800EF4F910E}" type="slidenum">
              <a:rPr lang="en-US" sz="900" b="0">
                <a:latin typeface="Arial Narrow" pitchFamily="-109" charset="0"/>
              </a:rPr>
              <a:pPr algn="r">
                <a:lnSpc>
                  <a:spcPct val="75000"/>
                </a:lnSpc>
              </a:pPr>
              <a:t>‹#›</a:t>
            </a:fld>
            <a:endParaRPr lang="en-US" sz="900" b="0">
              <a:latin typeface="Arial Narrow" pitchFamily="-109" charset="0"/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0"/>
            <a:ext cx="7950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8283" name="Rectangle 11"/>
          <p:cNvSpPr>
            <a:spLocks noChangeArrowheads="1"/>
          </p:cNvSpPr>
          <p:nvPr/>
        </p:nvSpPr>
        <p:spPr bwMode="auto">
          <a:xfrm>
            <a:off x="533400" y="63246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" dir="2700000" algn="ctr" rotWithShape="0">
              <a:schemeClr val="bg2">
                <a:alpha val="50000"/>
              </a:schemeClr>
            </a:outerShdw>
          </a:effectLst>
        </p:spPr>
        <p:txBody>
          <a:bodyPr lIns="0" anchor="b">
            <a:prstTxWarp prst="textNoShape">
              <a:avLst/>
            </a:prstTxWarp>
          </a:bodyPr>
          <a:lstStyle/>
          <a:p>
            <a:pPr eaLnBrk="1" hangingPunct="1"/>
            <a:endParaRPr lang="en-US" sz="2400">
              <a:solidFill>
                <a:srgbClr val="124A91"/>
              </a:solidFill>
              <a:latin typeface="Arial Narrow" pitchFamily="-109" charset="0"/>
            </a:endParaRP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533400" y="6248400"/>
            <a:ext cx="3352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solidFill>
                <a:srgbClr val="0039A6"/>
              </a:solidFill>
              <a:latin typeface="Impact" pitchFamily="-109" charset="0"/>
            </a:endParaRPr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533400" y="6324600"/>
            <a:ext cx="35052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 b="0">
              <a:solidFill>
                <a:srgbClr val="0039A6"/>
              </a:solidFill>
              <a:latin typeface="Impact" pitchFamily="-109" charset="0"/>
            </a:endParaRPr>
          </a:p>
        </p:txBody>
      </p:sp>
      <p:sp>
        <p:nvSpPr>
          <p:cNvPr id="438289" name="Rectangle 17"/>
          <p:cNvSpPr>
            <a:spLocks noChangeArrowheads="1"/>
          </p:cNvSpPr>
          <p:nvPr/>
        </p:nvSpPr>
        <p:spPr bwMode="auto">
          <a:xfrm>
            <a:off x="542925" y="6657975"/>
            <a:ext cx="92014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/>
              <a:t> LLNL-PRES-408863</a:t>
            </a:r>
            <a:endParaRPr lang="en-US" sz="600" dirty="0"/>
          </a:p>
        </p:txBody>
      </p:sp>
      <p:sp>
        <p:nvSpPr>
          <p:cNvPr id="438290" name="Rectangle 18"/>
          <p:cNvSpPr>
            <a:spLocks noChangeArrowheads="1"/>
          </p:cNvSpPr>
          <p:nvPr/>
        </p:nvSpPr>
        <p:spPr bwMode="auto">
          <a:xfrm>
            <a:off x="5060950" y="6673334"/>
            <a:ext cx="31854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/>
              <a:t>Center for Applied Scientific Computing, Lawrence Livermore National Laboratory</a:t>
            </a:r>
            <a:endParaRPr lang="en-US" sz="600" dirty="0"/>
          </a:p>
        </p:txBody>
      </p:sp>
      <p:pic>
        <p:nvPicPr>
          <p:cNvPr id="1037" name="Picture 19" descr="lab_icon_no_box_blue_rg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121650" y="62357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+mj-lt"/>
          <a:ea typeface="+mj-ea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24A91"/>
          </a:solidFill>
          <a:latin typeface="Arial Narrow" pitchFamily="32" charset="0"/>
          <a:ea typeface="ＭＳ Ｐゴシック" pitchFamily="3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Wingdings" pitchFamily="-109" charset="2"/>
        <a:buChar char="§"/>
        <a:defRPr sz="24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Times" pitchFamily="-109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-109" charset="2"/>
        <a:buChar char="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Symbol" pitchFamily="-109" charset="2"/>
        <a:buChar char="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24A91"/>
        </a:buClr>
        <a:buFont typeface="Geneva CE" pitchFamily="-109" charset="-18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32" charset="-18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32" charset="-18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32" charset="-18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24A91"/>
        </a:buClr>
        <a:buFont typeface="Geneva CE" pitchFamily="32" charset="-18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Relationship Id="rId3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df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Infrastructure Challenges for Scalable</a:t>
            </a:r>
            <a:br>
              <a:rPr lang="en-US" b="1" dirty="0" smtClean="0"/>
            </a:br>
            <a:r>
              <a:rPr lang="en-US" b="1" dirty="0" smtClean="0"/>
              <a:t>Data Analysis Algorithms</a:t>
            </a:r>
            <a:br>
              <a:rPr lang="en-US" b="1" dirty="0" smtClean="0"/>
            </a:br>
            <a:r>
              <a:rPr lang="en-US" sz="1400" b="1" dirty="0" smtClean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400" b="1" dirty="0" smtClean="0"/>
              <a:t>April 12, 2010</a:t>
            </a:r>
            <a:endParaRPr 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66800" y="4615470"/>
            <a:ext cx="7010400" cy="8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Wingdings" pitchFamily="-109" charset="2"/>
              <a:buNone/>
              <a:tabLst/>
              <a:defRPr/>
            </a:pPr>
            <a:r>
              <a:rPr lang="en-US" sz="2000" kern="0" dirty="0" smtClean="0">
                <a:solidFill>
                  <a:srgbClr val="124A91"/>
                </a:solidFill>
                <a:latin typeface="+mn-lt"/>
                <a:ea typeface="+mn-ea"/>
              </a:rPr>
              <a:t>Todd Gamblin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Wingdings" pitchFamily="-109" charset="2"/>
              <a:buNone/>
              <a:tabLst/>
              <a:defRPr/>
            </a:pPr>
            <a:endParaRPr lang="en-US" sz="2000" kern="0" dirty="0" smtClean="0">
              <a:solidFill>
                <a:srgbClr val="124A91"/>
              </a:solidFill>
              <a:latin typeface="+mn-lt"/>
              <a:ea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Wingdings" pitchFamily="-109" charset="2"/>
              <a:buNone/>
              <a:tabLst/>
              <a:defRPr/>
            </a:pPr>
            <a:r>
              <a:rPr lang="en-US" sz="2000" kern="0" dirty="0" smtClean="0">
                <a:solidFill>
                  <a:srgbClr val="124A91"/>
                </a:solidFill>
                <a:latin typeface="+mn-lt"/>
                <a:ea typeface="+mn-ea"/>
              </a:rPr>
              <a:t>Center for Applied Scientific Computing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Wingdings" pitchFamily="-109" charset="2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24A91"/>
                </a:solidFill>
                <a:effectLst/>
                <a:uLnTx/>
                <a:uFillTx/>
                <a:latin typeface="+mn-lt"/>
                <a:ea typeface="+mn-ea"/>
                <a:cs typeface="ＭＳ Ｐゴシック" pitchFamily="-109" charset="-128"/>
              </a:rPr>
              <a:t>Lawrence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124A91"/>
                </a:solidFill>
                <a:effectLst/>
                <a:uLnTx/>
                <a:uFillTx/>
                <a:latin typeface="+mn-lt"/>
                <a:ea typeface="+mn-ea"/>
                <a:cs typeface="ＭＳ Ｐゴシック" pitchFamily="-109" charset="-128"/>
              </a:rPr>
              <a:t> Livermore National Laboratory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124A91"/>
              </a:solidFill>
              <a:effectLst/>
              <a:uLnTx/>
              <a:uFillTx/>
              <a:latin typeface="+mn-lt"/>
              <a:ea typeface="+mn-ea"/>
              <a:cs typeface="ＭＳ Ｐゴシック" pitchFamily="-109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792315" y="6211121"/>
            <a:ext cx="5359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000" b="1" dirty="0">
                <a:latin typeface="Arial" charset="0"/>
              </a:rPr>
              <a:t>This work performed under the auspices of the U.S. Department of Energy by </a:t>
            </a:r>
            <a:br>
              <a:rPr lang="en-US" sz="1000" b="1" dirty="0">
                <a:latin typeface="Arial" charset="0"/>
              </a:rPr>
            </a:br>
            <a:r>
              <a:rPr lang="en-US" sz="1000" b="1" dirty="0">
                <a:latin typeface="Arial" charset="0"/>
              </a:rPr>
              <a:t>Lawrence Livermore National Laboratory under Contract</a:t>
            </a:r>
            <a:r>
              <a:rPr lang="en-US" sz="1000" b="1" dirty="0" smtClean="0">
                <a:latin typeface="Arial" charset="0"/>
              </a:rPr>
              <a:t> DE-AC52-07NA27344</a:t>
            </a:r>
            <a:endParaRPr lang="en-US" sz="1000" b="1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Libra: Parallel Compression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21" y="4615471"/>
            <a:ext cx="8077200" cy="1718674"/>
          </a:xfrm>
        </p:spPr>
        <p:txBody>
          <a:bodyPr/>
          <a:lstStyle/>
          <a:p>
            <a:r>
              <a:rPr lang="en-US" sz="2000" b="1" dirty="0" smtClean="0"/>
              <a:t>Parallel Wavelet Transform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Wavelet transform applied to consolidated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Transform requires only nearest-neighbor communication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Near-perfect scaling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7" y="1142474"/>
            <a:ext cx="6282152" cy="3422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467817" y="1213403"/>
            <a:ext cx="3277155" cy="3300005"/>
          </a:xfrm>
          <a:prstGeom prst="rect">
            <a:avLst/>
          </a:prstGeom>
          <a:solidFill>
            <a:schemeClr val="tx2">
              <a:lumMod val="65000"/>
              <a:lumOff val="35000"/>
              <a:alpha val="3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44248" y="1258764"/>
            <a:ext cx="1837021" cy="3300005"/>
          </a:xfrm>
          <a:prstGeom prst="rect">
            <a:avLst/>
          </a:prstGeom>
          <a:solidFill>
            <a:schemeClr val="tx2">
              <a:lumMod val="65000"/>
              <a:lumOff val="35000"/>
              <a:alpha val="3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92608" y="1213403"/>
            <a:ext cx="963868" cy="3300005"/>
          </a:xfrm>
          <a:prstGeom prst="rect">
            <a:avLst/>
          </a:prstGeom>
          <a:noFill/>
          <a:ln w="76200" cap="flat" cmpd="sng" algn="ctr">
            <a:solidFill>
              <a:srgbClr val="5DF9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Parallel Compression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21" y="4615471"/>
            <a:ext cx="8077200" cy="1718674"/>
          </a:xfrm>
        </p:spPr>
        <p:txBody>
          <a:bodyPr/>
          <a:lstStyle/>
          <a:p>
            <a:r>
              <a:rPr lang="en-US" sz="2000" b="1" dirty="0" smtClean="0"/>
              <a:t>Local Encoding + Reduction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Local EZW coding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Run-length encoding reduction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Huffman coding of output (optional)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7" y="1142474"/>
            <a:ext cx="6282152" cy="34227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644248" y="1258764"/>
            <a:ext cx="2676154" cy="3300005"/>
          </a:xfrm>
          <a:prstGeom prst="rect">
            <a:avLst/>
          </a:prstGeom>
          <a:solidFill>
            <a:schemeClr val="tx2">
              <a:lumMod val="65000"/>
              <a:lumOff val="35000"/>
              <a:alpha val="3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354420" y="1213403"/>
            <a:ext cx="3413231" cy="3300005"/>
          </a:xfrm>
          <a:prstGeom prst="rect">
            <a:avLst/>
          </a:prstGeom>
          <a:noFill/>
          <a:ln w="76200" cap="flat" cmpd="sng" algn="ctr">
            <a:solidFill>
              <a:srgbClr val="5DF9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Task Parallelism in Libra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060" y="4377326"/>
            <a:ext cx="8077200" cy="2041239"/>
          </a:xfrm>
        </p:spPr>
        <p:txBody>
          <a:bodyPr/>
          <a:lstStyle/>
          <a:p>
            <a:r>
              <a:rPr lang="en-US" sz="2000" b="1" dirty="0" smtClean="0"/>
              <a:t>Libra has hundreds of distributed matrices of load balance data to compress</a:t>
            </a:r>
          </a:p>
          <a:p>
            <a:pPr lvl="1"/>
            <a:r>
              <a:rPr lang="en-US" sz="2000" dirty="0" smtClean="0"/>
              <a:t>Can compress one such region with a parallel wavelet compression algorithm</a:t>
            </a:r>
          </a:p>
          <a:p>
            <a:pPr lvl="1"/>
            <a:r>
              <a:rPr lang="en-US" sz="2000" dirty="0" smtClean="0"/>
              <a:t>Need to aggregate distributed rows to smaller set of processes, so we lose some parallelism.</a:t>
            </a:r>
            <a:endParaRPr lang="en-US" sz="2000" dirty="0"/>
          </a:p>
        </p:txBody>
      </p:sp>
      <p:grpSp>
        <p:nvGrpSpPr>
          <p:cNvPr id="91" name="Group 90"/>
          <p:cNvGrpSpPr/>
          <p:nvPr/>
        </p:nvGrpSpPr>
        <p:grpSpPr>
          <a:xfrm>
            <a:off x="910859" y="1489722"/>
            <a:ext cx="1445296" cy="2388633"/>
            <a:chOff x="944880" y="1330960"/>
            <a:chExt cx="1696720" cy="2804160"/>
          </a:xfrm>
        </p:grpSpPr>
        <p:grpSp>
          <p:nvGrpSpPr>
            <p:cNvPr id="4" name="Group 166"/>
            <p:cNvGrpSpPr/>
            <p:nvPr/>
          </p:nvGrpSpPr>
          <p:grpSpPr>
            <a:xfrm>
              <a:off x="944880" y="1330960"/>
              <a:ext cx="955040" cy="2306320"/>
              <a:chOff x="2509520" y="1534160"/>
              <a:chExt cx="955040" cy="2306320"/>
            </a:xfrm>
          </p:grpSpPr>
          <p:grpSp>
            <p:nvGrpSpPr>
              <p:cNvPr id="5" name="Group 105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132" name="Rectangle 13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6" name="Group 107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124" name="Rectangle 123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7" name="Group 109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16" name="Rectangle 115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8" name="Group 110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9" name="Group 167"/>
            <p:cNvGrpSpPr/>
            <p:nvPr/>
          </p:nvGrpSpPr>
          <p:grpSpPr>
            <a:xfrm>
              <a:off x="1158240" y="1463040"/>
              <a:ext cx="955040" cy="2306320"/>
              <a:chOff x="2509520" y="1534160"/>
              <a:chExt cx="955040" cy="2306320"/>
            </a:xfrm>
          </p:grpSpPr>
          <p:grpSp>
            <p:nvGrpSpPr>
              <p:cNvPr id="10" name="Group 168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185" name="Rectangle 184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1" name="Group 169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2" name="Group 170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77" name="Rectangle 176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3" name="Group 171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14" name="Group 188"/>
            <p:cNvGrpSpPr/>
            <p:nvPr/>
          </p:nvGrpSpPr>
          <p:grpSpPr>
            <a:xfrm>
              <a:off x="1422400" y="1645920"/>
              <a:ext cx="955040" cy="2306320"/>
              <a:chOff x="2509520" y="1534160"/>
              <a:chExt cx="955040" cy="2306320"/>
            </a:xfrm>
          </p:grpSpPr>
          <p:grpSp>
            <p:nvGrpSpPr>
              <p:cNvPr id="15" name="Group 189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206" name="Rectangle 205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6" name="Group 190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202" name="Rectangle 20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7" name="Group 191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98" name="Rectangle 197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8" name="Group 192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94" name="Rectangle 193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19" name="Group 209"/>
            <p:cNvGrpSpPr/>
            <p:nvPr/>
          </p:nvGrpSpPr>
          <p:grpSpPr>
            <a:xfrm>
              <a:off x="1686560" y="1828800"/>
              <a:ext cx="955040" cy="2306320"/>
              <a:chOff x="2509520" y="1534160"/>
              <a:chExt cx="955040" cy="2306320"/>
            </a:xfrm>
          </p:grpSpPr>
          <p:grpSp>
            <p:nvGrpSpPr>
              <p:cNvPr id="20" name="Group 210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1" name="Group 211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2" name="Group 212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3" name="Group 213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</p:grpSp>
      <p:grpSp>
        <p:nvGrpSpPr>
          <p:cNvPr id="24" name="Group 3"/>
          <p:cNvGrpSpPr>
            <a:grpSpLocks/>
          </p:cNvGrpSpPr>
          <p:nvPr/>
        </p:nvGrpSpPr>
        <p:grpSpPr bwMode="auto">
          <a:xfrm>
            <a:off x="4071650" y="1533904"/>
            <a:ext cx="4580494" cy="2684659"/>
            <a:chOff x="0" y="0"/>
            <a:chExt cx="5720" cy="3041"/>
          </a:xfrm>
        </p:grpSpPr>
        <p:sp>
          <p:nvSpPr>
            <p:cNvPr id="232" name="Rectangle 4"/>
            <p:cNvSpPr>
              <a:spLocks/>
            </p:cNvSpPr>
            <p:nvPr/>
          </p:nvSpPr>
          <p:spPr bwMode="auto">
            <a:xfrm>
              <a:off x="0" y="0"/>
              <a:ext cx="5720" cy="3041"/>
            </a:xfrm>
            <a:prstGeom prst="rect">
              <a:avLst/>
            </a:prstGeom>
            <a:solidFill>
              <a:srgbClr val="FDFBFF"/>
            </a:solidFill>
            <a:ln w="38100">
              <a:solidFill>
                <a:srgbClr val="235FA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016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3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" y="81"/>
              <a:ext cx="5512" cy="28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92" name="Right Arrow 91"/>
          <p:cNvSpPr/>
          <p:nvPr/>
        </p:nvSpPr>
        <p:spPr bwMode="auto">
          <a:xfrm>
            <a:off x="2766873" y="1961859"/>
            <a:ext cx="1167982" cy="128144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4093610" y="1542270"/>
            <a:ext cx="2086494" cy="2676293"/>
          </a:xfrm>
          <a:prstGeom prst="rect">
            <a:avLst/>
          </a:prstGeom>
          <a:noFill/>
          <a:ln w="76200" cap="flat" cmpd="sng" algn="ctr">
            <a:solidFill>
              <a:srgbClr val="5DF9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19403" y="1168043"/>
            <a:ext cx="3925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Aggregation of one region loses parallelism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Task Parallelism in Libra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12683"/>
            <a:ext cx="8077200" cy="1869440"/>
          </a:xfrm>
        </p:spPr>
        <p:txBody>
          <a:bodyPr/>
          <a:lstStyle/>
          <a:p>
            <a:r>
              <a:rPr lang="en-US" b="1" dirty="0" smtClean="0"/>
              <a:t>Solution:</a:t>
            </a:r>
            <a:r>
              <a:rPr lang="en-US" dirty="0" smtClean="0"/>
              <a:t> compress all such regions very fast using homogeneous task parallelism</a:t>
            </a:r>
          </a:p>
          <a:p>
            <a:pPr lvl="1"/>
            <a:r>
              <a:rPr lang="en-US" dirty="0" smtClean="0"/>
              <a:t>Aggregate multiple regions to smaller subsets, then use all processes to do simultaneous compression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752108" y="1723715"/>
            <a:ext cx="1390459" cy="2298004"/>
            <a:chOff x="468616" y="1399002"/>
            <a:chExt cx="1696720" cy="2804160"/>
          </a:xfrm>
        </p:grpSpPr>
        <p:grpSp>
          <p:nvGrpSpPr>
            <p:cNvPr id="4" name="Group 166"/>
            <p:cNvGrpSpPr/>
            <p:nvPr/>
          </p:nvGrpSpPr>
          <p:grpSpPr>
            <a:xfrm>
              <a:off x="468616" y="1399002"/>
              <a:ext cx="955040" cy="2306320"/>
              <a:chOff x="2509520" y="1534160"/>
              <a:chExt cx="955040" cy="2306320"/>
            </a:xfrm>
          </p:grpSpPr>
          <p:grpSp>
            <p:nvGrpSpPr>
              <p:cNvPr id="5" name="Group 105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132" name="Rectangle 13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6" name="Group 107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124" name="Rectangle 123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7" name="Group 109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16" name="Rectangle 115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8" name="Group 110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9" name="Group 167"/>
            <p:cNvGrpSpPr/>
            <p:nvPr/>
          </p:nvGrpSpPr>
          <p:grpSpPr>
            <a:xfrm>
              <a:off x="681976" y="1531082"/>
              <a:ext cx="955040" cy="2306320"/>
              <a:chOff x="2509520" y="1534160"/>
              <a:chExt cx="955040" cy="2306320"/>
            </a:xfrm>
          </p:grpSpPr>
          <p:grpSp>
            <p:nvGrpSpPr>
              <p:cNvPr id="10" name="Group 168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185" name="Rectangle 184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1" name="Group 169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2" name="Group 170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77" name="Rectangle 176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3" name="Group 171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14" name="Group 188"/>
            <p:cNvGrpSpPr/>
            <p:nvPr/>
          </p:nvGrpSpPr>
          <p:grpSpPr>
            <a:xfrm>
              <a:off x="946136" y="1713962"/>
              <a:ext cx="955040" cy="2306320"/>
              <a:chOff x="2509520" y="1534160"/>
              <a:chExt cx="955040" cy="2306320"/>
            </a:xfrm>
          </p:grpSpPr>
          <p:grpSp>
            <p:nvGrpSpPr>
              <p:cNvPr id="15" name="Group 189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206" name="Rectangle 205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6" name="Group 190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202" name="Rectangle 20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7" name="Group 191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98" name="Rectangle 197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8" name="Group 192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94" name="Rectangle 193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19" name="Group 209"/>
            <p:cNvGrpSpPr/>
            <p:nvPr/>
          </p:nvGrpSpPr>
          <p:grpSpPr>
            <a:xfrm>
              <a:off x="1210296" y="1896842"/>
              <a:ext cx="955040" cy="2306320"/>
              <a:chOff x="2509520" y="1534160"/>
              <a:chExt cx="955040" cy="2306320"/>
            </a:xfrm>
          </p:grpSpPr>
          <p:grpSp>
            <p:nvGrpSpPr>
              <p:cNvPr id="20" name="Group 210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1" name="Group 211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2" name="Group 212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3" name="Group 213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54" y="1576287"/>
            <a:ext cx="4657300" cy="2601272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2347308" y="2177324"/>
            <a:ext cx="1317397" cy="1247425"/>
            <a:chOff x="2574100" y="2256704"/>
            <a:chExt cx="1317397" cy="1247425"/>
          </a:xfrm>
        </p:grpSpPr>
        <p:sp>
          <p:nvSpPr>
            <p:cNvPr id="89" name="Right Arrow 88"/>
            <p:cNvSpPr/>
            <p:nvPr/>
          </p:nvSpPr>
          <p:spPr bwMode="auto">
            <a:xfrm>
              <a:off x="2574100" y="2256704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90" name="Right Arrow 89"/>
            <p:cNvSpPr/>
            <p:nvPr/>
          </p:nvSpPr>
          <p:spPr bwMode="auto">
            <a:xfrm>
              <a:off x="2755533" y="2381447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92" name="Right Arrow 91"/>
            <p:cNvSpPr/>
            <p:nvPr/>
          </p:nvSpPr>
          <p:spPr bwMode="auto">
            <a:xfrm>
              <a:off x="2930613" y="2499827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3094352" y="2629546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 rot="16200000" flipH="1">
            <a:off x="3685383" y="1360826"/>
            <a:ext cx="986600" cy="986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5DF967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98" name="TextBox 97"/>
          <p:cNvSpPr txBox="1"/>
          <p:nvPr/>
        </p:nvSpPr>
        <p:spPr>
          <a:xfrm>
            <a:off x="3938768" y="1179383"/>
            <a:ext cx="47743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up for lost data parallelism with task parallelism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Compression Scalability in Libra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729" y="1333500"/>
            <a:ext cx="4408271" cy="5198468"/>
          </a:xfrm>
        </p:spPr>
        <p:txBody>
          <a:bodyPr/>
          <a:lstStyle/>
          <a:p>
            <a:r>
              <a:rPr lang="en-US" sz="1800" b="1" dirty="0" smtClean="0"/>
              <a:t>We have run Libra on up to 16,384 processes on </a:t>
            </a:r>
            <a:r>
              <a:rPr lang="en-US" sz="1800" b="1" dirty="0" err="1" smtClean="0"/>
              <a:t>BlueGene</a:t>
            </a:r>
            <a:r>
              <a:rPr lang="en-US" sz="1800" b="1" dirty="0" smtClean="0"/>
              <a:t>/P</a:t>
            </a:r>
          </a:p>
          <a:p>
            <a:endParaRPr lang="en-US" sz="1800" dirty="0" smtClean="0"/>
          </a:p>
          <a:p>
            <a:r>
              <a:rPr lang="en-US" sz="1800" b="1" dirty="0" smtClean="0"/>
              <a:t>Observed sub-linear compression time scaling</a:t>
            </a:r>
          </a:p>
          <a:p>
            <a:pPr lvl="1"/>
            <a:r>
              <a:rPr lang="en-US" sz="1800" dirty="0" smtClean="0"/>
              <a:t>Variability comes from open()</a:t>
            </a:r>
          </a:p>
          <a:p>
            <a:pPr lvl="1"/>
            <a:r>
              <a:rPr lang="en-US" sz="1800" dirty="0" smtClean="0"/>
              <a:t>Other operations are near-constant, keeps total time under 3 seconds at scale.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Compression:</a:t>
            </a:r>
          </a:p>
          <a:p>
            <a:pPr lvl="1"/>
            <a:r>
              <a:rPr lang="en-US" sz="1800" b="1" dirty="0" smtClean="0"/>
              <a:t>2-3 orders of magnitude </a:t>
            </a:r>
          </a:p>
          <a:p>
            <a:pPr lvl="1"/>
            <a:r>
              <a:rPr lang="en-US" sz="1800" b="1" dirty="0" smtClean="0"/>
              <a:t>4-5% error</a:t>
            </a:r>
          </a:p>
        </p:txBody>
      </p:sp>
      <p:pic>
        <p:nvPicPr>
          <p:cNvPr id="4" name="Picture 3" descr="25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635499" y="1462886"/>
            <a:ext cx="4366397" cy="27191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 descr="leg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72000" y="4589408"/>
            <a:ext cx="4572000" cy="1100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Coordinating compression in Libra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3" y="1223343"/>
            <a:ext cx="6175217" cy="5277848"/>
          </a:xfrm>
        </p:spPr>
        <p:txBody>
          <a:bodyPr/>
          <a:lstStyle/>
          <a:p>
            <a:r>
              <a:rPr lang="en-US" sz="1800" b="1" dirty="0" smtClean="0"/>
              <a:t>We need a way to correlate rows from the same region across processes</a:t>
            </a:r>
            <a:endParaRPr lang="en-US" sz="1800" dirty="0" smtClean="0"/>
          </a:p>
          <a:p>
            <a:pPr lvl="1"/>
            <a:r>
              <a:rPr lang="en-US" sz="1800" dirty="0" smtClean="0"/>
              <a:t>Recall that each region is identified by its start and end </a:t>
            </a:r>
            <a:r>
              <a:rPr lang="en-US" sz="1800" dirty="0" err="1" smtClean="0"/>
              <a:t>callpaths</a:t>
            </a:r>
            <a:endParaRPr lang="en-US" sz="1800" dirty="0" smtClean="0"/>
          </a:p>
          <a:p>
            <a:pPr lvl="1"/>
            <a:r>
              <a:rPr lang="en-US" sz="1800" dirty="0" smtClean="0"/>
              <a:t>Region identifiers shown as circles (   ) at right</a:t>
            </a:r>
          </a:p>
          <a:p>
            <a:pPr lvl="1"/>
            <a:r>
              <a:rPr lang="en-US" sz="1800" dirty="0" smtClean="0"/>
              <a:t>Need to match region ids between processes</a:t>
            </a:r>
          </a:p>
          <a:p>
            <a:endParaRPr lang="en-US" sz="1800" dirty="0" smtClean="0"/>
          </a:p>
          <a:p>
            <a:r>
              <a:rPr lang="en-US" sz="1800" b="1" dirty="0" smtClean="0"/>
              <a:t>Requires a process-independent </a:t>
            </a:r>
            <a:r>
              <a:rPr lang="en-US" sz="1800" b="1" dirty="0" err="1" smtClean="0"/>
              <a:t>callpath</a:t>
            </a:r>
            <a:r>
              <a:rPr lang="en-US" sz="1800" b="1" dirty="0" smtClean="0"/>
              <a:t> representation</a:t>
            </a:r>
          </a:p>
          <a:p>
            <a:pPr lvl="1"/>
            <a:r>
              <a:rPr lang="en-US" sz="1800" dirty="0" smtClean="0"/>
              <a:t>Compression is collective; need to dispatch with the right rows simultaneously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Addresses can vary due to different load addresses for the same library in different processes.</a:t>
            </a:r>
          </a:p>
          <a:p>
            <a:endParaRPr lang="en-US" sz="1800" dirty="0" smtClean="0"/>
          </a:p>
          <a:p>
            <a:r>
              <a:rPr lang="en-US" sz="1800" b="1" dirty="0" smtClean="0"/>
              <a:t>May be different sets of region ids on different processes due to differences in execution</a:t>
            </a:r>
          </a:p>
        </p:txBody>
      </p:sp>
      <p:grpSp>
        <p:nvGrpSpPr>
          <p:cNvPr id="14" name="Group 166"/>
          <p:cNvGrpSpPr/>
          <p:nvPr/>
        </p:nvGrpSpPr>
        <p:grpSpPr>
          <a:xfrm>
            <a:off x="6279698" y="1449180"/>
            <a:ext cx="1360765" cy="3286102"/>
            <a:chOff x="2509520" y="1534160"/>
            <a:chExt cx="955040" cy="2306320"/>
          </a:xfrm>
        </p:grpSpPr>
        <p:grpSp>
          <p:nvGrpSpPr>
            <p:cNvPr id="15" name="Group 105"/>
            <p:cNvGrpSpPr/>
            <p:nvPr/>
          </p:nvGrpSpPr>
          <p:grpSpPr>
            <a:xfrm>
              <a:off x="2509520" y="2235200"/>
              <a:ext cx="934720" cy="233680"/>
              <a:chOff x="457200" y="1341120"/>
              <a:chExt cx="934720" cy="23368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6" name="Group 107"/>
            <p:cNvGrpSpPr/>
            <p:nvPr/>
          </p:nvGrpSpPr>
          <p:grpSpPr>
            <a:xfrm>
              <a:off x="2519680" y="2915920"/>
              <a:ext cx="934720" cy="233680"/>
              <a:chOff x="457200" y="1341120"/>
              <a:chExt cx="934720" cy="23368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7" name="Group 109"/>
            <p:cNvGrpSpPr/>
            <p:nvPr/>
          </p:nvGrpSpPr>
          <p:grpSpPr>
            <a:xfrm>
              <a:off x="2529840" y="3606800"/>
              <a:ext cx="934720" cy="233680"/>
              <a:chOff x="457200" y="1341120"/>
              <a:chExt cx="934720" cy="233680"/>
            </a:xfrm>
          </p:grpSpPr>
          <p:sp>
            <p:nvSpPr>
              <p:cNvPr id="23" name="Rectangle 22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18" name="Group 110"/>
            <p:cNvGrpSpPr/>
            <p:nvPr/>
          </p:nvGrpSpPr>
          <p:grpSpPr>
            <a:xfrm>
              <a:off x="2509520" y="1534160"/>
              <a:ext cx="934720" cy="233680"/>
              <a:chOff x="457200" y="1341120"/>
              <a:chExt cx="934720" cy="23368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35" name="Group 167"/>
          <p:cNvGrpSpPr/>
          <p:nvPr/>
        </p:nvGrpSpPr>
        <p:grpSpPr>
          <a:xfrm>
            <a:off x="6583699" y="1637371"/>
            <a:ext cx="1360765" cy="3286102"/>
            <a:chOff x="2509520" y="1534160"/>
            <a:chExt cx="955040" cy="2306320"/>
          </a:xfrm>
        </p:grpSpPr>
        <p:grpSp>
          <p:nvGrpSpPr>
            <p:cNvPr id="36" name="Group 168"/>
            <p:cNvGrpSpPr/>
            <p:nvPr/>
          </p:nvGrpSpPr>
          <p:grpSpPr>
            <a:xfrm>
              <a:off x="2509520" y="2235200"/>
              <a:ext cx="934720" cy="233680"/>
              <a:chOff x="457200" y="1341120"/>
              <a:chExt cx="934720" cy="233680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37" name="Group 169"/>
            <p:cNvGrpSpPr/>
            <p:nvPr/>
          </p:nvGrpSpPr>
          <p:grpSpPr>
            <a:xfrm>
              <a:off x="2519680" y="2915920"/>
              <a:ext cx="934720" cy="233680"/>
              <a:chOff x="457200" y="1341120"/>
              <a:chExt cx="934720" cy="233680"/>
            </a:xfrm>
          </p:grpSpPr>
          <p:sp>
            <p:nvSpPr>
              <p:cNvPr id="48" name="Rectangle 47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38" name="Group 170"/>
            <p:cNvGrpSpPr/>
            <p:nvPr/>
          </p:nvGrpSpPr>
          <p:grpSpPr>
            <a:xfrm>
              <a:off x="2529840" y="3606800"/>
              <a:ext cx="934720" cy="233680"/>
              <a:chOff x="457200" y="1341120"/>
              <a:chExt cx="934720" cy="233680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39" name="Group 171"/>
            <p:cNvGrpSpPr/>
            <p:nvPr/>
          </p:nvGrpSpPr>
          <p:grpSpPr>
            <a:xfrm>
              <a:off x="2509520" y="1534160"/>
              <a:ext cx="934720" cy="233680"/>
              <a:chOff x="457200" y="1341120"/>
              <a:chExt cx="934720" cy="23368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56" name="Group 188"/>
          <p:cNvGrpSpPr/>
          <p:nvPr/>
        </p:nvGrpSpPr>
        <p:grpSpPr>
          <a:xfrm>
            <a:off x="6960080" y="1897943"/>
            <a:ext cx="1360765" cy="3286102"/>
            <a:chOff x="2509520" y="1534160"/>
            <a:chExt cx="955040" cy="2306320"/>
          </a:xfrm>
        </p:grpSpPr>
        <p:grpSp>
          <p:nvGrpSpPr>
            <p:cNvPr id="57" name="Group 189"/>
            <p:cNvGrpSpPr/>
            <p:nvPr/>
          </p:nvGrpSpPr>
          <p:grpSpPr>
            <a:xfrm>
              <a:off x="2509520" y="2235200"/>
              <a:ext cx="934720" cy="233680"/>
              <a:chOff x="457200" y="1341120"/>
              <a:chExt cx="934720" cy="233680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8" name="Group 190"/>
            <p:cNvGrpSpPr/>
            <p:nvPr/>
          </p:nvGrpSpPr>
          <p:grpSpPr>
            <a:xfrm>
              <a:off x="2519680" y="2915920"/>
              <a:ext cx="934720" cy="233680"/>
              <a:chOff x="457200" y="1341120"/>
              <a:chExt cx="934720" cy="233680"/>
            </a:xfrm>
          </p:grpSpPr>
          <p:sp>
            <p:nvSpPr>
              <p:cNvPr id="69" name="Rectangle 68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59" name="Group 191"/>
            <p:cNvGrpSpPr/>
            <p:nvPr/>
          </p:nvGrpSpPr>
          <p:grpSpPr>
            <a:xfrm>
              <a:off x="2529840" y="3606800"/>
              <a:ext cx="934720" cy="233680"/>
              <a:chOff x="457200" y="1341120"/>
              <a:chExt cx="934720" cy="233680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60" name="Group 192"/>
            <p:cNvGrpSpPr/>
            <p:nvPr/>
          </p:nvGrpSpPr>
          <p:grpSpPr>
            <a:xfrm>
              <a:off x="2509520" y="1534160"/>
              <a:ext cx="934720" cy="233680"/>
              <a:chOff x="457200" y="1341120"/>
              <a:chExt cx="934720" cy="233680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grpSp>
        <p:nvGrpSpPr>
          <p:cNvPr id="77" name="Group 209"/>
          <p:cNvGrpSpPr/>
          <p:nvPr/>
        </p:nvGrpSpPr>
        <p:grpSpPr>
          <a:xfrm>
            <a:off x="7336462" y="2158515"/>
            <a:ext cx="1360765" cy="3286102"/>
            <a:chOff x="2509520" y="1534160"/>
            <a:chExt cx="955040" cy="2306320"/>
          </a:xfrm>
        </p:grpSpPr>
        <p:grpSp>
          <p:nvGrpSpPr>
            <p:cNvPr id="78" name="Group 210"/>
            <p:cNvGrpSpPr/>
            <p:nvPr/>
          </p:nvGrpSpPr>
          <p:grpSpPr>
            <a:xfrm>
              <a:off x="2509520" y="2235200"/>
              <a:ext cx="934720" cy="233680"/>
              <a:chOff x="457200" y="1341120"/>
              <a:chExt cx="934720" cy="233680"/>
            </a:xfrm>
          </p:grpSpPr>
          <p:sp>
            <p:nvSpPr>
              <p:cNvPr id="94" name="Rectangle 93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79" name="Group 211"/>
            <p:cNvGrpSpPr/>
            <p:nvPr/>
          </p:nvGrpSpPr>
          <p:grpSpPr>
            <a:xfrm>
              <a:off x="2519680" y="2915920"/>
              <a:ext cx="934720" cy="233680"/>
              <a:chOff x="457200" y="1341120"/>
              <a:chExt cx="934720" cy="233680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80" name="Group 212"/>
            <p:cNvGrpSpPr/>
            <p:nvPr/>
          </p:nvGrpSpPr>
          <p:grpSpPr>
            <a:xfrm>
              <a:off x="2529840" y="3606800"/>
              <a:ext cx="934720" cy="233680"/>
              <a:chOff x="457200" y="1341120"/>
              <a:chExt cx="934720" cy="233680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grpSp>
          <p:nvGrpSpPr>
            <p:cNvPr id="81" name="Group 213"/>
            <p:cNvGrpSpPr/>
            <p:nvPr/>
          </p:nvGrpSpPr>
          <p:grpSpPr>
            <a:xfrm>
              <a:off x="2509520" y="1534160"/>
              <a:ext cx="934720" cy="233680"/>
              <a:chOff x="457200" y="1341120"/>
              <a:chExt cx="934720" cy="23368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45720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69088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92456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1158240" y="1341120"/>
                <a:ext cx="233680" cy="23368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>
                  <a:ln>
                    <a:noFill/>
                  </a:ln>
                  <a:solidFill>
                    <a:srgbClr val="0039A6"/>
                  </a:solidFill>
                  <a:effectLst/>
                  <a:latin typeface="Impac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</p:grpSp>
      <p:cxnSp>
        <p:nvCxnSpPr>
          <p:cNvPr id="102" name="Straight Arrow Connector 101"/>
          <p:cNvCxnSpPr/>
          <p:nvPr/>
        </p:nvCxnSpPr>
        <p:spPr bwMode="auto">
          <a:xfrm rot="5400000">
            <a:off x="6955220" y="3452584"/>
            <a:ext cx="4023301" cy="226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5DF967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103" name="TextBox 102"/>
          <p:cNvSpPr txBox="1"/>
          <p:nvPr/>
        </p:nvSpPr>
        <p:spPr>
          <a:xfrm>
            <a:off x="7729498" y="1184106"/>
            <a:ext cx="1414502" cy="307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MPI Rank</a:t>
            </a:r>
            <a:endParaRPr lang="en-US" dirty="0"/>
          </a:p>
        </p:txBody>
      </p:sp>
      <p:sp>
        <p:nvSpPr>
          <p:cNvPr id="105" name="TextBox 104"/>
          <p:cNvSpPr txBox="1"/>
          <p:nvPr/>
        </p:nvSpPr>
        <p:spPr>
          <a:xfrm>
            <a:off x="5895172" y="5681480"/>
            <a:ext cx="230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local row from each effort region</a:t>
            </a:r>
            <a:endParaRPr lang="en-US" dirty="0"/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6267534" y="4876359"/>
            <a:ext cx="1167983" cy="748455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5DF967"/>
            </a:solidFill>
            <a:prstDash val="solid"/>
            <a:round/>
            <a:headEnd type="arrow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grpSp>
        <p:nvGrpSpPr>
          <p:cNvPr id="107" name="Group 106"/>
          <p:cNvGrpSpPr/>
          <p:nvPr/>
        </p:nvGrpSpPr>
        <p:grpSpPr>
          <a:xfrm>
            <a:off x="6146800" y="1358900"/>
            <a:ext cx="1287780" cy="894080"/>
            <a:chOff x="6146800" y="1358900"/>
            <a:chExt cx="1287780" cy="894080"/>
          </a:xfrm>
        </p:grpSpPr>
        <p:sp>
          <p:nvSpPr>
            <p:cNvPr id="99" name="Oval 98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6159500" y="2374900"/>
            <a:ext cx="1287780" cy="894080"/>
            <a:chOff x="6146800" y="1358900"/>
            <a:chExt cx="1287780" cy="894080"/>
          </a:xfrm>
        </p:grpSpPr>
        <p:sp>
          <p:nvSpPr>
            <p:cNvPr id="109" name="Oval 108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184900" y="3327400"/>
            <a:ext cx="1287780" cy="894080"/>
            <a:chOff x="6146800" y="1358900"/>
            <a:chExt cx="1287780" cy="894080"/>
          </a:xfrm>
        </p:grpSpPr>
        <p:sp>
          <p:nvSpPr>
            <p:cNvPr id="114" name="Oval 113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197600" y="4318000"/>
            <a:ext cx="1287780" cy="894080"/>
            <a:chOff x="6146800" y="1358900"/>
            <a:chExt cx="1287780" cy="894080"/>
          </a:xfrm>
        </p:grpSpPr>
        <p:sp>
          <p:nvSpPr>
            <p:cNvPr id="119" name="Oval 118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sp>
        <p:nvSpPr>
          <p:cNvPr id="133" name="Oval 132"/>
          <p:cNvSpPr/>
          <p:nvPr/>
        </p:nvSpPr>
        <p:spPr bwMode="auto">
          <a:xfrm>
            <a:off x="4508500" y="2565400"/>
            <a:ext cx="182880" cy="182880"/>
          </a:xfrm>
          <a:prstGeom prst="ellipse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Module-offset representation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206500"/>
            <a:ext cx="5638800" cy="5208385"/>
          </a:xfrm>
        </p:spPr>
        <p:txBody>
          <a:bodyPr/>
          <a:lstStyle/>
          <a:p>
            <a:r>
              <a:rPr lang="en-US" sz="1600" b="1" dirty="0" smtClean="0"/>
              <a:t>STAT is able to merge </a:t>
            </a:r>
            <a:r>
              <a:rPr lang="en-US" sz="1600" b="1" dirty="0" err="1" smtClean="0"/>
              <a:t>callpaths</a:t>
            </a:r>
            <a:r>
              <a:rPr lang="en-US" sz="1600" b="1" dirty="0" smtClean="0"/>
              <a:t> because translation is done in the back end</a:t>
            </a:r>
          </a:p>
          <a:p>
            <a:pPr lvl="1"/>
            <a:r>
              <a:rPr lang="en-US" sz="1600" dirty="0" smtClean="0"/>
              <a:t>Call frames are graph elements </a:t>
            </a:r>
            <a:r>
              <a:rPr lang="en-US" sz="1600" dirty="0" err="1" smtClean="0"/>
              <a:t>w</a:t>
            </a:r>
            <a:r>
              <a:rPr lang="en-US" sz="1600" dirty="0" smtClean="0"/>
              <a:t>/string labels</a:t>
            </a:r>
          </a:p>
          <a:p>
            <a:pPr lvl="1"/>
            <a:r>
              <a:rPr lang="en-US" sz="1600" dirty="0" smtClean="0"/>
              <a:t>Names are process-independent</a:t>
            </a:r>
          </a:p>
          <a:p>
            <a:r>
              <a:rPr lang="en-US" sz="1600" b="1" dirty="0" smtClean="0"/>
              <a:t>Libra runs inside instrumentation</a:t>
            </a:r>
          </a:p>
          <a:p>
            <a:pPr lvl="1"/>
            <a:r>
              <a:rPr lang="en-US" sz="1600" dirty="0" smtClean="0"/>
              <a:t>Can’t afford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-party </a:t>
            </a:r>
            <a:r>
              <a:rPr lang="en-US" sz="1600" dirty="0" err="1" smtClean="0"/>
              <a:t>SymtabAPI</a:t>
            </a:r>
            <a:r>
              <a:rPr lang="en-US" sz="1600" dirty="0" smtClean="0"/>
              <a:t> translation on every </a:t>
            </a:r>
            <a:r>
              <a:rPr lang="en-US" sz="1600" dirty="0" err="1" smtClean="0"/>
              <a:t>stackwalk</a:t>
            </a:r>
            <a:r>
              <a:rPr lang="en-US" sz="1600" dirty="0" smtClean="0"/>
              <a:t> </a:t>
            </a:r>
            <a:r>
              <a:rPr lang="en-US" sz="1600" dirty="0" err="1" smtClean="0"/>
              <a:t>b/c</a:t>
            </a:r>
            <a:r>
              <a:rPr lang="en-US" sz="1600" dirty="0" smtClean="0"/>
              <a:t> it’s too frequent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1600" b="1" dirty="0" smtClean="0"/>
              <a:t>We use </a:t>
            </a:r>
            <a:r>
              <a:rPr lang="en-US" sz="1600" b="1" dirty="0" err="1" smtClean="0"/>
              <a:t>getLibOffset</a:t>
            </a:r>
            <a:r>
              <a:rPr lang="en-US" sz="1600" b="1" dirty="0" smtClean="0"/>
              <a:t>() call in </a:t>
            </a:r>
            <a:r>
              <a:rPr lang="en-US" sz="1600" b="1" dirty="0" err="1" smtClean="0"/>
              <a:t>StackwalkerAPI</a:t>
            </a:r>
            <a:endParaRPr lang="en-US" sz="1600" dirty="0" smtClean="0"/>
          </a:p>
          <a:p>
            <a:pPr lvl="1"/>
            <a:r>
              <a:rPr lang="en-US" sz="1600" dirty="0" smtClean="0"/>
              <a:t>Each call frame is a library and an offset into that library rather than an absolute address.</a:t>
            </a:r>
          </a:p>
          <a:p>
            <a:pPr lvl="1"/>
            <a:r>
              <a:rPr lang="en-US" sz="1600" dirty="0" smtClean="0"/>
              <a:t>Translation is done in the front-end or offline</a:t>
            </a:r>
          </a:p>
          <a:p>
            <a:pPr lvl="1"/>
            <a:r>
              <a:rPr lang="en-US" sz="1600" dirty="0" smtClean="0"/>
              <a:t>Runtime representation doesn’t require translation, so still fast.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6601" y="2925819"/>
            <a:ext cx="297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Stackwalk</a:t>
            </a:r>
            <a:r>
              <a:rPr lang="en-US" dirty="0" smtClean="0"/>
              <a:t> in STAT (strings)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223000" y="1346201"/>
            <a:ext cx="1839216" cy="1549400"/>
            <a:chOff x="6438900" y="1905000"/>
            <a:chExt cx="2095500" cy="1765300"/>
          </a:xfrm>
        </p:grpSpPr>
        <p:sp>
          <p:nvSpPr>
            <p:cNvPr id="6" name="Rectangle 5"/>
            <p:cNvSpPr/>
            <p:nvPr/>
          </p:nvSpPr>
          <p:spPr bwMode="auto">
            <a:xfrm>
              <a:off x="6438900" y="19050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_start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438900" y="22479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_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libc_start_main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6438900" y="26035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main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438900" y="29591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someFunctionName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438900" y="33147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MPI_Barrier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583222" y="5988971"/>
            <a:ext cx="3107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Stackwalk</a:t>
            </a:r>
            <a:r>
              <a:rPr lang="en-US" dirty="0" smtClean="0"/>
              <a:t> in Libra (module-offset)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40400" y="4521200"/>
            <a:ext cx="1790700" cy="900776"/>
            <a:chOff x="6883400" y="3873500"/>
            <a:chExt cx="2095500" cy="10541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883400" y="38735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dirty="0" smtClean="0">
                  <a:latin typeface="Helvetica" pitchFamily="32" charset="0"/>
                  <a:ea typeface="ＭＳ Ｐゴシック" pitchFamily="32" charset="-128"/>
                </a:rPr>
                <a:t>/usr/lib64/l</a:t>
              </a: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ibc.so.6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883400" y="42164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/home/</a:t>
              </a:r>
              <a:r>
                <a:rPr kumimoji="0" lang="en-US" sz="12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foo/a.out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883400" y="4572000"/>
              <a:ext cx="20955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/usr/lib64/libmpich.so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255000" y="4165600"/>
            <a:ext cx="740712" cy="1536700"/>
            <a:chOff x="7924800" y="4089400"/>
            <a:chExt cx="850900" cy="17653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8039100" y="4089400"/>
              <a:ext cx="7366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0x347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039100" y="4432300"/>
              <a:ext cx="7366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0x54a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039100" y="4787900"/>
              <a:ext cx="7366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0x37d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039100" y="5143500"/>
              <a:ext cx="7366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0xc1f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8039100" y="5499100"/>
              <a:ext cx="736600" cy="3556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rPr>
                <a:t>0x4fa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7924800" y="4089400"/>
              <a:ext cx="114300" cy="1765300"/>
              <a:chOff x="6438900" y="1905000"/>
              <a:chExt cx="2095500" cy="1765300"/>
            </a:xfrm>
          </p:grpSpPr>
          <p:sp>
            <p:nvSpPr>
              <p:cNvPr id="27" name="Rectangle 26"/>
              <p:cNvSpPr/>
              <p:nvPr/>
            </p:nvSpPr>
            <p:spPr bwMode="auto">
              <a:xfrm>
                <a:off x="6438900" y="1905000"/>
                <a:ext cx="2095500" cy="355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6438900" y="2247900"/>
                <a:ext cx="2095500" cy="355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6438900" y="2603500"/>
                <a:ext cx="2095500" cy="355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6438900" y="2959100"/>
                <a:ext cx="2095500" cy="355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 bwMode="auto">
              <a:xfrm>
                <a:off x="6438900" y="3314700"/>
                <a:ext cx="2095500" cy="3556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2" charset="0"/>
                  <a:ea typeface="ＭＳ Ｐゴシック" pitchFamily="32" charset="-128"/>
                </a:endParaRPr>
              </a:p>
            </p:txBody>
          </p:sp>
        </p:grpSp>
      </p:grpSp>
      <p:cxnSp>
        <p:nvCxnSpPr>
          <p:cNvPr id="34" name="Curved Connector 33"/>
          <p:cNvCxnSpPr>
            <a:stCxn id="27" idx="1"/>
            <a:endCxn id="14" idx="3"/>
          </p:cNvCxnSpPr>
          <p:nvPr/>
        </p:nvCxnSpPr>
        <p:spPr bwMode="auto">
          <a:xfrm rot="10800000" flipV="1">
            <a:off x="7531100" y="4320376"/>
            <a:ext cx="723900" cy="35276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Curved Connector 35"/>
          <p:cNvCxnSpPr>
            <a:stCxn id="28" idx="1"/>
            <a:endCxn id="14" idx="3"/>
          </p:cNvCxnSpPr>
          <p:nvPr/>
        </p:nvCxnSpPr>
        <p:spPr bwMode="auto">
          <a:xfrm rot="10800000" flipV="1">
            <a:off x="7531100" y="4618872"/>
            <a:ext cx="723900" cy="54266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Curved Connector 38"/>
          <p:cNvCxnSpPr>
            <a:stCxn id="29" idx="1"/>
            <a:endCxn id="15" idx="3"/>
          </p:cNvCxnSpPr>
          <p:nvPr/>
        </p:nvCxnSpPr>
        <p:spPr bwMode="auto">
          <a:xfrm rot="10800000" flipV="1">
            <a:off x="7531100" y="4928422"/>
            <a:ext cx="723900" cy="3773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Curved Connector 41"/>
          <p:cNvCxnSpPr>
            <a:stCxn id="30" idx="1"/>
            <a:endCxn id="15" idx="3"/>
          </p:cNvCxnSpPr>
          <p:nvPr/>
        </p:nvCxnSpPr>
        <p:spPr bwMode="auto">
          <a:xfrm rot="10800000">
            <a:off x="7531100" y="4966162"/>
            <a:ext cx="723900" cy="27181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Curved Connector 44"/>
          <p:cNvCxnSpPr>
            <a:stCxn id="31" idx="1"/>
            <a:endCxn id="16" idx="3"/>
          </p:cNvCxnSpPr>
          <p:nvPr/>
        </p:nvCxnSpPr>
        <p:spPr bwMode="auto">
          <a:xfrm rot="10800000">
            <a:off x="7531100" y="5270039"/>
            <a:ext cx="723900" cy="27748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926122" y="5455571"/>
            <a:ext cx="13260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Module Table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254000" y="3644900"/>
            <a:ext cx="74803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Frame::getLibOffset(std::string</a:t>
            </a:r>
            <a:r>
              <a:rPr lang="en-US" dirty="0" smtClean="0"/>
              <a:t> &amp;lib, </a:t>
            </a:r>
            <a:r>
              <a:rPr lang="en-US" dirty="0" err="1" smtClean="0"/>
              <a:t>Dyninst::Offset</a:t>
            </a:r>
            <a:r>
              <a:rPr lang="en-US" dirty="0" smtClean="0"/>
              <a:t> &amp;offset, void* &amp;</a:t>
            </a:r>
            <a:r>
              <a:rPr lang="en-US" dirty="0" err="1" smtClean="0"/>
              <a:t>symtab</a:t>
            </a:r>
            <a:r>
              <a:rPr lang="en-US" dirty="0" smtClean="0"/>
              <a:t>);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Module-offset representation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206500"/>
            <a:ext cx="8356600" cy="5208385"/>
          </a:xfrm>
        </p:spPr>
        <p:txBody>
          <a:bodyPr/>
          <a:lstStyle/>
          <a:p>
            <a:r>
              <a:rPr lang="en-US" sz="1800" b="1" dirty="0" smtClean="0"/>
              <a:t>Advantages:</a:t>
            </a:r>
          </a:p>
          <a:p>
            <a:pPr lvl="1"/>
            <a:r>
              <a:rPr lang="en-US" sz="1800" dirty="0" smtClean="0"/>
              <a:t>Process-independent representation of call frames</a:t>
            </a:r>
          </a:p>
          <a:p>
            <a:pPr lvl="1"/>
            <a:r>
              <a:rPr lang="en-US" sz="1800" dirty="0" smtClean="0"/>
              <a:t>Frame handles are small, can be compared fast by value </a:t>
            </a:r>
          </a:p>
          <a:p>
            <a:pPr lvl="1"/>
            <a:r>
              <a:rPr lang="en-US" sz="1800" dirty="0" smtClean="0"/>
              <a:t>Doesn’t require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-party translation on the backend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Disadvantages:</a:t>
            </a:r>
          </a:p>
          <a:p>
            <a:pPr lvl="1"/>
            <a:r>
              <a:rPr lang="en-US" sz="1800" dirty="0" smtClean="0"/>
              <a:t>Doesn’t save you if there’s library skew</a:t>
            </a:r>
          </a:p>
          <a:p>
            <a:pPr lvl="2"/>
            <a:r>
              <a:rPr lang="en-US" sz="1800" dirty="0" smtClean="0"/>
              <a:t>e.g. Ranger system actually has </a:t>
            </a:r>
            <a:r>
              <a:rPr lang="en-US" sz="1800" b="1" dirty="0" smtClean="0"/>
              <a:t>different versions </a:t>
            </a:r>
            <a:r>
              <a:rPr lang="en-US" sz="1800" dirty="0" smtClean="0"/>
              <a:t>of </a:t>
            </a:r>
            <a:r>
              <a:rPr lang="en-US" sz="1800" dirty="0" err="1" smtClean="0"/>
              <a:t>libc</a:t>
            </a:r>
            <a:r>
              <a:rPr lang="en-US" sz="1800" dirty="0" smtClean="0"/>
              <a:t> on different nodes</a:t>
            </a:r>
          </a:p>
          <a:p>
            <a:pPr lvl="2"/>
            <a:r>
              <a:rPr lang="en-US" sz="1800" dirty="0" smtClean="0"/>
              <a:t>We claim you’re hosed anyway if this happens</a:t>
            </a:r>
          </a:p>
          <a:p>
            <a:pPr lvl="1"/>
            <a:r>
              <a:rPr lang="en-US" sz="1800" dirty="0" smtClean="0"/>
              <a:t>Paths are not self-contained – need to transfer translation table when we ship things between processes</a:t>
            </a:r>
          </a:p>
          <a:p>
            <a:pPr lvl="2"/>
            <a:r>
              <a:rPr lang="en-US" sz="1800" dirty="0" smtClean="0"/>
              <a:t>This is pretty low overhead, encapsulated in transfer routines</a:t>
            </a:r>
          </a:p>
          <a:p>
            <a:pPr lvl="1"/>
            <a:r>
              <a:rPr lang="en-US" sz="1800" dirty="0" smtClean="0"/>
              <a:t>Need to have binaries around on the front-end when it’s time to translate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Disadvantages are not significant for most of our use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Module-offset representation lets us sort regions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62" y="4161861"/>
            <a:ext cx="8500476" cy="2469334"/>
          </a:xfrm>
        </p:spPr>
        <p:txBody>
          <a:bodyPr/>
          <a:lstStyle/>
          <a:p>
            <a:r>
              <a:rPr lang="en-US" sz="2000" b="1" dirty="0" smtClean="0"/>
              <a:t>With module-offset representation, we can coordinate the collective compression operations: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Union all </a:t>
            </a:r>
            <a:r>
              <a:rPr lang="en-US" sz="2000" dirty="0" err="1" smtClean="0"/>
              <a:t>callpath</a:t>
            </a:r>
            <a:r>
              <a:rPr lang="en-US" sz="2000" dirty="0" smtClean="0"/>
              <a:t> pairs to root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Broadcast full set of </a:t>
            </a:r>
            <a:r>
              <a:rPr lang="en-US" sz="2000" dirty="0" err="1" smtClean="0"/>
              <a:t>callpath</a:t>
            </a:r>
            <a:r>
              <a:rPr lang="en-US" sz="2000" dirty="0" smtClean="0"/>
              <a:t> pairs to all processes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Sort </a:t>
            </a:r>
            <a:r>
              <a:rPr lang="en-US" sz="2000" dirty="0" err="1" smtClean="0"/>
              <a:t>callpath</a:t>
            </a:r>
            <a:r>
              <a:rPr lang="en-US" sz="2000" dirty="0" smtClean="0"/>
              <a:t> pairs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Match rows between processes using sort ordering</a:t>
            </a:r>
          </a:p>
          <a:p>
            <a:pPr lvl="1"/>
            <a:endParaRPr lang="en-US" sz="2000" dirty="0" smtClean="0"/>
          </a:p>
        </p:txBody>
      </p:sp>
      <p:grpSp>
        <p:nvGrpSpPr>
          <p:cNvPr id="4" name="Group 93"/>
          <p:cNvGrpSpPr/>
          <p:nvPr/>
        </p:nvGrpSpPr>
        <p:grpSpPr>
          <a:xfrm>
            <a:off x="3889108" y="1292787"/>
            <a:ext cx="1152950" cy="1905474"/>
            <a:chOff x="468616" y="1399002"/>
            <a:chExt cx="1696720" cy="2804160"/>
          </a:xfrm>
        </p:grpSpPr>
        <p:grpSp>
          <p:nvGrpSpPr>
            <p:cNvPr id="5" name="Group 166"/>
            <p:cNvGrpSpPr/>
            <p:nvPr/>
          </p:nvGrpSpPr>
          <p:grpSpPr>
            <a:xfrm>
              <a:off x="468616" y="1399002"/>
              <a:ext cx="955040" cy="2306320"/>
              <a:chOff x="2509520" y="1534160"/>
              <a:chExt cx="955040" cy="2306320"/>
            </a:xfrm>
          </p:grpSpPr>
          <p:grpSp>
            <p:nvGrpSpPr>
              <p:cNvPr id="6" name="Group 105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132" name="Rectangle 13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4" name="Rectangle 13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35" name="Rectangle 13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7" name="Group 107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124" name="Rectangle 123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8" name="Group 109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16" name="Rectangle 115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9" name="Group 110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10" name="Group 167"/>
            <p:cNvGrpSpPr/>
            <p:nvPr/>
          </p:nvGrpSpPr>
          <p:grpSpPr>
            <a:xfrm>
              <a:off x="681976" y="1531082"/>
              <a:ext cx="955040" cy="2306320"/>
              <a:chOff x="2509520" y="1534160"/>
              <a:chExt cx="955040" cy="2306320"/>
            </a:xfrm>
          </p:grpSpPr>
          <p:grpSp>
            <p:nvGrpSpPr>
              <p:cNvPr id="11" name="Group 168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185" name="Rectangle 184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2" name="Group 169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181" name="Rectangle 180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2" name="Rectangle 181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3" name="Rectangle 182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4" name="Rectangle 183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3" name="Group 170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77" name="Rectangle 176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8" name="Rectangle 177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9" name="Rectangle 178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80" name="Rectangle 179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4" name="Group 171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73" name="Rectangle 172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4" name="Rectangle 173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5" name="Rectangle 174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15" name="Group 188"/>
            <p:cNvGrpSpPr/>
            <p:nvPr/>
          </p:nvGrpSpPr>
          <p:grpSpPr>
            <a:xfrm>
              <a:off x="946136" y="1713962"/>
              <a:ext cx="955040" cy="2306320"/>
              <a:chOff x="2509520" y="1534160"/>
              <a:chExt cx="955040" cy="2306320"/>
            </a:xfrm>
          </p:grpSpPr>
          <p:grpSp>
            <p:nvGrpSpPr>
              <p:cNvPr id="16" name="Group 189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206" name="Rectangle 205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7" name="Rectangle 206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8" name="Rectangle 207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9" name="Rectangle 208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7" name="Group 190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202" name="Rectangle 201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3" name="Rectangle 202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4" name="Rectangle 203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5" name="Rectangle 204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8" name="Group 191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198" name="Rectangle 197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9" name="Rectangle 198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0" name="Rectangle 199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19" name="Group 192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194" name="Rectangle 193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197" name="Rectangle 196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  <p:grpSp>
          <p:nvGrpSpPr>
            <p:cNvPr id="20" name="Group 209"/>
            <p:cNvGrpSpPr/>
            <p:nvPr/>
          </p:nvGrpSpPr>
          <p:grpSpPr>
            <a:xfrm>
              <a:off x="1210296" y="1896842"/>
              <a:ext cx="955040" cy="2306320"/>
              <a:chOff x="2509520" y="1534160"/>
              <a:chExt cx="955040" cy="2306320"/>
            </a:xfrm>
          </p:grpSpPr>
          <p:grpSp>
            <p:nvGrpSpPr>
              <p:cNvPr id="21" name="Group 210"/>
              <p:cNvGrpSpPr/>
              <p:nvPr/>
            </p:nvGrpSpPr>
            <p:grpSpPr>
              <a:xfrm>
                <a:off x="2509520" y="2235200"/>
                <a:ext cx="934720" cy="233680"/>
                <a:chOff x="457200" y="1341120"/>
                <a:chExt cx="934720" cy="233680"/>
              </a:xfrm>
            </p:grpSpPr>
            <p:sp>
              <p:nvSpPr>
                <p:cNvPr id="227" name="Rectangle 226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8" name="Rectangle 227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9" name="Rectangle 228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30" name="Rectangle 229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2" name="Group 211"/>
              <p:cNvGrpSpPr/>
              <p:nvPr/>
            </p:nvGrpSpPr>
            <p:grpSpPr>
              <a:xfrm>
                <a:off x="2519680" y="2915920"/>
                <a:ext cx="934720" cy="233680"/>
                <a:chOff x="457200" y="1341120"/>
                <a:chExt cx="934720" cy="233680"/>
              </a:xfrm>
            </p:grpSpPr>
            <p:sp>
              <p:nvSpPr>
                <p:cNvPr id="223" name="Rectangle 222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5" name="Rectangle 224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6" name="Rectangle 225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3" name="Group 212"/>
              <p:cNvGrpSpPr/>
              <p:nvPr/>
            </p:nvGrpSpPr>
            <p:grpSpPr>
              <a:xfrm>
                <a:off x="2529840" y="3606800"/>
                <a:ext cx="934720" cy="233680"/>
                <a:chOff x="457200" y="1341120"/>
                <a:chExt cx="934720" cy="233680"/>
              </a:xfrm>
            </p:grpSpPr>
            <p:sp>
              <p:nvSpPr>
                <p:cNvPr id="219" name="Rectangle 218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0" name="Rectangle 219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1" name="Rectangle 220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22" name="Rectangle 221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24" name="Group 213"/>
              <p:cNvGrpSpPr/>
              <p:nvPr/>
            </p:nvGrpSpPr>
            <p:grpSpPr>
              <a:xfrm>
                <a:off x="2509520" y="1534160"/>
                <a:ext cx="934720" cy="233680"/>
                <a:chOff x="457200" y="1341120"/>
                <a:chExt cx="934720" cy="233680"/>
              </a:xfrm>
            </p:grpSpPr>
            <p:sp>
              <p:nvSpPr>
                <p:cNvPr id="215" name="Rectangle 214"/>
                <p:cNvSpPr/>
                <p:nvPr/>
              </p:nvSpPr>
              <p:spPr bwMode="auto">
                <a:xfrm>
                  <a:off x="45720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6" name="Rectangle 215"/>
                <p:cNvSpPr/>
                <p:nvPr/>
              </p:nvSpPr>
              <p:spPr bwMode="auto">
                <a:xfrm>
                  <a:off x="69088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7" name="Rectangle 216"/>
                <p:cNvSpPr/>
                <p:nvPr/>
              </p:nvSpPr>
              <p:spPr bwMode="auto">
                <a:xfrm>
                  <a:off x="92456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8" name="Rectangle 217"/>
                <p:cNvSpPr/>
                <p:nvPr/>
              </p:nvSpPr>
              <p:spPr bwMode="auto">
                <a:xfrm>
                  <a:off x="1158240" y="1341120"/>
                  <a:ext cx="233680" cy="23368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0" i="0" u="none" strike="noStrike" cap="none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latin typeface="Impac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</p:grp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730" y="1414371"/>
            <a:ext cx="2970315" cy="1659029"/>
          </a:xfrm>
          <a:prstGeom prst="rect">
            <a:avLst/>
          </a:prstGeom>
        </p:spPr>
      </p:pic>
      <p:grpSp>
        <p:nvGrpSpPr>
          <p:cNvPr id="25" name="Group 94"/>
          <p:cNvGrpSpPr/>
          <p:nvPr/>
        </p:nvGrpSpPr>
        <p:grpSpPr>
          <a:xfrm>
            <a:off x="5233474" y="1882043"/>
            <a:ext cx="862295" cy="816495"/>
            <a:chOff x="2574100" y="2256704"/>
            <a:chExt cx="1317397" cy="1247425"/>
          </a:xfrm>
        </p:grpSpPr>
        <p:sp>
          <p:nvSpPr>
            <p:cNvPr id="89" name="Right Arrow 88"/>
            <p:cNvSpPr/>
            <p:nvPr/>
          </p:nvSpPr>
          <p:spPr bwMode="auto">
            <a:xfrm>
              <a:off x="2574100" y="2256704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90" name="Right Arrow 89"/>
            <p:cNvSpPr/>
            <p:nvPr/>
          </p:nvSpPr>
          <p:spPr bwMode="auto">
            <a:xfrm>
              <a:off x="2755533" y="2381447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92" name="Right Arrow 91"/>
            <p:cNvSpPr/>
            <p:nvPr/>
          </p:nvSpPr>
          <p:spPr bwMode="auto">
            <a:xfrm>
              <a:off x="2930613" y="2499827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93" name="Right Arrow 92"/>
            <p:cNvSpPr/>
            <p:nvPr/>
          </p:nvSpPr>
          <p:spPr bwMode="auto">
            <a:xfrm>
              <a:off x="3094352" y="2629546"/>
              <a:ext cx="797145" cy="87458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sp>
        <p:nvSpPr>
          <p:cNvPr id="103" name="Isosceles Triangle 102"/>
          <p:cNvSpPr/>
          <p:nvPr/>
        </p:nvSpPr>
        <p:spPr bwMode="auto">
          <a:xfrm rot="5400000">
            <a:off x="403505" y="1838605"/>
            <a:ext cx="1767438" cy="791051"/>
          </a:xfrm>
          <a:prstGeom prst="triangle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105" name="Isosceles Triangle 104"/>
          <p:cNvSpPr/>
          <p:nvPr/>
        </p:nvSpPr>
        <p:spPr bwMode="auto">
          <a:xfrm rot="5400000" flipV="1">
            <a:off x="1559672" y="1858032"/>
            <a:ext cx="1763896" cy="793839"/>
          </a:xfrm>
          <a:prstGeom prst="triangle">
            <a:avLst>
              <a:gd name="adj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cxnSp>
        <p:nvCxnSpPr>
          <p:cNvPr id="106" name="Straight Arrow Connector 105"/>
          <p:cNvCxnSpPr/>
          <p:nvPr/>
        </p:nvCxnSpPr>
        <p:spPr bwMode="auto">
          <a:xfrm>
            <a:off x="3638664" y="2749772"/>
            <a:ext cx="831736" cy="59032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5DF967"/>
            </a:solidFill>
            <a:prstDash val="solid"/>
            <a:round/>
            <a:headEnd type="none" w="med" len="med"/>
            <a:tailEnd type="arrow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108" name="TextBox 107"/>
          <p:cNvSpPr txBox="1"/>
          <p:nvPr/>
        </p:nvSpPr>
        <p:spPr>
          <a:xfrm>
            <a:off x="355610" y="3354449"/>
            <a:ext cx="134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Union all</a:t>
            </a:r>
            <a:br>
              <a:rPr lang="en-US" dirty="0" smtClean="0"/>
            </a:br>
            <a:r>
              <a:rPr lang="en-US" dirty="0" err="1" smtClean="0"/>
              <a:t>callpath</a:t>
            </a:r>
            <a:r>
              <a:rPr lang="en-US" dirty="0" smtClean="0"/>
              <a:t> pairs</a:t>
            </a:r>
            <a:endParaRPr lang="en-US" dirty="0"/>
          </a:p>
        </p:txBody>
      </p:sp>
      <p:sp>
        <p:nvSpPr>
          <p:cNvPr id="109" name="TextBox 108"/>
          <p:cNvSpPr txBox="1"/>
          <p:nvPr/>
        </p:nvSpPr>
        <p:spPr>
          <a:xfrm>
            <a:off x="1838593" y="3364430"/>
            <a:ext cx="1601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Broadcast union</a:t>
            </a:r>
            <a:br>
              <a:rPr lang="en-US" dirty="0" smtClean="0"/>
            </a:br>
            <a:r>
              <a:rPr lang="en-US" dirty="0" smtClean="0"/>
              <a:t>to all processes</a:t>
            </a:r>
            <a:endParaRPr lang="en-US" dirty="0"/>
          </a:p>
        </p:txBody>
      </p:sp>
      <p:sp>
        <p:nvSpPr>
          <p:cNvPr id="110" name="TextBox 109"/>
          <p:cNvSpPr txBox="1"/>
          <p:nvPr/>
        </p:nvSpPr>
        <p:spPr>
          <a:xfrm>
            <a:off x="3674840" y="3361709"/>
            <a:ext cx="1890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Sort rows locally by</a:t>
            </a:r>
            <a:br>
              <a:rPr lang="en-US" dirty="0" smtClean="0"/>
            </a:br>
            <a:r>
              <a:rPr lang="en-US" dirty="0" err="1" smtClean="0"/>
              <a:t>callpath</a:t>
            </a:r>
            <a:r>
              <a:rPr lang="en-US" dirty="0" smtClean="0"/>
              <a:t> pairs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5936321" y="3356706"/>
            <a:ext cx="3207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Dispatch instances of compression</a:t>
            </a:r>
          </a:p>
          <a:p>
            <a:pPr algn="ctr"/>
            <a:r>
              <a:rPr lang="en-US" dirty="0" smtClean="0"/>
              <a:t>algorithm in sort order</a:t>
            </a:r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3810000" y="1244600"/>
            <a:ext cx="640232" cy="444500"/>
            <a:chOff x="6146800" y="1358900"/>
            <a:chExt cx="1287780" cy="894080"/>
          </a:xfrm>
        </p:grpSpPr>
        <p:sp>
          <p:nvSpPr>
            <p:cNvPr id="139" name="Oval 138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42" name="Oval 141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822700" y="1727200"/>
            <a:ext cx="640232" cy="444500"/>
            <a:chOff x="6146800" y="1358900"/>
            <a:chExt cx="1287780" cy="894080"/>
          </a:xfrm>
        </p:grpSpPr>
        <p:sp>
          <p:nvSpPr>
            <p:cNvPr id="144" name="Oval 143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45" name="Oval 144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46" name="Oval 145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47" name="Oval 146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3848100" y="2171700"/>
            <a:ext cx="640232" cy="444500"/>
            <a:chOff x="6146800" y="1358900"/>
            <a:chExt cx="1287780" cy="894080"/>
          </a:xfrm>
        </p:grpSpPr>
        <p:sp>
          <p:nvSpPr>
            <p:cNvPr id="149" name="Oval 148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50" name="Oval 149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51" name="Oval 150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52" name="Oval 151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835400" y="2628900"/>
            <a:ext cx="640232" cy="444500"/>
            <a:chOff x="6146800" y="1358900"/>
            <a:chExt cx="1287780" cy="894080"/>
          </a:xfrm>
        </p:grpSpPr>
        <p:sp>
          <p:nvSpPr>
            <p:cNvPr id="154" name="Oval 153"/>
            <p:cNvSpPr/>
            <p:nvPr/>
          </p:nvSpPr>
          <p:spPr bwMode="auto">
            <a:xfrm>
              <a:off x="6146800" y="1358900"/>
              <a:ext cx="182880" cy="18288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55" name="Oval 154"/>
            <p:cNvSpPr/>
            <p:nvPr/>
          </p:nvSpPr>
          <p:spPr bwMode="auto">
            <a:xfrm>
              <a:off x="6477000" y="1549400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56" name="Oval 155"/>
            <p:cNvSpPr/>
            <p:nvPr/>
          </p:nvSpPr>
          <p:spPr bwMode="auto">
            <a:xfrm>
              <a:off x="6883400" y="1803400"/>
              <a:ext cx="182880" cy="18288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57" name="Oval 156"/>
            <p:cNvSpPr/>
            <p:nvPr/>
          </p:nvSpPr>
          <p:spPr bwMode="auto">
            <a:xfrm>
              <a:off x="7251700" y="2070100"/>
              <a:ext cx="182880" cy="18288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38812" y="1771650"/>
            <a:ext cx="229467" cy="236429"/>
            <a:chOff x="500712" y="1930400"/>
            <a:chExt cx="229467" cy="236429"/>
          </a:xfrm>
        </p:grpSpPr>
        <p:sp>
          <p:nvSpPr>
            <p:cNvPr id="162" name="Oval 161"/>
            <p:cNvSpPr/>
            <p:nvPr/>
          </p:nvSpPr>
          <p:spPr bwMode="auto">
            <a:xfrm>
              <a:off x="638211" y="2074430"/>
              <a:ext cx="90921" cy="9092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63" name="Oval 162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64" name="Oval 163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65" name="Oval 164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57862" y="1339850"/>
            <a:ext cx="229467" cy="236429"/>
            <a:chOff x="500712" y="1930400"/>
            <a:chExt cx="229467" cy="236429"/>
          </a:xfrm>
        </p:grpSpPr>
        <p:sp>
          <p:nvSpPr>
            <p:cNvPr id="191" name="Oval 190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92" name="Oval 191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193" name="Oval 192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32462" y="2273300"/>
            <a:ext cx="229467" cy="236429"/>
            <a:chOff x="500712" y="1930400"/>
            <a:chExt cx="229467" cy="236429"/>
          </a:xfrm>
        </p:grpSpPr>
        <p:sp>
          <p:nvSpPr>
            <p:cNvPr id="212" name="Oval 211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13" name="Oval 212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14" name="Oval 213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38812" y="2805437"/>
            <a:ext cx="229467" cy="231342"/>
            <a:chOff x="500712" y="1935487"/>
            <a:chExt cx="229467" cy="231342"/>
          </a:xfrm>
        </p:grpSpPr>
        <p:sp>
          <p:nvSpPr>
            <p:cNvPr id="234" name="Oval 233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35" name="Oval 234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751662" y="2127250"/>
            <a:ext cx="229467" cy="236429"/>
            <a:chOff x="500712" y="1930400"/>
            <a:chExt cx="229467" cy="236429"/>
          </a:xfrm>
        </p:grpSpPr>
        <p:sp>
          <p:nvSpPr>
            <p:cNvPr id="237" name="Oval 236"/>
            <p:cNvSpPr/>
            <p:nvPr/>
          </p:nvSpPr>
          <p:spPr bwMode="auto">
            <a:xfrm>
              <a:off x="638211" y="2074430"/>
              <a:ext cx="90921" cy="9092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38" name="Oval 237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39" name="Oval 238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40" name="Oval 239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2894662" y="1358900"/>
            <a:ext cx="229467" cy="236429"/>
            <a:chOff x="500712" y="1930400"/>
            <a:chExt cx="229467" cy="236429"/>
          </a:xfrm>
        </p:grpSpPr>
        <p:sp>
          <p:nvSpPr>
            <p:cNvPr id="242" name="Oval 241"/>
            <p:cNvSpPr/>
            <p:nvPr/>
          </p:nvSpPr>
          <p:spPr bwMode="auto">
            <a:xfrm>
              <a:off x="638211" y="2074430"/>
              <a:ext cx="90921" cy="9092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43" name="Oval 242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44" name="Oval 243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45" name="Oval 244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2913712" y="1784350"/>
            <a:ext cx="229467" cy="236429"/>
            <a:chOff x="500712" y="1930400"/>
            <a:chExt cx="229467" cy="236429"/>
          </a:xfrm>
        </p:grpSpPr>
        <p:sp>
          <p:nvSpPr>
            <p:cNvPr id="247" name="Oval 246"/>
            <p:cNvSpPr/>
            <p:nvPr/>
          </p:nvSpPr>
          <p:spPr bwMode="auto">
            <a:xfrm>
              <a:off x="638211" y="2074430"/>
              <a:ext cx="90921" cy="9092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48" name="Oval 247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49" name="Oval 248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50" name="Oval 249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2920062" y="2286000"/>
            <a:ext cx="229467" cy="236429"/>
            <a:chOff x="500712" y="1930400"/>
            <a:chExt cx="229467" cy="236429"/>
          </a:xfrm>
        </p:grpSpPr>
        <p:sp>
          <p:nvSpPr>
            <p:cNvPr id="252" name="Oval 251"/>
            <p:cNvSpPr/>
            <p:nvPr/>
          </p:nvSpPr>
          <p:spPr bwMode="auto">
            <a:xfrm>
              <a:off x="638211" y="2074430"/>
              <a:ext cx="90921" cy="9092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53" name="Oval 252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54" name="Oval 253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55" name="Oval 254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>
            <a:off x="2920062" y="2825750"/>
            <a:ext cx="229467" cy="236429"/>
            <a:chOff x="500712" y="1930400"/>
            <a:chExt cx="229467" cy="236429"/>
          </a:xfrm>
        </p:grpSpPr>
        <p:sp>
          <p:nvSpPr>
            <p:cNvPr id="257" name="Oval 256"/>
            <p:cNvSpPr/>
            <p:nvPr/>
          </p:nvSpPr>
          <p:spPr bwMode="auto">
            <a:xfrm>
              <a:off x="638211" y="2074430"/>
              <a:ext cx="90921" cy="9092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58" name="Oval 257"/>
            <p:cNvSpPr/>
            <p:nvPr/>
          </p:nvSpPr>
          <p:spPr bwMode="auto">
            <a:xfrm>
              <a:off x="501650" y="1930400"/>
              <a:ext cx="90921" cy="90920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59" name="Oval 258"/>
            <p:cNvSpPr/>
            <p:nvPr/>
          </p:nvSpPr>
          <p:spPr bwMode="auto">
            <a:xfrm>
              <a:off x="500712" y="2075909"/>
              <a:ext cx="90921" cy="9092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sp>
          <p:nvSpPr>
            <p:cNvPr id="260" name="Oval 259"/>
            <p:cNvSpPr/>
            <p:nvPr/>
          </p:nvSpPr>
          <p:spPr bwMode="auto">
            <a:xfrm>
              <a:off x="639258" y="1935487"/>
              <a:ext cx="90921" cy="90920"/>
            </a:xfrm>
            <a:prstGeom prst="ellipse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1196894"/>
            <a:ext cx="4381198" cy="3934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Libra Front-end GUI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274" y="1188390"/>
            <a:ext cx="4611326" cy="2877768"/>
          </a:xfrm>
        </p:spPr>
        <p:txBody>
          <a:bodyPr/>
          <a:lstStyle/>
          <a:p>
            <a:r>
              <a:rPr lang="en-US" sz="1800" b="1" dirty="0" smtClean="0"/>
              <a:t>Libra GUI supports off-line viewing</a:t>
            </a:r>
          </a:p>
          <a:p>
            <a:pPr lvl="1"/>
            <a:r>
              <a:rPr lang="en-US" sz="1800" dirty="0" smtClean="0"/>
              <a:t>Displays effort surfaces for different regions of code</a:t>
            </a:r>
          </a:p>
          <a:p>
            <a:pPr lvl="1"/>
            <a:r>
              <a:rPr lang="en-US" sz="1800" dirty="0" smtClean="0"/>
              <a:t>Translation is done using </a:t>
            </a:r>
            <a:r>
              <a:rPr lang="en-US" sz="1800" dirty="0" err="1" smtClean="0"/>
              <a:t>SymtabAPI</a:t>
            </a:r>
            <a:endParaRPr lang="en-US" sz="1800" dirty="0" smtClean="0"/>
          </a:p>
          <a:p>
            <a:pPr lvl="1"/>
            <a:r>
              <a:rPr lang="en-US" sz="1800" dirty="0" smtClean="0"/>
              <a:t>GUI is written in Python with VTK and PyQt4</a:t>
            </a:r>
          </a:p>
          <a:p>
            <a:pPr lvl="1"/>
            <a:r>
              <a:rPr lang="en-US" sz="1800" dirty="0" smtClean="0"/>
              <a:t>Can view large datasets with </a:t>
            </a:r>
            <a:r>
              <a:rPr lang="en-US" sz="1800" dirty="0" err="1" smtClean="0"/>
              <a:t>multiscale</a:t>
            </a:r>
            <a:r>
              <a:rPr lang="en-US" sz="1800" dirty="0" smtClean="0"/>
              <a:t> wavelet representation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249394" y="1702243"/>
            <a:ext cx="232477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600" dirty="0" smtClean="0"/>
              <a:t>Scalable Visualization</a:t>
            </a:r>
            <a:endParaRPr lang="en-US" sz="1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961813" y="4416622"/>
            <a:ext cx="4042363" cy="1760237"/>
            <a:chOff x="4731681" y="4032143"/>
            <a:chExt cx="4042363" cy="1760237"/>
          </a:xfrm>
        </p:grpSpPr>
        <p:sp>
          <p:nvSpPr>
            <p:cNvPr id="13" name="Rectangular Callout 12"/>
            <p:cNvSpPr/>
            <p:nvPr/>
          </p:nvSpPr>
          <p:spPr bwMode="auto">
            <a:xfrm>
              <a:off x="4731681" y="4032143"/>
              <a:ext cx="3972452" cy="1723391"/>
            </a:xfrm>
            <a:prstGeom prst="wedgeRectCallout">
              <a:avLst>
                <a:gd name="adj1" fmla="val -88352"/>
                <a:gd name="adj2" fmla="val -53970"/>
              </a:avLst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rcRect l="55829" t="58780" r="4567" b="22426"/>
            <a:stretch>
              <a:fillRect/>
            </a:stretch>
          </p:blipFill>
          <p:spPr>
            <a:xfrm>
              <a:off x="4771542" y="4054507"/>
              <a:ext cx="3854432" cy="1642774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6270661" y="5453826"/>
              <a:ext cx="2503383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 smtClean="0"/>
                <a:t>Load-balance statistics</a:t>
              </a:r>
              <a:endParaRPr lang="en-US" sz="16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7911" y="5231246"/>
            <a:ext cx="3880156" cy="1213584"/>
            <a:chOff x="302955" y="4835116"/>
            <a:chExt cx="3880156" cy="1213584"/>
          </a:xfrm>
        </p:grpSpPr>
        <p:sp>
          <p:nvSpPr>
            <p:cNvPr id="11" name="Rectangular Callout 10"/>
            <p:cNvSpPr/>
            <p:nvPr/>
          </p:nvSpPr>
          <p:spPr bwMode="auto">
            <a:xfrm>
              <a:off x="302955" y="4835116"/>
              <a:ext cx="3856851" cy="1188390"/>
            </a:xfrm>
            <a:prstGeom prst="wedgeRectCallout">
              <a:avLst>
                <a:gd name="adj1" fmla="val -42887"/>
                <a:gd name="adj2" fmla="val -99265"/>
              </a:avLst>
            </a:prstGeom>
            <a:solidFill>
              <a:schemeClr val="accent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rcRect l="3108" t="18281" r="75139" b="73001"/>
            <a:stretch>
              <a:fillRect/>
            </a:stretch>
          </p:blipFill>
          <p:spPr>
            <a:xfrm>
              <a:off x="337913" y="4858418"/>
              <a:ext cx="3798590" cy="1141787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10" name="Rectangle 9"/>
            <p:cNvSpPr/>
            <p:nvPr/>
          </p:nvSpPr>
          <p:spPr>
            <a:xfrm>
              <a:off x="2110854" y="5710146"/>
              <a:ext cx="2072257" cy="33855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 smtClean="0"/>
                <a:t>Source Correlation</a:t>
              </a:r>
              <a:endParaRPr lang="en-US" sz="16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ft Arrow 10"/>
          <p:cNvSpPr/>
          <p:nvPr/>
        </p:nvSpPr>
        <p:spPr bwMode="auto">
          <a:xfrm rot="8623110">
            <a:off x="-937526" y="2475646"/>
            <a:ext cx="11165543" cy="2000086"/>
          </a:xfrm>
          <a:prstGeom prst="leftArrow">
            <a:avLst>
              <a:gd name="adj1" fmla="val 60224"/>
              <a:gd name="adj2" fmla="val 5511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86" y="104472"/>
            <a:ext cx="8945914" cy="809625"/>
          </a:xfrm>
        </p:spPr>
        <p:txBody>
          <a:bodyPr/>
          <a:lstStyle/>
          <a:p>
            <a:r>
              <a:rPr lang="en-US" sz="2800" dirty="0" smtClean="0"/>
              <a:t>High Concurrency Levels Lead to </a:t>
            </a:r>
            <a:br>
              <a:rPr lang="en-US" sz="2800" dirty="0" smtClean="0"/>
            </a:br>
            <a:r>
              <a:rPr lang="en-US" sz="2800" dirty="0" smtClean="0"/>
              <a:t>Unmanageable Performance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40" y="1174197"/>
            <a:ext cx="5581365" cy="2075828"/>
          </a:xfrm>
        </p:spPr>
        <p:txBody>
          <a:bodyPr/>
          <a:lstStyle/>
          <a:p>
            <a:r>
              <a:rPr lang="en-US" sz="2000" b="1" dirty="0" smtClean="0"/>
              <a:t>Architectures are becoming more complex to support massive concurrency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Performance data volume scales </a:t>
            </a:r>
            <a:br>
              <a:rPr lang="en-US" sz="2000" b="1" dirty="0" smtClean="0"/>
            </a:br>
            <a:r>
              <a:rPr lang="en-US" sz="2000" b="1" dirty="0" smtClean="0"/>
              <a:t>linearly with number of </a:t>
            </a:r>
            <a:br>
              <a:rPr lang="en-US" sz="2000" b="1" dirty="0" smtClean="0"/>
            </a:br>
            <a:r>
              <a:rPr lang="en-US" sz="2000" b="1" dirty="0" smtClean="0"/>
              <a:t>concurrent tasks</a:t>
            </a:r>
          </a:p>
          <a:p>
            <a:pPr>
              <a:buNone/>
            </a:pPr>
            <a:endParaRPr lang="en-US" sz="2000" b="1" dirty="0"/>
          </a:p>
        </p:txBody>
      </p:sp>
      <p:pic>
        <p:nvPicPr>
          <p:cNvPr id="4" name="Picture 3" descr="dawn_kim_dave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77" y="4126772"/>
            <a:ext cx="2780006" cy="185237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 descr="sequo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879" y="2639010"/>
            <a:ext cx="2006249" cy="211959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51859" y="6082051"/>
            <a:ext cx="2866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/>
              <a:t>Blue Gene/L: 208k cores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3827566" y="4718432"/>
            <a:ext cx="22315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Sequoia: </a:t>
            </a:r>
          </a:p>
          <a:p>
            <a:pPr algn="ctr"/>
            <a:r>
              <a:rPr lang="en-US" sz="2000" dirty="0" smtClean="0"/>
              <a:t>1.6 million cores</a:t>
            </a:r>
          </a:p>
          <a:p>
            <a:pPr algn="ctr"/>
            <a:r>
              <a:rPr lang="en-US" sz="2000" dirty="0" smtClean="0"/>
              <a:t>6 million threads</a:t>
            </a:r>
            <a:endParaRPr lang="en-US" sz="2000" dirty="0"/>
          </a:p>
        </p:txBody>
      </p:sp>
      <p:pic>
        <p:nvPicPr>
          <p:cNvPr id="9" name="Picture 8" descr="rubber-ball.jpg"/>
          <p:cNvPicPr>
            <a:picLocks noChangeAspect="1"/>
          </p:cNvPicPr>
          <p:nvPr/>
        </p:nvPicPr>
        <p:blipFill>
          <a:blip r:embed="rId4"/>
          <a:srcRect l="17334" t="7815" r="18490" b="1926"/>
          <a:stretch>
            <a:fillRect/>
          </a:stretch>
        </p:blipFill>
        <p:spPr>
          <a:xfrm>
            <a:off x="6588354" y="1120818"/>
            <a:ext cx="2124185" cy="287543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172552" y="4089284"/>
            <a:ext cx="297144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/>
              <a:t>Exascale</a:t>
            </a:r>
            <a:r>
              <a:rPr lang="en-US" sz="2400" dirty="0" smtClean="0"/>
              <a:t>: </a:t>
            </a:r>
          </a:p>
          <a:p>
            <a:pPr algn="ctr"/>
            <a:r>
              <a:rPr lang="en-US" sz="2400" dirty="0" smtClean="0"/>
              <a:t>500 million to </a:t>
            </a:r>
            <a:br>
              <a:rPr lang="en-US" sz="2400" dirty="0" smtClean="0"/>
            </a:br>
            <a:r>
              <a:rPr lang="en-US" sz="2400" dirty="0" smtClean="0"/>
              <a:t>4 billion threads!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Future Directions for Libra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Modify GUI to support streaming and interactive visualization</a:t>
            </a:r>
          </a:p>
          <a:p>
            <a:pPr lvl="1"/>
            <a:r>
              <a:rPr lang="en-US" dirty="0" smtClean="0"/>
              <a:t>Likely will need </a:t>
            </a:r>
            <a:r>
              <a:rPr lang="en-US" dirty="0" err="1" smtClean="0"/>
              <a:t>MRNet</a:t>
            </a:r>
            <a:r>
              <a:rPr lang="en-US" dirty="0" smtClean="0"/>
              <a:t> support to get data out of system and into front-end</a:t>
            </a:r>
          </a:p>
          <a:p>
            <a:endParaRPr lang="en-US" b="1" dirty="0" smtClean="0"/>
          </a:p>
          <a:p>
            <a:r>
              <a:rPr lang="en-US" b="1" dirty="0" smtClean="0"/>
              <a:t>Map parallel wavelet transform and compression techniques to </a:t>
            </a:r>
            <a:r>
              <a:rPr lang="en-US" b="1" dirty="0" err="1" smtClean="0"/>
              <a:t>MRNet</a:t>
            </a:r>
            <a:endParaRPr lang="en-US" b="1" dirty="0" smtClean="0"/>
          </a:p>
          <a:p>
            <a:pPr lvl="1"/>
            <a:r>
              <a:rPr lang="en-US" dirty="0" smtClean="0"/>
              <a:t>Wavelet transform is most difficult part</a:t>
            </a:r>
          </a:p>
          <a:p>
            <a:pPr lvl="1"/>
            <a:r>
              <a:rPr lang="en-US" dirty="0" smtClean="0"/>
              <a:t>Currently requires nearest neighbor communication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Cluster analysis at scale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83" y="2365128"/>
            <a:ext cx="8077200" cy="4007903"/>
          </a:xfrm>
        </p:spPr>
        <p:txBody>
          <a:bodyPr/>
          <a:lstStyle/>
          <a:p>
            <a:r>
              <a:rPr lang="en-US" sz="1800" b="1" dirty="0" smtClean="0"/>
              <a:t>Tools frequently have lots of data distributed over many processes</a:t>
            </a:r>
          </a:p>
          <a:p>
            <a:pPr lvl="1"/>
            <a:r>
              <a:rPr lang="en-US" sz="1800" dirty="0" smtClean="0"/>
              <a:t>Would like some scalable way to get equivalence classes from numerical data in a system</a:t>
            </a:r>
          </a:p>
          <a:p>
            <a:pPr lvl="1"/>
            <a:r>
              <a:rPr lang="en-US" sz="1800" dirty="0" smtClean="0"/>
              <a:t>Don’t want to aggregate all the data</a:t>
            </a:r>
          </a:p>
          <a:p>
            <a:pPr lvl="2"/>
            <a:r>
              <a:rPr lang="en-US" sz="1800" b="1" dirty="0" smtClean="0"/>
              <a:t>O(P)</a:t>
            </a:r>
            <a:r>
              <a:rPr lang="en-US" sz="1800" dirty="0" smtClean="0"/>
              <a:t> data for </a:t>
            </a:r>
            <a:r>
              <a:rPr lang="en-US" sz="1800" b="1" dirty="0" smtClean="0"/>
              <a:t>P</a:t>
            </a:r>
            <a:r>
              <a:rPr lang="en-US" sz="1800" dirty="0" smtClean="0"/>
              <a:t> processes is </a:t>
            </a:r>
            <a:r>
              <a:rPr lang="en-US" sz="1800" dirty="0" err="1" smtClean="0"/>
              <a:t>unscalable</a:t>
            </a:r>
            <a:endParaRPr lang="en-US" sz="1800" dirty="0" smtClean="0"/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Existing clustering algorithms do not scale and can’t handle distributed data</a:t>
            </a:r>
          </a:p>
          <a:p>
            <a:pPr lvl="1"/>
            <a:r>
              <a:rPr lang="en-US" sz="1800" dirty="0" smtClean="0"/>
              <a:t>Hierarchical clustering can be run in a tree, but complexity is still </a:t>
            </a:r>
            <a:r>
              <a:rPr lang="en-US" sz="1800" b="1" i="1" dirty="0" err="1" smtClean="0"/>
              <a:t>O(PlogP</a:t>
            </a:r>
            <a:r>
              <a:rPr lang="en-US" sz="1800" b="1" i="1" dirty="0" smtClean="0"/>
              <a:t>).  </a:t>
            </a:r>
            <a:r>
              <a:rPr lang="en-US" sz="1800" dirty="0" smtClean="0"/>
              <a:t>This is not fast enough for on-line use.</a:t>
            </a:r>
          </a:p>
          <a:p>
            <a:pPr lvl="1"/>
            <a:r>
              <a:rPr lang="en-US" sz="1800" dirty="0" smtClean="0"/>
              <a:t>Existing parallel partitioning algorithms have poor scaling after ~100s of processes.</a:t>
            </a:r>
          </a:p>
        </p:txBody>
      </p:sp>
      <p:pic>
        <p:nvPicPr>
          <p:cNvPr id="4" name="Picture 3" descr="parallel-cluster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7370" b="84442"/>
              <a:stretch>
                <a:fillRect/>
              </a:stretch>
            </p:blipFill>
          </mc:Choice>
          <mc:Fallback>
            <p:blipFill>
              <a:blip r:embed="rId3"/>
              <a:srcRect l="17370" b="84442"/>
              <a:stretch>
                <a:fillRect/>
              </a:stretch>
            </p:blipFill>
          </mc:Fallback>
        </mc:AlternateContent>
        <p:spPr>
          <a:xfrm>
            <a:off x="803998" y="1351503"/>
            <a:ext cx="7682142" cy="6804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K-</a:t>
            </a:r>
            <a:r>
              <a:rPr lang="en-US" sz="3200" dirty="0" err="1" smtClean="0"/>
              <a:t>Medoids</a:t>
            </a:r>
            <a:r>
              <a:rPr lang="en-US" sz="3200" dirty="0" smtClean="0"/>
              <a:t> clustering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05" y="1258197"/>
            <a:ext cx="5760099" cy="5183049"/>
          </a:xfrm>
        </p:spPr>
        <p:txBody>
          <a:bodyPr/>
          <a:lstStyle/>
          <a:p>
            <a:r>
              <a:rPr lang="en-US" sz="1800" dirty="0" smtClean="0"/>
              <a:t>Like K-Means, but slower and less sensitive to outliers</a:t>
            </a:r>
          </a:p>
          <a:p>
            <a:endParaRPr lang="en-US" sz="1800" dirty="0" smtClean="0"/>
          </a:p>
          <a:p>
            <a:r>
              <a:rPr lang="en-US" sz="1800" dirty="0" smtClean="0"/>
              <a:t>Given K, find K representatives, or </a:t>
            </a:r>
            <a:r>
              <a:rPr lang="en-US" sz="1800" b="1" i="1" dirty="0" err="1" smtClean="0"/>
              <a:t>medoids</a:t>
            </a:r>
            <a:r>
              <a:rPr lang="en-US" sz="1800" b="1" dirty="0" smtClean="0"/>
              <a:t> </a:t>
            </a:r>
            <a:r>
              <a:rPr lang="en-US" sz="1800" dirty="0" smtClean="0"/>
              <a:t>that minimize total  distance from each object to its nearest </a:t>
            </a:r>
            <a:r>
              <a:rPr lang="en-US" sz="1800" dirty="0" err="1" smtClean="0"/>
              <a:t>medoid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Minimizes intra-cluster dissimilarity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Can apply criteria like Bayesian Information Criterion to get rid of requirement for fixed K</a:t>
            </a:r>
          </a:p>
          <a:p>
            <a:pPr lvl="1"/>
            <a:r>
              <a:rPr lang="en-US" sz="1800" dirty="0" smtClean="0"/>
              <a:t>User supplies Max K and algorithm finds an ideal K &lt; Max K. </a:t>
            </a:r>
          </a:p>
          <a:p>
            <a:endParaRPr lang="en-US" sz="1800" dirty="0" smtClean="0"/>
          </a:p>
          <a:p>
            <a:r>
              <a:rPr lang="en-US" sz="1800" dirty="0" smtClean="0"/>
              <a:t>Complexity of sequential algorithm PAM is </a:t>
            </a:r>
            <a:r>
              <a:rPr lang="en-US" sz="1800" b="1" i="1" dirty="0" smtClean="0"/>
              <a:t>O(n^2)</a:t>
            </a:r>
          </a:p>
          <a:p>
            <a:r>
              <a:rPr lang="en-US" sz="1800" dirty="0" smtClean="0"/>
              <a:t>Sampled sequential algorithm CLARA is </a:t>
            </a:r>
            <a:r>
              <a:rPr lang="en-US" sz="1800" b="1" i="1" dirty="0" err="1" smtClean="0"/>
              <a:t>O(n</a:t>
            </a:r>
            <a:r>
              <a:rPr lang="en-US" sz="1800" b="1" i="1" dirty="0" smtClean="0"/>
              <a:t>)</a:t>
            </a:r>
          </a:p>
        </p:txBody>
      </p:sp>
      <p:pic>
        <p:nvPicPr>
          <p:cNvPr id="4" name="Picture 3" descr="cluster-ic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32851" y="2326428"/>
            <a:ext cx="2800726" cy="29127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CAPEK Clustering Algorithm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2218"/>
            <a:ext cx="8077200" cy="4724400"/>
          </a:xfrm>
        </p:spPr>
        <p:txBody>
          <a:bodyPr/>
          <a:lstStyle/>
          <a:p>
            <a:r>
              <a:rPr lang="en-US" sz="2000" b="1" dirty="0" smtClean="0"/>
              <a:t>We have come up with a sampled partitioning algorithm that can run in </a:t>
            </a:r>
            <a:r>
              <a:rPr lang="en-US" sz="2000" b="1" i="1" dirty="0" err="1" smtClean="0"/>
              <a:t>O(log(P</a:t>
            </a:r>
            <a:r>
              <a:rPr lang="en-US" sz="2000" b="1" i="1" dirty="0" smtClean="0"/>
              <a:t>))</a:t>
            </a:r>
            <a:r>
              <a:rPr lang="en-US" sz="2000" b="1" dirty="0" smtClean="0"/>
              <a:t> time for P processes</a:t>
            </a:r>
          </a:p>
          <a:p>
            <a:pPr lvl="1"/>
            <a:r>
              <a:rPr lang="en-US" sz="2000" dirty="0" smtClean="0"/>
              <a:t>Looked at existing algorithms and eliminated linear scaling factors</a:t>
            </a:r>
          </a:p>
          <a:p>
            <a:endParaRPr lang="en-US" sz="2000" dirty="0" smtClean="0"/>
          </a:p>
          <a:p>
            <a:r>
              <a:rPr lang="en-US" sz="2000" b="1" dirty="0" smtClean="0"/>
              <a:t>Our algorithm runs in less than a second on 131,072 processes on </a:t>
            </a:r>
            <a:r>
              <a:rPr lang="en-US" sz="2000" b="1" dirty="0" err="1" smtClean="0"/>
              <a:t>BlueGene</a:t>
            </a:r>
            <a:r>
              <a:rPr lang="en-US" sz="2000" b="1" dirty="0" smtClean="0"/>
              <a:t>/P for simple data</a:t>
            </a:r>
          </a:p>
          <a:p>
            <a:pPr lvl="1"/>
            <a:r>
              <a:rPr lang="en-US" sz="2000" dirty="0" smtClean="0"/>
              <a:t>Enables cluster analysis on performance data in-situ in parallel applications.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Clustering Algorithm with Parallel Extensions to K-</a:t>
            </a:r>
            <a:r>
              <a:rPr lang="en-US" sz="2000" b="1" dirty="0" err="1" smtClean="0"/>
              <a:t>Medoids</a:t>
            </a:r>
            <a:r>
              <a:rPr lang="en-US" sz="2000" b="1" dirty="0" smtClean="0"/>
              <a:t> (CAPEK)</a:t>
            </a:r>
          </a:p>
          <a:p>
            <a:pPr lvl="1"/>
            <a:r>
              <a:rPr lang="en-US" sz="2000" dirty="0" smtClean="0"/>
              <a:t>Based on CLARA sampled K-</a:t>
            </a:r>
            <a:r>
              <a:rPr lang="en-US" sz="2000" dirty="0" err="1" smtClean="0"/>
              <a:t>Medoids</a:t>
            </a:r>
            <a:r>
              <a:rPr lang="en-US" sz="2000" dirty="0" smtClean="0"/>
              <a:t> algorithm</a:t>
            </a:r>
          </a:p>
          <a:p>
            <a:pPr lvl="1"/>
            <a:r>
              <a:rPr lang="en-US" sz="2000" dirty="0" smtClean="0"/>
              <a:t>Designed for very large machines and distributed data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CAPEK Algorithm Overview</a:t>
            </a:r>
            <a:endParaRPr lang="en-US" sz="3200" dirty="0"/>
          </a:p>
        </p:txBody>
      </p:sp>
      <p:pic>
        <p:nvPicPr>
          <p:cNvPr id="4" name="Picture 3" descr="parallel-clustering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1603" y="1519590"/>
            <a:ext cx="8661038" cy="40748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CAPEK Scalability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62" y="3895590"/>
            <a:ext cx="8543600" cy="2446686"/>
          </a:xfrm>
        </p:spPr>
        <p:txBody>
          <a:bodyPr/>
          <a:lstStyle/>
          <a:p>
            <a:r>
              <a:rPr lang="en-US" dirty="0" smtClean="0"/>
              <a:t>Performance on up to 131,072 cores</a:t>
            </a:r>
          </a:p>
          <a:p>
            <a:pPr lvl="1"/>
            <a:r>
              <a:rPr lang="en-US" dirty="0" smtClean="0"/>
              <a:t>Algorithm runs in &lt; 1 second for simple vector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More complex data may take slightly longer but will not affect scalability</a:t>
            </a:r>
            <a:endParaRPr lang="en-US" dirty="0"/>
          </a:p>
        </p:txBody>
      </p:sp>
      <p:pic>
        <p:nvPicPr>
          <p:cNvPr id="4" name="Picture 3" descr="v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81733" y="1298046"/>
            <a:ext cx="3938417" cy="2470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5" name="Picture 4" descr="leg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916033" y="1690356"/>
            <a:ext cx="1984103" cy="15156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Cluster Quality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24748"/>
            <a:ext cx="8077200" cy="1571251"/>
          </a:xfrm>
        </p:spPr>
        <p:txBody>
          <a:bodyPr/>
          <a:lstStyle/>
          <a:p>
            <a:r>
              <a:rPr lang="en-US" b="1" dirty="0" smtClean="0"/>
              <a:t>Figure shows error of CAPEK compared to sequential, un-sampled K-</a:t>
            </a:r>
            <a:r>
              <a:rPr lang="en-US" b="1" dirty="0" err="1" smtClean="0"/>
              <a:t>Medoids</a:t>
            </a:r>
            <a:endParaRPr lang="en-US" b="1" dirty="0" smtClean="0"/>
          </a:p>
          <a:p>
            <a:pPr lvl="1"/>
            <a:r>
              <a:rPr lang="en-US" dirty="0" smtClean="0"/>
              <a:t>Error &lt; 8% from optimal clustering on up to 4096 processes</a:t>
            </a:r>
            <a:endParaRPr lang="en-US" dirty="0"/>
          </a:p>
        </p:txBody>
      </p:sp>
      <p:pic>
        <p:nvPicPr>
          <p:cNvPr id="4" name="Picture 3" descr="cluster-quality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905155" y="1329606"/>
            <a:ext cx="5354115" cy="31201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Future directions for CAPEK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48700" cy="1917700"/>
          </a:xfrm>
        </p:spPr>
        <p:txBody>
          <a:bodyPr/>
          <a:lstStyle/>
          <a:p>
            <a:r>
              <a:rPr lang="en-US" sz="2000" b="1" dirty="0" smtClean="0"/>
              <a:t>As with Libra, we would like to pull CAPEK out into an </a:t>
            </a:r>
            <a:r>
              <a:rPr lang="en-US" sz="2000" b="1" dirty="0" err="1" smtClean="0"/>
              <a:t>MRNet</a:t>
            </a:r>
            <a:r>
              <a:rPr lang="en-US" sz="2000" b="1" dirty="0" smtClean="0"/>
              <a:t> tree.</a:t>
            </a:r>
          </a:p>
          <a:p>
            <a:pPr lvl="1"/>
            <a:r>
              <a:rPr lang="en-US" sz="2000" dirty="0" smtClean="0"/>
              <a:t>Minimize perturbation to the application, perform clustering out-of-band</a:t>
            </a:r>
          </a:p>
          <a:p>
            <a:pPr lvl="1"/>
            <a:r>
              <a:rPr lang="en-US" sz="2000" dirty="0" smtClean="0"/>
              <a:t>Also like Libra not a perfect fit for </a:t>
            </a:r>
            <a:r>
              <a:rPr lang="en-US" sz="2000" dirty="0" err="1" smtClean="0"/>
              <a:t>MRNet</a:t>
            </a:r>
            <a:endParaRPr lang="en-US" sz="2000" dirty="0" smtClean="0"/>
          </a:p>
        </p:txBody>
      </p:sp>
      <p:pic>
        <p:nvPicPr>
          <p:cNvPr id="4" name="Picture 3" descr="laser_filament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3479800"/>
            <a:ext cx="2235200" cy="1676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3263900"/>
            <a:ext cx="650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Wingdings" pitchFamily="-109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pitchFamily="-65" charset="-128"/>
              </a:rPr>
              <a:t>Working on a scalable I/O profiler using CAPEK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Times" pitchFamily="-109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Evaluate performance of scalable I/O dump schemes in pF3D laser-plasma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code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Times" pitchFamily="-109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Use clustering to avoid gathering 100k+ profiles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Times" pitchFamily="-109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Correlate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clusterings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of MPI profiles, I/O profiles, and bandwidth traces to diagnose root causes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24A91"/>
              </a:buClr>
              <a:buSzTx/>
              <a:buFont typeface="Wingdings" pitchFamily="-109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We already have STAT for reducing call stack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01693"/>
            <a:ext cx="5384800" cy="5024735"/>
          </a:xfrm>
        </p:spPr>
        <p:txBody>
          <a:bodyPr/>
          <a:lstStyle/>
          <a:p>
            <a:r>
              <a:rPr lang="en-US" sz="2000" b="1" dirty="0" smtClean="0"/>
              <a:t>STAT uses </a:t>
            </a:r>
            <a:r>
              <a:rPr lang="en-US" sz="2000" b="1" dirty="0" err="1" smtClean="0"/>
              <a:t>MRNet</a:t>
            </a:r>
            <a:r>
              <a:rPr lang="en-US" sz="2000" b="1" dirty="0" smtClean="0"/>
              <a:t> to merge call stacks</a:t>
            </a:r>
          </a:p>
          <a:p>
            <a:pPr lvl="1"/>
            <a:r>
              <a:rPr lang="en-US" sz="2000" dirty="0" smtClean="0"/>
              <a:t>Has scaled up to 208k cores</a:t>
            </a:r>
          </a:p>
          <a:p>
            <a:endParaRPr lang="en-US" sz="2000" dirty="0" smtClean="0"/>
          </a:p>
          <a:p>
            <a:r>
              <a:rPr lang="en-US" sz="2000" b="1" dirty="0" smtClean="0"/>
              <a:t>Symbols in call stacks are translated dynamically using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-party </a:t>
            </a:r>
            <a:r>
              <a:rPr lang="en-US" sz="2000" b="1" dirty="0" err="1" smtClean="0"/>
              <a:t>SymtabAPI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dirty="0" smtClean="0"/>
              <a:t>String representation aggregated and merged</a:t>
            </a:r>
          </a:p>
          <a:p>
            <a:pPr lvl="1"/>
            <a:r>
              <a:rPr lang="en-US" sz="2000" dirty="0" smtClean="0"/>
              <a:t>Member ranks of classes merged in bit vectors</a:t>
            </a:r>
          </a:p>
          <a:p>
            <a:pPr lvl="1"/>
            <a:endParaRPr lang="en-US" sz="2000" dirty="0" smtClean="0"/>
          </a:p>
          <a:p>
            <a:r>
              <a:rPr lang="en-US" sz="2000" b="1" dirty="0" smtClean="0"/>
              <a:t>Can also merge temporal ordering information</a:t>
            </a:r>
          </a:p>
          <a:p>
            <a:pPr lvl="1"/>
            <a:r>
              <a:rPr lang="en-US" sz="2000" dirty="0" smtClean="0"/>
              <a:t>Loop info in call stack</a:t>
            </a:r>
          </a:p>
        </p:txBody>
      </p:sp>
      <p:pic>
        <p:nvPicPr>
          <p:cNvPr id="5" name="Picture 4" descr="BGL4K.2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893" y="2432364"/>
            <a:ext cx="4513107" cy="3331421"/>
          </a:xfrm>
          <a:prstGeom prst="rect">
            <a:avLst/>
          </a:prstGeom>
        </p:spPr>
      </p:pic>
      <p:pic>
        <p:nvPicPr>
          <p:cNvPr id="6" name="Picture 5" descr="stat-logo-ic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873" y="1191063"/>
            <a:ext cx="190500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69" y="141060"/>
            <a:ext cx="7950200" cy="809625"/>
          </a:xfrm>
        </p:spPr>
        <p:txBody>
          <a:bodyPr/>
          <a:lstStyle/>
          <a:p>
            <a:r>
              <a:rPr lang="en-US" sz="2800" dirty="0" smtClean="0"/>
              <a:t>How do you </a:t>
            </a:r>
            <a:r>
              <a:rPr lang="en-US" sz="2800" dirty="0" err="1" smtClean="0"/>
              <a:t>scalably</a:t>
            </a:r>
            <a:r>
              <a:rPr lang="en-US" sz="2800" dirty="0" smtClean="0"/>
              <a:t> aggregate and analyze numerical </a:t>
            </a:r>
            <a:br>
              <a:rPr lang="en-US" sz="2800" dirty="0" smtClean="0"/>
            </a:br>
            <a:r>
              <a:rPr lang="en-US" sz="2800" dirty="0" smtClean="0"/>
              <a:t>performance data?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900" y="1362123"/>
            <a:ext cx="6926429" cy="5033761"/>
          </a:xfrm>
        </p:spPr>
        <p:txBody>
          <a:bodyPr/>
          <a:lstStyle/>
          <a:p>
            <a:r>
              <a:rPr lang="en-US" sz="1800" b="1" dirty="0" smtClean="0"/>
              <a:t>This talk is about two tools for in-situ analysis</a:t>
            </a:r>
          </a:p>
          <a:p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Libra</a:t>
            </a:r>
          </a:p>
          <a:p>
            <a:pPr marL="857250" lvl="1" indent="-457200"/>
            <a:r>
              <a:rPr lang="en-US" sz="1800" dirty="0" smtClean="0"/>
              <a:t>Tool for scalable load balance measurement</a:t>
            </a:r>
          </a:p>
          <a:p>
            <a:pPr marL="857250" lvl="1" indent="-457200"/>
            <a:r>
              <a:rPr lang="en-US" sz="1800" dirty="0" smtClean="0"/>
              <a:t>Splits code into regions using </a:t>
            </a:r>
            <a:r>
              <a:rPr lang="en-US" sz="1800" dirty="0" err="1" smtClean="0"/>
              <a:t>StackwalkerAPI</a:t>
            </a:r>
            <a:endParaRPr lang="en-US" sz="1800" dirty="0" smtClean="0"/>
          </a:p>
          <a:p>
            <a:pPr marL="857250" lvl="1" indent="-457200"/>
            <a:r>
              <a:rPr lang="en-US" sz="1800" dirty="0" smtClean="0"/>
              <a:t>Visualizes load balance of regions</a:t>
            </a:r>
          </a:p>
          <a:p>
            <a:pPr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800" b="1" dirty="0" smtClean="0"/>
              <a:t>CAPEK</a:t>
            </a:r>
          </a:p>
          <a:p>
            <a:pPr marL="857250" lvl="1" indent="-457200"/>
            <a:r>
              <a:rPr lang="en-US" sz="1800" dirty="0" smtClean="0"/>
              <a:t>Scalable clustering algorithm for distributed data</a:t>
            </a:r>
          </a:p>
          <a:p>
            <a:pPr marL="857250" lvl="1" indent="-457200"/>
            <a:r>
              <a:rPr lang="en-US" sz="1800" dirty="0" smtClean="0"/>
              <a:t>Up to 131,072 cores, </a:t>
            </a:r>
            <a:r>
              <a:rPr lang="en-US" sz="1800" b="1" i="1" dirty="0" err="1" smtClean="0"/>
              <a:t>O(log(P</a:t>
            </a:r>
            <a:r>
              <a:rPr lang="en-US" sz="1800" b="1" i="1" dirty="0" smtClean="0"/>
              <a:t>))</a:t>
            </a:r>
            <a:r>
              <a:rPr lang="en-US" sz="1800" dirty="0" smtClean="0"/>
              <a:t> performance</a:t>
            </a:r>
          </a:p>
          <a:p>
            <a:pPr marL="1257300" lvl="2" indent="-457200"/>
            <a:endParaRPr lang="en-US" sz="1800" dirty="0" smtClean="0"/>
          </a:p>
          <a:p>
            <a:pPr marL="457200" indent="-457200"/>
            <a:r>
              <a:rPr lang="en-US" sz="1800" b="1" dirty="0" smtClean="0"/>
              <a:t>For this talk, I am focusing on:</a:t>
            </a:r>
          </a:p>
          <a:p>
            <a:pPr marL="857250" lvl="1" indent="-457200"/>
            <a:r>
              <a:rPr lang="en-US" sz="1800" dirty="0" smtClean="0"/>
              <a:t>Communication patterns of the tools </a:t>
            </a:r>
          </a:p>
          <a:p>
            <a:pPr marL="857250" lvl="1" indent="-457200"/>
            <a:r>
              <a:rPr lang="en-US" sz="1800" dirty="0" err="1" smtClean="0"/>
              <a:t>Stackwalker</a:t>
            </a:r>
            <a:r>
              <a:rPr lang="en-US" sz="1800" dirty="0" smtClean="0"/>
              <a:t>-related infrastructure challenges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0674" y="1879055"/>
            <a:ext cx="2555032" cy="1716586"/>
          </a:xfrm>
          <a:prstGeom prst="rect">
            <a:avLst/>
          </a:prstGeom>
        </p:spPr>
      </p:pic>
      <p:pic>
        <p:nvPicPr>
          <p:cNvPr id="7" name="Picture 6" descr="cluster-ic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601496" y="4185901"/>
            <a:ext cx="1700858" cy="17688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Libra Tool: The Effort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Progress Loops</a:t>
            </a:r>
          </a:p>
          <a:p>
            <a:pPr marL="857250" lvl="1" indent="-457200"/>
            <a:r>
              <a:rPr lang="en-US" sz="2000" dirty="0" smtClean="0"/>
              <a:t>Typically the outer loops in SPMD applications</a:t>
            </a:r>
          </a:p>
          <a:p>
            <a:pPr marL="857250" lvl="1" indent="-457200"/>
            <a:r>
              <a:rPr lang="en-US" sz="2000" dirty="0" smtClean="0"/>
              <a:t>Represent absolute progress toward completion</a:t>
            </a:r>
          </a:p>
          <a:p>
            <a:pPr marL="857250" lvl="1" indent="-457200"/>
            <a:r>
              <a:rPr lang="en-US" sz="2000" dirty="0" smtClean="0"/>
              <a:t>Usually correspond to time steps, fixed # of iterations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Effort Regions</a:t>
            </a:r>
            <a:endParaRPr lang="en-US" sz="2000" dirty="0" smtClean="0"/>
          </a:p>
          <a:p>
            <a:pPr marL="857250" lvl="1" indent="-457200"/>
            <a:r>
              <a:rPr lang="en-US" sz="2000" dirty="0" smtClean="0"/>
              <a:t>Variable-time regions of code in SPMD applications</a:t>
            </a:r>
          </a:p>
          <a:p>
            <a:pPr marL="857250" lvl="1" indent="-457200"/>
            <a:r>
              <a:rPr lang="en-US" sz="2000" dirty="0" smtClean="0"/>
              <a:t>Nested within progress loops</a:t>
            </a:r>
          </a:p>
          <a:p>
            <a:pPr marL="857250" lvl="1" indent="-457200"/>
            <a:r>
              <a:rPr lang="en-US" sz="2000" dirty="0" smtClean="0"/>
              <a:t>Represent variable work that must be done</a:t>
            </a:r>
          </a:p>
          <a:p>
            <a:pPr marL="1257300" lvl="2" indent="-457200"/>
            <a:r>
              <a:rPr lang="en-US" sz="2000" dirty="0" smtClean="0"/>
              <a:t>Data dependent case: Adaptive/convergent solvers</a:t>
            </a:r>
          </a:p>
          <a:p>
            <a:pPr marL="1257300" lvl="2" indent="-457200"/>
            <a:r>
              <a:rPr lang="en-US" sz="2000" dirty="0" smtClean="0"/>
              <a:t>Environment-dependent case: Slow nodes, </a:t>
            </a:r>
            <a:r>
              <a:rPr lang="en-US" sz="2000" dirty="0" err="1" smtClean="0"/>
              <a:t>misconfiguration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761" y="1191489"/>
            <a:ext cx="4107914" cy="30362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05" y="152400"/>
            <a:ext cx="8679190" cy="809625"/>
          </a:xfrm>
        </p:spPr>
        <p:txBody>
          <a:bodyPr/>
          <a:lstStyle/>
          <a:p>
            <a:r>
              <a:rPr lang="en-US" sz="2800" dirty="0" smtClean="0"/>
              <a:t>Libra Instrumentation slices applications into effort regions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91" y="1190724"/>
            <a:ext cx="4886948" cy="277835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Manually instrument progress loop</a:t>
            </a:r>
          </a:p>
          <a:p>
            <a:pPr marL="857250" lvl="1" indent="-457200"/>
            <a:r>
              <a:rPr lang="en-US" sz="2000" dirty="0" smtClean="0"/>
              <a:t>Gives us time axis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 smtClean="0"/>
              <a:t>Use </a:t>
            </a:r>
            <a:r>
              <a:rPr lang="en-US" sz="2000" b="1" dirty="0" err="1" smtClean="0"/>
              <a:t>StackwalkerAPI</a:t>
            </a:r>
            <a:endParaRPr lang="en-US" sz="2000" b="1" dirty="0" smtClean="0"/>
          </a:p>
          <a:p>
            <a:pPr marL="857250" lvl="1" indent="-457200"/>
            <a:r>
              <a:rPr lang="en-US" sz="2000" dirty="0" smtClean="0"/>
              <a:t>Collect start and end </a:t>
            </a:r>
            <a:r>
              <a:rPr lang="en-US" sz="2000" dirty="0" err="1" smtClean="0"/>
              <a:t>callpaths</a:t>
            </a:r>
            <a:r>
              <a:rPr lang="en-US" sz="2000" dirty="0" smtClean="0"/>
              <a:t> of synchronous MPI operations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en-US" sz="2000" b="1" dirty="0" smtClean="0"/>
              <a:t>Every progress step:</a:t>
            </a:r>
          </a:p>
          <a:p>
            <a:pPr marL="914400" lvl="1" indent="-457200"/>
            <a:r>
              <a:rPr lang="en-US" sz="2000" dirty="0" smtClean="0">
                <a:cs typeface="ＭＳ Ｐゴシック" pitchFamily="-65" charset="-128"/>
              </a:rPr>
              <a:t>Record cumulative time spent in effort regions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92770" y="4079644"/>
            <a:ext cx="3821458" cy="2585571"/>
            <a:chOff x="272152" y="4014439"/>
            <a:chExt cx="3821458" cy="2585571"/>
          </a:xfrm>
        </p:grpSpPr>
        <p:sp>
          <p:nvSpPr>
            <p:cNvPr id="7" name="Rectangular Callout 6"/>
            <p:cNvSpPr/>
            <p:nvPr/>
          </p:nvSpPr>
          <p:spPr bwMode="auto">
            <a:xfrm>
              <a:off x="272152" y="4014439"/>
              <a:ext cx="3821458" cy="2585571"/>
            </a:xfrm>
            <a:prstGeom prst="wedgeRectCallout">
              <a:avLst>
                <a:gd name="adj1" fmla="val 89796"/>
                <a:gd name="adj2" fmla="val -86749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2" charset="0"/>
                <a:ea typeface="ＭＳ Ｐゴシック" pitchFamily="32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rcRect t="1716" r="3913"/>
            <a:stretch>
              <a:fillRect/>
            </a:stretch>
          </p:blipFill>
          <p:spPr>
            <a:xfrm>
              <a:off x="303576" y="4071140"/>
              <a:ext cx="3619938" cy="2487640"/>
            </a:xfrm>
            <a:prstGeom prst="rect">
              <a:avLst/>
            </a:prstGeom>
          </p:spPr>
        </p:pic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24515" y="4445368"/>
            <a:ext cx="4619485" cy="198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124A91"/>
              </a:buClr>
              <a:buFont typeface="Wingdings" pitchFamily="-109" charset="2"/>
              <a:buChar char="§"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pitchFamily="-65" charset="-128"/>
              </a:rPr>
              <a:t>We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pitchFamily="-65" charset="-128"/>
              </a:rPr>
              <a:t> get a region per </a:t>
            </a:r>
            <a:r>
              <a:rPr lang="en-US" sz="2000" kern="0" dirty="0" smtClean="0">
                <a:latin typeface="+mn-lt"/>
                <a:ea typeface="+mn-ea"/>
                <a:cs typeface="ＭＳ Ｐゴシック" pitchFamily="-65" charset="-128"/>
              </a:rPr>
              <a:t>pair of dynamic </a:t>
            </a:r>
            <a:r>
              <a:rPr lang="en-US" sz="2000" kern="0" dirty="0" err="1" smtClean="0">
                <a:latin typeface="+mn-lt"/>
                <a:ea typeface="+mn-ea"/>
                <a:cs typeface="ＭＳ Ｐゴシック" pitchFamily="-65" charset="-128"/>
              </a:rPr>
              <a:t>callpaths</a:t>
            </a:r>
            <a:endParaRPr lang="en-US" sz="2000" kern="0" dirty="0" smtClean="0">
              <a:latin typeface="+mn-lt"/>
              <a:ea typeface="+mn-ea"/>
              <a:cs typeface="ＭＳ Ｐゴシック" pitchFamily="-65" charset="-128"/>
            </a:endParaRPr>
          </a:p>
          <a:p>
            <a:pPr marL="800100" lvl="1" indent="-342900">
              <a:spcBef>
                <a:spcPct val="20000"/>
              </a:spcBef>
              <a:buClr>
                <a:srgbClr val="124A91"/>
              </a:buClr>
              <a:buFont typeface="Wingdings" pitchFamily="-109" charset="2"/>
              <a:buChar char="§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pitchFamily="-65" charset="-128"/>
              </a:rPr>
              <a:t>One surface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 pitchFamily="-65" charset="-128"/>
              </a:rPr>
              <a:t> plot per region</a:t>
            </a:r>
          </a:p>
          <a:p>
            <a:pPr marL="800100" lvl="1" indent="-342900">
              <a:spcBef>
                <a:spcPct val="20000"/>
              </a:spcBef>
              <a:buClr>
                <a:srgbClr val="124A91"/>
              </a:buClr>
              <a:buFont typeface="Wingdings" pitchFamily="-109" charset="2"/>
              <a:buChar char="§"/>
            </a:pPr>
            <a:r>
              <a:rPr lang="en-US" sz="2000" b="0" kern="0" noProof="0" dirty="0" smtClean="0">
                <a:latin typeface="+mn-lt"/>
                <a:ea typeface="+mn-ea"/>
                <a:cs typeface="ＭＳ Ｐゴシック" pitchFamily="-65" charset="-128"/>
              </a:rPr>
              <a:t>“Slice” code into </a:t>
            </a:r>
            <a:r>
              <a:rPr lang="en-US" sz="2000" b="0" kern="0" dirty="0" smtClean="0">
                <a:latin typeface="+mn-lt"/>
                <a:ea typeface="+mn-ea"/>
                <a:cs typeface="ＭＳ Ｐゴシック" pitchFamily="-65" charset="-128"/>
              </a:rPr>
              <a:t>different load behaviors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87" y="152400"/>
            <a:ext cx="8747226" cy="809625"/>
          </a:xfrm>
        </p:spPr>
        <p:txBody>
          <a:bodyPr/>
          <a:lstStyle/>
          <a:p>
            <a:r>
              <a:rPr lang="en-US" sz="3200" dirty="0" smtClean="0"/>
              <a:t>We manage data volume with parallel compression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21" y="4615471"/>
            <a:ext cx="8077200" cy="1718674"/>
          </a:xfrm>
        </p:spPr>
        <p:txBody>
          <a:bodyPr/>
          <a:lstStyle/>
          <a:p>
            <a:r>
              <a:rPr lang="en-US" sz="2000" b="1" dirty="0" smtClean="0"/>
              <a:t>Four phases of compression algorithm: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Row consolidation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Parallel Wavelet Transform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Local encoding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Reduction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7" y="1142474"/>
            <a:ext cx="6282152" cy="34227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Libra: Parallel Compression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490" y="4615471"/>
            <a:ext cx="8860509" cy="1718674"/>
          </a:xfrm>
        </p:spPr>
        <p:txBody>
          <a:bodyPr/>
          <a:lstStyle/>
          <a:p>
            <a:r>
              <a:rPr lang="en-US" sz="1800" b="1" dirty="0" smtClean="0"/>
              <a:t>Row Consolidation</a:t>
            </a:r>
          </a:p>
          <a:p>
            <a:pPr lvl="1"/>
            <a:r>
              <a:rPr lang="en-US" sz="1800" dirty="0" smtClean="0"/>
              <a:t>Effort data for one region is initially distributed, 1 row per process</a:t>
            </a:r>
          </a:p>
          <a:p>
            <a:pPr lvl="1"/>
            <a:r>
              <a:rPr lang="en-US" sz="1800" dirty="0" smtClean="0"/>
              <a:t>Local gathers consolidate data to a smaller set of processes</a:t>
            </a:r>
          </a:p>
          <a:p>
            <a:pPr lvl="1"/>
            <a:r>
              <a:rPr lang="en-US" sz="1800" dirty="0" smtClean="0"/>
              <a:t>Grouping by </a:t>
            </a:r>
            <a:r>
              <a:rPr lang="en-US" sz="1800" i="1" dirty="0" smtClean="0"/>
              <a:t>R rows enables R simultaneous </a:t>
            </a:r>
            <a:r>
              <a:rPr lang="en-US" sz="1800" i="1" dirty="0" err="1" smtClean="0"/>
              <a:t>compressionsTask</a:t>
            </a:r>
            <a:r>
              <a:rPr lang="en-US" sz="1800" i="1" dirty="0" smtClean="0"/>
              <a:t> and data parallelism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7" y="1142474"/>
            <a:ext cx="6282152" cy="3422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3708061" y="1213403"/>
            <a:ext cx="4036911" cy="3300005"/>
          </a:xfrm>
          <a:prstGeom prst="rect">
            <a:avLst/>
          </a:prstGeom>
          <a:solidFill>
            <a:schemeClr val="tx2">
              <a:lumMod val="65000"/>
              <a:lumOff val="35000"/>
              <a:alpha val="3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610230" y="1213403"/>
            <a:ext cx="2097832" cy="3300005"/>
          </a:xfrm>
          <a:prstGeom prst="rect">
            <a:avLst/>
          </a:prstGeom>
          <a:noFill/>
          <a:ln w="76200" cap="flat" cmpd="sng" algn="ctr">
            <a:solidFill>
              <a:srgbClr val="5DF9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Libra: Parallel Compression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21" y="4615471"/>
            <a:ext cx="8077200" cy="1718674"/>
          </a:xfrm>
        </p:spPr>
        <p:txBody>
          <a:bodyPr/>
          <a:lstStyle/>
          <a:p>
            <a:r>
              <a:rPr lang="en-US" sz="2000" b="1" dirty="0" smtClean="0"/>
              <a:t>Parallel Wavelet Transform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Wavelet transform applied to consolidated 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Transform requires only nearest-neighbor communication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Near-perfect scaling</a:t>
            </a:r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197" y="1142474"/>
            <a:ext cx="6282152" cy="34227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467817" y="1213403"/>
            <a:ext cx="3277155" cy="3300005"/>
          </a:xfrm>
          <a:prstGeom prst="rect">
            <a:avLst/>
          </a:prstGeom>
          <a:solidFill>
            <a:schemeClr val="tx2">
              <a:lumMod val="65000"/>
              <a:lumOff val="35000"/>
              <a:alpha val="3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644248" y="1258764"/>
            <a:ext cx="1837021" cy="3300005"/>
          </a:xfrm>
          <a:prstGeom prst="rect">
            <a:avLst/>
          </a:prstGeom>
          <a:solidFill>
            <a:schemeClr val="tx2">
              <a:lumMod val="65000"/>
              <a:lumOff val="35000"/>
              <a:alpha val="3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492608" y="1213403"/>
            <a:ext cx="963868" cy="3300005"/>
          </a:xfrm>
          <a:prstGeom prst="rect">
            <a:avLst/>
          </a:prstGeom>
          <a:noFill/>
          <a:ln w="76200" cap="flat" cmpd="sng" algn="ctr">
            <a:solidFill>
              <a:srgbClr val="5DF967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2" charset="0"/>
              <a:ea typeface="ＭＳ Ｐゴシック" pitchFamily="32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R-DataVis">
  <a:themeElements>
    <a:clrScheme name="directorate_template_v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rectorate_template_vg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2" charset="0"/>
            <a:ea typeface="ＭＳ Ｐゴシック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2" charset="0"/>
            <a:ea typeface="ＭＳ Ｐゴシック" pitchFamily="32" charset="-128"/>
          </a:defRPr>
        </a:defPPr>
      </a:lstStyle>
    </a:lnDef>
  </a:objectDefaults>
  <a:extraClrSchemeLst>
    <a:extraClrScheme>
      <a:clrScheme name="directorate_template_v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rectorate_template_v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rectorate_template_v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ER-DataVis.potx</Template>
  <TotalTime>1221</TotalTime>
  <Words>1665</Words>
  <Application>Microsoft Macintosh PowerPoint</Application>
  <PresentationFormat>On-screen Show (4:3)</PresentationFormat>
  <Paragraphs>243</Paragraphs>
  <Slides>27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ER-DataVis</vt:lpstr>
      <vt:lpstr>Infrastructure Challenges for Scalable Data Analysis Algorithms   April 12, 2010</vt:lpstr>
      <vt:lpstr>High Concurrency Levels Lead to  Unmanageable Performance Data</vt:lpstr>
      <vt:lpstr>We already have STAT for reducing call stack data</vt:lpstr>
      <vt:lpstr>How do you scalably aggregate and analyze numerical  performance data?</vt:lpstr>
      <vt:lpstr>Libra Tool: The Effort Model</vt:lpstr>
      <vt:lpstr>Libra Instrumentation slices applications into effort regions</vt:lpstr>
      <vt:lpstr>We manage data volume with parallel compression</vt:lpstr>
      <vt:lpstr>Libra: Parallel Compression</vt:lpstr>
      <vt:lpstr>Libra: Parallel Compression</vt:lpstr>
      <vt:lpstr>Libra: Parallel Compression</vt:lpstr>
      <vt:lpstr>Parallel Compression</vt:lpstr>
      <vt:lpstr>Task Parallelism in Libra</vt:lpstr>
      <vt:lpstr>Task Parallelism in Libra</vt:lpstr>
      <vt:lpstr>Compression Scalability in Libra</vt:lpstr>
      <vt:lpstr>Coordinating compression in Libra</vt:lpstr>
      <vt:lpstr>Module-offset representation</vt:lpstr>
      <vt:lpstr>Module-offset representation</vt:lpstr>
      <vt:lpstr>Module-offset representation lets us sort regions</vt:lpstr>
      <vt:lpstr>Libra Front-end GUI</vt:lpstr>
      <vt:lpstr>Future Directions for Libra</vt:lpstr>
      <vt:lpstr>Cluster analysis at scale</vt:lpstr>
      <vt:lpstr>K-Medoids clustering</vt:lpstr>
      <vt:lpstr>CAPEK Clustering Algorithm</vt:lpstr>
      <vt:lpstr>CAPEK Algorithm Overview</vt:lpstr>
      <vt:lpstr>CAPEK Scalability</vt:lpstr>
      <vt:lpstr>Cluster Quality</vt:lpstr>
      <vt:lpstr>Future directions for CAPEK</vt:lpstr>
    </vt:vector>
  </TitlesOfParts>
  <Company>User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Performance at Scale: A Multi-Domain Approach</dc:title>
  <dc:creator>Todd Gamblin</dc:creator>
  <cp:lastModifiedBy>Administrator</cp:lastModifiedBy>
  <cp:revision>176</cp:revision>
  <cp:lastPrinted>2008-03-07T17:02:28Z</cp:lastPrinted>
  <dcterms:created xsi:type="dcterms:W3CDTF">2010-04-20T18:41:25Z</dcterms:created>
  <dcterms:modified xsi:type="dcterms:W3CDTF">2010-04-20T18:45:01Z</dcterms:modified>
</cp:coreProperties>
</file>