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notesMasterIdLst>
    <p:notesMasterId r:id="rId23"/>
  </p:notesMasterIdLst>
  <p:sldIdLst>
    <p:sldId id="303" r:id="rId2"/>
    <p:sldId id="298" r:id="rId3"/>
    <p:sldId id="327" r:id="rId4"/>
    <p:sldId id="318" r:id="rId5"/>
    <p:sldId id="332" r:id="rId6"/>
    <p:sldId id="328" r:id="rId7"/>
    <p:sldId id="336" r:id="rId8"/>
    <p:sldId id="337" r:id="rId9"/>
    <p:sldId id="331" r:id="rId10"/>
    <p:sldId id="341" r:id="rId11"/>
    <p:sldId id="342" r:id="rId12"/>
    <p:sldId id="343" r:id="rId13"/>
    <p:sldId id="344" r:id="rId14"/>
    <p:sldId id="338" r:id="rId15"/>
    <p:sldId id="330" r:id="rId16"/>
    <p:sldId id="347" r:id="rId17"/>
    <p:sldId id="333" r:id="rId18"/>
    <p:sldId id="346" r:id="rId19"/>
    <p:sldId id="329" r:id="rId20"/>
    <p:sldId id="345" r:id="rId21"/>
    <p:sldId id="34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6600"/>
    <a:srgbClr val="006600"/>
    <a:srgbClr val="000000"/>
    <a:srgbClr val="00FFFF"/>
    <a:srgbClr val="969696"/>
    <a:srgbClr val="FFFF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2FE82B-5A4F-4BF0-97EE-0ABADDE73727}" type="datetime1">
              <a:rPr lang="en-US"/>
              <a:pPr/>
              <a:t>4/14/2010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8454A-D150-435C-8B8D-D73C4E0007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8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0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0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0B4BC-EE4D-4A1A-AAC2-49FBC81516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60050-60CA-4519-B571-FB78DC58AA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54401-E4DA-4F59-95F6-DF19621046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C0E91-862F-4C86-B72D-93F592396C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8F4B9-0CB7-4C5B-ADD8-7214D39D19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3AE71-6EF9-411C-86C9-B115535D25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3AFF66-C2EB-499F-82C3-B5F51B268C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DD06D-848F-48B9-A3F4-956CFA17D1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17B6E-E3C2-4D03-BA0E-C54BF8A886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AE1B1-28AF-4D43-AADD-BD3D2A2F8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62F33-713D-4D25-827D-0D60C859BC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0EA6E-BB10-42B1-9BDA-1A222AF37B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43855-B29D-4FDE-94D3-5FB7C0BF0C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D3714-B2B5-4710-93AA-8DB5299352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ED813-D2D9-45AB-BC3F-E540D9DB6F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778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9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0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0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8CB81AE-E47F-4D86-BE97-C0BC817ECC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80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80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80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0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8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7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ヒラギノ角ゴ Pro W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ヒラギノ角ゴ Pro W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-108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-108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-108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-108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11430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/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 Throughput Parallel Computing (HTPC)</a:t>
            </a:r>
          </a:p>
        </p:txBody>
      </p:sp>
      <p:sp>
        <p:nvSpPr>
          <p:cNvPr id="5" name="Subtitle 5"/>
          <p:cNvSpPr txBox="1">
            <a:spLocks/>
          </p:cNvSpPr>
          <p:nvPr/>
        </p:nvSpPr>
        <p:spPr bwMode="auto">
          <a:xfrm>
            <a:off x="1447800" y="34290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Dan Fraser, UChicago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Greg Thain, UWisc</a:t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Condor Week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April 13,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Condor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87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# require that whole-machine jobs only match to Slot1 </a:t>
            </a:r>
          </a:p>
          <a:p>
            <a:pPr>
              <a:buNone/>
            </a:pPr>
            <a:r>
              <a:rPr lang="en-US" sz="1800" dirty="0" smtClean="0"/>
              <a:t>START = ($(START)) &amp;&amp; (</a:t>
            </a:r>
            <a:r>
              <a:rPr lang="en-US" sz="1800" dirty="0" err="1" smtClean="0"/>
              <a:t>TARGET.RequiresWholeMachine</a:t>
            </a:r>
            <a:r>
              <a:rPr lang="en-US" sz="1800" dirty="0" smtClean="0"/>
              <a:t> =!= TRUE || </a:t>
            </a:r>
            <a:r>
              <a:rPr lang="en-US" sz="1800" dirty="0" err="1" smtClean="0"/>
              <a:t>SlotID</a:t>
            </a:r>
            <a:r>
              <a:rPr lang="en-US" sz="1800" dirty="0" smtClean="0"/>
              <a:t> == 1)</a:t>
            </a:r>
          </a:p>
          <a:p>
            <a:pPr>
              <a:buNone/>
            </a:pPr>
            <a:r>
              <a:rPr lang="en-US" sz="1800" dirty="0" smtClean="0"/>
              <a:t># have the machine advertise when it is running a whole-machine job</a:t>
            </a:r>
          </a:p>
          <a:p>
            <a:pPr>
              <a:buNone/>
            </a:pPr>
            <a:r>
              <a:rPr lang="en-US" sz="1800" dirty="0" smtClean="0"/>
              <a:t>STARTD_JOB_EXPRS = $(STARTD_JOB_EXPRS) </a:t>
            </a:r>
            <a:r>
              <a:rPr lang="en-US" sz="1800" dirty="0" err="1" smtClean="0"/>
              <a:t>RequiresWholeMachine</a:t>
            </a: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# Export the job </a:t>
            </a:r>
            <a:r>
              <a:rPr lang="en-US" sz="1800" dirty="0" err="1" smtClean="0"/>
              <a:t>expr</a:t>
            </a:r>
            <a:r>
              <a:rPr lang="en-US" sz="1800" dirty="0" smtClean="0"/>
              <a:t> to all other slots </a:t>
            </a:r>
          </a:p>
          <a:p>
            <a:pPr>
              <a:buNone/>
            </a:pPr>
            <a:r>
              <a:rPr lang="en-US" sz="1800" dirty="0" smtClean="0"/>
              <a:t>STARTD_SLOT_EXPRS = </a:t>
            </a:r>
            <a:r>
              <a:rPr lang="en-US" sz="1800" dirty="0" err="1" smtClean="0"/>
              <a:t>RequiresWholeMachine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# require that no single-</a:t>
            </a:r>
            <a:r>
              <a:rPr lang="en-US" sz="1800" dirty="0" err="1" smtClean="0"/>
              <a:t>cpu</a:t>
            </a:r>
            <a:r>
              <a:rPr lang="en-US" sz="1800" dirty="0" smtClean="0"/>
              <a:t> jobs may start when a whole-machine job is running</a:t>
            </a:r>
          </a:p>
          <a:p>
            <a:pPr>
              <a:buNone/>
            </a:pPr>
            <a:r>
              <a:rPr lang="en-US" sz="1800" dirty="0" smtClean="0"/>
              <a:t>START = ($(START)) &amp;&amp; (</a:t>
            </a:r>
            <a:r>
              <a:rPr lang="en-US" sz="1800" dirty="0" err="1" smtClean="0"/>
              <a:t>SlotID</a:t>
            </a:r>
            <a:r>
              <a:rPr lang="en-US" sz="1800" dirty="0" smtClean="0"/>
              <a:t> == 1 || Slot1_RequiresWholeMachine =!= True)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# suspend existing single-</a:t>
            </a:r>
            <a:r>
              <a:rPr lang="en-US" sz="1800" dirty="0" err="1" smtClean="0"/>
              <a:t>cpu</a:t>
            </a:r>
            <a:r>
              <a:rPr lang="en-US" sz="1800" dirty="0" smtClean="0"/>
              <a:t> jobs when there is a whole-machine job </a:t>
            </a:r>
          </a:p>
          <a:p>
            <a:pPr>
              <a:buNone/>
            </a:pPr>
            <a:r>
              <a:rPr lang="en-US" sz="1800" dirty="0" smtClean="0"/>
              <a:t>SUSPEND = ($(SUSPEND)) || (</a:t>
            </a:r>
            <a:r>
              <a:rPr lang="en-US" sz="1800" dirty="0" err="1" smtClean="0"/>
              <a:t>SlotID</a:t>
            </a:r>
            <a:r>
              <a:rPr lang="en-US" sz="1800" dirty="0" smtClean="0"/>
              <a:t> != 1 &amp;&amp; Slot1_RequiresWholeMachine =?= True) </a:t>
            </a:r>
          </a:p>
          <a:p>
            <a:pPr>
              <a:buNone/>
            </a:pPr>
            <a:r>
              <a:rPr lang="en-US" sz="1800" dirty="0" smtClean="0"/>
              <a:t>CONTINUE = ( $(SUSPEND) =!= True ) </a:t>
            </a:r>
            <a:br>
              <a:rPr lang="en-US" sz="1800" dirty="0" smtClean="0"/>
            </a:b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all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http://condor-wiki.cs.wisc.edu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submit</a:t>
            </a:r>
            <a:endParaRPr lang="en-US" dirty="0"/>
          </a:p>
        </p:txBody>
      </p:sp>
      <p:sp>
        <p:nvSpPr>
          <p:cNvPr id="143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434628" name="Text Box 4"/>
          <p:cNvSpPr txBox="1">
            <a:spLocks noChangeArrowheads="1"/>
          </p:cNvSpPr>
          <p:nvPr/>
        </p:nvSpPr>
        <p:spPr bwMode="auto">
          <a:xfrm>
            <a:off x="236538" y="2647950"/>
            <a:ext cx="7645400" cy="31845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universe = vanilla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requirements = (CAN_RUN_WHOLE_MACHINE =?= TRUE)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49" charset="0"/>
              </a:rPr>
              <a:t>+RequiresWholeMachine=true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executable = some job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arguments = arguments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should_transfer_files = yes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when_to_transfer_output = on_exit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transfer_input_files = inputs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queue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on Whole machine jobs</a:t>
            </a:r>
          </a:p>
        </p:txBody>
      </p:sp>
      <p:sp>
        <p:nvSpPr>
          <p:cNvPr id="143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sp>
        <p:nvSpPr>
          <p:cNvPr id="1435652" name="Text Box 4"/>
          <p:cNvSpPr txBox="1">
            <a:spLocks noChangeArrowheads="1"/>
          </p:cNvSpPr>
          <p:nvPr/>
        </p:nvSpPr>
        <p:spPr bwMode="auto">
          <a:xfrm>
            <a:off x="0" y="1989138"/>
            <a:ext cx="5994400" cy="391318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universe = vanilla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requirements = (CAN_RUN_WHOLE_MACHINE =?= TRUE)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+RequiresWholeMachine=true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executable = mpiexec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arguments = -np 8 real_exe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should_transfer_files = yes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when_to_transfer_output = on_exit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transfer_input_files = real_exe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</a:rPr>
              <a:t>queue</a:t>
            </a:r>
          </a:p>
          <a:p>
            <a:pPr>
              <a:spcBef>
                <a:spcPct val="50000"/>
              </a:spcBef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435653" name="Text Box 5"/>
          <p:cNvSpPr txBox="1">
            <a:spLocks noChangeArrowheads="1"/>
          </p:cNvSpPr>
          <p:nvPr/>
        </p:nvSpPr>
        <p:spPr bwMode="auto">
          <a:xfrm>
            <a:off x="179388" y="1554163"/>
            <a:ext cx="3392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Whole machine mpi submit file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</a:rPr>
              <a:t>How to submit to OSG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544764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 dirty="0">
                <a:latin typeface="Courier New" pitchFamily="49" charset="0"/>
              </a:rPr>
              <a:t>universe = </a:t>
            </a:r>
            <a:r>
              <a:rPr lang="en-US" sz="2400" dirty="0" smtClean="0">
                <a:latin typeface="Courier New" pitchFamily="49" charset="0"/>
              </a:rPr>
              <a:t>grid</a:t>
            </a:r>
          </a:p>
          <a:p>
            <a:pPr>
              <a:spcBef>
                <a:spcPct val="50000"/>
              </a:spcBef>
              <a:buNone/>
            </a:pPr>
            <a:r>
              <a:rPr lang="en-US" sz="2400" b="1" dirty="0" err="1" smtClean="0">
                <a:latin typeface="Courier New" pitchFamily="49" charset="0"/>
              </a:rPr>
              <a:t>GridResource</a:t>
            </a:r>
            <a:r>
              <a:rPr lang="en-US" sz="2400" b="1" dirty="0" smtClean="0">
                <a:latin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</a:rPr>
              <a:t>some_grid_host</a:t>
            </a:r>
            <a:endParaRPr lang="en-US" sz="2400" b="1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sz="2400" b="1" dirty="0" err="1" smtClean="0">
                <a:latin typeface="Courier New" pitchFamily="49" charset="0"/>
              </a:rPr>
              <a:t>GlobusRSL</a:t>
            </a:r>
            <a:r>
              <a:rPr lang="en-US" sz="2400" b="1" dirty="0" smtClean="0">
                <a:latin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</a:rPr>
              <a:t>MagicRSL</a:t>
            </a: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sz="2400" b="1" dirty="0">
                <a:latin typeface="Courier New" pitchFamily="49" charset="0"/>
              </a:rPr>
              <a:t>executable = </a:t>
            </a:r>
            <a:r>
              <a:rPr lang="en-US" sz="2400" b="1" dirty="0" smtClean="0">
                <a:latin typeface="Courier New" pitchFamily="49" charset="0"/>
              </a:rPr>
              <a:t>wrapper.sh</a:t>
            </a: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sz="2400" dirty="0">
                <a:latin typeface="Courier New" pitchFamily="49" charset="0"/>
              </a:rPr>
              <a:t>arguments = arguments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err="1">
                <a:latin typeface="Courier New" pitchFamily="49" charset="0"/>
              </a:rPr>
              <a:t>should_transfer_files</a:t>
            </a:r>
            <a:r>
              <a:rPr lang="en-US" sz="2400" dirty="0">
                <a:latin typeface="Courier New" pitchFamily="49" charset="0"/>
              </a:rPr>
              <a:t> = yes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err="1">
                <a:latin typeface="Courier New" pitchFamily="49" charset="0"/>
              </a:rPr>
              <a:t>when_to_transfer_output</a:t>
            </a:r>
            <a:r>
              <a:rPr lang="en-US" sz="2400" dirty="0">
                <a:latin typeface="Courier New" pitchFamily="49" charset="0"/>
              </a:rPr>
              <a:t> = </a:t>
            </a:r>
            <a:r>
              <a:rPr lang="en-US" sz="2400" dirty="0" err="1">
                <a:latin typeface="Courier New" pitchFamily="49" charset="0"/>
              </a:rPr>
              <a:t>on_exit</a:t>
            </a:r>
            <a:endParaRPr lang="en-US" sz="2400" dirty="0">
              <a:latin typeface="Courier New" pitchFamily="49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sz="2400" dirty="0" err="1">
                <a:latin typeface="Courier New" pitchFamily="49" charset="0"/>
              </a:rPr>
              <a:t>transfer_input_files</a:t>
            </a:r>
            <a:r>
              <a:rPr lang="en-US" sz="2400" dirty="0">
                <a:latin typeface="Courier New" pitchFamily="49" charset="0"/>
              </a:rPr>
              <a:t> = </a:t>
            </a:r>
            <a:r>
              <a:rPr lang="en-US" sz="2400" dirty="0" smtClean="0">
                <a:latin typeface="Courier New" pitchFamily="49" charset="0"/>
              </a:rPr>
              <a:t>inputs</a:t>
            </a:r>
          </a:p>
          <a:p>
            <a:pPr>
              <a:spcBef>
                <a:spcPct val="50000"/>
              </a:spcBef>
              <a:buNone/>
            </a:pPr>
            <a:r>
              <a:rPr lang="en-US" sz="2400" b="1" dirty="0" err="1" smtClean="0"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ransfer_output_files</a:t>
            </a:r>
            <a:r>
              <a:rPr lang="en-US" sz="2400" b="1" dirty="0" smtClean="0">
                <a:latin typeface="Courier New" pitchFamily="49" charset="0"/>
              </a:rPr>
              <a:t> = output</a:t>
            </a: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Courier New" pitchFamily="49" charset="0"/>
              </a:rPr>
              <a:t>queue</a:t>
            </a:r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</a:rPr>
              <a:t>What’s the magic RSL?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-112" charset="-128"/>
              </a:rPr>
              <a:t>Site Specific</a:t>
            </a:r>
          </a:p>
          <a:p>
            <a:pPr>
              <a:buNone/>
            </a:pPr>
            <a:r>
              <a:rPr lang="en-US" dirty="0" smtClean="0">
                <a:ea typeface="ＭＳ Ｐゴシック" pitchFamily="-112" charset="-128"/>
              </a:rPr>
              <a:t>	We’re working on documents/standards</a:t>
            </a:r>
          </a:p>
          <a:p>
            <a:pPr>
              <a:buNone/>
            </a:pPr>
            <a:r>
              <a:rPr lang="en-US" dirty="0" smtClean="0">
                <a:ea typeface="ＭＳ Ｐゴシック" pitchFamily="-112" charset="-128"/>
              </a:rPr>
              <a:t>PBS</a:t>
            </a:r>
          </a:p>
          <a:p>
            <a:pPr>
              <a:buNone/>
            </a:pPr>
            <a:r>
              <a:rPr lang="en-US" dirty="0" smtClean="0">
                <a:ea typeface="ＭＳ Ｐゴシック" pitchFamily="-112" charset="-128"/>
              </a:rPr>
              <a:t>		(</a:t>
            </a:r>
            <a:r>
              <a:rPr lang="en-US" dirty="0" err="1" smtClean="0">
                <a:ea typeface="ＭＳ Ｐゴシック" pitchFamily="-112" charset="-128"/>
              </a:rPr>
              <a:t>host_xcount</a:t>
            </a:r>
            <a:r>
              <a:rPr lang="en-US" dirty="0" smtClean="0">
                <a:ea typeface="ＭＳ Ｐゴシック" pitchFamily="-112" charset="-128"/>
              </a:rPr>
              <a:t>=1)(</a:t>
            </a:r>
            <a:r>
              <a:rPr lang="en-US" dirty="0" err="1" smtClean="0">
                <a:ea typeface="ＭＳ Ｐゴシック" pitchFamily="-112" charset="-128"/>
              </a:rPr>
              <a:t>xcount</a:t>
            </a:r>
            <a:r>
              <a:rPr lang="en-US" dirty="0" smtClean="0">
                <a:ea typeface="ＭＳ Ｐゴシック" pitchFamily="-112" charset="-128"/>
              </a:rPr>
              <a:t>=8)(queue=?)</a:t>
            </a:r>
          </a:p>
          <a:p>
            <a:pPr>
              <a:buNone/>
            </a:pPr>
            <a:r>
              <a:rPr lang="en-US" dirty="0" smtClean="0">
                <a:ea typeface="ＭＳ Ｐゴシック" pitchFamily="-112" charset="-128"/>
              </a:rPr>
              <a:t>LSF</a:t>
            </a:r>
          </a:p>
          <a:p>
            <a:pPr>
              <a:buNone/>
            </a:pPr>
            <a:r>
              <a:rPr lang="en-US" dirty="0" smtClean="0">
                <a:ea typeface="ＭＳ Ｐゴシック" pitchFamily="-112" charset="-128"/>
              </a:rPr>
              <a:t>		(queue=?)(exclusive=1)</a:t>
            </a:r>
          </a:p>
          <a:p>
            <a:pPr>
              <a:buNone/>
            </a:pPr>
            <a:r>
              <a:rPr lang="en-US" dirty="0" smtClean="0">
                <a:ea typeface="ＭＳ Ｐゴシック" pitchFamily="-112" charset="-128"/>
              </a:rPr>
              <a:t>Condor</a:t>
            </a:r>
          </a:p>
          <a:p>
            <a:pPr>
              <a:buNone/>
            </a:pPr>
            <a:r>
              <a:rPr lang="en-US" dirty="0" smtClean="0">
                <a:ea typeface="ＭＳ Ｐゴシック" pitchFamily="-112" charset="-128"/>
              </a:rPr>
              <a:t>(</a:t>
            </a:r>
            <a:r>
              <a:rPr lang="en-US" dirty="0" err="1" smtClean="0">
                <a:ea typeface="ＭＳ Ｐゴシック" pitchFamily="-112" charset="-128"/>
              </a:rPr>
              <a:t>condorsubmit</a:t>
            </a:r>
            <a:r>
              <a:rPr lang="en-US" dirty="0" smtClean="0">
                <a:ea typeface="ＭＳ Ｐゴシック" pitchFamily="-112" charset="-128"/>
              </a:rPr>
              <a:t>=(‘+</a:t>
            </a:r>
            <a:r>
              <a:rPr lang="en-US" dirty="0" err="1" smtClean="0">
                <a:ea typeface="ＭＳ Ｐゴシック" pitchFamily="-112" charset="-128"/>
              </a:rPr>
              <a:t>WholeMachine</a:t>
            </a:r>
            <a:r>
              <a:rPr lang="en-US" dirty="0" smtClean="0">
                <a:ea typeface="ＭＳ Ｐゴシック" pitchFamily="-112" charset="-128"/>
              </a:rPr>
              <a:t>’ true))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the wrapper?</a:t>
            </a:r>
            <a:endParaRPr lang="en-US" dirty="0"/>
          </a:p>
        </p:txBody>
      </p:sp>
      <p:pic>
        <p:nvPicPr>
          <p:cNvPr id="4" name="Content Placeholder 3" descr="Flavor.Fla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0" y="1752600"/>
            <a:ext cx="3962400" cy="4333875"/>
          </a:xfrm>
        </p:spPr>
      </p:pic>
      <p:sp>
        <p:nvSpPr>
          <p:cNvPr id="5" name="TextBox 4"/>
          <p:cNvSpPr txBox="1"/>
          <p:nvPr/>
        </p:nvSpPr>
        <p:spPr>
          <a:xfrm>
            <a:off x="304800" y="1600200"/>
            <a:ext cx="449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Chmod</a:t>
            </a:r>
            <a:r>
              <a:rPr lang="en-US" sz="3200" dirty="0" smtClean="0"/>
              <a:t> executable</a:t>
            </a:r>
          </a:p>
          <a:p>
            <a:endParaRPr lang="en-US" sz="3200" dirty="0" smtClean="0"/>
          </a:p>
          <a:p>
            <a:r>
              <a:rPr lang="en-US" sz="3200" dirty="0" smtClean="0"/>
              <a:t>Create output files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#!/bin/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sh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0755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real.ex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ouch output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mpiexec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real.ex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Who’s using HTPC?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</a:rPr>
              <a:t>Chemists</a:t>
            </a:r>
          </a:p>
          <a:p>
            <a:pPr lvl="1"/>
            <a:r>
              <a:rPr lang="en-US" dirty="0" smtClean="0">
                <a:ea typeface="ＭＳ Ｐゴシック" pitchFamily="-112" charset="-128"/>
              </a:rPr>
              <a:t>UW Chemistry group</a:t>
            </a:r>
          </a:p>
          <a:p>
            <a:pPr lvl="1"/>
            <a:r>
              <a:rPr lang="en-US" dirty="0" err="1" smtClean="0">
                <a:ea typeface="ＭＳ Ｐゴシック" pitchFamily="-112" charset="-128"/>
              </a:rPr>
              <a:t>Gromacs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n-US" dirty="0" smtClean="0">
                <a:ea typeface="ＭＳ Ｐゴシック" pitchFamily="-112" charset="-128"/>
              </a:rPr>
              <a:t>Jobs take 24 hours on 8 cores</a:t>
            </a:r>
          </a:p>
          <a:p>
            <a:pPr lvl="1"/>
            <a:r>
              <a:rPr lang="en-US" dirty="0" smtClean="0">
                <a:ea typeface="ＭＳ Ｐゴシック" pitchFamily="-112" charset="-128"/>
              </a:rPr>
              <a:t>Steady stream of 20-40 jobs/day</a:t>
            </a:r>
          </a:p>
          <a:p>
            <a:pPr lvl="1"/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n-US" dirty="0" smtClean="0">
                <a:ea typeface="ＭＳ Ｐゴシック" pitchFamily="-112" charset="-128"/>
              </a:rPr>
              <a:t>Peak usage is 320,000 hours per month</a:t>
            </a:r>
          </a:p>
          <a:p>
            <a:pPr lvl="2"/>
            <a:r>
              <a:rPr lang="en-US" dirty="0" smtClean="0">
                <a:ea typeface="ＭＳ Ｐゴシック" pitchFamily="-112" charset="-128"/>
              </a:rPr>
              <a:t>Written 9 papers in 10 months based on this</a:t>
            </a:r>
          </a:p>
        </p:txBody>
      </p:sp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2590800" y="6019800"/>
            <a:ext cx="31037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</a:rPr>
              <a:t>This could be you!</a:t>
            </a:r>
            <a:endParaRPr lang="en-US" sz="2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Usage of HTPC</a:t>
            </a:r>
            <a:endParaRPr lang="en-US" dirty="0"/>
          </a:p>
        </p:txBody>
      </p:sp>
      <p:pic>
        <p:nvPicPr>
          <p:cNvPr id="4" name="Picture 4" descr="Y:\talks\ChemistryUsag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281353" cy="4993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Current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OU, slots based on priority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Logged over 2M HTPC hours so far</a:t>
            </a:r>
          </a:p>
          <a:p>
            <a:r>
              <a:rPr lang="en-US" smtClean="0">
                <a:ea typeface="ＭＳ Ｐゴシック" pitchFamily="-112" charset="-128"/>
              </a:rPr>
              <a:t>Purdue, # of slots</a:t>
            </a:r>
          </a:p>
          <a:p>
            <a:r>
              <a:rPr lang="en-US" smtClean="0">
                <a:ea typeface="ＭＳ Ｐゴシック" pitchFamily="-112" charset="-128"/>
              </a:rPr>
              <a:t>Clemson, # of slots</a:t>
            </a:r>
          </a:p>
          <a:p>
            <a:r>
              <a:rPr lang="en-US" smtClean="0">
                <a:ea typeface="ＭＳ Ｐゴシック" pitchFamily="-112" charset="-128"/>
              </a:rPr>
              <a:t>San Diego, CMS T2, 1 slot</a:t>
            </a:r>
          </a:p>
          <a:p>
            <a:endParaRPr lang="en-US" smtClean="0">
              <a:ea typeface="ＭＳ Ｐゴシック" pitchFamily="-112" charset="-128"/>
            </a:endParaRPr>
          </a:p>
          <a:p>
            <a:endParaRPr lang="en-US" smtClean="0">
              <a:ea typeface="ＭＳ Ｐゴシック" pitchFamily="-112" charset="-128"/>
            </a:endParaRPr>
          </a:p>
        </p:txBody>
      </p:sp>
      <p:sp>
        <p:nvSpPr>
          <p:cNvPr id="32772" name="TextBox 6"/>
          <p:cNvSpPr txBox="1">
            <a:spLocks noChangeArrowheads="1"/>
          </p:cNvSpPr>
          <p:nvPr/>
        </p:nvSpPr>
        <p:spPr bwMode="auto">
          <a:xfrm>
            <a:off x="1905000" y="6096000"/>
            <a:ext cx="5540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FFFF00"/>
                </a:solidFill>
              </a:rPr>
              <a:t>Your OSG site can be on this list!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The players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4038600" cy="4691063"/>
          </a:xfrm>
        </p:spPr>
        <p:txBody>
          <a:bodyPr/>
          <a:lstStyle/>
          <a:p>
            <a:r>
              <a:rPr lang="en-US" sz="2400" smtClean="0">
                <a:ea typeface="ＭＳ Ｐゴシック" pitchFamily="-112" charset="-128"/>
              </a:rPr>
              <a:t>-Dan Fraser</a:t>
            </a:r>
          </a:p>
          <a:p>
            <a:r>
              <a:rPr lang="en-US" sz="2400" smtClean="0">
                <a:ea typeface="ＭＳ Ｐゴシック" pitchFamily="-112" charset="-128"/>
              </a:rPr>
              <a:t>	Computation Inst.</a:t>
            </a:r>
          </a:p>
          <a:p>
            <a:r>
              <a:rPr lang="en-US" sz="2400" smtClean="0">
                <a:ea typeface="ＭＳ Ｐゴシック" pitchFamily="-112" charset="-128"/>
              </a:rPr>
              <a:t>	University of Chicago</a:t>
            </a:r>
          </a:p>
          <a:p>
            <a:r>
              <a:rPr lang="en-US" sz="2400" smtClean="0">
                <a:ea typeface="ＭＳ Ｐゴシック" pitchFamily="-112" charset="-128"/>
              </a:rPr>
              <a:t>Miron Livny</a:t>
            </a:r>
          </a:p>
          <a:p>
            <a:r>
              <a:rPr lang="en-US" sz="2400" smtClean="0">
                <a:ea typeface="ＭＳ Ｐゴシック" pitchFamily="-112" charset="-128"/>
              </a:rPr>
              <a:t>	U Wisconsin</a:t>
            </a:r>
          </a:p>
          <a:p>
            <a:r>
              <a:rPr lang="en-US" sz="2400" smtClean="0">
                <a:ea typeface="ＭＳ Ｐゴシック" pitchFamily="-112" charset="-128"/>
              </a:rPr>
              <a:t>John McGee</a:t>
            </a:r>
          </a:p>
          <a:p>
            <a:r>
              <a:rPr lang="en-US" sz="2400" smtClean="0">
                <a:ea typeface="ＭＳ Ｐゴシック" pitchFamily="-112" charset="-128"/>
              </a:rPr>
              <a:t>	RENCI</a:t>
            </a:r>
          </a:p>
          <a:p>
            <a:r>
              <a:rPr lang="en-US" sz="2400" smtClean="0">
                <a:ea typeface="ＭＳ Ｐゴシック" pitchFamily="-112" charset="-128"/>
              </a:rPr>
              <a:t>Greg Thain</a:t>
            </a:r>
          </a:p>
          <a:p>
            <a:r>
              <a:rPr lang="en-US" sz="2400" smtClean="0">
                <a:ea typeface="ＭＳ Ｐゴシック" pitchFamily="-112" charset="-128"/>
              </a:rPr>
              <a:t>	U Wisconsin</a:t>
            </a:r>
          </a:p>
          <a:p>
            <a:endParaRPr lang="en-US" sz="2400" smtClean="0">
              <a:ea typeface="ＭＳ Ｐゴシック" pitchFamily="-112" charset="-128"/>
            </a:endParaRPr>
          </a:p>
          <a:p>
            <a:r>
              <a:rPr lang="en-US" sz="2400" i="1" smtClean="0">
                <a:ea typeface="ＭＳ Ｐゴシック" pitchFamily="-112" charset="-128"/>
              </a:rPr>
              <a:t>Funded by NSF-STCI</a:t>
            </a:r>
          </a:p>
          <a:p>
            <a:endParaRPr lang="en-US" sz="2400" smtClean="0">
              <a:ea typeface="ＭＳ Ｐゴシック" pitchFamily="-112" charset="-128"/>
            </a:endParaRPr>
          </a:p>
        </p:txBody>
      </p:sp>
      <p:pic>
        <p:nvPicPr>
          <p:cNvPr id="19460" name="Picture 9" descr="4530063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905000"/>
            <a:ext cx="3549650" cy="374808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Sites, more cycles!</a:t>
            </a:r>
          </a:p>
          <a:p>
            <a:endParaRPr lang="en-US" dirty="0" smtClean="0"/>
          </a:p>
          <a:p>
            <a:r>
              <a:rPr lang="en-US" dirty="0" smtClean="0"/>
              <a:t>More users – any takers here?</a:t>
            </a:r>
          </a:p>
          <a:p>
            <a:endParaRPr lang="en-US" dirty="0" smtClean="0"/>
          </a:p>
          <a:p>
            <a:r>
              <a:rPr lang="en-US" dirty="0" smtClean="0"/>
              <a:t>Use glide-in to homogenize access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</a:rPr>
              <a:t>HTPC adds a new dimension to HPC computing – ensembles of parallel jobs</a:t>
            </a:r>
          </a:p>
          <a:p>
            <a:r>
              <a:rPr lang="en-US" dirty="0" smtClean="0">
                <a:ea typeface="ＭＳ Ｐゴシック" pitchFamily="-112" charset="-128"/>
              </a:rPr>
              <a:t>This approach minimizes portability issues with parallel codes</a:t>
            </a:r>
          </a:p>
          <a:p>
            <a:r>
              <a:rPr lang="en-US" dirty="0" smtClean="0">
                <a:ea typeface="ＭＳ Ｐゴシック" pitchFamily="-112" charset="-128"/>
              </a:rPr>
              <a:t>Keep same job submission model</a:t>
            </a:r>
          </a:p>
          <a:p>
            <a:r>
              <a:rPr lang="en-US" dirty="0" smtClean="0">
                <a:ea typeface="ＭＳ Ｐゴシック" pitchFamily="-112" charset="-128"/>
              </a:rPr>
              <a:t>Not hypothetical – we’re already running HTPC jobs</a:t>
            </a:r>
          </a:p>
          <a:p>
            <a:r>
              <a:rPr lang="en-US" dirty="0" smtClean="0">
                <a:ea typeface="ＭＳ Ｐゴシック" pitchFamily="-112" charset="-128"/>
              </a:rPr>
              <a:t>Thanks to many </a:t>
            </a:r>
            <a:r>
              <a:rPr lang="en-US" smtClean="0">
                <a:ea typeface="ＭＳ Ｐゴシック" pitchFamily="-112" charset="-128"/>
              </a:rPr>
              <a:t>helping hands</a:t>
            </a:r>
            <a:endParaRPr lang="en-US" dirty="0" smtClean="0">
              <a:ea typeface="ＭＳ Ｐゴシック" pitchFamily="-112" charset="-128"/>
            </a:endParaRPr>
          </a:p>
          <a:p>
            <a:pPr>
              <a:buNone/>
            </a:pPr>
            <a:endParaRPr lang="en-US" dirty="0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The two familiar HPC Models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High Throughput Computing 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Run ensembles of single core jobs</a:t>
            </a:r>
            <a:br>
              <a:rPr lang="en-US" smtClean="0">
                <a:ea typeface="ＭＳ Ｐゴシック" pitchFamily="-112" charset="-128"/>
              </a:rPr>
            </a:br>
            <a:endParaRPr lang="en-US" smtClean="0">
              <a:ea typeface="ＭＳ Ｐゴシック" pitchFamily="-112" charset="-128"/>
            </a:endParaRPr>
          </a:p>
          <a:p>
            <a:r>
              <a:rPr lang="en-US" smtClean="0">
                <a:ea typeface="ＭＳ Ｐゴシック" pitchFamily="-112" charset="-128"/>
              </a:rPr>
              <a:t>Capability Computing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A few jobs parallelized over the whole system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Use whatever parallel s/w is on the 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73050"/>
            <a:ext cx="7543800" cy="585311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HTPC – an emerging model</a:t>
            </a:r>
          </a:p>
        </p:txBody>
      </p:sp>
      <p:pic>
        <p:nvPicPr>
          <p:cNvPr id="21507" name="Picture 7" descr="2581921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371600"/>
            <a:ext cx="419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05200" cy="4691063"/>
          </a:xfrm>
        </p:spPr>
        <p:txBody>
          <a:bodyPr/>
          <a:lstStyle/>
          <a:p>
            <a:r>
              <a:rPr lang="en-US" sz="2800" smtClean="0">
                <a:ea typeface="ＭＳ Ｐゴシック" pitchFamily="-112" charset="-128"/>
              </a:rPr>
              <a:t>Ensembles of small- way parallel jobs</a:t>
            </a:r>
          </a:p>
          <a:p>
            <a:r>
              <a:rPr lang="en-US" sz="2800" smtClean="0">
                <a:ea typeface="ＭＳ Ｐゴシック" pitchFamily="-112" charset="-128"/>
              </a:rPr>
              <a:t>(10’s – 1000’s)</a:t>
            </a:r>
          </a:p>
          <a:p>
            <a:endParaRPr lang="en-US" sz="2800" smtClean="0">
              <a:ea typeface="ＭＳ Ｐゴシック" pitchFamily="-112" charset="-128"/>
            </a:endParaRPr>
          </a:p>
          <a:p>
            <a:r>
              <a:rPr lang="en-US" sz="2800" smtClean="0">
                <a:ea typeface="ＭＳ Ｐゴシック" pitchFamily="-112" charset="-128"/>
              </a:rPr>
              <a:t>Use whatever parallel s/w you want </a:t>
            </a:r>
            <a:r>
              <a:rPr lang="en-US" sz="2800" smtClean="0">
                <a:ea typeface="ＭＳ Ｐゴシック" pitchFamily="-112" charset="-128"/>
                <a:sym typeface="Wingdings" charset="2"/>
              </a:rPr>
              <a:t></a:t>
            </a:r>
            <a:endParaRPr lang="en-US" sz="2800" smtClean="0">
              <a:ea typeface="ＭＳ Ｐゴシック" pitchFamily="-112" charset="-128"/>
            </a:endParaRPr>
          </a:p>
          <a:p>
            <a:r>
              <a:rPr lang="en-US" sz="2800" smtClean="0">
                <a:ea typeface="ＭＳ Ｐゴシック" pitchFamily="-112" charset="-128"/>
              </a:rPr>
              <a:t>(It ships with the job)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Who’s using HTPC?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3900"/>
          </a:xfrm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Oceanographers: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Brian Blanton, Howard Lander (RENCI)</a:t>
            </a:r>
          </a:p>
          <a:p>
            <a:pPr lvl="2"/>
            <a:r>
              <a:rPr lang="en-US" smtClean="0"/>
              <a:t>Redrawing flood map boundaries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ADCIRC</a:t>
            </a:r>
          </a:p>
          <a:p>
            <a:pPr lvl="2"/>
            <a:r>
              <a:rPr lang="en-US" smtClean="0"/>
              <a:t>Coastal circulation and storm surge model</a:t>
            </a:r>
          </a:p>
          <a:p>
            <a:pPr lvl="2"/>
            <a:r>
              <a:rPr lang="en-US" smtClean="0"/>
              <a:t>Runs on 256+ cores, several days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Parameter sensitivity studies</a:t>
            </a:r>
          </a:p>
          <a:p>
            <a:pPr lvl="2"/>
            <a:r>
              <a:rPr lang="en-US" smtClean="0"/>
              <a:t>Determine best settings for large runs</a:t>
            </a:r>
          </a:p>
          <a:p>
            <a:pPr lvl="2"/>
            <a:r>
              <a:rPr lang="en-US" smtClean="0"/>
              <a:t>220 jobs to determine optimal mesh size</a:t>
            </a:r>
          </a:p>
          <a:p>
            <a:pPr lvl="2"/>
            <a:r>
              <a:rPr lang="en-US" smtClean="0"/>
              <a:t>Each job takes 8 processors, several hours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Tackling Four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Parallel job portability</a:t>
            </a:r>
          </a:p>
          <a:p>
            <a:endParaRPr lang="en-US" smtClean="0">
              <a:ea typeface="ＭＳ Ｐゴシック" pitchFamily="-112" charset="-128"/>
            </a:endParaRPr>
          </a:p>
          <a:p>
            <a:r>
              <a:rPr lang="en-US" smtClean="0">
                <a:ea typeface="ＭＳ Ｐゴシック" pitchFamily="-112" charset="-128"/>
              </a:rPr>
              <a:t>Effective use of multi-core technologies</a:t>
            </a:r>
          </a:p>
          <a:p>
            <a:endParaRPr lang="en-US" smtClean="0">
              <a:ea typeface="ＭＳ Ｐゴシック" pitchFamily="-112" charset="-128"/>
            </a:endParaRPr>
          </a:p>
          <a:p>
            <a:r>
              <a:rPr lang="en-US" smtClean="0">
                <a:ea typeface="ＭＳ Ｐゴシック" pitchFamily="-112" charset="-128"/>
              </a:rPr>
              <a:t>Identify suitable resources &amp; submit jobs</a:t>
            </a:r>
          </a:p>
          <a:p>
            <a:endParaRPr lang="en-US" smtClean="0">
              <a:ea typeface="ＭＳ Ｐゴシック" pitchFamily="-112" charset="-128"/>
            </a:endParaRPr>
          </a:p>
          <a:p>
            <a:r>
              <a:rPr lang="en-US" smtClean="0">
                <a:ea typeface="ＭＳ Ｐゴシック" pitchFamily="-112" charset="-128"/>
              </a:rPr>
              <a:t>Job Management, tracking, accounting, …</a:t>
            </a:r>
          </a:p>
          <a:p>
            <a:endParaRPr lang="en-US" smtClean="0">
              <a:ea typeface="ＭＳ Ｐゴシック" pitchFamily="-112" charset="-128"/>
            </a:endParaRPr>
          </a:p>
          <a:p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Current plan of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Force jobs to consume an entire processor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Today 4-8+ cores, tomorrow 32+ cores, …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Package jobs with a parallel library (schedd)</a:t>
            </a:r>
          </a:p>
          <a:p>
            <a:pPr lvl="2"/>
            <a:r>
              <a:rPr lang="en-US" smtClean="0"/>
              <a:t>HTPC jobs as portable as any other job</a:t>
            </a:r>
          </a:p>
          <a:p>
            <a:pPr lvl="2"/>
            <a:r>
              <a:rPr lang="en-US" smtClean="0"/>
              <a:t>MPI, OpenMP, your own scripts, …</a:t>
            </a:r>
          </a:p>
          <a:p>
            <a:pPr lvl="2"/>
            <a:r>
              <a:rPr lang="en-US" smtClean="0"/>
              <a:t>Parallel libraries can be optimized for on-board memory access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All memory is available for efficient utilization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Submit the jobs via OSG (or Condor-G)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Problem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Advertising HTPC capability on OSG</a:t>
            </a:r>
          </a:p>
          <a:p>
            <a:r>
              <a:rPr lang="en-US" smtClean="0">
                <a:ea typeface="ＭＳ Ｐゴシック" pitchFamily="-112" charset="-128"/>
              </a:rPr>
              <a:t>Adapting OSG job submission/mgmt tools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GlideinWMS</a:t>
            </a:r>
          </a:p>
          <a:p>
            <a:r>
              <a:rPr lang="en-US" smtClean="0">
                <a:ea typeface="ＭＳ Ｐゴシック" pitchFamily="-112" charset="-128"/>
              </a:rPr>
              <a:t>Ensure that Gratia accounting can identify jobs and apply the correct multiplier</a:t>
            </a:r>
          </a:p>
          <a:p>
            <a:r>
              <a:rPr lang="en-US" smtClean="0">
                <a:ea typeface="ＭＳ Ｐゴシック" pitchFamily="-112" charset="-128"/>
              </a:rPr>
              <a:t>Support more HTPC scientists</a:t>
            </a:r>
          </a:p>
          <a:p>
            <a:r>
              <a:rPr lang="en-US" smtClean="0">
                <a:ea typeface="ＭＳ Ｐゴシック" pitchFamily="-112" charset="-128"/>
              </a:rPr>
              <a:t>HTPC enable more sites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Configuring Condor for HTPC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Two strategies: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Suspend/drain jobs to open HTPC slots</a:t>
            </a:r>
          </a:p>
          <a:p>
            <a:pPr lvl="1"/>
            <a:r>
              <a:rPr lang="en-US" smtClean="0">
                <a:ea typeface="ＭＳ Ｐゴシック" pitchFamily="-112" charset="-128"/>
              </a:rPr>
              <a:t>Hold empty cores until HTPC slot is open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7248</TotalTime>
  <Words>684</Words>
  <Application>Microsoft Office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Digital Dots</vt:lpstr>
      <vt:lpstr>Slide 1</vt:lpstr>
      <vt:lpstr>Slide 2</vt:lpstr>
      <vt:lpstr>The two familiar HPC Models </vt:lpstr>
      <vt:lpstr>Slide 4</vt:lpstr>
      <vt:lpstr>Who’s using HTPC?</vt:lpstr>
      <vt:lpstr>Tackling Four Problems</vt:lpstr>
      <vt:lpstr>Current plan of attack</vt:lpstr>
      <vt:lpstr>Problem areas</vt:lpstr>
      <vt:lpstr>Configuring Condor for HTPC</vt:lpstr>
      <vt:lpstr>Configuring Condor</vt:lpstr>
      <vt:lpstr>Get all that?</vt:lpstr>
      <vt:lpstr>How to submit</vt:lpstr>
      <vt:lpstr>MPI on Whole machine jobs</vt:lpstr>
      <vt:lpstr>How to submit to OSG</vt:lpstr>
      <vt:lpstr>What’s the magic RSL?</vt:lpstr>
      <vt:lpstr>What’s with the wrapper?</vt:lpstr>
      <vt:lpstr>Who’s using HTPC?</vt:lpstr>
      <vt:lpstr>Chemistry Usage of HTPC</vt:lpstr>
      <vt:lpstr>Current operations</vt:lpstr>
      <vt:lpstr>Future Directions</vt:lpstr>
      <vt:lpstr>Conclusions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Blomstrand, MCS Division</dc:creator>
  <cp:lastModifiedBy>J</cp:lastModifiedBy>
  <cp:revision>202</cp:revision>
  <dcterms:created xsi:type="dcterms:W3CDTF">2010-04-09T18:57:33Z</dcterms:created>
  <dcterms:modified xsi:type="dcterms:W3CDTF">2010-04-14T13:22:03Z</dcterms:modified>
</cp:coreProperties>
</file>