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6" r:id="rId3"/>
    <p:sldId id="285" r:id="rId4"/>
    <p:sldId id="291" r:id="rId5"/>
    <p:sldId id="287" r:id="rId6"/>
    <p:sldId id="302" r:id="rId7"/>
    <p:sldId id="289" r:id="rId8"/>
    <p:sldId id="300" r:id="rId9"/>
    <p:sldId id="299" r:id="rId10"/>
    <p:sldId id="288" r:id="rId11"/>
    <p:sldId id="276" r:id="rId12"/>
    <p:sldId id="277" r:id="rId13"/>
    <p:sldId id="273" r:id="rId14"/>
    <p:sldId id="278" r:id="rId15"/>
    <p:sldId id="297" r:id="rId16"/>
    <p:sldId id="292" r:id="rId17"/>
    <p:sldId id="293" r:id="rId18"/>
    <p:sldId id="294" r:id="rId19"/>
    <p:sldId id="295" r:id="rId20"/>
    <p:sldId id="301" r:id="rId21"/>
    <p:sldId id="296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2" autoAdjust="0"/>
    <p:restoredTop sz="94660"/>
  </p:normalViewPr>
  <p:slideViewPr>
    <p:cSldViewPr>
      <p:cViewPr varScale="1">
        <p:scale>
          <a:sx n="72" d="100"/>
          <a:sy n="72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1CE7-EC35-40D8-A958-364C76E57FF8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81405-8897-489E-B878-71B5FFE34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064F5-80A2-4DF0-8382-12B9064F5830}" type="slidenum">
              <a:rPr lang="en-US"/>
              <a:pPr/>
              <a:t>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A4A61-BDC6-4930-A3D5-4781E4039A42}" type="slidenum">
              <a:rPr lang="en-US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7EEE6-FEEA-4E04-9822-95CF94207910}" type="slidenum">
              <a:rPr lang="en-US"/>
              <a:pPr/>
              <a:t>5</a:t>
            </a:fld>
            <a:endParaRPr lang="en-US"/>
          </a:p>
        </p:txBody>
      </p:sp>
      <p:sp>
        <p:nvSpPr>
          <p:cNvPr id="246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81405-8897-489E-B878-71B5FFE34A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UC Regents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5328-EEE5-476D-BA52-91525410F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3010" name="Picture 2" descr="http://www.rocksclusters.org/roll-documentation/base/5.3/images/rocks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6248400"/>
            <a:ext cx="609600" cy="609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66294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Lucida Sans" pitchFamily="34" charset="0"/>
              </a:rPr>
              <a:t>www.rocksclusters.org</a:t>
            </a:r>
            <a:endParaRPr lang="en-US" sz="1200" b="1" dirty="0">
              <a:latin typeface="Lucida Sans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http://www.rc.rit.edu/images/rocks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0700" y="0"/>
            <a:ext cx="1003300" cy="10105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E0A3-5F7D-4E14-B6EB-472DFD2D0DE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CAA0-86E6-4258-9F58-D38AB1C024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UC Regents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photos.sun.com/thumbnail/400/400/13814#type=gallery&amp;cb_imgurl=LB.tb_imgurl&amp;cb_gal=LB.tb_gallery&amp;id=13814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sun.com/thumbnail/400/400/13814#type=gallery&amp;cb_imgurl=LB.tb_imgurl&amp;cb_gal=LB.tb_gallery&amp;id=13814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essagelab.monash.edu.au/" TargetMode="External"/><Relationship Id="rId3" Type="http://schemas.openxmlformats.org/officeDocument/2006/relationships/hyperlink" Target="http://photos.sun.com/thumbnail/400/400/13814#type=gallery&amp;cb_imgurl=LB.tb_imgurl&amp;cb_gal=LB.tb_gallery&amp;id=13814" TargetMode="External"/><Relationship Id="rId7" Type="http://schemas.openxmlformats.org/officeDocument/2006/relationships/image" Target="../media/image26.gif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11" Type="http://schemas.openxmlformats.org/officeDocument/2006/relationships/image" Target="../media/image29.jpeg"/><Relationship Id="rId5" Type="http://schemas.openxmlformats.org/officeDocument/2006/relationships/hyperlink" Target="http://www.cs.wisc.edu/condor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18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voltaire.com/assets/images/hpcwire-readers-choice-2008.jpg&amp;imgrefurl=http://www.voltaire.com/NewsAndEvents/Awards&amp;usg=__h-P__8fYtLmXoI1gLmamvJG20z8=&amp;h=110&amp;w=110&amp;sz=18&amp;hl=en&amp;start=6&amp;um=1&amp;itbs=1&amp;tbnid=bsQqvStxLPlC8M:&amp;tbnh=85&amp;tbnw=85&amp;prev=/images%3Fq%3Dhpcwire%2B2008%2Bawards%26um%3D1%26hl%3Den%26sa%3DN%26tbs%3Disch: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sun.com/thumbnail/400/400/13814#type=gallery&amp;cb_imgurl=LB.tb_imgurl&amp;cb_gal=LB.tb_gallery&amp;id=13814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sun.com/thumbnail/400/400/13814#type=gallery&amp;cb_imgurl=LB.tb_imgurl&amp;cb_gal=LB.tb_gallery&amp;id=138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Rocks Clusters into Amazon EC2 Using Condor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Philip Papadopoulos, </a:t>
            </a:r>
            <a:r>
              <a:rPr lang="en-US" dirty="0" err="1" smtClean="0"/>
              <a:t>Ph.D</a:t>
            </a:r>
            <a:endParaRPr lang="en-US" dirty="0" smtClean="0"/>
          </a:p>
          <a:p>
            <a:r>
              <a:rPr lang="en-US" dirty="0" smtClean="0"/>
              <a:t>University of California, San Diego</a:t>
            </a:r>
          </a:p>
          <a:p>
            <a:r>
              <a:rPr lang="en-US" dirty="0" smtClean="0"/>
              <a:t>San Diego Supercomputer Center</a:t>
            </a:r>
          </a:p>
          <a:p>
            <a:r>
              <a:rPr lang="en-US" dirty="0" smtClean="0"/>
              <a:t>California Institute for Telecommunications and Information Technology (Calit2)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Rocks Hybrid: Linux/Solaris/Physical/Virtual </a:t>
            </a:r>
            <a:endParaRPr lang="en-US" dirty="0"/>
          </a:p>
        </p:txBody>
      </p:sp>
      <p:pic>
        <p:nvPicPr>
          <p:cNvPr id="28675" name="Content Placeholder 3" descr="Vstor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6988" y="1219200"/>
            <a:ext cx="7847012" cy="5195888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" y="25146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/>
              <a:t>Xen</a:t>
            </a:r>
            <a:r>
              <a:rPr lang="en-US" b="1" dirty="0" smtClean="0"/>
              <a:t> VM</a:t>
            </a:r>
            <a:endParaRPr lang="en-US" b="1" dirty="0"/>
          </a:p>
          <a:p>
            <a:r>
              <a:rPr lang="en-US" b="1" dirty="0"/>
              <a:t>Phys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0600" y="26670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2000" y="28956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2000" y="29718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000" y="1828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0" y="16002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Linux</a:t>
            </a:r>
          </a:p>
        </p:txBody>
      </p:sp>
      <p:sp>
        <p:nvSpPr>
          <p:cNvPr id="28682" name="TextBox 17"/>
          <p:cNvSpPr txBox="1">
            <a:spLocks noChangeArrowheads="1"/>
          </p:cNvSpPr>
          <p:nvPr/>
        </p:nvSpPr>
        <p:spPr bwMode="auto">
          <a:xfrm>
            <a:off x="0" y="4648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Solaris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14400" y="4876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EC2 </a:t>
            </a:r>
            <a:endParaRPr lang="en-US" dirty="0"/>
          </a:p>
        </p:txBody>
      </p:sp>
      <p:sp>
        <p:nvSpPr>
          <p:cNvPr id="36866" name="Cloud"/>
          <p:cNvSpPr>
            <a:spLocks noChangeAspect="1" noEditPoints="1" noChangeArrowheads="1"/>
          </p:cNvSpPr>
          <p:nvPr/>
        </p:nvSpPr>
        <p:spPr bwMode="auto">
          <a:xfrm>
            <a:off x="457200" y="1676400"/>
            <a:ext cx="3311525" cy="30622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838200" y="2590800"/>
            <a:ext cx="762000" cy="76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1752600" y="2209800"/>
            <a:ext cx="762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1295400" y="3581400"/>
            <a:ext cx="4572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981200" y="3276600"/>
            <a:ext cx="4572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2667000" y="2895600"/>
            <a:ext cx="762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868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438400"/>
            <a:ext cx="533400" cy="533400"/>
          </a:xfrm>
          <a:prstGeom prst="rect">
            <a:avLst/>
          </a:prstGeom>
          <a:noFill/>
        </p:spPr>
      </p:pic>
      <p:pic>
        <p:nvPicPr>
          <p:cNvPr id="12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3200400"/>
            <a:ext cx="533400" cy="533400"/>
          </a:xfrm>
          <a:prstGeom prst="rect">
            <a:avLst/>
          </a:prstGeom>
          <a:noFill/>
        </p:spPr>
      </p:pic>
      <p:pic>
        <p:nvPicPr>
          <p:cNvPr id="13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334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5943600"/>
            <a:ext cx="533400" cy="533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66800" y="548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Amazon Machine Images (AMIs)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S3 – Simple Storage Service</a:t>
            </a:r>
          </a:p>
          <a:p>
            <a:pPr algn="ctr"/>
            <a:r>
              <a:rPr lang="en-US" dirty="0" smtClean="0"/>
              <a:t>EBS – Elastic Block Store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Amazon Cloud Storage</a:t>
            </a:r>
            <a:endParaRPr lang="en-US" b="1" dirty="0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5105400" y="1524000"/>
            <a:ext cx="3311525" cy="30622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http://www.getapc.ca/images/Dell%20Tower.jpg"/>
          <p:cNvPicPr>
            <a:picLocks noChangeAspect="1" noChangeArrowheads="1"/>
          </p:cNvPicPr>
          <p:nvPr/>
        </p:nvPicPr>
        <p:blipFill>
          <a:blip r:embed="rId3" cstate="print"/>
          <a:srcRect t="9950" r="35319"/>
          <a:stretch>
            <a:fillRect/>
          </a:stretch>
        </p:blipFill>
        <p:spPr bwMode="auto">
          <a:xfrm>
            <a:off x="5791200" y="2362200"/>
            <a:ext cx="381000" cy="907381"/>
          </a:xfrm>
          <a:prstGeom prst="rect">
            <a:avLst/>
          </a:prstGeom>
          <a:noFill/>
        </p:spPr>
      </p:pic>
      <p:pic>
        <p:nvPicPr>
          <p:cNvPr id="20" name="Picture 2" descr="http://www.getapc.ca/images/Dell%20Tower.jpg"/>
          <p:cNvPicPr>
            <a:picLocks noChangeAspect="1" noChangeArrowheads="1"/>
          </p:cNvPicPr>
          <p:nvPr/>
        </p:nvPicPr>
        <p:blipFill>
          <a:blip r:embed="rId3" cstate="print"/>
          <a:srcRect t="9950" r="35319"/>
          <a:stretch>
            <a:fillRect/>
          </a:stretch>
        </p:blipFill>
        <p:spPr bwMode="auto">
          <a:xfrm>
            <a:off x="6172200" y="2133600"/>
            <a:ext cx="381000" cy="907381"/>
          </a:xfrm>
          <a:prstGeom prst="rect">
            <a:avLst/>
          </a:prstGeom>
          <a:noFill/>
        </p:spPr>
      </p:pic>
      <p:pic>
        <p:nvPicPr>
          <p:cNvPr id="21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3048000"/>
            <a:ext cx="533400" cy="533400"/>
          </a:xfrm>
          <a:prstGeom prst="rect">
            <a:avLst/>
          </a:prstGeom>
          <a:noFill/>
        </p:spPr>
      </p:pic>
      <p:pic>
        <p:nvPicPr>
          <p:cNvPr id="22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352800"/>
            <a:ext cx="304800" cy="304800"/>
          </a:xfrm>
          <a:prstGeom prst="rect">
            <a:avLst/>
          </a:prstGeom>
          <a:noFill/>
        </p:spPr>
      </p:pic>
      <p:pic>
        <p:nvPicPr>
          <p:cNvPr id="23" name="Picture 4" descr="http://www2.technocentre.info:84/Images/262px-CDRO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429000"/>
            <a:ext cx="304800" cy="304800"/>
          </a:xfrm>
          <a:prstGeom prst="rect">
            <a:avLst/>
          </a:prstGeom>
          <a:noFill/>
        </p:spPr>
      </p:pic>
      <p:pic>
        <p:nvPicPr>
          <p:cNvPr id="24" name="Picture 23" descr="Lightbox Image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2004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876800" y="114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Elastic Compute Cloud (EC2)</a:t>
            </a:r>
            <a:endParaRPr lang="en-US" b="1" dirty="0"/>
          </a:p>
        </p:txBody>
      </p:sp>
      <p:pic>
        <p:nvPicPr>
          <p:cNvPr id="26" name="Picture 2" descr="http://www.getapc.ca/images/Dell%20Tower.jpg"/>
          <p:cNvPicPr>
            <a:picLocks noChangeAspect="1" noChangeArrowheads="1"/>
          </p:cNvPicPr>
          <p:nvPr/>
        </p:nvPicPr>
        <p:blipFill>
          <a:blip r:embed="rId3" cstate="print"/>
          <a:srcRect t="9950" r="35319"/>
          <a:stretch>
            <a:fillRect/>
          </a:stretch>
        </p:blipFill>
        <p:spPr bwMode="auto">
          <a:xfrm>
            <a:off x="6553200" y="1981200"/>
            <a:ext cx="381000" cy="907381"/>
          </a:xfrm>
          <a:prstGeom prst="rect">
            <a:avLst/>
          </a:prstGeom>
          <a:noFill/>
        </p:spPr>
      </p:pic>
      <p:pic>
        <p:nvPicPr>
          <p:cNvPr id="28" name="Picture 27" descr="Lightbox Image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3528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Lightbox Image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5814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Lightbox Image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052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Lightbox Image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8100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hape 36"/>
          <p:cNvCxnSpPr>
            <a:stCxn id="36868" idx="3"/>
            <a:endCxn id="19" idx="0"/>
          </p:cNvCxnSpPr>
          <p:nvPr/>
        </p:nvCxnSpPr>
        <p:spPr>
          <a:xfrm flipV="1">
            <a:off x="2362200" y="2362200"/>
            <a:ext cx="3619500" cy="342900"/>
          </a:xfrm>
          <a:prstGeom prst="bentConnector4">
            <a:avLst>
              <a:gd name="adj1" fmla="val 47368"/>
              <a:gd name="adj2" fmla="val 16666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36868" idx="0"/>
            <a:endCxn id="20" idx="0"/>
          </p:cNvCxnSpPr>
          <p:nvPr/>
        </p:nvCxnSpPr>
        <p:spPr>
          <a:xfrm rot="5400000" flipH="1" flipV="1">
            <a:off x="4076700" y="152400"/>
            <a:ext cx="304800" cy="4267200"/>
          </a:xfrm>
          <a:prstGeom prst="bentConnector3">
            <a:avLst>
              <a:gd name="adj1" fmla="val 175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12" idx="3"/>
            <a:endCxn id="31" idx="1"/>
          </p:cNvCxnSpPr>
          <p:nvPr/>
        </p:nvCxnSpPr>
        <p:spPr>
          <a:xfrm>
            <a:off x="3429000" y="3467100"/>
            <a:ext cx="2209800" cy="4191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14800" y="2286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 AMI &amp; </a:t>
            </a:r>
          </a:p>
          <a:p>
            <a:r>
              <a:rPr lang="en-US" dirty="0" smtClean="0"/>
              <a:t>Boot</a:t>
            </a:r>
            <a:endParaRPr lang="en-US" dirty="0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733800" y="4648200"/>
            <a:ext cx="4724400" cy="17827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AMIs are </a:t>
            </a:r>
            <a:r>
              <a:rPr lang="en-US" sz="2000" u="sng" dirty="0" smtClean="0">
                <a:sym typeface="Wingdings" pitchFamily="2" charset="2"/>
              </a:rPr>
              <a:t>copied</a:t>
            </a:r>
            <a:r>
              <a:rPr lang="en-US" sz="2000" dirty="0" smtClean="0">
                <a:sym typeface="Wingdings" pitchFamily="2" charset="2"/>
              </a:rPr>
              <a:t> from S3 and booted in EC2 to create a “running instance”</a:t>
            </a:r>
          </a:p>
          <a:p>
            <a:r>
              <a:rPr lang="en-US" sz="2000" dirty="0" smtClean="0">
                <a:sym typeface="Wingdings" pitchFamily="2" charset="2"/>
              </a:rPr>
              <a:t>When instance is shutdown, all changes are lost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Can  save as a new AMI 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EC2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AMI (Amazon Machine Image) is copied from S3 to EC2 for booting </a:t>
            </a:r>
          </a:p>
          <a:p>
            <a:pPr lvl="1"/>
            <a:r>
              <a:rPr lang="en-US" dirty="0" smtClean="0"/>
              <a:t>Can boot multiple copies of an AMI as a “group”</a:t>
            </a:r>
          </a:p>
          <a:p>
            <a:pPr lvl="1"/>
            <a:r>
              <a:rPr lang="en-US" dirty="0" smtClean="0"/>
              <a:t>Not a cluster, all running instances are independent</a:t>
            </a:r>
          </a:p>
          <a:p>
            <a:r>
              <a:rPr lang="en-US" dirty="0" smtClean="0"/>
              <a:t>If you make changes to your AMI while running and want them saved</a:t>
            </a:r>
          </a:p>
          <a:p>
            <a:pPr lvl="1"/>
            <a:r>
              <a:rPr lang="en-US" dirty="0" smtClean="0"/>
              <a:t>Must repack to make a new AMI  </a:t>
            </a:r>
          </a:p>
          <a:p>
            <a:pPr lvl="2"/>
            <a:r>
              <a:rPr lang="en-US" dirty="0" smtClean="0"/>
              <a:t>Or use Elastic Block Store (EBS) on a per-instance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Challenges in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Defining the contents of </a:t>
            </a:r>
            <a:r>
              <a:rPr lang="en-US" u="sng" dirty="0" smtClean="0"/>
              <a:t>your</a:t>
            </a:r>
            <a:r>
              <a:rPr lang="en-US" dirty="0" smtClean="0"/>
              <a:t> Virtual Machine (Software Stack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</a:t>
            </a:r>
            <a:r>
              <a:rPr lang="en-US" dirty="0" smtClean="0"/>
              <a:t>limitations and execution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Debugging when something goes wrong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Remembering to turn off your VM</a:t>
            </a:r>
          </a:p>
          <a:p>
            <a:pPr marL="914400" lvl="1" indent="-514350"/>
            <a:r>
              <a:rPr lang="en-US" dirty="0" smtClean="0"/>
              <a:t>Smallest 64-bit VM is ~$250/month running 7x24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AMI?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Tar file of a / file system</a:t>
            </a:r>
          </a:p>
          <a:p>
            <a:pPr lvl="1"/>
            <a:r>
              <a:rPr lang="en-US" dirty="0" smtClean="0"/>
              <a:t>Cryptographically signed so that Amazon can open it, but other users cannot </a:t>
            </a:r>
          </a:p>
          <a:p>
            <a:pPr lvl="1"/>
            <a:r>
              <a:rPr lang="en-US" dirty="0" smtClean="0"/>
              <a:t>Split into 10MB chunks, stored in S3</a:t>
            </a:r>
          </a:p>
          <a:p>
            <a:r>
              <a:rPr lang="en-US" dirty="0" smtClean="0"/>
              <a:t>Amazon boasts more than 2000 public machine images</a:t>
            </a:r>
          </a:p>
          <a:p>
            <a:pPr lvl="1"/>
            <a:r>
              <a:rPr lang="en-US" dirty="0" smtClean="0"/>
              <a:t>What’s in a particular image?</a:t>
            </a:r>
          </a:p>
          <a:p>
            <a:pPr lvl="1"/>
            <a:r>
              <a:rPr lang="en-US" dirty="0" smtClean="0"/>
              <a:t>How much work is it to get your software part of an existing image? </a:t>
            </a:r>
          </a:p>
          <a:p>
            <a:r>
              <a:rPr lang="en-US" dirty="0" smtClean="0"/>
              <a:t>There are tools for booting and monitoring instances.</a:t>
            </a:r>
          </a:p>
          <a:p>
            <a:r>
              <a:rPr lang="en-US" dirty="0" smtClean="0"/>
              <a:t> Defining the software contents is “an exercise left to the reader”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EC2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 a Rocks appliance and make it compatible with EC2:</a:t>
            </a:r>
          </a:p>
          <a:p>
            <a:pPr lvl="1"/>
            <a:r>
              <a:rPr lang="en-US" dirty="0" smtClean="0"/>
              <a:t>10GB disk partition (single)</a:t>
            </a:r>
          </a:p>
          <a:p>
            <a:pPr lvl="1"/>
            <a:r>
              <a:rPr lang="en-US" dirty="0" smtClean="0"/>
              <a:t>DHCP for network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key management </a:t>
            </a:r>
          </a:p>
          <a:p>
            <a:pPr lvl="1"/>
            <a:r>
              <a:rPr lang="en-US" dirty="0" smtClean="0"/>
              <a:t>Other small adjustments</a:t>
            </a:r>
          </a:p>
          <a:p>
            <a:r>
              <a:rPr lang="en-US" dirty="0" smtClean="0"/>
              <a:t>Create an AMI bundle on local cluster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rocks create ec2 bundle</a:t>
            </a:r>
            <a:endParaRPr lang="en-US" dirty="0" smtClean="0"/>
          </a:p>
          <a:p>
            <a:r>
              <a:rPr lang="en-US" dirty="0" smtClean="0"/>
              <a:t>Upload a bundled image into EC2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rocks upload ec2 bundle</a:t>
            </a:r>
          </a:p>
          <a:p>
            <a:r>
              <a:rPr lang="en-US" dirty="0" smtClean="0">
                <a:cs typeface="Courier New" pitchFamily="49" charset="0"/>
              </a:rPr>
              <a:t>Mini-tutorial on getting started with EC2 and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all together:</a:t>
            </a:r>
            <a:br>
              <a:rPr lang="en-US" dirty="0" smtClean="0"/>
            </a:br>
            <a:r>
              <a:rPr lang="en-US" dirty="0" smtClean="0"/>
              <a:t> Virtual </a:t>
            </a:r>
            <a:r>
              <a:rPr lang="en-US" dirty="0" smtClean="0"/>
              <a:t>Cluster Experiment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Nimrod – </a:t>
            </a:r>
            <a:r>
              <a:rPr lang="en-US" dirty="0" err="1" smtClean="0"/>
              <a:t>Monash</a:t>
            </a:r>
            <a:r>
              <a:rPr lang="en-US" dirty="0" smtClean="0"/>
              <a:t> </a:t>
            </a:r>
            <a:r>
              <a:rPr lang="en-US" dirty="0" smtClean="0"/>
              <a:t>University</a:t>
            </a:r>
            <a:endParaRPr lang="en-US" dirty="0" smtClean="0"/>
          </a:p>
          <a:p>
            <a:r>
              <a:rPr lang="en-US" dirty="0" smtClean="0"/>
              <a:t>Rocks® – UC San </a:t>
            </a:r>
            <a:r>
              <a:rPr lang="en-US" dirty="0" smtClean="0"/>
              <a:t>Diego</a:t>
            </a:r>
          </a:p>
          <a:p>
            <a:r>
              <a:rPr lang="en-US" dirty="0" smtClean="0"/>
              <a:t>Condor – U. Wisconsin</a:t>
            </a:r>
            <a:endParaRPr lang="en-US" dirty="0" smtClean="0"/>
          </a:p>
          <a:p>
            <a:r>
              <a:rPr lang="en-US" dirty="0" smtClean="0"/>
              <a:t>Amazon EC2 – Brought to you by Visa®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3276600" y="3733800"/>
            <a:ext cx="2438400" cy="2133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Cluster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76600" y="1600200"/>
            <a:ext cx="2438400" cy="1752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Cluster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Clusters in Rocks Today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1295400"/>
            <a:ext cx="2603500" cy="5207000"/>
            <a:chOff x="304800" y="1447800"/>
            <a:chExt cx="2603500" cy="5207000"/>
          </a:xfrm>
        </p:grpSpPr>
        <p:pic>
          <p:nvPicPr>
            <p:cNvPr id="4" name="Picture 2" descr="http://www.nstpower.com/PSXrackphot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447800"/>
              <a:ext cx="2603500" cy="5207000"/>
            </a:xfrm>
            <a:prstGeom prst="rect">
              <a:avLst/>
            </a:prstGeom>
            <a:noFill/>
          </p:spPr>
        </p:pic>
        <p:pic>
          <p:nvPicPr>
            <p:cNvPr id="5" name="Picture 4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177800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15900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29311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42722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56133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69544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2956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96367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09778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23189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36600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50012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63423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76834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90245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03656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17068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30479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43890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57301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70712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84124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97535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10946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24357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37768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51180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 descr="http://www.gbsncr.com/images/products/detail/DGS3650.jpg"/>
            <p:cNvPicPr>
              <a:picLocks noChangeArrowheads="1"/>
            </p:cNvPicPr>
            <p:nvPr/>
          </p:nvPicPr>
          <p:blipFill>
            <a:blip r:embed="rId5" cstate="print"/>
            <a:srcRect l="2286" t="57600" r="1714" b="29600"/>
            <a:stretch>
              <a:fillRect/>
            </a:stretch>
          </p:blipFill>
          <p:spPr bwMode="auto">
            <a:xfrm>
              <a:off x="1451356" y="1981200"/>
              <a:ext cx="969264" cy="155448"/>
            </a:xfrm>
            <a:prstGeom prst="rect">
              <a:avLst/>
            </a:prstGeom>
            <a:noFill/>
          </p:spPr>
        </p:pic>
        <p:pic>
          <p:nvPicPr>
            <p:cNvPr id="33" name="Picture 6" descr="http://www.avocent.com/uploadedImages/wwwavocentcom/Products/Category/Power_Distribution_Units/PM10i_horiz_b_415.jpg"/>
            <p:cNvPicPr>
              <a:picLocks noChangeArrowheads="1"/>
            </p:cNvPicPr>
            <p:nvPr/>
          </p:nvPicPr>
          <p:blipFill>
            <a:blip r:embed="rId6" cstate="print"/>
            <a:srcRect l="2313" t="50450" r="2313" b="13514"/>
            <a:stretch>
              <a:fillRect/>
            </a:stretch>
          </p:blipFill>
          <p:spPr bwMode="auto">
            <a:xfrm>
              <a:off x="1417320" y="5669280"/>
              <a:ext cx="1002920" cy="155448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457200" y="6172200"/>
            <a:ext cx="32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Hosting Cluster</a:t>
            </a:r>
          </a:p>
          <a:p>
            <a:pPr algn="ctr"/>
            <a:r>
              <a:rPr lang="en-US" dirty="0" smtClean="0"/>
              <a:t>“Cloud Provider”</a:t>
            </a:r>
            <a:endParaRPr lang="en-US" dirty="0"/>
          </a:p>
        </p:txBody>
      </p:sp>
      <p:grpSp>
        <p:nvGrpSpPr>
          <p:cNvPr id="14336" name="Group 53"/>
          <p:cNvGrpSpPr/>
          <p:nvPr/>
        </p:nvGrpSpPr>
        <p:grpSpPr>
          <a:xfrm>
            <a:off x="3657600" y="1752600"/>
            <a:ext cx="1752600" cy="1135981"/>
            <a:chOff x="3657600" y="1828800"/>
            <a:chExt cx="1752600" cy="1135981"/>
          </a:xfrm>
        </p:grpSpPr>
        <p:pic>
          <p:nvPicPr>
            <p:cNvPr id="1433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36576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6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1148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7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5720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50292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9" name="Picture 3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1828800"/>
              <a:ext cx="97155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4337" name="Group 52"/>
          <p:cNvGrpSpPr/>
          <p:nvPr/>
        </p:nvGrpSpPr>
        <p:grpSpPr>
          <a:xfrm>
            <a:off x="3505200" y="3893219"/>
            <a:ext cx="1981200" cy="1516981"/>
            <a:chOff x="3733800" y="3581400"/>
            <a:chExt cx="1981200" cy="1516981"/>
          </a:xfrm>
        </p:grpSpPr>
        <p:pic>
          <p:nvPicPr>
            <p:cNvPr id="44" name="Picture 43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581400"/>
              <a:ext cx="97155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37338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6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1910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7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6482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51054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9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39624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50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4196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51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8768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52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5334000" y="4191000"/>
              <a:ext cx="381000" cy="907381"/>
            </a:xfrm>
            <a:prstGeom prst="rect">
              <a:avLst/>
            </a:prstGeom>
            <a:noFill/>
          </p:spPr>
        </p:pic>
      </p:grpSp>
      <p:sp>
        <p:nvSpPr>
          <p:cNvPr id="57" name="Rounded Rectangle 56"/>
          <p:cNvSpPr/>
          <p:nvPr/>
        </p:nvSpPr>
        <p:spPr>
          <a:xfrm>
            <a:off x="1752600" y="2057400"/>
            <a:ext cx="2286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209800" y="2514600"/>
            <a:ext cx="22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7" idx="3"/>
            <a:endCxn id="55" idx="1"/>
          </p:cNvCxnSpPr>
          <p:nvPr/>
        </p:nvCxnSpPr>
        <p:spPr>
          <a:xfrm>
            <a:off x="1981200" y="2400300"/>
            <a:ext cx="1295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56" idx="1"/>
          </p:cNvCxnSpPr>
          <p:nvPr/>
        </p:nvCxnSpPr>
        <p:spPr>
          <a:xfrm>
            <a:off x="2438400" y="3200400"/>
            <a:ext cx="8382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752600" y="3124200"/>
            <a:ext cx="2286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248400" y="1752600"/>
            <a:ext cx="2362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Virtual Frontend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Nodes w/disk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Private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4724400" y="1828800"/>
            <a:ext cx="1600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1"/>
            <a:endCxn id="38" idx="3"/>
          </p:cNvCxnSpPr>
          <p:nvPr/>
        </p:nvCxnSpPr>
        <p:spPr>
          <a:xfrm rot="10800000">
            <a:off x="5410200" y="2434892"/>
            <a:ext cx="838200" cy="563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5486400" y="2743202"/>
            <a:ext cx="838200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48400" y="4038600"/>
            <a:ext cx="24384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Virtual Clusters: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overlap one another on physical HW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Need network isolation 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 smtClean="0"/>
              <a:t>May be  larger or smaller than physical hosting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838200" y="3657600"/>
            <a:ext cx="2438400" cy="1752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Nimrod.rockscluster.org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Extended Cluster Experiment in </a:t>
            </a:r>
            <a:r>
              <a:rPr lang="en-US" sz="3200" dirty="0" smtClean="0"/>
              <a:t>PRAGMA</a:t>
            </a:r>
            <a:endParaRPr lang="en-US" sz="3200" dirty="0"/>
          </a:p>
        </p:txBody>
      </p:sp>
      <p:grpSp>
        <p:nvGrpSpPr>
          <p:cNvPr id="3" name="Group 53"/>
          <p:cNvGrpSpPr/>
          <p:nvPr/>
        </p:nvGrpSpPr>
        <p:grpSpPr>
          <a:xfrm>
            <a:off x="1219200" y="3810000"/>
            <a:ext cx="1752600" cy="1135981"/>
            <a:chOff x="3657600" y="1828800"/>
            <a:chExt cx="1752600" cy="1135981"/>
          </a:xfrm>
        </p:grpSpPr>
        <p:pic>
          <p:nvPicPr>
            <p:cNvPr id="1433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2" cstate="print"/>
            <a:srcRect t="9950" r="35319"/>
            <a:stretch>
              <a:fillRect/>
            </a:stretch>
          </p:blipFill>
          <p:spPr bwMode="auto">
            <a:xfrm>
              <a:off x="36576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6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2" cstate="print"/>
            <a:srcRect t="9950" r="35319"/>
            <a:stretch>
              <a:fillRect/>
            </a:stretch>
          </p:blipFill>
          <p:spPr bwMode="auto">
            <a:xfrm>
              <a:off x="41148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7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2" cstate="print"/>
            <a:srcRect t="9950" r="35319"/>
            <a:stretch>
              <a:fillRect/>
            </a:stretch>
          </p:blipFill>
          <p:spPr bwMode="auto">
            <a:xfrm>
              <a:off x="45720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2" cstate="print"/>
            <a:srcRect t="9950" r="35319"/>
            <a:stretch>
              <a:fillRect/>
            </a:stretch>
          </p:blipFill>
          <p:spPr bwMode="auto">
            <a:xfrm>
              <a:off x="50292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9" name="Picture 3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1828800"/>
              <a:ext cx="97155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3" name="Cloud"/>
          <p:cNvSpPr>
            <a:spLocks noChangeAspect="1" noEditPoints="1" noChangeArrowheads="1"/>
          </p:cNvSpPr>
          <p:nvPr/>
        </p:nvSpPr>
        <p:spPr bwMode="auto">
          <a:xfrm>
            <a:off x="4572000" y="3505200"/>
            <a:ext cx="3048000" cy="2376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 smtClean="0"/>
              <a:t>Amazon EC2 </a:t>
            </a:r>
            <a:r>
              <a:rPr lang="en-US" b="1" dirty="0"/>
              <a:t>Cloud</a:t>
            </a:r>
          </a:p>
        </p:txBody>
      </p:sp>
      <p:sp>
        <p:nvSpPr>
          <p:cNvPr id="64" name="Cross 63"/>
          <p:cNvSpPr/>
          <p:nvPr/>
        </p:nvSpPr>
        <p:spPr>
          <a:xfrm>
            <a:off x="3581400" y="4419600"/>
            <a:ext cx="609600" cy="533400"/>
          </a:xfrm>
          <a:prstGeom prst="plus">
            <a:avLst>
              <a:gd name="adj" fmla="val 36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029200" y="42672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Rocks –Created VM</a:t>
            </a:r>
            <a:endParaRPr lang="en-US" sz="1400" dirty="0"/>
          </a:p>
        </p:txBody>
      </p:sp>
      <p:pic>
        <p:nvPicPr>
          <p:cNvPr id="1026" name="Picture 2" descr="Condor High Throughput Comput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6096000"/>
            <a:ext cx="3276600" cy="622607"/>
          </a:xfrm>
          <a:prstGeom prst="rect">
            <a:avLst/>
          </a:prstGeom>
          <a:noFill/>
        </p:spPr>
      </p:pic>
      <p:sp>
        <p:nvSpPr>
          <p:cNvPr id="73" name="Rounded Rectangle 72"/>
          <p:cNvSpPr/>
          <p:nvPr/>
        </p:nvSpPr>
        <p:spPr>
          <a:xfrm>
            <a:off x="533400" y="3276600"/>
            <a:ext cx="7467600" cy="3429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messagelab.monash.edu.au/Nimrod?action=download&amp;upname=Nimro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371600"/>
            <a:ext cx="880332" cy="1247776"/>
          </a:xfrm>
          <a:prstGeom prst="rect">
            <a:avLst/>
          </a:prstGeom>
          <a:noFill/>
        </p:spPr>
      </p:pic>
      <p:pic>
        <p:nvPicPr>
          <p:cNvPr id="1030" name="Picture 6" descr="MeSsAGE Lab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1905000"/>
            <a:ext cx="2514600" cy="514351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2133600" y="236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Monash</a:t>
            </a:r>
            <a:r>
              <a:rPr lang="en-US" dirty="0" smtClean="0"/>
              <a:t> </a:t>
            </a:r>
            <a:r>
              <a:rPr lang="en-US" dirty="0" err="1" smtClean="0"/>
              <a:t>eScience</a:t>
            </a:r>
            <a:r>
              <a:rPr lang="en-US" dirty="0" smtClean="0"/>
              <a:t> and Grid Engineering Laboratory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1181100" y="1219200"/>
            <a:ext cx="6172200" cy="1600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3" idx="0"/>
            <a:endCxn id="75" idx="2"/>
          </p:cNvCxnSpPr>
          <p:nvPr/>
        </p:nvCxnSpPr>
        <p:spPr>
          <a:xfrm rot="5400000" flipH="1" flipV="1">
            <a:off x="4038600" y="30480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9800" y="1371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NIMROD – Parameter Sweep/Optimization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219200" y="541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fiji.rocksclusters.org  Hosting Cluster</a:t>
            </a:r>
            <a:endParaRPr lang="en-US" sz="1600" dirty="0"/>
          </a:p>
        </p:txBody>
      </p:sp>
      <p:sp>
        <p:nvSpPr>
          <p:cNvPr id="83" name="Rounded Rectangle 82"/>
          <p:cNvSpPr/>
          <p:nvPr/>
        </p:nvSpPr>
        <p:spPr>
          <a:xfrm>
            <a:off x="685800" y="3505200"/>
            <a:ext cx="2743200" cy="25146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ts2.mm.bing.net/images/thumbnail.aspx?q=1436033427381&amp;id=59dba0837b3c8f4d7e4ac8a567f33e5a&amp;url=http%3a%2f%2fwww.aspsys.com%2fuserfiles%2fimage%2frocks-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410200"/>
            <a:ext cx="609599" cy="609600"/>
          </a:xfrm>
          <a:prstGeom prst="rect">
            <a:avLst/>
          </a:prstGeom>
          <a:noFill/>
        </p:spPr>
      </p:pic>
      <p:pic>
        <p:nvPicPr>
          <p:cNvPr id="84" name="Picture 8" descr="http://ts2.mm.bing.net/images/thumbnail.aspx?q=1436033427381&amp;id=59dba0837b3c8f4d7e4ac8a567f33e5a&amp;url=http%3a%2f%2fwww.aspsys.com%2fuserfiles%2fimage%2frocks-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304800" cy="304801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4196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Job Management</a:t>
            </a:r>
            <a:endParaRPr lang="en-US" dirty="0"/>
          </a:p>
        </p:txBody>
      </p:sp>
      <p:pic>
        <p:nvPicPr>
          <p:cNvPr id="1034" name="Picture 10" descr="http://ts1.mm.bing.net/images/thumbnail.aspx?q=1361955790248&amp;id=015e444ad0f0b0b2749795ee951b0541&amp;url=http%3a%2f%2fwww.casingcorp.com%2fvisa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4800600"/>
            <a:ext cx="427672" cy="55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Cluster Using Condor</a:t>
            </a:r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6377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Straight Connector 227"/>
          <p:cNvCxnSpPr>
            <a:stCxn id="1031" idx="2"/>
          </p:cNvCxnSpPr>
          <p:nvPr/>
        </p:nvCxnSpPr>
        <p:spPr>
          <a:xfrm flipV="1">
            <a:off x="6550025" y="6324600"/>
            <a:ext cx="384175" cy="142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4572000" y="1752600"/>
            <a:ext cx="4419600" cy="1828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228600" y="1752600"/>
            <a:ext cx="4114800" cy="1828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38200" y="3886200"/>
            <a:ext cx="5867400" cy="1828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1143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rgbClr val="FFFF00"/>
                  </a:outerShdw>
                </a:effectLst>
                <a:latin typeface="Showcard Gothic" pitchFamily="82" charset="0"/>
              </a:rPr>
              <a:t>Triton Resource</a:t>
            </a: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1066800" y="5181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1066800" y="4800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1066800" y="4419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1066800" y="4038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2209800" y="5181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2209800" y="4800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2209800" y="4419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2209800" y="4038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5486400" y="5181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5486400" y="4800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5486400" y="4419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3"/>
          <p:cNvPicPr>
            <a:picLocks noChangeAspect="1" noChangeArrowheads="1"/>
          </p:cNvPicPr>
          <p:nvPr/>
        </p:nvPicPr>
        <p:blipFill>
          <a:blip r:embed="rId3" cstate="print"/>
          <a:srcRect l="5618" t="29213" r="4494" b="23596"/>
          <a:stretch>
            <a:fillRect/>
          </a:stretch>
        </p:blipFill>
        <p:spPr bwMode="auto">
          <a:xfrm>
            <a:off x="5486400" y="4038600"/>
            <a:ext cx="1066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81200" y="2819400"/>
            <a:ext cx="944563" cy="549275"/>
            <a:chOff x="1188720" y="2438400"/>
            <a:chExt cx="1862328" cy="1005840"/>
          </a:xfrm>
        </p:grpSpPr>
        <p:sp>
          <p:nvSpPr>
            <p:cNvPr id="28" name="Cube 27"/>
            <p:cNvSpPr/>
            <p:nvPr/>
          </p:nvSpPr>
          <p:spPr>
            <a:xfrm flipH="1">
              <a:off x="1188720" y="2438400"/>
              <a:ext cx="1828800" cy="1005840"/>
            </a:xfrm>
            <a:prstGeom prst="cube">
              <a:avLst>
                <a:gd name="adj" fmla="val 532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50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050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" t="30000" r="3333" b="20000"/>
            <a:stretch>
              <a:fillRect/>
            </a:stretch>
          </p:blipFill>
          <p:spPr bwMode="auto">
            <a:xfrm>
              <a:off x="1752600" y="2971800"/>
              <a:ext cx="12984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812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0574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1336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098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860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2954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0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3716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4478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5240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002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764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981200" y="2362200"/>
            <a:ext cx="944563" cy="549275"/>
            <a:chOff x="1188720" y="2438400"/>
            <a:chExt cx="1862328" cy="1005840"/>
          </a:xfrm>
        </p:grpSpPr>
        <p:sp>
          <p:nvSpPr>
            <p:cNvPr id="42" name="Cube 41"/>
            <p:cNvSpPr/>
            <p:nvPr/>
          </p:nvSpPr>
          <p:spPr>
            <a:xfrm flipH="1">
              <a:off x="1188720" y="2438400"/>
              <a:ext cx="1828800" cy="1005840"/>
            </a:xfrm>
            <a:prstGeom prst="cube">
              <a:avLst>
                <a:gd name="adj" fmla="val 532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48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050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" t="30000" r="3333" b="20000"/>
            <a:stretch>
              <a:fillRect/>
            </a:stretch>
          </p:blipFill>
          <p:spPr bwMode="auto">
            <a:xfrm>
              <a:off x="1752600" y="2971800"/>
              <a:ext cx="12984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812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0574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1336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098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860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2954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3716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4478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5240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002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764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981200" y="1905000"/>
            <a:ext cx="944563" cy="549275"/>
            <a:chOff x="1188720" y="2438400"/>
            <a:chExt cx="1862328" cy="1005840"/>
          </a:xfrm>
        </p:grpSpPr>
        <p:sp>
          <p:nvSpPr>
            <p:cNvPr id="57" name="Cube 56"/>
            <p:cNvSpPr/>
            <p:nvPr/>
          </p:nvSpPr>
          <p:spPr>
            <a:xfrm flipH="1">
              <a:off x="1188720" y="2438400"/>
              <a:ext cx="1828800" cy="1005840"/>
            </a:xfrm>
            <a:prstGeom prst="cube">
              <a:avLst>
                <a:gd name="adj" fmla="val 532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46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050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" t="30000" r="3333" b="20000"/>
            <a:stretch>
              <a:fillRect/>
            </a:stretch>
          </p:blipFill>
          <p:spPr bwMode="auto">
            <a:xfrm>
              <a:off x="1752600" y="2971800"/>
              <a:ext cx="12984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812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0574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1336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098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860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2954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3716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4478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5240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002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764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3017838" y="2819400"/>
            <a:ext cx="944562" cy="549275"/>
            <a:chOff x="1188720" y="2438400"/>
            <a:chExt cx="1862328" cy="1005840"/>
          </a:xfrm>
        </p:grpSpPr>
        <p:sp>
          <p:nvSpPr>
            <p:cNvPr id="72" name="Cube 71"/>
            <p:cNvSpPr/>
            <p:nvPr/>
          </p:nvSpPr>
          <p:spPr>
            <a:xfrm flipH="1">
              <a:off x="1188720" y="2438400"/>
              <a:ext cx="1828800" cy="1005840"/>
            </a:xfrm>
            <a:prstGeom prst="cube">
              <a:avLst>
                <a:gd name="adj" fmla="val 532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45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050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" t="30000" r="3333" b="20000"/>
            <a:stretch>
              <a:fillRect/>
            </a:stretch>
          </p:blipFill>
          <p:spPr bwMode="auto">
            <a:xfrm>
              <a:off x="1752600" y="2971800"/>
              <a:ext cx="12984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812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0574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1336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098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860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2954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3716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4478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5240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002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764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3017838" y="2362200"/>
            <a:ext cx="944562" cy="549275"/>
            <a:chOff x="1188720" y="2438400"/>
            <a:chExt cx="1862328" cy="1005840"/>
          </a:xfrm>
        </p:grpSpPr>
        <p:sp>
          <p:nvSpPr>
            <p:cNvPr id="87" name="Cube 86"/>
            <p:cNvSpPr/>
            <p:nvPr/>
          </p:nvSpPr>
          <p:spPr>
            <a:xfrm flipH="1">
              <a:off x="1188720" y="2438400"/>
              <a:ext cx="1828800" cy="1005840"/>
            </a:xfrm>
            <a:prstGeom prst="cube">
              <a:avLst>
                <a:gd name="adj" fmla="val 532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4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050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" t="30000" r="3333" b="20000"/>
            <a:stretch>
              <a:fillRect/>
            </a:stretch>
          </p:blipFill>
          <p:spPr bwMode="auto">
            <a:xfrm>
              <a:off x="1752600" y="2971800"/>
              <a:ext cx="12984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812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0574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1336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098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860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2954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3716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4478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5240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002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764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3017838" y="1905000"/>
            <a:ext cx="944562" cy="549275"/>
            <a:chOff x="1188720" y="2438400"/>
            <a:chExt cx="1862328" cy="1005840"/>
          </a:xfrm>
        </p:grpSpPr>
        <p:sp>
          <p:nvSpPr>
            <p:cNvPr id="102" name="Cube 101"/>
            <p:cNvSpPr/>
            <p:nvPr/>
          </p:nvSpPr>
          <p:spPr>
            <a:xfrm flipH="1">
              <a:off x="1188720" y="2438400"/>
              <a:ext cx="1828800" cy="1005840"/>
            </a:xfrm>
            <a:prstGeom prst="cube">
              <a:avLst>
                <a:gd name="adj" fmla="val 532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4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050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000" t="30000" r="3333" b="20000"/>
            <a:stretch>
              <a:fillRect/>
            </a:stretch>
          </p:blipFill>
          <p:spPr bwMode="auto">
            <a:xfrm>
              <a:off x="1752600" y="2971800"/>
              <a:ext cx="12984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9812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0574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1336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098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22860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295400" y="2438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371600" y="25146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447800" y="25908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524000" y="26670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00200" y="27432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644" t="39091" r="11644" b="39091"/>
            <a:stretch>
              <a:fillRect/>
            </a:stretch>
          </p:blipFill>
          <p:spPr bwMode="auto">
            <a:xfrm>
              <a:off x="1676400" y="2819400"/>
              <a:ext cx="548640" cy="11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14" name="TextBox 116"/>
          <p:cNvSpPr txBox="1">
            <a:spLocks noChangeArrowheads="1"/>
          </p:cNvSpPr>
          <p:nvPr/>
        </p:nvSpPr>
        <p:spPr bwMode="auto">
          <a:xfrm>
            <a:off x="228600" y="1828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Large Memory PSDAF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256 GB &amp; 512 GB Nodes (32 core)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8TB Total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128 GB/sec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 ~ 9TF</a:t>
            </a:r>
          </a:p>
        </p:txBody>
      </p:sp>
      <p:sp>
        <p:nvSpPr>
          <p:cNvPr id="12315" name="TextBox 117"/>
          <p:cNvSpPr txBox="1">
            <a:spLocks noChangeArrowheads="1"/>
          </p:cNvSpPr>
          <p:nvPr/>
        </p:nvSpPr>
        <p:spPr bwMode="auto">
          <a:xfrm>
            <a:off x="2895600" y="32766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x28</a:t>
            </a:r>
          </a:p>
        </p:txBody>
      </p:sp>
      <p:pic>
        <p:nvPicPr>
          <p:cNvPr id="1231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1828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1905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1981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057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133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209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286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362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438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514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590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667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743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819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895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2971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3048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3124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3200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3276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3352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5715000" y="3429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1828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1905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1981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057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133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209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286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362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438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514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590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667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743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819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895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2971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3048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3124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3200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3276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3352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629400" y="3429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1828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1905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1981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057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133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209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286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362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438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514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590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667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743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819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895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2971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3048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3124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3200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3276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3352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4800600" y="3429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2" name="TextBox 185"/>
          <p:cNvSpPr txBox="1">
            <a:spLocks noChangeArrowheads="1"/>
          </p:cNvSpPr>
          <p:nvPr/>
        </p:nvSpPr>
        <p:spPr bwMode="auto">
          <a:xfrm>
            <a:off x="7467600" y="1981200"/>
            <a:ext cx="1676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Shared Resource</a:t>
            </a:r>
          </a:p>
          <a:p>
            <a:pPr algn="ctr"/>
            <a:r>
              <a:rPr lang="en-US" sz="1400" b="1">
                <a:latin typeface="Calibri" pitchFamily="34" charset="0"/>
              </a:rPr>
              <a:t>Cluster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16 GB/Node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4 - 8TB Total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256 GB/sec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 ~ 20 TF</a:t>
            </a:r>
          </a:p>
        </p:txBody>
      </p:sp>
      <p:sp>
        <p:nvSpPr>
          <p:cNvPr id="12383" name="TextBox 186"/>
          <p:cNvSpPr txBox="1">
            <a:spLocks noChangeArrowheads="1"/>
          </p:cNvSpPr>
          <p:nvPr/>
        </p:nvSpPr>
        <p:spPr bwMode="auto">
          <a:xfrm>
            <a:off x="6781800" y="31242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x256</a:t>
            </a:r>
          </a:p>
        </p:txBody>
      </p:sp>
      <p:sp>
        <p:nvSpPr>
          <p:cNvPr id="12384" name="TextBox 187"/>
          <p:cNvSpPr txBox="1">
            <a:spLocks noChangeArrowheads="1"/>
          </p:cNvSpPr>
          <p:nvPr/>
        </p:nvSpPr>
        <p:spPr bwMode="auto">
          <a:xfrm>
            <a:off x="2057400" y="3810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Background: </a:t>
            </a:r>
          </a:p>
          <a:p>
            <a:r>
              <a:rPr lang="en-US" sz="3600" b="1" dirty="0" smtClean="0">
                <a:latin typeface="Calibri" pitchFamily="34" charset="0"/>
              </a:rPr>
              <a:t>So, You want to build a cluster?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031" name="Cloud"/>
          <p:cNvSpPr>
            <a:spLocks noChangeAspect="1" noEditPoints="1" noChangeArrowheads="1"/>
          </p:cNvSpPr>
          <p:nvPr/>
        </p:nvSpPr>
        <p:spPr bwMode="auto">
          <a:xfrm>
            <a:off x="3505200" y="5943600"/>
            <a:ext cx="3048000" cy="790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Campus Research Network</a:t>
            </a:r>
          </a:p>
        </p:txBody>
      </p:sp>
      <p:cxnSp>
        <p:nvCxnSpPr>
          <p:cNvPr id="191" name="Straight Connector 190"/>
          <p:cNvCxnSpPr>
            <a:stCxn id="1031" idx="3"/>
          </p:cNvCxnSpPr>
          <p:nvPr/>
        </p:nvCxnSpPr>
        <p:spPr>
          <a:xfrm flipV="1">
            <a:off x="5029200" y="5715000"/>
            <a:ext cx="1588" cy="273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 flipH="1" flipV="1">
            <a:off x="4191794" y="5866606"/>
            <a:ext cx="304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1372394" y="3733006"/>
            <a:ext cx="304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 flipH="1" flipV="1">
            <a:off x="3201194" y="3733006"/>
            <a:ext cx="304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5182394" y="3733006"/>
            <a:ext cx="304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 flipH="1" flipV="1">
            <a:off x="6249194" y="3733006"/>
            <a:ext cx="304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6858000" y="3886200"/>
            <a:ext cx="21336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93" name="TextBox 202"/>
          <p:cNvSpPr txBox="1">
            <a:spLocks noChangeArrowheads="1"/>
          </p:cNvSpPr>
          <p:nvPr/>
        </p:nvSpPr>
        <p:spPr bwMode="auto">
          <a:xfrm>
            <a:off x="6934200" y="40386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UCSD Research Labs</a:t>
            </a:r>
          </a:p>
        </p:txBody>
      </p:sp>
      <p:sp>
        <p:nvSpPr>
          <p:cNvPr id="12394" name="TextBox 203"/>
          <p:cNvSpPr txBox="1">
            <a:spLocks noChangeArrowheads="1"/>
          </p:cNvSpPr>
          <p:nvPr/>
        </p:nvSpPr>
        <p:spPr bwMode="auto">
          <a:xfrm>
            <a:off x="3429000" y="4343400"/>
            <a:ext cx="1981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Large Scale Storage</a:t>
            </a:r>
          </a:p>
          <a:p>
            <a:r>
              <a:rPr lang="en-US" sz="1400" b="1">
                <a:latin typeface="Calibri" pitchFamily="34" charset="0"/>
              </a:rPr>
              <a:t>(Working on RFP)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2 – 4 PB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50-125 GB/sec</a:t>
            </a:r>
          </a:p>
          <a:p>
            <a:pPr>
              <a:buFont typeface="Arial" pitchFamily="34" charset="0"/>
              <a:buChar char="•"/>
            </a:pPr>
            <a:r>
              <a:rPr lang="en-US" sz="1400">
                <a:latin typeface="Calibri" pitchFamily="34" charset="0"/>
              </a:rPr>
              <a:t> 3000 – 6000 disks</a:t>
            </a:r>
          </a:p>
        </p:txBody>
      </p:sp>
      <p:pic>
        <p:nvPicPr>
          <p:cNvPr id="1239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343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419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495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572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648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724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800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876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4953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5029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6934200" y="5105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343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7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419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8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495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09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572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0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648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1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724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2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8006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3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8768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4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49530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5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50292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6" name="Picture 6"/>
          <p:cNvPicPr>
            <a:picLocks noChangeAspect="1" noChangeArrowheads="1"/>
          </p:cNvPicPr>
          <p:nvPr/>
        </p:nvPicPr>
        <p:blipFill>
          <a:blip r:embed="rId7" cstate="print"/>
          <a:srcRect l="3999" t="48000" r="3999" b="39999"/>
          <a:stretch>
            <a:fillRect/>
          </a:stretch>
        </p:blipFill>
        <p:spPr bwMode="auto">
          <a:xfrm>
            <a:off x="7962900" y="5105400"/>
            <a:ext cx="8763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410200"/>
            <a:ext cx="1323975" cy="857250"/>
          </a:xfrm>
          <a:prstGeom prst="rect">
            <a:avLst/>
          </a:prstGeom>
          <a:noFill/>
          <a:ln w="9525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Log into the Running VM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2490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" y="2514600"/>
            <a:ext cx="3962400" cy="1447800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Make this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2590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Build Local Cluster with appropriate rolls</a:t>
            </a:r>
          </a:p>
          <a:p>
            <a:pPr lvl="1"/>
            <a:r>
              <a:rPr lang="en-US" dirty="0" smtClean="0"/>
              <a:t>Rocks + </a:t>
            </a:r>
            <a:r>
              <a:rPr lang="en-US" dirty="0" err="1" smtClean="0"/>
              <a:t>Xen</a:t>
            </a:r>
            <a:r>
              <a:rPr lang="en-US" dirty="0" smtClean="0"/>
              <a:t> Roll + EC2 Roll + Condor Roll (+ NIMROD + … )</a:t>
            </a:r>
          </a:p>
          <a:p>
            <a:r>
              <a:rPr lang="en-US" dirty="0" smtClean="0"/>
              <a:t>Create local appliance as  VM using standard Rocks tools</a:t>
            </a:r>
          </a:p>
          <a:p>
            <a:pPr lvl="1"/>
            <a:r>
              <a:rPr lang="en-US" dirty="0" smtClean="0"/>
              <a:t>Set ec2_enable attribute to build it as an EC2-Compatible VM</a:t>
            </a:r>
          </a:p>
          <a:p>
            <a:pPr lvl="1"/>
            <a:r>
              <a:rPr lang="en-US" dirty="0" smtClean="0"/>
              <a:t>Build and test locally</a:t>
            </a:r>
          </a:p>
          <a:p>
            <a:r>
              <a:rPr lang="en-US" dirty="0" smtClean="0"/>
              <a:t>Bundle, Upload, Register as an EC2 AMI</a:t>
            </a:r>
          </a:p>
          <a:p>
            <a:pPr lvl="1"/>
            <a:r>
              <a:rPr lang="en-US" dirty="0" smtClean="0"/>
              <a:t>Rocks command line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4572000"/>
            <a:ext cx="8229600" cy="1905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Boot with appropriate meta data to register automatically with your local collector.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ec2-run-instances  -t m1.large ami-219d7248 -d "condor:landphil.rocksclusters.org:40000:40050"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one-time EC2 firewall settings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your extended Condor Pool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598" y="1981200"/>
            <a:ext cx="553998" cy="2362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b="1" dirty="0" smtClean="0"/>
              <a:t>PREPARATION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553998" cy="2362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b="1" dirty="0" smtClean="0"/>
              <a:t>RUN</a:t>
            </a:r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Easily Extend your Condor pool into EC2</a:t>
            </a:r>
          </a:p>
          <a:p>
            <a:pPr lvl="1"/>
            <a:r>
              <a:rPr lang="en-US" dirty="0" smtClean="0"/>
              <a:t>Others can do this as well</a:t>
            </a:r>
          </a:p>
          <a:p>
            <a:pPr lvl="1"/>
            <a:r>
              <a:rPr lang="en-US" dirty="0" smtClean="0"/>
              <a:t>Condor supports the public/private network duality of EC2</a:t>
            </a:r>
          </a:p>
          <a:p>
            <a:r>
              <a:rPr lang="en-US" dirty="0" smtClean="0"/>
              <a:t>Have </a:t>
            </a:r>
            <a:r>
              <a:rPr lang="en-US" u="sng" dirty="0" smtClean="0"/>
              <a:t>your</a:t>
            </a:r>
            <a:r>
              <a:rPr lang="en-US" dirty="0" smtClean="0"/>
              <a:t> software on </a:t>
            </a:r>
            <a:r>
              <a:rPr lang="en-US" u="sng" dirty="0" smtClean="0"/>
              <a:t>both</a:t>
            </a:r>
            <a:r>
              <a:rPr lang="en-US" dirty="0" smtClean="0"/>
              <a:t> local cluster and remote VM in EC2</a:t>
            </a:r>
          </a:p>
          <a:p>
            <a:r>
              <a:rPr lang="en-US" dirty="0" smtClean="0"/>
              <a:t>Mix and match</a:t>
            </a:r>
          </a:p>
          <a:p>
            <a:pPr lvl="1"/>
            <a:r>
              <a:rPr lang="en-US" dirty="0" smtClean="0"/>
              <a:t>Local Physical, Local Virtual, Remote Virtual</a:t>
            </a:r>
          </a:p>
          <a:p>
            <a:r>
              <a:rPr lang="en-US" dirty="0" smtClean="0"/>
              <a:t>If you use Rocks, does not take extra effort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2009 UC Regents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97DA13-4AB8-407B-A7FB-A46639586D4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162925" cy="1090613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The Modern “Cluster” Architecture is Not Just an MPI Cluster</a:t>
            </a:r>
          </a:p>
        </p:txBody>
      </p:sp>
      <p:pic>
        <p:nvPicPr>
          <p:cNvPr id="10245" name="Picture 3" descr="camera-cluster-arch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6723063" cy="4729163"/>
          </a:xfrm>
        </p:spPr>
      </p:pic>
      <p:pic>
        <p:nvPicPr>
          <p:cNvPr id="10246" name="Picture 4" descr="CAMERA_server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95800"/>
            <a:ext cx="25146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Camera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4009292" y="2296796"/>
            <a:ext cx="4906108" cy="3927842"/>
            <a:chOff x="4009292" y="2296796"/>
            <a:chExt cx="4906108" cy="3927842"/>
          </a:xfrm>
        </p:grpSpPr>
        <p:sp>
          <p:nvSpPr>
            <p:cNvPr id="8" name="Freeform 7"/>
            <p:cNvSpPr/>
            <p:nvPr/>
          </p:nvSpPr>
          <p:spPr>
            <a:xfrm>
              <a:off x="4009292" y="2296796"/>
              <a:ext cx="3291840" cy="3927842"/>
            </a:xfrm>
            <a:custGeom>
              <a:avLst/>
              <a:gdLst>
                <a:gd name="connsiteX0" fmla="*/ 14068 w 3291840"/>
                <a:gd name="connsiteY0" fmla="*/ 741826 h 3927842"/>
                <a:gd name="connsiteX1" fmla="*/ 28136 w 3291840"/>
                <a:gd name="connsiteY1" fmla="*/ 882502 h 3927842"/>
                <a:gd name="connsiteX2" fmla="*/ 56271 w 3291840"/>
                <a:gd name="connsiteY2" fmla="*/ 1163856 h 3927842"/>
                <a:gd name="connsiteX3" fmla="*/ 84406 w 3291840"/>
                <a:gd name="connsiteY3" fmla="*/ 1276398 h 3927842"/>
                <a:gd name="connsiteX4" fmla="*/ 112542 w 3291840"/>
                <a:gd name="connsiteY4" fmla="*/ 1445210 h 3927842"/>
                <a:gd name="connsiteX5" fmla="*/ 126610 w 3291840"/>
                <a:gd name="connsiteY5" fmla="*/ 1670293 h 3927842"/>
                <a:gd name="connsiteX6" fmla="*/ 168813 w 3291840"/>
                <a:gd name="connsiteY6" fmla="*/ 1768767 h 3927842"/>
                <a:gd name="connsiteX7" fmla="*/ 211016 w 3291840"/>
                <a:gd name="connsiteY7" fmla="*/ 1796902 h 3927842"/>
                <a:gd name="connsiteX8" fmla="*/ 239151 w 3291840"/>
                <a:gd name="connsiteY8" fmla="*/ 1825038 h 3927842"/>
                <a:gd name="connsiteX9" fmla="*/ 281354 w 3291840"/>
                <a:gd name="connsiteY9" fmla="*/ 1839106 h 3927842"/>
                <a:gd name="connsiteX10" fmla="*/ 337625 w 3291840"/>
                <a:gd name="connsiteY10" fmla="*/ 1867241 h 3927842"/>
                <a:gd name="connsiteX11" fmla="*/ 478302 w 3291840"/>
                <a:gd name="connsiteY11" fmla="*/ 1923512 h 3927842"/>
                <a:gd name="connsiteX12" fmla="*/ 548640 w 3291840"/>
                <a:gd name="connsiteY12" fmla="*/ 1979782 h 3927842"/>
                <a:gd name="connsiteX13" fmla="*/ 633046 w 3291840"/>
                <a:gd name="connsiteY13" fmla="*/ 2036053 h 3927842"/>
                <a:gd name="connsiteX14" fmla="*/ 717453 w 3291840"/>
                <a:gd name="connsiteY14" fmla="*/ 2092324 h 3927842"/>
                <a:gd name="connsiteX15" fmla="*/ 759656 w 3291840"/>
                <a:gd name="connsiteY15" fmla="*/ 2120459 h 3927842"/>
                <a:gd name="connsiteX16" fmla="*/ 815926 w 3291840"/>
                <a:gd name="connsiteY16" fmla="*/ 2162662 h 3927842"/>
                <a:gd name="connsiteX17" fmla="*/ 872197 w 3291840"/>
                <a:gd name="connsiteY17" fmla="*/ 2190798 h 3927842"/>
                <a:gd name="connsiteX18" fmla="*/ 984739 w 3291840"/>
                <a:gd name="connsiteY18" fmla="*/ 2289272 h 3927842"/>
                <a:gd name="connsiteX19" fmla="*/ 1012874 w 3291840"/>
                <a:gd name="connsiteY19" fmla="*/ 2331475 h 3927842"/>
                <a:gd name="connsiteX20" fmla="*/ 1026942 w 3291840"/>
                <a:gd name="connsiteY20" fmla="*/ 2373678 h 3927842"/>
                <a:gd name="connsiteX21" fmla="*/ 1069145 w 3291840"/>
                <a:gd name="connsiteY21" fmla="*/ 2415881 h 3927842"/>
                <a:gd name="connsiteX22" fmla="*/ 1097280 w 3291840"/>
                <a:gd name="connsiteY22" fmla="*/ 2458084 h 3927842"/>
                <a:gd name="connsiteX23" fmla="*/ 1139483 w 3291840"/>
                <a:gd name="connsiteY23" fmla="*/ 2500287 h 3927842"/>
                <a:gd name="connsiteX24" fmla="*/ 1167619 w 3291840"/>
                <a:gd name="connsiteY24" fmla="*/ 2542490 h 3927842"/>
                <a:gd name="connsiteX25" fmla="*/ 1195754 w 3291840"/>
                <a:gd name="connsiteY25" fmla="*/ 2570626 h 3927842"/>
                <a:gd name="connsiteX26" fmla="*/ 1252025 w 3291840"/>
                <a:gd name="connsiteY26" fmla="*/ 2655032 h 3927842"/>
                <a:gd name="connsiteX27" fmla="*/ 1280160 w 3291840"/>
                <a:gd name="connsiteY27" fmla="*/ 2697235 h 3927842"/>
                <a:gd name="connsiteX28" fmla="*/ 1308296 w 3291840"/>
                <a:gd name="connsiteY28" fmla="*/ 2725370 h 3927842"/>
                <a:gd name="connsiteX29" fmla="*/ 1322363 w 3291840"/>
                <a:gd name="connsiteY29" fmla="*/ 2767573 h 3927842"/>
                <a:gd name="connsiteX30" fmla="*/ 1350499 w 3291840"/>
                <a:gd name="connsiteY30" fmla="*/ 2795709 h 3927842"/>
                <a:gd name="connsiteX31" fmla="*/ 1392702 w 3291840"/>
                <a:gd name="connsiteY31" fmla="*/ 2851979 h 3927842"/>
                <a:gd name="connsiteX32" fmla="*/ 1406770 w 3291840"/>
                <a:gd name="connsiteY32" fmla="*/ 2894182 h 3927842"/>
                <a:gd name="connsiteX33" fmla="*/ 1463040 w 3291840"/>
                <a:gd name="connsiteY33" fmla="*/ 2978589 h 3927842"/>
                <a:gd name="connsiteX34" fmla="*/ 1533379 w 3291840"/>
                <a:gd name="connsiteY34" fmla="*/ 3105198 h 3927842"/>
                <a:gd name="connsiteX35" fmla="*/ 1589650 w 3291840"/>
                <a:gd name="connsiteY35" fmla="*/ 3175536 h 3927842"/>
                <a:gd name="connsiteX36" fmla="*/ 1645920 w 3291840"/>
                <a:gd name="connsiteY36" fmla="*/ 3274010 h 3927842"/>
                <a:gd name="connsiteX37" fmla="*/ 1674056 w 3291840"/>
                <a:gd name="connsiteY37" fmla="*/ 3302146 h 3927842"/>
                <a:gd name="connsiteX38" fmla="*/ 1702191 w 3291840"/>
                <a:gd name="connsiteY38" fmla="*/ 3344349 h 3927842"/>
                <a:gd name="connsiteX39" fmla="*/ 1744394 w 3291840"/>
                <a:gd name="connsiteY39" fmla="*/ 3386552 h 3927842"/>
                <a:gd name="connsiteX40" fmla="*/ 1786597 w 3291840"/>
                <a:gd name="connsiteY40" fmla="*/ 3442822 h 3927842"/>
                <a:gd name="connsiteX41" fmla="*/ 1885071 w 3291840"/>
                <a:gd name="connsiteY41" fmla="*/ 3555364 h 3927842"/>
                <a:gd name="connsiteX42" fmla="*/ 1955410 w 3291840"/>
                <a:gd name="connsiteY42" fmla="*/ 3625702 h 3927842"/>
                <a:gd name="connsiteX43" fmla="*/ 2011680 w 3291840"/>
                <a:gd name="connsiteY43" fmla="*/ 3653838 h 3927842"/>
                <a:gd name="connsiteX44" fmla="*/ 2152357 w 3291840"/>
                <a:gd name="connsiteY44" fmla="*/ 3752312 h 3927842"/>
                <a:gd name="connsiteX45" fmla="*/ 2208628 w 3291840"/>
                <a:gd name="connsiteY45" fmla="*/ 3780447 h 3927842"/>
                <a:gd name="connsiteX46" fmla="*/ 2307102 w 3291840"/>
                <a:gd name="connsiteY46" fmla="*/ 3836718 h 3927842"/>
                <a:gd name="connsiteX47" fmla="*/ 2419643 w 3291840"/>
                <a:gd name="connsiteY47" fmla="*/ 3864853 h 3927842"/>
                <a:gd name="connsiteX48" fmla="*/ 2475914 w 3291840"/>
                <a:gd name="connsiteY48" fmla="*/ 3892989 h 3927842"/>
                <a:gd name="connsiteX49" fmla="*/ 2700997 w 3291840"/>
                <a:gd name="connsiteY49" fmla="*/ 3892989 h 3927842"/>
                <a:gd name="connsiteX50" fmla="*/ 2841674 w 3291840"/>
                <a:gd name="connsiteY50" fmla="*/ 3850786 h 3927842"/>
                <a:gd name="connsiteX51" fmla="*/ 2883877 w 3291840"/>
                <a:gd name="connsiteY51" fmla="*/ 3836718 h 3927842"/>
                <a:gd name="connsiteX52" fmla="*/ 2940148 w 3291840"/>
                <a:gd name="connsiteY52" fmla="*/ 3808582 h 3927842"/>
                <a:gd name="connsiteX53" fmla="*/ 3038622 w 3291840"/>
                <a:gd name="connsiteY53" fmla="*/ 3696041 h 3927842"/>
                <a:gd name="connsiteX54" fmla="*/ 3080825 w 3291840"/>
                <a:gd name="connsiteY54" fmla="*/ 3653838 h 3927842"/>
                <a:gd name="connsiteX55" fmla="*/ 3123028 w 3291840"/>
                <a:gd name="connsiteY55" fmla="*/ 3583499 h 3927842"/>
                <a:gd name="connsiteX56" fmla="*/ 3165231 w 3291840"/>
                <a:gd name="connsiteY56" fmla="*/ 3485026 h 3927842"/>
                <a:gd name="connsiteX57" fmla="*/ 3193366 w 3291840"/>
                <a:gd name="connsiteY57" fmla="*/ 3442822 h 3927842"/>
                <a:gd name="connsiteX58" fmla="*/ 3207434 w 3291840"/>
                <a:gd name="connsiteY58" fmla="*/ 3372484 h 3927842"/>
                <a:gd name="connsiteX59" fmla="*/ 3249637 w 3291840"/>
                <a:gd name="connsiteY59" fmla="*/ 3259942 h 3927842"/>
                <a:gd name="connsiteX60" fmla="*/ 3263705 w 3291840"/>
                <a:gd name="connsiteY60" fmla="*/ 3203672 h 3927842"/>
                <a:gd name="connsiteX61" fmla="*/ 3291840 w 3291840"/>
                <a:gd name="connsiteY61" fmla="*/ 2640964 h 3927842"/>
                <a:gd name="connsiteX62" fmla="*/ 3277773 w 3291840"/>
                <a:gd name="connsiteY62" fmla="*/ 2528422 h 3927842"/>
                <a:gd name="connsiteX63" fmla="*/ 3249637 w 3291840"/>
                <a:gd name="connsiteY63" fmla="*/ 2275204 h 3927842"/>
                <a:gd name="connsiteX64" fmla="*/ 3193366 w 3291840"/>
                <a:gd name="connsiteY64" fmla="*/ 2092324 h 3927842"/>
                <a:gd name="connsiteX65" fmla="*/ 3151163 w 3291840"/>
                <a:gd name="connsiteY65" fmla="*/ 2007918 h 3927842"/>
                <a:gd name="connsiteX66" fmla="*/ 3137096 w 3291840"/>
                <a:gd name="connsiteY66" fmla="*/ 1951647 h 3927842"/>
                <a:gd name="connsiteX67" fmla="*/ 3123028 w 3291840"/>
                <a:gd name="connsiteY67" fmla="*/ 1909444 h 3927842"/>
                <a:gd name="connsiteX68" fmla="*/ 3094893 w 3291840"/>
                <a:gd name="connsiteY68" fmla="*/ 1768767 h 3927842"/>
                <a:gd name="connsiteX69" fmla="*/ 3080825 w 3291840"/>
                <a:gd name="connsiteY69" fmla="*/ 1726564 h 3927842"/>
                <a:gd name="connsiteX70" fmla="*/ 3038622 w 3291840"/>
                <a:gd name="connsiteY70" fmla="*/ 1388939 h 3927842"/>
                <a:gd name="connsiteX71" fmla="*/ 3024554 w 3291840"/>
                <a:gd name="connsiteY71" fmla="*/ 1276398 h 3927842"/>
                <a:gd name="connsiteX72" fmla="*/ 3010486 w 3291840"/>
                <a:gd name="connsiteY72" fmla="*/ 1093518 h 3927842"/>
                <a:gd name="connsiteX73" fmla="*/ 3038622 w 3291840"/>
                <a:gd name="connsiteY73" fmla="*/ 615216 h 3927842"/>
                <a:gd name="connsiteX74" fmla="*/ 3052690 w 3291840"/>
                <a:gd name="connsiteY74" fmla="*/ 530810 h 3927842"/>
                <a:gd name="connsiteX75" fmla="*/ 3038622 w 3291840"/>
                <a:gd name="connsiteY75" fmla="*/ 460472 h 3927842"/>
                <a:gd name="connsiteX76" fmla="*/ 3010486 w 3291840"/>
                <a:gd name="connsiteY76" fmla="*/ 319795 h 3927842"/>
                <a:gd name="connsiteX77" fmla="*/ 2940148 w 3291840"/>
                <a:gd name="connsiteY77" fmla="*/ 263524 h 3927842"/>
                <a:gd name="connsiteX78" fmla="*/ 2897945 w 3291840"/>
                <a:gd name="connsiteY78" fmla="*/ 221321 h 3927842"/>
                <a:gd name="connsiteX79" fmla="*/ 2813539 w 3291840"/>
                <a:gd name="connsiteY79" fmla="*/ 165050 h 3927842"/>
                <a:gd name="connsiteX80" fmla="*/ 2729133 w 3291840"/>
                <a:gd name="connsiteY80" fmla="*/ 136915 h 3927842"/>
                <a:gd name="connsiteX81" fmla="*/ 2096086 w 3291840"/>
                <a:gd name="connsiteY81" fmla="*/ 122847 h 3927842"/>
                <a:gd name="connsiteX82" fmla="*/ 1702191 w 3291840"/>
                <a:gd name="connsiteY82" fmla="*/ 150982 h 3927842"/>
                <a:gd name="connsiteX83" fmla="*/ 1392702 w 3291840"/>
                <a:gd name="connsiteY83" fmla="*/ 165050 h 3927842"/>
                <a:gd name="connsiteX84" fmla="*/ 1280160 w 3291840"/>
                <a:gd name="connsiteY84" fmla="*/ 179118 h 3927842"/>
                <a:gd name="connsiteX85" fmla="*/ 1111348 w 3291840"/>
                <a:gd name="connsiteY85" fmla="*/ 207253 h 3927842"/>
                <a:gd name="connsiteX86" fmla="*/ 1012874 w 3291840"/>
                <a:gd name="connsiteY86" fmla="*/ 249456 h 3927842"/>
                <a:gd name="connsiteX87" fmla="*/ 928468 w 3291840"/>
                <a:gd name="connsiteY87" fmla="*/ 277592 h 3927842"/>
                <a:gd name="connsiteX88" fmla="*/ 886265 w 3291840"/>
                <a:gd name="connsiteY88" fmla="*/ 291659 h 3927842"/>
                <a:gd name="connsiteX89" fmla="*/ 815926 w 3291840"/>
                <a:gd name="connsiteY89" fmla="*/ 305727 h 3927842"/>
                <a:gd name="connsiteX90" fmla="*/ 773723 w 3291840"/>
                <a:gd name="connsiteY90" fmla="*/ 319795 h 3927842"/>
                <a:gd name="connsiteX91" fmla="*/ 717453 w 3291840"/>
                <a:gd name="connsiteY91" fmla="*/ 333862 h 3927842"/>
                <a:gd name="connsiteX92" fmla="*/ 633046 w 3291840"/>
                <a:gd name="connsiteY92" fmla="*/ 361998 h 3927842"/>
                <a:gd name="connsiteX93" fmla="*/ 520505 w 3291840"/>
                <a:gd name="connsiteY93" fmla="*/ 390133 h 3927842"/>
                <a:gd name="connsiteX94" fmla="*/ 422031 w 3291840"/>
                <a:gd name="connsiteY94" fmla="*/ 432336 h 3927842"/>
                <a:gd name="connsiteX95" fmla="*/ 323557 w 3291840"/>
                <a:gd name="connsiteY95" fmla="*/ 488607 h 3927842"/>
                <a:gd name="connsiteX96" fmla="*/ 281354 w 3291840"/>
                <a:gd name="connsiteY96" fmla="*/ 502675 h 3927842"/>
                <a:gd name="connsiteX97" fmla="*/ 239151 w 3291840"/>
                <a:gd name="connsiteY97" fmla="*/ 544878 h 3927842"/>
                <a:gd name="connsiteX98" fmla="*/ 196948 w 3291840"/>
                <a:gd name="connsiteY98" fmla="*/ 558946 h 3927842"/>
                <a:gd name="connsiteX99" fmla="*/ 140677 w 3291840"/>
                <a:gd name="connsiteY99" fmla="*/ 601149 h 3927842"/>
                <a:gd name="connsiteX100" fmla="*/ 56271 w 3291840"/>
                <a:gd name="connsiteY100" fmla="*/ 657419 h 3927842"/>
                <a:gd name="connsiteX101" fmla="*/ 0 w 3291840"/>
                <a:gd name="connsiteY101" fmla="*/ 713690 h 3927842"/>
                <a:gd name="connsiteX102" fmla="*/ 14068 w 3291840"/>
                <a:gd name="connsiteY102" fmla="*/ 741826 h 392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291840" h="3927842">
                  <a:moveTo>
                    <a:pt x="14068" y="741826"/>
                  </a:moveTo>
                  <a:cubicBezTo>
                    <a:pt x="18757" y="788718"/>
                    <a:pt x="24054" y="835553"/>
                    <a:pt x="28136" y="882502"/>
                  </a:cubicBezTo>
                  <a:cubicBezTo>
                    <a:pt x="35694" y="969423"/>
                    <a:pt x="38465" y="1074827"/>
                    <a:pt x="56271" y="1163856"/>
                  </a:cubicBezTo>
                  <a:cubicBezTo>
                    <a:pt x="63854" y="1201774"/>
                    <a:pt x="78049" y="1238256"/>
                    <a:pt x="84406" y="1276398"/>
                  </a:cubicBezTo>
                  <a:lnTo>
                    <a:pt x="112542" y="1445210"/>
                  </a:lnTo>
                  <a:cubicBezTo>
                    <a:pt x="117231" y="1520238"/>
                    <a:pt x="118741" y="1595532"/>
                    <a:pt x="126610" y="1670293"/>
                  </a:cubicBezTo>
                  <a:cubicBezTo>
                    <a:pt x="128730" y="1690430"/>
                    <a:pt x="160320" y="1758575"/>
                    <a:pt x="168813" y="1768767"/>
                  </a:cubicBezTo>
                  <a:cubicBezTo>
                    <a:pt x="179637" y="1781755"/>
                    <a:pt x="197814" y="1786340"/>
                    <a:pt x="211016" y="1796902"/>
                  </a:cubicBezTo>
                  <a:cubicBezTo>
                    <a:pt x="221373" y="1805188"/>
                    <a:pt x="227778" y="1818214"/>
                    <a:pt x="239151" y="1825038"/>
                  </a:cubicBezTo>
                  <a:cubicBezTo>
                    <a:pt x="251866" y="1832667"/>
                    <a:pt x="267724" y="1833265"/>
                    <a:pt x="281354" y="1839106"/>
                  </a:cubicBezTo>
                  <a:cubicBezTo>
                    <a:pt x="300629" y="1847367"/>
                    <a:pt x="318154" y="1859453"/>
                    <a:pt x="337625" y="1867241"/>
                  </a:cubicBezTo>
                  <a:cubicBezTo>
                    <a:pt x="511448" y="1936769"/>
                    <a:pt x="346345" y="1857532"/>
                    <a:pt x="478302" y="1923512"/>
                  </a:cubicBezTo>
                  <a:cubicBezTo>
                    <a:pt x="541226" y="2017899"/>
                    <a:pt x="467099" y="1925421"/>
                    <a:pt x="548640" y="1979782"/>
                  </a:cubicBezTo>
                  <a:cubicBezTo>
                    <a:pt x="654016" y="2050033"/>
                    <a:pt x="532698" y="2002605"/>
                    <a:pt x="633046" y="2036053"/>
                  </a:cubicBezTo>
                  <a:lnTo>
                    <a:pt x="717453" y="2092324"/>
                  </a:lnTo>
                  <a:cubicBezTo>
                    <a:pt x="731521" y="2101702"/>
                    <a:pt x="746130" y="2110315"/>
                    <a:pt x="759656" y="2120459"/>
                  </a:cubicBezTo>
                  <a:cubicBezTo>
                    <a:pt x="778413" y="2134527"/>
                    <a:pt x="796044" y="2150236"/>
                    <a:pt x="815926" y="2162662"/>
                  </a:cubicBezTo>
                  <a:cubicBezTo>
                    <a:pt x="833709" y="2173777"/>
                    <a:pt x="853989" y="2180393"/>
                    <a:pt x="872197" y="2190798"/>
                  </a:cubicBezTo>
                  <a:cubicBezTo>
                    <a:pt x="912237" y="2213678"/>
                    <a:pt x="960795" y="2253355"/>
                    <a:pt x="984739" y="2289272"/>
                  </a:cubicBezTo>
                  <a:cubicBezTo>
                    <a:pt x="994117" y="2303340"/>
                    <a:pt x="1005313" y="2316353"/>
                    <a:pt x="1012874" y="2331475"/>
                  </a:cubicBezTo>
                  <a:cubicBezTo>
                    <a:pt x="1019506" y="2344738"/>
                    <a:pt x="1018717" y="2361340"/>
                    <a:pt x="1026942" y="2373678"/>
                  </a:cubicBezTo>
                  <a:cubicBezTo>
                    <a:pt x="1037978" y="2390231"/>
                    <a:pt x="1056409" y="2400597"/>
                    <a:pt x="1069145" y="2415881"/>
                  </a:cubicBezTo>
                  <a:cubicBezTo>
                    <a:pt x="1079969" y="2428869"/>
                    <a:pt x="1086456" y="2445096"/>
                    <a:pt x="1097280" y="2458084"/>
                  </a:cubicBezTo>
                  <a:cubicBezTo>
                    <a:pt x="1110016" y="2473368"/>
                    <a:pt x="1126747" y="2485004"/>
                    <a:pt x="1139483" y="2500287"/>
                  </a:cubicBezTo>
                  <a:cubicBezTo>
                    <a:pt x="1150307" y="2513276"/>
                    <a:pt x="1157057" y="2529288"/>
                    <a:pt x="1167619" y="2542490"/>
                  </a:cubicBezTo>
                  <a:cubicBezTo>
                    <a:pt x="1175904" y="2552847"/>
                    <a:pt x="1187796" y="2560015"/>
                    <a:pt x="1195754" y="2570626"/>
                  </a:cubicBezTo>
                  <a:cubicBezTo>
                    <a:pt x="1216043" y="2597678"/>
                    <a:pt x="1233268" y="2626897"/>
                    <a:pt x="1252025" y="2655032"/>
                  </a:cubicBezTo>
                  <a:cubicBezTo>
                    <a:pt x="1261403" y="2669100"/>
                    <a:pt x="1268205" y="2685280"/>
                    <a:pt x="1280160" y="2697235"/>
                  </a:cubicBezTo>
                  <a:lnTo>
                    <a:pt x="1308296" y="2725370"/>
                  </a:lnTo>
                  <a:cubicBezTo>
                    <a:pt x="1312985" y="2739438"/>
                    <a:pt x="1314734" y="2754858"/>
                    <a:pt x="1322363" y="2767573"/>
                  </a:cubicBezTo>
                  <a:cubicBezTo>
                    <a:pt x="1329187" y="2778946"/>
                    <a:pt x="1342008" y="2785520"/>
                    <a:pt x="1350499" y="2795709"/>
                  </a:cubicBezTo>
                  <a:cubicBezTo>
                    <a:pt x="1365509" y="2813721"/>
                    <a:pt x="1378634" y="2833222"/>
                    <a:pt x="1392702" y="2851979"/>
                  </a:cubicBezTo>
                  <a:cubicBezTo>
                    <a:pt x="1397391" y="2866047"/>
                    <a:pt x="1399569" y="2881219"/>
                    <a:pt x="1406770" y="2894182"/>
                  </a:cubicBezTo>
                  <a:cubicBezTo>
                    <a:pt x="1423192" y="2923741"/>
                    <a:pt x="1452347" y="2946510"/>
                    <a:pt x="1463040" y="2978589"/>
                  </a:cubicBezTo>
                  <a:cubicBezTo>
                    <a:pt x="1487801" y="3052872"/>
                    <a:pt x="1468882" y="3008453"/>
                    <a:pt x="1533379" y="3105198"/>
                  </a:cubicBezTo>
                  <a:cubicBezTo>
                    <a:pt x="1568872" y="3158438"/>
                    <a:pt x="1549558" y="3135445"/>
                    <a:pt x="1589650" y="3175536"/>
                  </a:cubicBezTo>
                  <a:cubicBezTo>
                    <a:pt x="1608904" y="3214044"/>
                    <a:pt x="1619409" y="3240871"/>
                    <a:pt x="1645920" y="3274010"/>
                  </a:cubicBezTo>
                  <a:cubicBezTo>
                    <a:pt x="1654206" y="3284367"/>
                    <a:pt x="1665770" y="3291789"/>
                    <a:pt x="1674056" y="3302146"/>
                  </a:cubicBezTo>
                  <a:cubicBezTo>
                    <a:pt x="1684618" y="3315348"/>
                    <a:pt x="1691367" y="3331361"/>
                    <a:pt x="1702191" y="3344349"/>
                  </a:cubicBezTo>
                  <a:cubicBezTo>
                    <a:pt x="1714927" y="3359633"/>
                    <a:pt x="1731447" y="3371447"/>
                    <a:pt x="1744394" y="3386552"/>
                  </a:cubicBezTo>
                  <a:cubicBezTo>
                    <a:pt x="1759652" y="3404353"/>
                    <a:pt x="1771587" y="3424810"/>
                    <a:pt x="1786597" y="3442822"/>
                  </a:cubicBezTo>
                  <a:cubicBezTo>
                    <a:pt x="1818509" y="3481116"/>
                    <a:pt x="1851260" y="3518736"/>
                    <a:pt x="1885071" y="3555364"/>
                  </a:cubicBezTo>
                  <a:cubicBezTo>
                    <a:pt x="1907561" y="3579728"/>
                    <a:pt x="1925753" y="3610873"/>
                    <a:pt x="1955410" y="3625702"/>
                  </a:cubicBezTo>
                  <a:cubicBezTo>
                    <a:pt x="1974167" y="3635081"/>
                    <a:pt x="1993897" y="3642723"/>
                    <a:pt x="2011680" y="3653838"/>
                  </a:cubicBezTo>
                  <a:cubicBezTo>
                    <a:pt x="2082242" y="3697940"/>
                    <a:pt x="2066846" y="3709557"/>
                    <a:pt x="2152357" y="3752312"/>
                  </a:cubicBezTo>
                  <a:cubicBezTo>
                    <a:pt x="2171114" y="3761690"/>
                    <a:pt x="2190420" y="3770043"/>
                    <a:pt x="2208628" y="3780447"/>
                  </a:cubicBezTo>
                  <a:cubicBezTo>
                    <a:pt x="2279271" y="3820814"/>
                    <a:pt x="2222077" y="3800278"/>
                    <a:pt x="2307102" y="3836718"/>
                  </a:cubicBezTo>
                  <a:cubicBezTo>
                    <a:pt x="2344954" y="3852941"/>
                    <a:pt x="2378355" y="3856596"/>
                    <a:pt x="2419643" y="3864853"/>
                  </a:cubicBezTo>
                  <a:cubicBezTo>
                    <a:pt x="2438400" y="3874232"/>
                    <a:pt x="2456639" y="3884728"/>
                    <a:pt x="2475914" y="3892989"/>
                  </a:cubicBezTo>
                  <a:cubicBezTo>
                    <a:pt x="2557237" y="3927842"/>
                    <a:pt x="2581187" y="3902205"/>
                    <a:pt x="2700997" y="3892989"/>
                  </a:cubicBezTo>
                  <a:cubicBezTo>
                    <a:pt x="2786037" y="3871729"/>
                    <a:pt x="2738931" y="3885034"/>
                    <a:pt x="2841674" y="3850786"/>
                  </a:cubicBezTo>
                  <a:cubicBezTo>
                    <a:pt x="2855742" y="3846097"/>
                    <a:pt x="2870614" y="3843350"/>
                    <a:pt x="2883877" y="3836718"/>
                  </a:cubicBezTo>
                  <a:lnTo>
                    <a:pt x="2940148" y="3808582"/>
                  </a:lnTo>
                  <a:cubicBezTo>
                    <a:pt x="2986676" y="3738789"/>
                    <a:pt x="2956327" y="3778335"/>
                    <a:pt x="3038622" y="3696041"/>
                  </a:cubicBezTo>
                  <a:lnTo>
                    <a:pt x="3080825" y="3653838"/>
                  </a:lnTo>
                  <a:cubicBezTo>
                    <a:pt x="3113480" y="3555874"/>
                    <a:pt x="3071534" y="3660741"/>
                    <a:pt x="3123028" y="3583499"/>
                  </a:cubicBezTo>
                  <a:cubicBezTo>
                    <a:pt x="3181570" y="3495685"/>
                    <a:pt x="3127719" y="3560050"/>
                    <a:pt x="3165231" y="3485026"/>
                  </a:cubicBezTo>
                  <a:cubicBezTo>
                    <a:pt x="3172792" y="3469903"/>
                    <a:pt x="3183988" y="3456890"/>
                    <a:pt x="3193366" y="3442822"/>
                  </a:cubicBezTo>
                  <a:cubicBezTo>
                    <a:pt x="3198055" y="3419376"/>
                    <a:pt x="3201635" y="3395680"/>
                    <a:pt x="3207434" y="3372484"/>
                  </a:cubicBezTo>
                  <a:cubicBezTo>
                    <a:pt x="3217310" y="3332981"/>
                    <a:pt x="3236733" y="3298655"/>
                    <a:pt x="3249637" y="3259942"/>
                  </a:cubicBezTo>
                  <a:cubicBezTo>
                    <a:pt x="3255751" y="3241600"/>
                    <a:pt x="3259016" y="3222429"/>
                    <a:pt x="3263705" y="3203672"/>
                  </a:cubicBezTo>
                  <a:cubicBezTo>
                    <a:pt x="3271141" y="3077259"/>
                    <a:pt x="3291840" y="2746203"/>
                    <a:pt x="3291840" y="2640964"/>
                  </a:cubicBezTo>
                  <a:cubicBezTo>
                    <a:pt x="3291840" y="2603158"/>
                    <a:pt x="3281535" y="2566040"/>
                    <a:pt x="3277773" y="2528422"/>
                  </a:cubicBezTo>
                  <a:cubicBezTo>
                    <a:pt x="3264006" y="2390752"/>
                    <a:pt x="3271639" y="2385218"/>
                    <a:pt x="3249637" y="2275204"/>
                  </a:cubicBezTo>
                  <a:cubicBezTo>
                    <a:pt x="3237206" y="2213049"/>
                    <a:pt x="3213095" y="2151512"/>
                    <a:pt x="3193366" y="2092324"/>
                  </a:cubicBezTo>
                  <a:cubicBezTo>
                    <a:pt x="3173951" y="2034078"/>
                    <a:pt x="3187527" y="2062463"/>
                    <a:pt x="3151163" y="2007918"/>
                  </a:cubicBezTo>
                  <a:cubicBezTo>
                    <a:pt x="3146474" y="1989161"/>
                    <a:pt x="3142407" y="1970237"/>
                    <a:pt x="3137096" y="1951647"/>
                  </a:cubicBezTo>
                  <a:cubicBezTo>
                    <a:pt x="3133022" y="1937389"/>
                    <a:pt x="3126362" y="1923893"/>
                    <a:pt x="3123028" y="1909444"/>
                  </a:cubicBezTo>
                  <a:cubicBezTo>
                    <a:pt x="3112275" y="1862848"/>
                    <a:pt x="3110016" y="1814134"/>
                    <a:pt x="3094893" y="1768767"/>
                  </a:cubicBezTo>
                  <a:cubicBezTo>
                    <a:pt x="3090204" y="1754699"/>
                    <a:pt x="3083733" y="1741105"/>
                    <a:pt x="3080825" y="1726564"/>
                  </a:cubicBezTo>
                  <a:cubicBezTo>
                    <a:pt x="3043292" y="1538897"/>
                    <a:pt x="3057542" y="1578134"/>
                    <a:pt x="3038622" y="1388939"/>
                  </a:cubicBezTo>
                  <a:cubicBezTo>
                    <a:pt x="3034860" y="1351321"/>
                    <a:pt x="3028138" y="1314033"/>
                    <a:pt x="3024554" y="1276398"/>
                  </a:cubicBezTo>
                  <a:cubicBezTo>
                    <a:pt x="3018757" y="1215533"/>
                    <a:pt x="3015175" y="1154478"/>
                    <a:pt x="3010486" y="1093518"/>
                  </a:cubicBezTo>
                  <a:cubicBezTo>
                    <a:pt x="3018236" y="915272"/>
                    <a:pt x="3018891" y="782928"/>
                    <a:pt x="3038622" y="615216"/>
                  </a:cubicBezTo>
                  <a:cubicBezTo>
                    <a:pt x="3041955" y="586888"/>
                    <a:pt x="3048001" y="558945"/>
                    <a:pt x="3052690" y="530810"/>
                  </a:cubicBezTo>
                  <a:cubicBezTo>
                    <a:pt x="3048001" y="507364"/>
                    <a:pt x="3042553" y="484057"/>
                    <a:pt x="3038622" y="460472"/>
                  </a:cubicBezTo>
                  <a:cubicBezTo>
                    <a:pt x="3035619" y="442456"/>
                    <a:pt x="3029153" y="350907"/>
                    <a:pt x="3010486" y="319795"/>
                  </a:cubicBezTo>
                  <a:cubicBezTo>
                    <a:pt x="2994113" y="292507"/>
                    <a:pt x="2963153" y="282695"/>
                    <a:pt x="2940148" y="263524"/>
                  </a:cubicBezTo>
                  <a:cubicBezTo>
                    <a:pt x="2924864" y="250788"/>
                    <a:pt x="2913649" y="233535"/>
                    <a:pt x="2897945" y="221321"/>
                  </a:cubicBezTo>
                  <a:cubicBezTo>
                    <a:pt x="2871253" y="200561"/>
                    <a:pt x="2845618" y="175743"/>
                    <a:pt x="2813539" y="165050"/>
                  </a:cubicBezTo>
                  <a:lnTo>
                    <a:pt x="2729133" y="136915"/>
                  </a:lnTo>
                  <a:cubicBezTo>
                    <a:pt x="2523765" y="0"/>
                    <a:pt x="2695080" y="102542"/>
                    <a:pt x="2096086" y="122847"/>
                  </a:cubicBezTo>
                  <a:cubicBezTo>
                    <a:pt x="1666913" y="137396"/>
                    <a:pt x="2026177" y="131347"/>
                    <a:pt x="1702191" y="150982"/>
                  </a:cubicBezTo>
                  <a:cubicBezTo>
                    <a:pt x="1599111" y="157229"/>
                    <a:pt x="1495865" y="160361"/>
                    <a:pt x="1392702" y="165050"/>
                  </a:cubicBezTo>
                  <a:lnTo>
                    <a:pt x="1280160" y="179118"/>
                  </a:lnTo>
                  <a:cubicBezTo>
                    <a:pt x="1229126" y="185923"/>
                    <a:pt x="1162923" y="194359"/>
                    <a:pt x="1111348" y="207253"/>
                  </a:cubicBezTo>
                  <a:cubicBezTo>
                    <a:pt x="1050978" y="222345"/>
                    <a:pt x="1079965" y="222619"/>
                    <a:pt x="1012874" y="249456"/>
                  </a:cubicBezTo>
                  <a:cubicBezTo>
                    <a:pt x="985338" y="260470"/>
                    <a:pt x="956603" y="268214"/>
                    <a:pt x="928468" y="277592"/>
                  </a:cubicBezTo>
                  <a:cubicBezTo>
                    <a:pt x="914400" y="282281"/>
                    <a:pt x="900806" y="288751"/>
                    <a:pt x="886265" y="291659"/>
                  </a:cubicBezTo>
                  <a:cubicBezTo>
                    <a:pt x="862819" y="296348"/>
                    <a:pt x="839123" y="299928"/>
                    <a:pt x="815926" y="305727"/>
                  </a:cubicBezTo>
                  <a:cubicBezTo>
                    <a:pt x="801540" y="309324"/>
                    <a:pt x="787981" y="315721"/>
                    <a:pt x="773723" y="319795"/>
                  </a:cubicBezTo>
                  <a:cubicBezTo>
                    <a:pt x="755133" y="325106"/>
                    <a:pt x="735972" y="328306"/>
                    <a:pt x="717453" y="333862"/>
                  </a:cubicBezTo>
                  <a:cubicBezTo>
                    <a:pt x="689046" y="342384"/>
                    <a:pt x="661818" y="354805"/>
                    <a:pt x="633046" y="361998"/>
                  </a:cubicBezTo>
                  <a:lnTo>
                    <a:pt x="520505" y="390133"/>
                  </a:lnTo>
                  <a:cubicBezTo>
                    <a:pt x="333876" y="483449"/>
                    <a:pt x="566927" y="370238"/>
                    <a:pt x="422031" y="432336"/>
                  </a:cubicBezTo>
                  <a:cubicBezTo>
                    <a:pt x="249408" y="506317"/>
                    <a:pt x="464822" y="417974"/>
                    <a:pt x="323557" y="488607"/>
                  </a:cubicBezTo>
                  <a:cubicBezTo>
                    <a:pt x="310294" y="495239"/>
                    <a:pt x="295422" y="497986"/>
                    <a:pt x="281354" y="502675"/>
                  </a:cubicBezTo>
                  <a:cubicBezTo>
                    <a:pt x="267286" y="516743"/>
                    <a:pt x="255704" y="533842"/>
                    <a:pt x="239151" y="544878"/>
                  </a:cubicBezTo>
                  <a:cubicBezTo>
                    <a:pt x="226813" y="553103"/>
                    <a:pt x="209823" y="551589"/>
                    <a:pt x="196948" y="558946"/>
                  </a:cubicBezTo>
                  <a:cubicBezTo>
                    <a:pt x="176591" y="570579"/>
                    <a:pt x="159885" y="587704"/>
                    <a:pt x="140677" y="601149"/>
                  </a:cubicBezTo>
                  <a:cubicBezTo>
                    <a:pt x="112975" y="620540"/>
                    <a:pt x="80181" y="633509"/>
                    <a:pt x="56271" y="657419"/>
                  </a:cubicBezTo>
                  <a:cubicBezTo>
                    <a:pt x="37514" y="676176"/>
                    <a:pt x="0" y="687164"/>
                    <a:pt x="0" y="713690"/>
                  </a:cubicBezTo>
                  <a:lnTo>
                    <a:pt x="14068" y="741826"/>
                  </a:lnTo>
                  <a:close/>
                </a:path>
              </a:pathLst>
            </a:custGeom>
            <a:solidFill>
              <a:srgbClr val="FFFF00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8"/>
            <p:cNvSpPr/>
            <p:nvPr/>
          </p:nvSpPr>
          <p:spPr>
            <a:xfrm>
              <a:off x="7315200" y="2514600"/>
              <a:ext cx="1600200" cy="838200"/>
            </a:xfrm>
            <a:prstGeom prst="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Standard Compute Cluster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0" y="6019800"/>
            <a:ext cx="2971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Each logical Configuration is a  Rocks </a:t>
            </a:r>
            <a:r>
              <a:rPr lang="en-US" b="1" i="1" dirty="0" smtClean="0"/>
              <a:t>Appliance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5715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CAMERA Bioinformatics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" charset="0"/>
                <a:ea typeface="MS PGothic" pitchFamily="34" charset="-128"/>
              </a:rPr>
              <a:t>© 2005 UC Regents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168E6C-A320-4AFA-803B-B2F736683566}" type="slidenum">
              <a:rPr lang="en-US">
                <a:latin typeface="Helvetica" charset="0"/>
                <a:ea typeface="MS PGothic" pitchFamily="34" charset="-128"/>
              </a:rPr>
              <a:pPr/>
              <a:t>4</a:t>
            </a:fld>
            <a:endParaRPr lang="en-US">
              <a:latin typeface="Helvetica" charset="0"/>
              <a:ea typeface="MS PGothic" pitchFamily="34" charset="-128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Technology transfer of commodity clustering to application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“make clusters easy”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Rocks </a:t>
            </a:r>
            <a:r>
              <a:rPr lang="en-US" sz="1600" dirty="0" smtClean="0"/>
              <a:t>is a cluster on a CD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Clustering </a:t>
            </a:r>
            <a:r>
              <a:rPr lang="en-US" sz="1600" dirty="0" smtClean="0"/>
              <a:t>software (PBS, SGE, Ganglia, </a:t>
            </a:r>
            <a:r>
              <a:rPr lang="en-US" sz="1600" dirty="0" smtClean="0"/>
              <a:t>Condor, … )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Highly programmatic software configuration </a:t>
            </a:r>
            <a:r>
              <a:rPr lang="en-US" sz="1600" dirty="0" smtClean="0"/>
              <a:t>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Put CDs in Raw Hardware, Drink Coffee, Have Cluster. 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Extensible using “Rolls”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Large user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Over </a:t>
            </a:r>
            <a:r>
              <a:rPr lang="en-US" sz="1600" dirty="0" smtClean="0"/>
              <a:t>1PFlop  of known clusters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Active user / support list of </a:t>
            </a:r>
            <a:r>
              <a:rPr lang="en-US" sz="1600" dirty="0" smtClean="0"/>
              <a:t>2000+ </a:t>
            </a:r>
            <a:r>
              <a:rPr lang="en-US" sz="1600" dirty="0" smtClean="0"/>
              <a:t>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Estimate &gt; 2000 installed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Active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2 software releases per </a:t>
            </a:r>
            <a:r>
              <a:rPr lang="en-US" sz="1600" dirty="0" smtClean="0"/>
              <a:t>year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Code Development at SDSC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Other Developers (UCSD, </a:t>
            </a:r>
            <a:r>
              <a:rPr lang="en-US" sz="1600" dirty="0" err="1" smtClean="0"/>
              <a:t>Univ</a:t>
            </a:r>
            <a:r>
              <a:rPr lang="en-US" sz="1600" dirty="0" smtClean="0"/>
              <a:t> of </a:t>
            </a:r>
            <a:r>
              <a:rPr lang="en-US" sz="1600" dirty="0" err="1" smtClean="0"/>
              <a:t>Tromso</a:t>
            </a:r>
            <a:r>
              <a:rPr lang="en-US" sz="1600" dirty="0" smtClean="0"/>
              <a:t>, External Rolls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Supports  </a:t>
            </a:r>
            <a:r>
              <a:rPr lang="en-US" sz="1600" dirty="0" err="1" smtClean="0"/>
              <a:t>Redhat</a:t>
            </a:r>
            <a:r>
              <a:rPr lang="en-US" sz="1600" dirty="0" smtClean="0"/>
              <a:t> Linux, Scientific Linux, Centos and Solaris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Can build Real, Virtual, and Hybrid Combinations</a:t>
            </a:r>
            <a:endParaRPr lang="en-US" sz="1600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Rocks </a:t>
            </a:r>
            <a:r>
              <a:rPr lang="en-US" sz="1600" dirty="0" smtClean="0"/>
              <a:t>www.rocksclusters.org</a:t>
            </a:r>
            <a:endParaRPr lang="en-US" dirty="0" smtClean="0"/>
          </a:p>
        </p:txBody>
      </p:sp>
      <p:pic>
        <p:nvPicPr>
          <p:cNvPr id="3081" name="Picture 17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91000"/>
            <a:ext cx="28146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t2.gstatic.com/images?q=tbn:bsQqvStxLPlC8M:http://www.voltaire.com/assets/images/hpcwire-readers-choice-2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743200"/>
            <a:ext cx="1371600" cy="137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2005 UC Regents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F3DB-9223-4138-A3A6-A39CB2A247B7}" type="slidenum">
              <a:rPr lang="en-US"/>
              <a:pPr/>
              <a:t>5</a:t>
            </a:fld>
            <a:endParaRPr lang="en-US"/>
          </a:p>
        </p:txBody>
      </p:sp>
      <p:sp>
        <p:nvSpPr>
          <p:cNvPr id="2465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Rocks Breaks Apart the Software Stack into </a:t>
            </a:r>
            <a:r>
              <a:rPr lang="en-US" b="1" u="sng" dirty="0" smtClean="0"/>
              <a:t>Rolls</a:t>
            </a:r>
            <a:endParaRPr lang="en-US" b="1" u="sng" dirty="0"/>
          </a:p>
        </p:txBody>
      </p:sp>
      <p:pic>
        <p:nvPicPr>
          <p:cNvPr id="2465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2075" y="1905000"/>
            <a:ext cx="7212013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Rolls on a Simple Cluster</a:t>
            </a:r>
            <a:endParaRPr 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599"/>
            <a:ext cx="7848600" cy="49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 </a:t>
            </a:r>
            <a:r>
              <a:rPr lang="en-US" dirty="0" smtClean="0"/>
              <a:t>Roll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Condor </a:t>
            </a:r>
            <a:r>
              <a:rPr lang="en-US" dirty="0" smtClean="0"/>
              <a:t>7.4.1 (updating to 7.4.2)</a:t>
            </a:r>
            <a:endParaRPr lang="en-US" dirty="0" smtClean="0"/>
          </a:p>
          <a:p>
            <a:r>
              <a:rPr lang="en-US" dirty="0" smtClean="0"/>
              <a:t>Integration with Rocks command line to do basic Condor configuration customization</a:t>
            </a:r>
          </a:p>
          <a:p>
            <a:r>
              <a:rPr lang="en-US" dirty="0" smtClean="0"/>
              <a:t>To build a Condor Cluster with Rocks</a:t>
            </a:r>
          </a:p>
          <a:p>
            <a:pPr lvl="1"/>
            <a:r>
              <a:rPr lang="en-US" dirty="0" smtClean="0"/>
              <a:t>Base, OS, Kernel, Condor Roll</a:t>
            </a:r>
          </a:p>
          <a:p>
            <a:pPr lvl="1"/>
            <a:r>
              <a:rPr lang="en-US" dirty="0" smtClean="0"/>
              <a:t>Gives you local collector, </a:t>
            </a:r>
            <a:r>
              <a:rPr lang="en-US" dirty="0" smtClean="0"/>
              <a:t>scheduler</a:t>
            </a:r>
          </a:p>
          <a:p>
            <a:r>
              <a:rPr lang="en-US" dirty="0" smtClean="0"/>
              <a:t>Basic, Working Configuration that can be customized as required.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3276600" y="3733800"/>
            <a:ext cx="2438400" cy="2133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Cluster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76600" y="1600200"/>
            <a:ext cx="2438400" cy="1752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Cluster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Clusters in Rocks Today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1295400"/>
            <a:ext cx="2603500" cy="5207000"/>
            <a:chOff x="304800" y="1447800"/>
            <a:chExt cx="2603500" cy="5207000"/>
          </a:xfrm>
        </p:grpSpPr>
        <p:pic>
          <p:nvPicPr>
            <p:cNvPr id="4" name="Picture 2" descr="http://www.nstpower.com/PSXrackphot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447800"/>
              <a:ext cx="2603500" cy="5207000"/>
            </a:xfrm>
            <a:prstGeom prst="rect">
              <a:avLst/>
            </a:prstGeom>
            <a:noFill/>
          </p:spPr>
        </p:pic>
        <p:pic>
          <p:nvPicPr>
            <p:cNvPr id="5" name="Picture 4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177800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15900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29311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42722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56133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69544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2956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96367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09778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23189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36600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50012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63423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76834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90245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03656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17068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30479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43890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57301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70712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84124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4975352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109464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243576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377688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511800"/>
              <a:ext cx="971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 descr="http://www.gbsncr.com/images/products/detail/DGS3650.jpg"/>
            <p:cNvPicPr>
              <a:picLocks noChangeArrowheads="1"/>
            </p:cNvPicPr>
            <p:nvPr/>
          </p:nvPicPr>
          <p:blipFill>
            <a:blip r:embed="rId5" cstate="print"/>
            <a:srcRect l="2286" t="57600" r="1714" b="29600"/>
            <a:stretch>
              <a:fillRect/>
            </a:stretch>
          </p:blipFill>
          <p:spPr bwMode="auto">
            <a:xfrm>
              <a:off x="1451356" y="1981200"/>
              <a:ext cx="969264" cy="155448"/>
            </a:xfrm>
            <a:prstGeom prst="rect">
              <a:avLst/>
            </a:prstGeom>
            <a:noFill/>
          </p:spPr>
        </p:pic>
        <p:pic>
          <p:nvPicPr>
            <p:cNvPr id="33" name="Picture 6" descr="http://www.avocent.com/uploadedImages/wwwavocentcom/Products/Category/Power_Distribution_Units/PM10i_horiz_b_415.jpg"/>
            <p:cNvPicPr>
              <a:picLocks noChangeArrowheads="1"/>
            </p:cNvPicPr>
            <p:nvPr/>
          </p:nvPicPr>
          <p:blipFill>
            <a:blip r:embed="rId6" cstate="print"/>
            <a:srcRect l="2313" t="50450" r="2313" b="13514"/>
            <a:stretch>
              <a:fillRect/>
            </a:stretch>
          </p:blipFill>
          <p:spPr bwMode="auto">
            <a:xfrm>
              <a:off x="1417320" y="5669280"/>
              <a:ext cx="1002920" cy="155448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457200" y="6172200"/>
            <a:ext cx="32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Hosting Cluster</a:t>
            </a:r>
          </a:p>
          <a:p>
            <a:pPr algn="ctr"/>
            <a:r>
              <a:rPr lang="en-US" dirty="0" smtClean="0"/>
              <a:t>“Cloud Provider”</a:t>
            </a:r>
            <a:endParaRPr lang="en-US" dirty="0"/>
          </a:p>
        </p:txBody>
      </p:sp>
      <p:grpSp>
        <p:nvGrpSpPr>
          <p:cNvPr id="14336" name="Group 53"/>
          <p:cNvGrpSpPr/>
          <p:nvPr/>
        </p:nvGrpSpPr>
        <p:grpSpPr>
          <a:xfrm>
            <a:off x="3657600" y="1752600"/>
            <a:ext cx="1752600" cy="1135981"/>
            <a:chOff x="3657600" y="1828800"/>
            <a:chExt cx="1752600" cy="1135981"/>
          </a:xfrm>
        </p:grpSpPr>
        <p:pic>
          <p:nvPicPr>
            <p:cNvPr id="1433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36576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6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1148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7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5720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5029200" y="20574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39" name="Picture 38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1828800"/>
              <a:ext cx="97155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4337" name="Group 52"/>
          <p:cNvGrpSpPr/>
          <p:nvPr/>
        </p:nvGrpSpPr>
        <p:grpSpPr>
          <a:xfrm>
            <a:off x="3505200" y="3893219"/>
            <a:ext cx="1981200" cy="1516981"/>
            <a:chOff x="3733800" y="3581400"/>
            <a:chExt cx="1981200" cy="1516981"/>
          </a:xfrm>
        </p:grpSpPr>
        <p:pic>
          <p:nvPicPr>
            <p:cNvPr id="44" name="Picture 43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581400"/>
              <a:ext cx="97155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37338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6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1910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7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6482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8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51054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49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39624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50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4196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51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48768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52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7" cstate="print"/>
            <a:srcRect t="9950" r="35319"/>
            <a:stretch>
              <a:fillRect/>
            </a:stretch>
          </p:blipFill>
          <p:spPr bwMode="auto">
            <a:xfrm>
              <a:off x="5334000" y="4191000"/>
              <a:ext cx="381000" cy="907381"/>
            </a:xfrm>
            <a:prstGeom prst="rect">
              <a:avLst/>
            </a:prstGeom>
            <a:noFill/>
          </p:spPr>
        </p:pic>
      </p:grpSp>
      <p:sp>
        <p:nvSpPr>
          <p:cNvPr id="57" name="Rounded Rectangle 56"/>
          <p:cNvSpPr/>
          <p:nvPr/>
        </p:nvSpPr>
        <p:spPr>
          <a:xfrm>
            <a:off x="1752600" y="2057400"/>
            <a:ext cx="2286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209800" y="2514600"/>
            <a:ext cx="22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7" idx="3"/>
            <a:endCxn id="55" idx="1"/>
          </p:cNvCxnSpPr>
          <p:nvPr/>
        </p:nvCxnSpPr>
        <p:spPr>
          <a:xfrm>
            <a:off x="1981200" y="2400300"/>
            <a:ext cx="1295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56" idx="1"/>
          </p:cNvCxnSpPr>
          <p:nvPr/>
        </p:nvCxnSpPr>
        <p:spPr>
          <a:xfrm>
            <a:off x="2438400" y="3200400"/>
            <a:ext cx="8382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752600" y="3124200"/>
            <a:ext cx="2286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248400" y="1752600"/>
            <a:ext cx="2362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Virtual Frontend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Nodes w/disk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Private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4724400" y="1828800"/>
            <a:ext cx="1600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1"/>
            <a:endCxn id="38" idx="3"/>
          </p:cNvCxnSpPr>
          <p:nvPr/>
        </p:nvCxnSpPr>
        <p:spPr>
          <a:xfrm rot="10800000">
            <a:off x="5410200" y="2434892"/>
            <a:ext cx="838200" cy="563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5486400" y="2743202"/>
            <a:ext cx="838200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48400" y="4038600"/>
            <a:ext cx="24384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Virtual Clusters: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overlap one another on physical HW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Need network isolation </a:t>
            </a:r>
          </a:p>
          <a:p>
            <a:pPr indent="-228600">
              <a:buFont typeface="Arial" pitchFamily="34" charset="0"/>
              <a:buChar char="•"/>
            </a:pPr>
            <a:r>
              <a:rPr lang="en-US" dirty="0" smtClean="0"/>
              <a:t>May be  larger or smaller than physical hosting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Rocks Treats Virtual Hardware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648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It’s just another piece of HW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RedHat</a:t>
            </a:r>
            <a:r>
              <a:rPr lang="en-US" dirty="0" smtClean="0"/>
              <a:t> supports </a:t>
            </a:r>
            <a:r>
              <a:rPr lang="en-US" dirty="0" smtClean="0"/>
              <a:t>it, so does Rocks</a:t>
            </a:r>
          </a:p>
          <a:p>
            <a:r>
              <a:rPr lang="en-US" dirty="0" smtClean="0"/>
              <a:t>Allows mixture of real and virtual hardware in the same cluster</a:t>
            </a:r>
          </a:p>
          <a:p>
            <a:pPr lvl="1"/>
            <a:r>
              <a:rPr lang="en-US" dirty="0" smtClean="0"/>
              <a:t>Because Rocks supports heterogeneous HW clusters</a:t>
            </a:r>
          </a:p>
          <a:p>
            <a:r>
              <a:rPr lang="en-US" dirty="0" smtClean="0"/>
              <a:t>Re-use of all of the software configuration mechanics</a:t>
            </a:r>
          </a:p>
          <a:p>
            <a:pPr lvl="1"/>
            <a:r>
              <a:rPr lang="en-US" dirty="0" smtClean="0"/>
              <a:t>E.g., a compute appliance is compute appliance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3657600"/>
            <a:ext cx="4038600" cy="2971800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Virtual HW must meet minimum HW Specs</a:t>
            </a:r>
          </a:p>
          <a:p>
            <a:pPr lvl="1"/>
            <a:r>
              <a:rPr lang="en-US" dirty="0" smtClean="0"/>
              <a:t>1GB memory</a:t>
            </a:r>
          </a:p>
          <a:p>
            <a:pPr lvl="1"/>
            <a:r>
              <a:rPr lang="en-US" dirty="0" smtClean="0"/>
              <a:t>36GB Disk </a:t>
            </a:r>
            <a:r>
              <a:rPr lang="en-US" dirty="0" smtClean="0"/>
              <a:t>space*</a:t>
            </a:r>
            <a:endParaRPr lang="en-US" dirty="0" smtClean="0"/>
          </a:p>
          <a:p>
            <a:pPr lvl="1"/>
            <a:r>
              <a:rPr lang="en-US" dirty="0" smtClean="0"/>
              <a:t>Private-network Ethernet</a:t>
            </a:r>
          </a:p>
          <a:p>
            <a:pPr lvl="1"/>
            <a:r>
              <a:rPr lang="en-US" dirty="0" smtClean="0"/>
              <a:t>+ Public Network on </a:t>
            </a:r>
            <a:r>
              <a:rPr lang="en-US" dirty="0" smtClean="0"/>
              <a:t>Frontend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1900" dirty="0" smtClean="0"/>
              <a:t>* Not strict – EC2 images are 10GB</a:t>
            </a:r>
            <a:endParaRPr lang="en-US" sz="19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5562600" y="1905000"/>
            <a:ext cx="1981200" cy="1516981"/>
            <a:chOff x="3733800" y="3581400"/>
            <a:chExt cx="1981200" cy="1516981"/>
          </a:xfrm>
        </p:grpSpPr>
        <p:pic>
          <p:nvPicPr>
            <p:cNvPr id="8" name="Picture 7" descr="Lightbox Image">
              <a:hlinkClick r:id="rId3"/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581400"/>
              <a:ext cx="97155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37338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0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41910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1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46482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2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5105400" y="3810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3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39624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4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44196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5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4876800" y="4191000"/>
              <a:ext cx="381000" cy="907381"/>
            </a:xfrm>
            <a:prstGeom prst="rect">
              <a:avLst/>
            </a:prstGeom>
            <a:noFill/>
          </p:spPr>
        </p:pic>
        <p:pic>
          <p:nvPicPr>
            <p:cNvPr id="16" name="Picture 2" descr="http://www.getapc.ca/images/Dell%20Tower.jpg"/>
            <p:cNvPicPr>
              <a:picLocks noChangeAspect="1" noChangeArrowheads="1"/>
            </p:cNvPicPr>
            <p:nvPr/>
          </p:nvPicPr>
          <p:blipFill>
            <a:blip r:embed="rId5" cstate="print"/>
            <a:srcRect t="9950" r="35319"/>
            <a:stretch>
              <a:fillRect/>
            </a:stretch>
          </p:blipFill>
          <p:spPr bwMode="auto">
            <a:xfrm>
              <a:off x="5334000" y="4191000"/>
              <a:ext cx="381000" cy="9073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1070</Words>
  <Application>Microsoft Office PowerPoint</Application>
  <PresentationFormat>On-screen Show (4:3)</PresentationFormat>
  <Paragraphs>198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Extending Rocks Clusters into Amazon EC2 Using Condor</vt:lpstr>
      <vt:lpstr>Slide 2</vt:lpstr>
      <vt:lpstr>The Modern “Cluster” Architecture is Not Just an MPI Cluster</vt:lpstr>
      <vt:lpstr>Rocks www.rocksclusters.org</vt:lpstr>
      <vt:lpstr>Rocks Breaks Apart the Software Stack into Rolls</vt:lpstr>
      <vt:lpstr>Rolls on a Simple Cluster</vt:lpstr>
      <vt:lpstr>Condor Roll </vt:lpstr>
      <vt:lpstr>Virtual Clusters in Rocks Today</vt:lpstr>
      <vt:lpstr>How Rocks Treats Virtual Hardware</vt:lpstr>
      <vt:lpstr>Rocks Hybrid: Linux/Solaris/Physical/Virtual </vt:lpstr>
      <vt:lpstr>Basic EC2 </vt:lpstr>
      <vt:lpstr>Basic EC2 </vt:lpstr>
      <vt:lpstr>Some Challenges in EC2</vt:lpstr>
      <vt:lpstr>What’s in the AMI?</vt:lpstr>
      <vt:lpstr>The EC2 Roll</vt:lpstr>
      <vt:lpstr>Putting all together:  Virtual Cluster Experiment </vt:lpstr>
      <vt:lpstr>Virtual Clusters in Rocks Today</vt:lpstr>
      <vt:lpstr>Extended Cluster Experiment in PRAGMA</vt:lpstr>
      <vt:lpstr>Extended Cluster Using Condor</vt:lpstr>
      <vt:lpstr>Can Log into the Running VM</vt:lpstr>
      <vt:lpstr>Steps to Make this Work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Taken for Granted in Real HW</dc:title>
  <dc:creator>phil</dc:creator>
  <cp:lastModifiedBy>phil</cp:lastModifiedBy>
  <cp:revision>81</cp:revision>
  <dcterms:created xsi:type="dcterms:W3CDTF">2010-03-01T17:21:36Z</dcterms:created>
  <dcterms:modified xsi:type="dcterms:W3CDTF">2010-04-15T14:52:14Z</dcterms:modified>
</cp:coreProperties>
</file>