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49"/>
  </p:notesMasterIdLst>
  <p:sldIdLst>
    <p:sldId id="256" r:id="rId2"/>
    <p:sldId id="857" r:id="rId3"/>
    <p:sldId id="858" r:id="rId4"/>
    <p:sldId id="859" r:id="rId5"/>
    <p:sldId id="863" r:id="rId6"/>
    <p:sldId id="864" r:id="rId7"/>
    <p:sldId id="860" r:id="rId8"/>
    <p:sldId id="861" r:id="rId9"/>
    <p:sldId id="862" r:id="rId10"/>
    <p:sldId id="865" r:id="rId11"/>
    <p:sldId id="866" r:id="rId12"/>
    <p:sldId id="867" r:id="rId13"/>
    <p:sldId id="869" r:id="rId14"/>
    <p:sldId id="868" r:id="rId15"/>
    <p:sldId id="870" r:id="rId16"/>
    <p:sldId id="871" r:id="rId17"/>
    <p:sldId id="872" r:id="rId18"/>
    <p:sldId id="873" r:id="rId19"/>
    <p:sldId id="874" r:id="rId20"/>
    <p:sldId id="875" r:id="rId21"/>
    <p:sldId id="876" r:id="rId22"/>
    <p:sldId id="877" r:id="rId23"/>
    <p:sldId id="878" r:id="rId24"/>
    <p:sldId id="879" r:id="rId25"/>
    <p:sldId id="880" r:id="rId26"/>
    <p:sldId id="881" r:id="rId27"/>
    <p:sldId id="882" r:id="rId28"/>
    <p:sldId id="883" r:id="rId29"/>
    <p:sldId id="884" r:id="rId30"/>
    <p:sldId id="885" r:id="rId31"/>
    <p:sldId id="888" r:id="rId32"/>
    <p:sldId id="889" r:id="rId33"/>
    <p:sldId id="890" r:id="rId34"/>
    <p:sldId id="891" r:id="rId35"/>
    <p:sldId id="892" r:id="rId36"/>
    <p:sldId id="893" r:id="rId37"/>
    <p:sldId id="894" r:id="rId38"/>
    <p:sldId id="895" r:id="rId39"/>
    <p:sldId id="896" r:id="rId40"/>
    <p:sldId id="897" r:id="rId41"/>
    <p:sldId id="900" r:id="rId42"/>
    <p:sldId id="898" r:id="rId43"/>
    <p:sldId id="899" r:id="rId44"/>
    <p:sldId id="902" r:id="rId45"/>
    <p:sldId id="901" r:id="rId46"/>
    <p:sldId id="903" r:id="rId47"/>
    <p:sldId id="904" r:id="rId4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0000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20" autoAdjust="0"/>
    <p:restoredTop sz="94684" autoAdjust="0"/>
  </p:normalViewPr>
  <p:slideViewPr>
    <p:cSldViewPr snapToGrid="0">
      <p:cViewPr varScale="1">
        <p:scale>
          <a:sx n="93" d="100"/>
          <a:sy n="93" d="100"/>
        </p:scale>
        <p:origin x="-102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0AA5847-4873-4276-86B2-DD1FD691C8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5258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2438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" y="6172200"/>
            <a:ext cx="6019800" cy="457200"/>
          </a:xfrm>
        </p:spPr>
        <p:txBody>
          <a:bodyPr/>
          <a:lstStyle>
            <a:lvl1pPr algn="ctr">
              <a:defRPr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86404" name="Text Box 4"/>
          <p:cNvSpPr txBox="1">
            <a:spLocks noChangeArrowheads="1"/>
          </p:cNvSpPr>
          <p:nvPr/>
        </p:nvSpPr>
        <p:spPr bwMode="auto">
          <a:xfrm>
            <a:off x="4098925" y="3851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400"/>
          </a:p>
        </p:txBody>
      </p:sp>
      <p:sp>
        <p:nvSpPr>
          <p:cNvPr id="486405" name="Text Box 5"/>
          <p:cNvSpPr txBox="1">
            <a:spLocks noChangeArrowheads="1"/>
          </p:cNvSpPr>
          <p:nvPr/>
        </p:nvSpPr>
        <p:spPr bwMode="auto">
          <a:xfrm>
            <a:off x="2075612" y="4095750"/>
            <a:ext cx="490070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2"/>
                </a:solidFill>
                <a:latin typeface="Comic Sans MS" pitchFamily="66" charset="0"/>
              </a:rPr>
              <a:t>Zach Miller</a:t>
            </a:r>
            <a:endParaRPr lang="en-US" sz="2400" dirty="0">
              <a:solidFill>
                <a:schemeClr val="accent2"/>
              </a:solidFill>
              <a:latin typeface="Comic Sans MS" pitchFamily="66" charset="0"/>
            </a:endParaRPr>
          </a:p>
          <a:p>
            <a:pPr algn="ctr"/>
            <a:r>
              <a:rPr lang="en-US" sz="2400" dirty="0">
                <a:solidFill>
                  <a:schemeClr val="accent2"/>
                </a:solidFill>
                <a:latin typeface="Comic Sans MS" pitchFamily="66" charset="0"/>
              </a:rPr>
              <a:t>Condor Project</a:t>
            </a:r>
          </a:p>
          <a:p>
            <a:pPr algn="ctr"/>
            <a:r>
              <a:rPr lang="en-US" sz="2400" dirty="0">
                <a:solidFill>
                  <a:schemeClr val="accent2"/>
                </a:solidFill>
                <a:latin typeface="Comic Sans MS" pitchFamily="66" charset="0"/>
              </a:rPr>
              <a:t>Computer Sciences Department</a:t>
            </a:r>
          </a:p>
          <a:p>
            <a:pPr algn="ctr"/>
            <a:r>
              <a:rPr lang="en-US" sz="2400" dirty="0">
                <a:solidFill>
                  <a:schemeClr val="accent2"/>
                </a:solidFill>
                <a:latin typeface="Comic Sans MS" pitchFamily="66" charset="0"/>
              </a:rPr>
              <a:t>University of Wisconsin-Madison</a:t>
            </a:r>
          </a:p>
        </p:txBody>
      </p:sp>
      <p:grpSp>
        <p:nvGrpSpPr>
          <p:cNvPr id="486406" name="Group 6"/>
          <p:cNvGrpSpPr>
            <a:grpSpLocks/>
          </p:cNvGrpSpPr>
          <p:nvPr/>
        </p:nvGrpSpPr>
        <p:grpSpPr bwMode="auto">
          <a:xfrm>
            <a:off x="306388" y="5757863"/>
            <a:ext cx="8447087" cy="952500"/>
            <a:chOff x="193" y="3627"/>
            <a:chExt cx="5321" cy="600"/>
          </a:xfrm>
        </p:grpSpPr>
        <p:grpSp>
          <p:nvGrpSpPr>
            <p:cNvPr id="486407" name="Group 7"/>
            <p:cNvGrpSpPr>
              <a:grpSpLocks/>
            </p:cNvGrpSpPr>
            <p:nvPr userDrawn="1"/>
          </p:nvGrpSpPr>
          <p:grpSpPr bwMode="auto">
            <a:xfrm>
              <a:off x="193" y="3766"/>
              <a:ext cx="4875" cy="279"/>
              <a:chOff x="193" y="3766"/>
              <a:chExt cx="4875" cy="279"/>
            </a:xfrm>
          </p:grpSpPr>
          <p:pic>
            <p:nvPicPr>
              <p:cNvPr id="486408" name="Picture 8" descr="new-logo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134"/>
              <a:stretch>
                <a:fillRect/>
              </a:stretch>
            </p:blipFill>
            <p:spPr bwMode="auto">
              <a:xfrm>
                <a:off x="193" y="3766"/>
                <a:ext cx="835" cy="2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86409" name="Rectangle 9"/>
              <p:cNvSpPr>
                <a:spLocks noChangeArrowheads="1"/>
              </p:cNvSpPr>
              <p:nvPr/>
            </p:nvSpPr>
            <p:spPr bwMode="auto">
              <a:xfrm>
                <a:off x="716" y="3816"/>
                <a:ext cx="4352" cy="42"/>
              </a:xfrm>
              <a:prstGeom prst="rect">
                <a:avLst/>
              </a:prstGeom>
              <a:gradFill rotWithShape="0">
                <a:gsLst>
                  <a:gs pos="0">
                    <a:srgbClr val="777777">
                      <a:gamma/>
                      <a:shade val="46275"/>
                      <a:invGamma/>
                    </a:srgbClr>
                  </a:gs>
                  <a:gs pos="50000">
                    <a:srgbClr val="777777"/>
                  </a:gs>
                  <a:gs pos="100000">
                    <a:srgbClr val="777777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905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CC66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486410" name="Picture 10" descr="UW_tiny_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3" y="3627"/>
              <a:ext cx="521" cy="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706CB3-D304-426F-B540-9617A3B0CB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63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AC1173-EB3A-4BDA-9456-198CA4E795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296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BBE2E5-6C42-4D8A-9A0D-C30EDC5C86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190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E138630-2DAD-43A6-B117-D56AF720F4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63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02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02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EF0DAD-3CAB-4F60-9AFD-C1C8CC08B7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718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5AD936-478A-4564-956B-D9DBC8A8BE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94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7587FA-EC2F-4FC6-86BB-B185A01CAE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126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F7102C-68F3-4C0F-925B-17877AD5EE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638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C50D365-F7F5-4B61-A0F2-FF8E47A357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342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D2A406-A966-4B40-8747-07056DD66A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040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0238"/>
            <a:ext cx="7772400" cy="373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8538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1722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8538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2484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78856B9-EBE8-4878-8EDA-6DF502506CE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85382" name="Text Box 6"/>
          <p:cNvSpPr txBox="1">
            <a:spLocks noChangeArrowheads="1"/>
          </p:cNvSpPr>
          <p:nvPr/>
        </p:nvSpPr>
        <p:spPr bwMode="auto">
          <a:xfrm>
            <a:off x="4724400" y="6324600"/>
            <a:ext cx="2282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accent2"/>
                </a:solidFill>
                <a:latin typeface="Comic Sans MS" pitchFamily="66" charset="0"/>
              </a:rPr>
              <a:t>www.cs.wisc.edu/Condor</a:t>
            </a:r>
          </a:p>
        </p:txBody>
      </p:sp>
      <p:grpSp>
        <p:nvGrpSpPr>
          <p:cNvPr id="485383" name="Group 7"/>
          <p:cNvGrpSpPr>
            <a:grpSpLocks/>
          </p:cNvGrpSpPr>
          <p:nvPr/>
        </p:nvGrpSpPr>
        <p:grpSpPr bwMode="auto">
          <a:xfrm>
            <a:off x="306388" y="5757863"/>
            <a:ext cx="8447087" cy="952500"/>
            <a:chOff x="193" y="3627"/>
            <a:chExt cx="5321" cy="600"/>
          </a:xfrm>
        </p:grpSpPr>
        <p:grpSp>
          <p:nvGrpSpPr>
            <p:cNvPr id="485384" name="Group 8"/>
            <p:cNvGrpSpPr>
              <a:grpSpLocks/>
            </p:cNvGrpSpPr>
            <p:nvPr userDrawn="1"/>
          </p:nvGrpSpPr>
          <p:grpSpPr bwMode="auto">
            <a:xfrm>
              <a:off x="193" y="3766"/>
              <a:ext cx="4875" cy="279"/>
              <a:chOff x="193" y="3766"/>
              <a:chExt cx="4875" cy="279"/>
            </a:xfrm>
          </p:grpSpPr>
          <p:pic>
            <p:nvPicPr>
              <p:cNvPr id="485385" name="Picture 9" descr="new-logo"/>
              <p:cNvPicPr>
                <a:picLocks noChangeAspect="1" noChangeArrowheads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134"/>
              <a:stretch>
                <a:fillRect/>
              </a:stretch>
            </p:blipFill>
            <p:spPr bwMode="auto">
              <a:xfrm>
                <a:off x="193" y="3766"/>
                <a:ext cx="835" cy="2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85386" name="Rectangle 10"/>
              <p:cNvSpPr>
                <a:spLocks noChangeArrowheads="1"/>
              </p:cNvSpPr>
              <p:nvPr/>
            </p:nvSpPr>
            <p:spPr bwMode="auto">
              <a:xfrm>
                <a:off x="716" y="3816"/>
                <a:ext cx="4352" cy="42"/>
              </a:xfrm>
              <a:prstGeom prst="rect">
                <a:avLst/>
              </a:prstGeom>
              <a:gradFill rotWithShape="0">
                <a:gsLst>
                  <a:gs pos="0">
                    <a:srgbClr val="777777">
                      <a:gamma/>
                      <a:shade val="46275"/>
                      <a:invGamma/>
                    </a:srgbClr>
                  </a:gs>
                  <a:gs pos="50000">
                    <a:srgbClr val="777777"/>
                  </a:gs>
                  <a:gs pos="100000">
                    <a:srgbClr val="777777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905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CC66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485387" name="Picture 11" descr="UW_tiny_logo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3" y="3627"/>
              <a:ext cx="521" cy="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808000"/>
        </a:buClr>
        <a:buSzPct val="120000"/>
        <a:buChar char="›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90000"/>
        <a:buFont typeface="Marlett" pitchFamily="2" charset="2"/>
        <a:buChar char="h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wisc.edu/~zmiller/cw2011/openssl.cnf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3213100"/>
          </a:xfrm>
        </p:spPr>
        <p:txBody>
          <a:bodyPr/>
          <a:lstStyle/>
          <a:p>
            <a:r>
              <a:rPr lang="en-US" dirty="0" smtClean="0"/>
              <a:t>Lockdown of a Basic Pool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Condor daemon must prove to other Condor daemons that it is authentic.</a:t>
            </a:r>
          </a:p>
          <a:p>
            <a:endParaRPr lang="en-US" dirty="0" smtClean="0"/>
          </a:p>
          <a:p>
            <a:r>
              <a:rPr lang="en-US" dirty="0" smtClean="0"/>
              <a:t>Quick and Easy: Pool Password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366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Pool Password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daemons know a “password”</a:t>
            </a:r>
          </a:p>
          <a:p>
            <a:r>
              <a:rPr lang="en-US" dirty="0" smtClean="0"/>
              <a:t>This password (hash) is stored:</a:t>
            </a:r>
          </a:p>
          <a:p>
            <a:pPr lvl="1"/>
            <a:r>
              <a:rPr lang="en-US" dirty="0" smtClean="0"/>
              <a:t>In a permissions-protected file on UNIX</a:t>
            </a:r>
          </a:p>
          <a:p>
            <a:pPr lvl="1"/>
            <a:r>
              <a:rPr lang="en-US" dirty="0" smtClean="0"/>
              <a:t>In the encrypted part of the registry on Windows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163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Pool Password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set it: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</a:rPr>
              <a:t>% </a:t>
            </a:r>
            <a:r>
              <a:rPr lang="en-US" sz="2400" dirty="0" err="1" smtClean="0">
                <a:latin typeface="Courier New" pitchFamily="49" charset="0"/>
              </a:rPr>
              <a:t>condor_store_cred</a:t>
            </a:r>
            <a:r>
              <a:rPr lang="en-US" sz="2400" dirty="0" smtClean="0">
                <a:latin typeface="Courier New" pitchFamily="49" charset="0"/>
              </a:rPr>
              <a:t> -c add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</a:rPr>
              <a:t>Account: condor_pool@cs.wisc.edu</a:t>
            </a:r>
          </a:p>
          <a:p>
            <a:pPr marL="0" indent="0">
              <a:buNone/>
            </a:pPr>
            <a:endParaRPr lang="en-US" sz="2400" dirty="0" smtClean="0">
              <a:latin typeface="Courier New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</a:rPr>
              <a:t>Enter password: </a:t>
            </a:r>
          </a:p>
          <a:p>
            <a:pPr marL="0" indent="0">
              <a:buNone/>
            </a:pPr>
            <a:endParaRPr lang="en-US" sz="2400" dirty="0" smtClean="0">
              <a:latin typeface="Courier New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</a:rPr>
              <a:t>Operation succeeded.</a:t>
            </a:r>
          </a:p>
        </p:txBody>
      </p:sp>
    </p:spTree>
    <p:extLst>
      <p:ext uri="{BB962C8B-B14F-4D97-AF65-F5344CB8AC3E}">
        <p14:creationId xmlns:p14="http://schemas.microsoft.com/office/powerpoint/2010/main" val="1211308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Pool Password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typically done locally on each machine that will use the password</a:t>
            </a:r>
          </a:p>
          <a:p>
            <a:endParaRPr lang="en-US" dirty="0"/>
          </a:p>
          <a:p>
            <a:r>
              <a:rPr lang="en-US" dirty="0" smtClean="0"/>
              <a:t>On UNIX, you can copy the file containing the hash to each machine</a:t>
            </a:r>
          </a:p>
          <a:p>
            <a:pPr lvl="1"/>
            <a:r>
              <a:rPr lang="en-US" dirty="0" smtClean="0"/>
              <a:t>COPY IT SECURELY!</a:t>
            </a:r>
          </a:p>
          <a:p>
            <a:pPr lvl="1"/>
            <a:r>
              <a:rPr lang="en-US" dirty="0" smtClean="0"/>
              <a:t>CHECK THE PERMISSIONS!</a:t>
            </a:r>
            <a:endParaRPr lang="en-US" sz="240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147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Pool Password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Configure Condor to use it</a:t>
            </a:r>
          </a:p>
          <a:p>
            <a:endParaRPr lang="en-US" dirty="0" smtClean="0"/>
          </a:p>
          <a:p>
            <a:r>
              <a:rPr lang="en-US" dirty="0" smtClean="0"/>
              <a:t>Set your </a:t>
            </a:r>
            <a:r>
              <a:rPr lang="en-US" dirty="0" err="1" smtClean="0"/>
              <a:t>condor_config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</a:rPr>
              <a:t>	SEC_DAEMON_AUTHENTICATION = REQUIRED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</a:rPr>
              <a:t>	SEC_DAEMON_AUTHENTICATION_METHODS = PASSWORD</a:t>
            </a:r>
          </a:p>
        </p:txBody>
      </p:sp>
    </p:spTree>
    <p:extLst>
      <p:ext uri="{BB962C8B-B14F-4D97-AF65-F5344CB8AC3E}">
        <p14:creationId xmlns:p14="http://schemas.microsoft.com/office/powerpoint/2010/main" val="2315572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Pool Password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So, are we “All Good”?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about flocking to other pools?</a:t>
            </a:r>
          </a:p>
          <a:p>
            <a:endParaRPr lang="en-US" dirty="0"/>
          </a:p>
          <a:p>
            <a:r>
              <a:rPr lang="en-US" dirty="0" smtClean="0"/>
              <a:t>Condor-C?</a:t>
            </a:r>
          </a:p>
        </p:txBody>
      </p:sp>
    </p:spTree>
    <p:extLst>
      <p:ext uri="{BB962C8B-B14F-4D97-AF65-F5344CB8AC3E}">
        <p14:creationId xmlns:p14="http://schemas.microsoft.com/office/powerpoint/2010/main" val="5317916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Pool Password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Password must be the same for everyone – are you prepared to give it to another administrator?</a:t>
            </a:r>
          </a:p>
          <a:p>
            <a:r>
              <a:rPr lang="en-US" dirty="0" smtClean="0"/>
              <a:t>What if they also flock with other pools, are you prepared for them to give it to their flocking friends?</a:t>
            </a:r>
          </a:p>
          <a:p>
            <a:r>
              <a:rPr lang="en-US" dirty="0" smtClean="0"/>
              <a:t>And so 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3901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would be nice if each pool could have its own credential</a:t>
            </a:r>
          </a:p>
          <a:p>
            <a:endParaRPr lang="en-US" dirty="0"/>
          </a:p>
          <a:p>
            <a:r>
              <a:rPr lang="en-US" dirty="0" smtClean="0"/>
              <a:t>Well, you can!  Use the SSL authentication method.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513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SSL?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Widely used and deployed</a:t>
            </a:r>
          </a:p>
          <a:p>
            <a:r>
              <a:rPr lang="en-US" dirty="0" smtClean="0"/>
              <a:t>Flexible enough for securing communications between Condor daemons and also for authenticating </a:t>
            </a:r>
            <a:r>
              <a:rPr lang="en-US" dirty="0" smtClean="0"/>
              <a:t>users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52325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Basics: </a:t>
            </a:r>
            <a:r>
              <a:rPr lang="en-US" dirty="0" err="1" smtClean="0"/>
              <a:t>OpenSSL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OpenSSL</a:t>
            </a:r>
            <a:r>
              <a:rPr lang="en-US" dirty="0" smtClean="0"/>
              <a:t> is typically already installed on modern Linux systems</a:t>
            </a:r>
          </a:p>
          <a:p>
            <a:r>
              <a:rPr lang="en-US" dirty="0" smtClean="0"/>
              <a:t>On more obscure flavors of Unix, and on Windows, you will likely need to install it yourself</a:t>
            </a:r>
          </a:p>
          <a:p>
            <a:r>
              <a:rPr lang="en-US" dirty="0" smtClean="0"/>
              <a:t>Can be obtained here:</a:t>
            </a:r>
          </a:p>
          <a:p>
            <a:pPr>
              <a:buNone/>
            </a:pPr>
            <a:r>
              <a:rPr lang="en-US" dirty="0" smtClean="0"/>
              <a:t>		http://www.openssl.org/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81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a Condor pool</a:t>
            </a:r>
          </a:p>
          <a:p>
            <a:pPr lvl="1"/>
            <a:r>
              <a:rPr lang="en-US" dirty="0" smtClean="0"/>
              <a:t>Personal Condor (1 node)</a:t>
            </a:r>
          </a:p>
          <a:p>
            <a:pPr lvl="1"/>
            <a:r>
              <a:rPr lang="en-US" dirty="0" smtClean="0"/>
              <a:t>1000 node cluster</a:t>
            </a:r>
          </a:p>
          <a:p>
            <a:pPr lvl="1"/>
            <a:endParaRPr lang="en-US" dirty="0"/>
          </a:p>
          <a:p>
            <a:r>
              <a:rPr lang="en-US" dirty="0" smtClean="0"/>
              <a:t>Who can use your pool?</a:t>
            </a:r>
          </a:p>
        </p:txBody>
      </p:sp>
    </p:spTree>
    <p:extLst>
      <p:ext uri="{BB962C8B-B14F-4D97-AF65-F5344CB8AC3E}">
        <p14:creationId xmlns:p14="http://schemas.microsoft.com/office/powerpoint/2010/main" val="21605307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Basics: </a:t>
            </a:r>
            <a:r>
              <a:rPr lang="en-US" dirty="0" err="1" smtClean="0"/>
              <a:t>OpenSSL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Or, instead of installing </a:t>
            </a:r>
            <a:r>
              <a:rPr lang="en-US" dirty="0" err="1" smtClean="0"/>
              <a:t>OpenSSL</a:t>
            </a:r>
            <a:r>
              <a:rPr lang="en-US" dirty="0" smtClean="0"/>
              <a:t> everywhere, you can create your credentials on a Linux machine and securely move them to another machine where they will be used</a:t>
            </a:r>
          </a:p>
          <a:p>
            <a:r>
              <a:rPr lang="en-US" dirty="0" smtClean="0"/>
              <a:t>Make sure the permissions are such that only the proper people can read the key!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987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Basics: SSL </a:t>
            </a:r>
            <a:r>
              <a:rPr lang="en-US" dirty="0" err="1" smtClean="0"/>
              <a:t>config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0238"/>
            <a:ext cx="7772400" cy="3749040"/>
          </a:xfrm>
        </p:spPr>
        <p:txBody>
          <a:bodyPr/>
          <a:lstStyle/>
          <a:p>
            <a:r>
              <a:rPr lang="en-US" sz="2200" dirty="0" smtClean="0"/>
              <a:t>You can use the default from the </a:t>
            </a:r>
            <a:r>
              <a:rPr lang="en-US" sz="2200" dirty="0" err="1" smtClean="0"/>
              <a:t>openssl</a:t>
            </a:r>
            <a:r>
              <a:rPr lang="en-US" sz="2200" dirty="0" smtClean="0"/>
              <a:t> package or start with my simplified version here:</a:t>
            </a:r>
          </a:p>
          <a:p>
            <a:r>
              <a:rPr lang="en-US" sz="2200" dirty="0" smtClean="0">
                <a:hlinkClick r:id="rId2"/>
              </a:rPr>
              <a:t>http://www.cs.wisc.edu/~</a:t>
            </a:r>
            <a:r>
              <a:rPr lang="en-US" sz="2200" dirty="0" smtClean="0">
                <a:hlinkClick r:id="rId2"/>
              </a:rPr>
              <a:t>zmiller/cw2012/openssl.cnf</a:t>
            </a:r>
            <a:endParaRPr lang="en-US" sz="2200" dirty="0" smtClean="0"/>
          </a:p>
          <a:p>
            <a:r>
              <a:rPr lang="en-US" sz="2200" dirty="0" smtClean="0"/>
              <a:t>Find the section [ </a:t>
            </a:r>
            <a:r>
              <a:rPr lang="en-US" sz="2200" dirty="0" err="1" smtClean="0"/>
              <a:t>req_distinguished_name</a:t>
            </a:r>
            <a:r>
              <a:rPr lang="en-US" sz="2200" dirty="0" smtClean="0"/>
              <a:t> ] and customize it:</a:t>
            </a:r>
          </a:p>
          <a:p>
            <a:pPr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req_distinguished_name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]</a:t>
            </a:r>
          </a:p>
          <a:p>
            <a:pPr>
              <a:buNone/>
            </a:pP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stateOrProvinceName_default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Wisconsin</a:t>
            </a:r>
          </a:p>
          <a:p>
            <a:pPr>
              <a:buNone/>
            </a:pP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localityName_default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= Madison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0.organizationName_default  = University of Wisconsin -- Madison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1.organizationName_default  = Computer Sciences Department</a:t>
            </a:r>
          </a:p>
          <a:p>
            <a:pPr>
              <a:buNone/>
            </a:pP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organizationalUnitName_default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= Condor Project</a:t>
            </a:r>
          </a:p>
          <a:p>
            <a:pPr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813371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Credential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example, we will create a single key/certificate pair and use that to secure communications between Condor daemons</a:t>
            </a:r>
          </a:p>
          <a:p>
            <a:r>
              <a:rPr lang="en-US" dirty="0" smtClean="0"/>
              <a:t>This is roughly equivalent to the pool password method – it is a shared secret stored in a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927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Credentials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First, create the private key file:</a:t>
            </a:r>
          </a:p>
          <a:p>
            <a:pPr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openssl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genrsa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-out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cndrsrvc.key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1024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Generating RSA private key, 1024 bit long modulus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...........++++++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...++++++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e is 65537 (0x10001)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chmod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600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cndrsrvc.key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1290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Credential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Now, create a self-signed certificate</a:t>
            </a:r>
          </a:p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openssl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req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-new -x509 -days 3650 -key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cndrsrvc.key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\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-out cndrsrvc.crt -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config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openssl.cnf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You are about to be asked to enter information that will be incorporated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into your certificate request.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What you are about to enter is what is called a Distinguished Name or a DN.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There are quite a few fields but you can leave some blank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For some fields there will be a default value,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If you enter '.', the field will be left blank.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-----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Country Name (2 letter code) [US]: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State or Province Name (full name) [Wisconsin]: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Locality Name 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, city) [Madison]: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Organization Name 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, company) [University of Wisconsin -- Madison]: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Second Organization Name 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, company) [Computer Sciences Department]: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Organizational Unit Name 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, section) [Condor Project]: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Common Name 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, YOUR name) []: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Service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Email Address []:</a:t>
            </a:r>
          </a:p>
          <a:p>
            <a:pPr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3825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Credential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Inspect the certificate we made:</a:t>
            </a:r>
          </a:p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openssl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x509 -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noout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-text -in cndrsrvc.crt 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Certificate: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Data: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Version: 3 (0x2)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Serial Number: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8c:94:7b:b1:f9:6a:bd:72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Signature Algorithm: sha1WithRSAEncryption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Issuer: C=US, ST=Wisconsin, L=Madison, O=University of Wisconsin -- \</a:t>
            </a: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Madison, O=Computer Sciences Department, OU=Condor Project, CN=Service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Validity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Not Before: May 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1 14:31:09 2012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GMT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Not After : Apr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28 14:31:09 2022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GMT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Subject: C=US, ST=Wisconsin, L=Madison, O=University of Wisconsin -- \</a:t>
            </a: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Madison, O=Computer Sciences Department, OU=Condor Project, CN=Service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1543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Credential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Great!  Now what?</a:t>
            </a:r>
          </a:p>
          <a:p>
            <a:r>
              <a:rPr lang="en-US" dirty="0" smtClean="0"/>
              <a:t>Create a map file</a:t>
            </a:r>
          </a:p>
          <a:p>
            <a:pPr lvl="1"/>
            <a:r>
              <a:rPr lang="en-US" dirty="0" smtClean="0"/>
              <a:t>Condor needs to know how to map the distinguished name to an actual username.  For example:</a:t>
            </a:r>
          </a:p>
          <a:p>
            <a:pPr lvl="1"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/C=US/ST=Wisconsin/L=Madison/O=University of Wisconsin -- 	Madison/O=Computer Sciences Department/OU=Condor Project/CN=Service</a:t>
            </a:r>
          </a:p>
          <a:p>
            <a:pPr lvl="1">
              <a:buNone/>
            </a:pPr>
            <a:r>
              <a:rPr lang="en-US" sz="2000" dirty="0" smtClean="0">
                <a:cs typeface="Courier New" pitchFamily="49" charset="0"/>
              </a:rPr>
              <a:t>	Should map to:</a:t>
            </a:r>
          </a:p>
          <a:p>
            <a:pPr lvl="1"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condor</a:t>
            </a:r>
          </a:p>
          <a:p>
            <a:r>
              <a:rPr lang="en-US" dirty="0" smtClean="0"/>
              <a:t>Configure the Condor daemons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45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Condor </a:t>
            </a:r>
            <a:r>
              <a:rPr lang="en-US" dirty="0" err="1" smtClean="0"/>
              <a:t>Mapfile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format</a:t>
            </a:r>
          </a:p>
          <a:p>
            <a:r>
              <a:rPr lang="en-US" dirty="0" smtClean="0"/>
              <a:t>Three fields (on one line)</a:t>
            </a:r>
          </a:p>
          <a:p>
            <a:pPr lvl="1"/>
            <a:r>
              <a:rPr lang="en-US" sz="1800" dirty="0" smtClean="0"/>
              <a:t>Authentication method (SSL in this case)</a:t>
            </a:r>
          </a:p>
          <a:p>
            <a:pPr lvl="1"/>
            <a:r>
              <a:rPr lang="en-US" sz="1800" dirty="0" smtClean="0"/>
              <a:t>Source DN</a:t>
            </a:r>
          </a:p>
          <a:p>
            <a:pPr lvl="1"/>
            <a:r>
              <a:rPr lang="en-US" sz="1800" dirty="0" smtClean="0"/>
              <a:t>Mapped user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SSL</a:t>
            </a:r>
          </a:p>
          <a:p>
            <a:pPr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"/C=US/ST=Wisconsin/L=Madison/O=University of Wisconsin -- Madison/O=Computer Sciences Department/OU=Condor Project/CN=Service“</a:t>
            </a:r>
          </a:p>
          <a:p>
            <a:pPr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condor</a:t>
            </a:r>
          </a:p>
        </p:txBody>
      </p:sp>
    </p:spTree>
    <p:extLst>
      <p:ext uri="{BB962C8B-B14F-4D97-AF65-F5344CB8AC3E}">
        <p14:creationId xmlns:p14="http://schemas.microsoft.com/office/powerpoint/2010/main" val="40063160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condor_config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the following entries: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AUTH_SSL_CLIENT_CAFILE = /path/to/cndrsrvc.crt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AUTH_SSL_CLIENT_CERTFILE = /path/to/cndrsrvc.crt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AUTH_SSL_CLIENT_KEYFILE = /path/to/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cndrsrvc.key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AUTH_SSL_SERVER_CAFILE = /path/to/cndrsrvc.crt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AUTH_SSL_SERVER_CERTFILE = /path/to/cndrsrvc.crt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AUTH_SSL_SERVER_KEYFILE = /path/to/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cndrsrvc.key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And the map file: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CERTIFICATE_MAPFILE = /path/to/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condor_mapfile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9006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condor_config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condor to use SSL: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SEC_DAEMON_AUTHENTICATION = REQUIRED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SEC_DAEMON_AUTHENTICATION_METHODS =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SSL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671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“Who can use it” is really two concepts:</a:t>
            </a:r>
          </a:p>
          <a:p>
            <a:endParaRPr lang="en-US" dirty="0"/>
          </a:p>
          <a:p>
            <a:r>
              <a:rPr lang="en-US" dirty="0" smtClean="0"/>
              <a:t>The “Who” is authentication</a:t>
            </a:r>
          </a:p>
          <a:p>
            <a:endParaRPr lang="en-US" dirty="0"/>
          </a:p>
          <a:p>
            <a:r>
              <a:rPr lang="en-US" dirty="0" smtClean="0"/>
              <a:t>The “can” is authorization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6682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(mostly)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now enabled SSL authentication between all your Condor daemons</a:t>
            </a:r>
            <a:endParaRPr lang="en-US" dirty="0"/>
          </a:p>
          <a:p>
            <a:r>
              <a:rPr lang="en-US" dirty="0" smtClean="0"/>
              <a:t>But at this point, it isn’t much different than using a Pool Password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1545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solution is to issue separate credentials for each entity that will be involved in </a:t>
            </a:r>
            <a:r>
              <a:rPr lang="en-US" dirty="0" smtClean="0"/>
              <a:t>authenticating</a:t>
            </a:r>
          </a:p>
          <a:p>
            <a:r>
              <a:rPr lang="en-US" dirty="0" smtClean="0"/>
              <a:t>Can’t do this with Pool Password, but you can with SSL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0206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involves creating a Certificate Authority which is trusted by Condor</a:t>
            </a:r>
          </a:p>
          <a:p>
            <a:r>
              <a:rPr lang="en-US" dirty="0" smtClean="0"/>
              <a:t>All certificates issued by the CA are then trusted</a:t>
            </a:r>
          </a:p>
          <a:p>
            <a:r>
              <a:rPr lang="en-US" dirty="0" err="1" smtClean="0"/>
              <a:t>Certs</a:t>
            </a:r>
            <a:r>
              <a:rPr lang="en-US" dirty="0" smtClean="0"/>
              <a:t> can be easily issued for hosts and users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1146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the root key and cert which will be used to sign all other certificates</a:t>
            </a:r>
          </a:p>
          <a:p>
            <a:r>
              <a:rPr lang="en-US" dirty="0" smtClean="0"/>
              <a:t>This key should be protected with a password (don’t forget it!!)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6822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Generate a key: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openssl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genrsa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-des3 -out root-ca.key 1024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Generating RSA private key, 1024 bit long modulus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...................++++++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...........................++++++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 is 65537 (0x10001)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Enter pass phrase for root-ca.key: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Verifying - Enter pass phrase for root-ca.key:</a:t>
            </a:r>
          </a:p>
          <a:p>
            <a:pPr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8707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900238"/>
            <a:ext cx="8268078" cy="3738562"/>
          </a:xfrm>
        </p:spPr>
        <p:txBody>
          <a:bodyPr/>
          <a:lstStyle/>
          <a:p>
            <a:r>
              <a:rPr lang="en-US" dirty="0" smtClean="0"/>
              <a:t>Now create a self signed certificate</a:t>
            </a:r>
          </a:p>
          <a:p>
            <a:pPr>
              <a:buNone/>
            </a:pP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openssl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req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-new -x509 -days 3650 -key root-ca.key -out root-ca.crt -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config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openssl.cnf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Enter pass phrase for root-ca.key: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CA PASSWORD HERE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You are about to be asked to enter information that will be incorporated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into your certificate request.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What you are about to enter is what is called a Distinguished Name or a DN.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There are quite a few fields but you can leave some blank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For some fields there will be a default value,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If you enter '.', the field will be left blank.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-----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Country Name (2 letter code) [US]: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State or Province Name (full name) [Wisconsin]: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Locality Name (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, city) [Madison]: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Organization Name (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, company) [University of Wisconsin -- Madison]: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Second Organization Name (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, company) [Computer Sciences Department]: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Organizational Unit Name (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, section) [Condor Project]: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Common Name (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, YOUR name) []: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ROOT CA</a:t>
            </a:r>
          </a:p>
          <a:p>
            <a:pPr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Email Address []: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2172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Again, you can inspect the certificate</a:t>
            </a:r>
          </a:p>
          <a:p>
            <a:pPr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openssl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x509 -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noout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-text -in root-ca.crt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Certificate: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Data: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Version: 3 (0x2)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Serial Number: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c7:99:e5:f7:c6:54:00:7a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Signature Algorithm: sha1WithRSAEncryption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Issuer: C=US, ST=Wisconsin, L=Madison, O=University of Wisconsin – </a:t>
            </a:r>
          </a:p>
          <a:p>
            <a:pPr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Madison, O=Computer Sciences Department, OU=Condor Project, CN=ROOT CA</a:t>
            </a:r>
          </a:p>
          <a:p>
            <a:pPr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1263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directory with the Root CA and openssl.cnf file, run these commands: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touch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ca.db.index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echo 01 &gt;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ca.db.serial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0104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Host Credential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the key and a signing request</a:t>
            </a:r>
          </a:p>
          <a:p>
            <a:pPr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openssl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req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-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newkey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rsa:1024 -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keyout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\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host_omega.key -nodes -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config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\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openssl.cnf -out host_omega.req 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8124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Host Certificate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Generating a 1024 bit RSA private key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..........................................++++++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..........++++++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writing new private key to 'host_omega.key'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-----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You are about to be asked to enter information that will be incorporated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into your certificate request.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What you are about to enter is what is called a Distinguished Name or a DN.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There are quite a few fields but you can leave some blank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For some fields there will be a default value,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If you enter '.', the field will be left blank.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-----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Country Name (2 letter code) [US]: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State or Province Name (full name) [Wisconsin]: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Locality Name 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, city) [Madison]: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Organization Name 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, company) [University of Wisconsin -- Madison]: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Second Organization Name 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, company) [Computer Sciences Department]: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Organizational Unit Name 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, section) [Condor Project]: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Common Name 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, YOUR name) []: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omega.cs.wisc.edu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Email Address []: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732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Authentication is finding out WHO some entity is.</a:t>
            </a:r>
          </a:p>
          <a:p>
            <a:r>
              <a:rPr lang="en-US" dirty="0" smtClean="0"/>
              <a:t>How is this done?</a:t>
            </a:r>
          </a:p>
          <a:p>
            <a:pPr lvl="1"/>
            <a:r>
              <a:rPr lang="en-US" dirty="0" smtClean="0"/>
              <a:t>Common methods:</a:t>
            </a:r>
          </a:p>
          <a:p>
            <a:pPr lvl="2"/>
            <a:r>
              <a:rPr lang="en-US" dirty="0" smtClean="0"/>
              <a:t>Present a secret that only that only you should know</a:t>
            </a:r>
          </a:p>
          <a:p>
            <a:pPr lvl="2"/>
            <a:r>
              <a:rPr lang="en-US" dirty="0" smtClean="0"/>
              <a:t>Perform some action that only you can do</a:t>
            </a:r>
          </a:p>
          <a:p>
            <a:pPr lvl="2"/>
            <a:r>
              <a:rPr lang="en-US" dirty="0" smtClean="0"/>
              <a:t>Present a credential that only you could have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3194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Host Credential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openssl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ca -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config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openssl.cnf -out \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host_omega.crt -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infiles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host_omega.req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Using configuration from openssl.cnf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Enter pass phrase for ./root-ca.key: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Check that the request matches the signature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Signature ok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Certificate Details: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Certificate is to be certified until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May 01 14:31:09 2013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GMT (365 days)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Sign the certificate? [y/n]: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y</a:t>
            </a:r>
          </a:p>
          <a:p>
            <a:pPr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9076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Configuring Condor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host can now use it’s own credential (example for omega.cs.wisc.edu)</a:t>
            </a:r>
          </a:p>
          <a:p>
            <a:pPr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AUTH_SSL_CLIENT_CAFILE = /path/to/root-ca.crt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AUTH_SSL_CLIENT_CERTFILE = /path/to/host_omega.crt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AUTH_SSL_CLIENT_KEYFILE = /path/to/host_omega.key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AUTH_SSL_SERVER_CAFILE = /path/to/root-ca.crt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AUTH_SSL_SERVER_CERTFILE = /path/to/host_omega.crt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AUTH_SSL_SERVER_KEYFILE = /path/to/host_omega.key</a:t>
            </a:r>
          </a:p>
        </p:txBody>
      </p:sp>
    </p:spTree>
    <p:extLst>
      <p:ext uri="{BB962C8B-B14F-4D97-AF65-F5344CB8AC3E}">
        <p14:creationId xmlns:p14="http://schemas.microsoft.com/office/powerpoint/2010/main" val="31846128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User Credential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30037"/>
            <a:ext cx="8458200" cy="4108764"/>
          </a:xfrm>
        </p:spPr>
        <p:txBody>
          <a:bodyPr/>
          <a:lstStyle/>
          <a:p>
            <a:pPr>
              <a:buNone/>
            </a:pP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openssl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req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-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newkey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rsa:1024 -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keyout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zmiller.key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-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config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openssl.cnf -out zmiller.req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Generating a 1024 bit RSA private key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.....................++++++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..........................................................++++++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writing new private key to '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zmiller.key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'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Enter PEM pass phrase: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Verifying - Enter PEM pass phrase: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USER PASSWORD HERE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-----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You are about to be asked to enter information that will be incorporated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into your certificate request.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What you are about to enter is what is called a Distinguished Name or a DN.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There are quite a few fields but you can leave some blank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For some fields there will be a default value,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If you enter '.', the field will be left blank.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-----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Country Name (2 letter code) [US]: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State or Province Name (full name) [Wisconsin]: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Locality Name 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, city) [Madison]: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Organization Name 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, company) [University of Wisconsin -- Madison]: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Second Organization Name 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, company) [Computer Sciences Department]: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Organizational Unit Name 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, section) [Condor Project]: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Common Name 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, YOUR name) []: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Zach Miller</a:t>
            </a:r>
          </a:p>
          <a:p>
            <a:pPr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Email Address []: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zmiller@cs.wisc.edu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06194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User Credential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727" y="1900238"/>
            <a:ext cx="8510257" cy="3738562"/>
          </a:xfrm>
        </p:spPr>
        <p:txBody>
          <a:bodyPr/>
          <a:lstStyle/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openssl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ca -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config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openssl.cnf -out zmiller.crt -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infiles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zmiller.req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Using configuration from openssl.cnf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Enter pass phrase for ./root-ca.key: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CA PASSWORD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Check that the request matches the signature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Signature ok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Certificate Details: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Certificate is to be certified until May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1 14:31:09 2013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GMT (365 days)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Sign the certificate? [y/n]: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y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7210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could have one entry per user: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SSL</a:t>
            </a:r>
          </a:p>
          <a:p>
            <a:pPr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“C=US/ST=Wisconsin/L=Madison, O=University of Wisconsin – Madison/O=Computer Sciences Department/OU=Condor Project/CN=Zach Miller/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emailAddress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=zmiller@cs.wisc.edu”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zmiller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SSL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“C=US/ST=Wisconsin/L=Madison, O=University of Wisconsin – Madison/O=Computer Sciences Department/OU=Condor Project/CN=Todd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Tannenbaum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emailAddress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=tannenba@cs.wisc.edu”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tannenba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Etc.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15857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CERTIFICATE_MAPFILE, you can now add a rule to map all users by extracting the username from their email address:</a:t>
            </a:r>
          </a:p>
          <a:p>
            <a:endParaRPr lang="en-US" dirty="0"/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SSL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emailAddress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=(.*)@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cs.wisc.edu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\1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49734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Securing Everything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all hosts and users have credentials, you can then enable SSL authentication for ALL communication, not just daemon-to-daemon.  In the </a:t>
            </a:r>
            <a:r>
              <a:rPr lang="en-US" dirty="0" err="1" smtClean="0"/>
              <a:t>condor_config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SEC_DEFAULT_AUTHENTICATION = REQUIRED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SEC_DEFAULT_AUTHENTICATION_METHODS = SSL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35985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me during this week!</a:t>
            </a:r>
          </a:p>
          <a:p>
            <a:r>
              <a:rPr lang="en-US" dirty="0" smtClean="0"/>
              <a:t>You can find more </a:t>
            </a:r>
            <a:r>
              <a:rPr lang="en-US" dirty="0" smtClean="0"/>
              <a:t>detailed </a:t>
            </a:r>
            <a:r>
              <a:rPr lang="en-US" dirty="0" smtClean="0"/>
              <a:t>information, and examples using multi-level CAs here: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http://pages.cs.wisc.edu/~zmiller/ca-howto/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4571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Authorization is deciding what someone is allowed to do.</a:t>
            </a:r>
          </a:p>
          <a:p>
            <a:endParaRPr lang="en-US" dirty="0" smtClean="0"/>
          </a:p>
          <a:p>
            <a:r>
              <a:rPr lang="en-US" dirty="0" smtClean="0"/>
              <a:t>You must know who they are before you can decide this!</a:t>
            </a:r>
          </a:p>
        </p:txBody>
      </p:sp>
    </p:spTree>
    <p:extLst>
      <p:ext uri="{BB962C8B-B14F-4D97-AF65-F5344CB8AC3E}">
        <p14:creationId xmlns:p14="http://schemas.microsoft.com/office/powerpoint/2010/main" val="1003345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I’m using “they” pretty loosely here. </a:t>
            </a:r>
          </a:p>
          <a:p>
            <a:endParaRPr lang="en-US" dirty="0" smtClean="0"/>
          </a:p>
          <a:p>
            <a:r>
              <a:rPr lang="en-US" dirty="0" smtClean="0"/>
              <a:t>“They” could be:</a:t>
            </a:r>
          </a:p>
          <a:p>
            <a:pPr lvl="1"/>
            <a:r>
              <a:rPr lang="en-US" dirty="0" smtClean="0"/>
              <a:t>A user</a:t>
            </a:r>
          </a:p>
          <a:p>
            <a:pPr lvl="1"/>
            <a:r>
              <a:rPr lang="en-US" dirty="0" smtClean="0"/>
              <a:t>A machine</a:t>
            </a:r>
          </a:p>
          <a:p>
            <a:pPr lvl="1"/>
            <a:r>
              <a:rPr lang="en-US" dirty="0" smtClean="0"/>
              <a:t>An agent/daemon/service</a:t>
            </a:r>
          </a:p>
        </p:txBody>
      </p:sp>
    </p:spTree>
    <p:extLst>
      <p:ext uri="{BB962C8B-B14F-4D97-AF65-F5344CB8AC3E}">
        <p14:creationId xmlns:p14="http://schemas.microsoft.com/office/powerpoint/2010/main" val="3623688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context of a Condor pool:</a:t>
            </a:r>
          </a:p>
          <a:p>
            <a:pPr lvl="1"/>
            <a:r>
              <a:rPr lang="en-US" dirty="0" smtClean="0"/>
              <a:t>You want only machines that you know to be in the pool</a:t>
            </a:r>
          </a:p>
          <a:p>
            <a:pPr lvl="1"/>
            <a:r>
              <a:rPr lang="en-US" dirty="0" smtClean="0"/>
              <a:t>You want only people you know to submit jobs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858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users submit jobs, Condor authenticates them:</a:t>
            </a:r>
          </a:p>
          <a:p>
            <a:pPr lvl="1"/>
            <a:r>
              <a:rPr lang="en-US" dirty="0" smtClean="0"/>
              <a:t>FS on Unix</a:t>
            </a:r>
          </a:p>
          <a:p>
            <a:pPr lvl="1"/>
            <a:r>
              <a:rPr lang="en-US" dirty="0" smtClean="0"/>
              <a:t>NTSSPI on Windows</a:t>
            </a:r>
          </a:p>
          <a:p>
            <a:r>
              <a:rPr lang="en-US" dirty="0" smtClean="0"/>
              <a:t>The Condor SCHEDD daemon now “owns” the jobs, and acts on their behalf.</a:t>
            </a:r>
          </a:p>
        </p:txBody>
      </p:sp>
    </p:spTree>
    <p:extLst>
      <p:ext uri="{BB962C8B-B14F-4D97-AF65-F5344CB8AC3E}">
        <p14:creationId xmlns:p14="http://schemas.microsoft.com/office/powerpoint/2010/main" val="1135009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how can we trust the SCHEDD?</a:t>
            </a:r>
          </a:p>
          <a:p>
            <a:endParaRPr lang="en-US" dirty="0"/>
          </a:p>
          <a:p>
            <a:r>
              <a:rPr lang="en-US" dirty="0" smtClean="0"/>
              <a:t>Daemon-to-daemon authentication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511556"/>
      </p:ext>
    </p:extLst>
  </p:cSld>
  <p:clrMapOvr>
    <a:masterClrMapping/>
  </p:clrMapOvr>
</p:sld>
</file>

<file path=ppt/theme/theme1.xml><?xml version="1.0" encoding="utf-8"?>
<a:theme xmlns:a="http://schemas.openxmlformats.org/drawingml/2006/main" name="CondorProject">
  <a:themeElements>
    <a:clrScheme name="3_CondorNew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CondorNew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3_Condor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ndor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CondorProject</Template>
  <TotalTime>134</TotalTime>
  <Words>1862</Words>
  <Application>Microsoft Office PowerPoint</Application>
  <PresentationFormat>On-screen Show (4:3)</PresentationFormat>
  <Paragraphs>361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2" baseType="lpstr">
      <vt:lpstr>Times New Roman</vt:lpstr>
      <vt:lpstr>Comic Sans MS</vt:lpstr>
      <vt:lpstr>Arial</vt:lpstr>
      <vt:lpstr>Marlett</vt:lpstr>
      <vt:lpstr>CondorProject</vt:lpstr>
      <vt:lpstr>Lockdown of a Basic Pool</vt:lpstr>
      <vt:lpstr>Basic Concepts</vt:lpstr>
      <vt:lpstr>Basic Concepts</vt:lpstr>
      <vt:lpstr>Basic Concepts</vt:lpstr>
      <vt:lpstr>Basic Concepts</vt:lpstr>
      <vt:lpstr>Basic Concepts</vt:lpstr>
      <vt:lpstr>Basic Concepts</vt:lpstr>
      <vt:lpstr>Authentication</vt:lpstr>
      <vt:lpstr>Authentication</vt:lpstr>
      <vt:lpstr>Authentication</vt:lpstr>
      <vt:lpstr>Pool Password</vt:lpstr>
      <vt:lpstr>Pool Password</vt:lpstr>
      <vt:lpstr>Pool Password</vt:lpstr>
      <vt:lpstr>Pool Password</vt:lpstr>
      <vt:lpstr>Pool Password</vt:lpstr>
      <vt:lpstr>Pool Password</vt:lpstr>
      <vt:lpstr>Flexibility</vt:lpstr>
      <vt:lpstr>Why use SSL?</vt:lpstr>
      <vt:lpstr>Basics: OpenSSL</vt:lpstr>
      <vt:lpstr>Basics: OpenSSL</vt:lpstr>
      <vt:lpstr>Basics: SSL config</vt:lpstr>
      <vt:lpstr>Single Credential</vt:lpstr>
      <vt:lpstr>Single Credentials</vt:lpstr>
      <vt:lpstr>Single Credential</vt:lpstr>
      <vt:lpstr>Single Credential</vt:lpstr>
      <vt:lpstr>Single Credential</vt:lpstr>
      <vt:lpstr>Condor Mapfile</vt:lpstr>
      <vt:lpstr>condor_config</vt:lpstr>
      <vt:lpstr>condor_config</vt:lpstr>
      <vt:lpstr>That’s (mostly) It!</vt:lpstr>
      <vt:lpstr>Creating a CA</vt:lpstr>
      <vt:lpstr>Creating a CA</vt:lpstr>
      <vt:lpstr>Creating a CA</vt:lpstr>
      <vt:lpstr>Creating a CA</vt:lpstr>
      <vt:lpstr>Creating a CA</vt:lpstr>
      <vt:lpstr>Creating a CA</vt:lpstr>
      <vt:lpstr>Creating a CA</vt:lpstr>
      <vt:lpstr>Creating a Host Credential</vt:lpstr>
      <vt:lpstr>Creating a Host Certificate</vt:lpstr>
      <vt:lpstr>Creating a Host Credential</vt:lpstr>
      <vt:lpstr>Configuring Condor</vt:lpstr>
      <vt:lpstr>Creating a User Credential</vt:lpstr>
      <vt:lpstr>Creating a User Credential</vt:lpstr>
      <vt:lpstr>Mapping Users</vt:lpstr>
      <vt:lpstr>Mapping Users</vt:lpstr>
      <vt:lpstr>Securing Everything</vt:lpstr>
      <vt:lpstr>More Information</vt:lpstr>
    </vt:vector>
  </TitlesOfParts>
  <Company>Computer Sciences Department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Zachary Miller</dc:creator>
  <cp:lastModifiedBy>Zachary Miller</cp:lastModifiedBy>
  <cp:revision>10</cp:revision>
  <dcterms:created xsi:type="dcterms:W3CDTF">2012-05-01T16:43:03Z</dcterms:created>
  <dcterms:modified xsi:type="dcterms:W3CDTF">2012-05-01T18:57:47Z</dcterms:modified>
</cp:coreProperties>
</file>