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9" r:id="rId4"/>
    <p:sldId id="280" r:id="rId5"/>
    <p:sldId id="273" r:id="rId6"/>
    <p:sldId id="266" r:id="rId7"/>
    <p:sldId id="264" r:id="rId8"/>
    <p:sldId id="275" r:id="rId9"/>
    <p:sldId id="276" r:id="rId10"/>
    <p:sldId id="270" r:id="rId11"/>
    <p:sldId id="277" r:id="rId12"/>
    <p:sldId id="271" r:id="rId13"/>
    <p:sldId id="278" r:id="rId14"/>
    <p:sldId id="272" r:id="rId15"/>
    <p:sldId id="265" r:id="rId16"/>
    <p:sldId id="274" r:id="rId17"/>
    <p:sldId id="267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37" autoAdjust="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5/1/12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scms.org/SoftwareComputing/Grid/WMS/glideinWMS/doc.prd/download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399"/>
            <a:ext cx="6400800" cy="3372149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Anthony Tiradani</a:t>
            </a:r>
          </a:p>
          <a:p>
            <a:endParaRPr lang="en-US" dirty="0"/>
          </a:p>
          <a:p>
            <a:r>
              <a:rPr lang="en-US" dirty="0" smtClean="0"/>
              <a:t>And the </a:t>
            </a:r>
            <a:r>
              <a:rPr lang="en-US" dirty="0" err="1" smtClean="0"/>
              <a:t>glideinwms</a:t>
            </a:r>
            <a:r>
              <a:rPr lang="en-US" dirty="0" smtClean="0"/>
              <a:t> team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glideinWMS</a:t>
            </a:r>
            <a:r>
              <a:rPr lang="en-US" dirty="0" smtClean="0"/>
              <a:t> in the Cloud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857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SOAP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86944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Condor originally used the SOAP API</a:t>
            </a:r>
          </a:p>
          <a:p>
            <a:pPr lvl="1"/>
            <a:r>
              <a:rPr lang="en-US" dirty="0" smtClean="0"/>
              <a:t>Worked fine for EC2 based cloud</a:t>
            </a:r>
          </a:p>
          <a:p>
            <a:pPr lvl="1"/>
            <a:r>
              <a:rPr lang="en-US" dirty="0" smtClean="0"/>
              <a:t>Eucalyptus… Not so much.</a:t>
            </a:r>
          </a:p>
          <a:p>
            <a:pPr lvl="2"/>
            <a:r>
              <a:rPr lang="en-US" dirty="0" smtClean="0"/>
              <a:t>Eucalyptus only supported very specific WSDL versions per Eucalyptus version</a:t>
            </a:r>
          </a:p>
          <a:p>
            <a:pPr lvl="2"/>
            <a:r>
              <a:rPr lang="en-US" dirty="0" smtClean="0"/>
              <a:t>WSDL version support </a:t>
            </a:r>
            <a:r>
              <a:rPr lang="en-US" dirty="0"/>
              <a:t>n</a:t>
            </a:r>
            <a:r>
              <a:rPr lang="en-US" dirty="0" smtClean="0"/>
              <a:t>ot much documented (unless you count code as documentation)</a:t>
            </a:r>
          </a:p>
          <a:p>
            <a:pPr lvl="1"/>
            <a:r>
              <a:rPr lang="en-US" dirty="0" err="1" smtClean="0"/>
              <a:t>Amazon_gahp</a:t>
            </a:r>
            <a:r>
              <a:rPr lang="en-US" dirty="0" smtClean="0"/>
              <a:t> had to be recompiled if new WSDL was needed or desired – too often</a:t>
            </a:r>
          </a:p>
          <a:p>
            <a:pPr lvl="1"/>
            <a:r>
              <a:rPr lang="en-US" dirty="0" smtClean="0"/>
              <a:t>Required certificates for communication</a:t>
            </a:r>
          </a:p>
          <a:p>
            <a:pPr lvl="2"/>
            <a:r>
              <a:rPr lang="en-US" dirty="0" smtClean="0"/>
              <a:t>This meant that the CA for each target cloud had to be available to Condor. </a:t>
            </a:r>
          </a:p>
          <a:p>
            <a:pPr lvl="2"/>
            <a:r>
              <a:rPr lang="en-US" dirty="0" smtClean="0"/>
              <a:t>Not much of a problem for Amazon, but can be difficult for more obscure clouds</a:t>
            </a:r>
          </a:p>
          <a:p>
            <a:pPr lvl="2"/>
            <a:r>
              <a:rPr lang="en-US" dirty="0" smtClean="0"/>
              <a:t>Also can be difficult depending on how Condor was installed and how CA’s are managed for the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45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EC2 Query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Condor switched to EC2 Query API</a:t>
            </a:r>
          </a:p>
          <a:p>
            <a:pPr lvl="1"/>
            <a:r>
              <a:rPr lang="en-US" dirty="0"/>
              <a:t>Nimbus, </a:t>
            </a:r>
            <a:r>
              <a:rPr lang="en-US" dirty="0" err="1"/>
              <a:t>OpenStack</a:t>
            </a:r>
            <a:r>
              <a:rPr lang="en-US" dirty="0"/>
              <a:t>, and others were coming out with support for the EC2 Query API</a:t>
            </a:r>
          </a:p>
          <a:p>
            <a:pPr lvl="1"/>
            <a:r>
              <a:rPr lang="en-US" dirty="0"/>
              <a:t>Eucalyptus works with the EC2 Query API</a:t>
            </a:r>
          </a:p>
          <a:p>
            <a:pPr lvl="1"/>
            <a:r>
              <a:rPr lang="en-US" dirty="0"/>
              <a:t>Becoming the standard Cloud API for all vendors</a:t>
            </a:r>
          </a:p>
          <a:p>
            <a:pPr lvl="1"/>
            <a:r>
              <a:rPr lang="en-US" dirty="0"/>
              <a:t>Only have to recompile </a:t>
            </a:r>
            <a:r>
              <a:rPr lang="en-US" dirty="0" smtClean="0"/>
              <a:t>ec2_gahp </a:t>
            </a:r>
            <a:r>
              <a:rPr lang="en-US" dirty="0"/>
              <a:t>when support for a new method is </a:t>
            </a:r>
            <a:r>
              <a:rPr lang="en-US" dirty="0" smtClean="0"/>
              <a:t>desired</a:t>
            </a:r>
          </a:p>
          <a:p>
            <a:pPr lvl="1"/>
            <a:r>
              <a:rPr lang="en-US" dirty="0" smtClean="0"/>
              <a:t>Does not require certificates – uses an Access Key and a Secret Key</a:t>
            </a:r>
            <a:endParaRPr lang="en-US" dirty="0"/>
          </a:p>
          <a:p>
            <a:pPr lvl="1"/>
            <a:r>
              <a:rPr lang="en-US" dirty="0"/>
              <a:t>Has worked quite well for us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035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SSH Key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glideinWMS</a:t>
            </a:r>
            <a:r>
              <a:rPr lang="en-US" dirty="0" smtClean="0"/>
              <a:t> Factory serves multiple communities</a:t>
            </a:r>
          </a:p>
          <a:p>
            <a:r>
              <a:rPr lang="en-US" dirty="0" err="1" smtClean="0"/>
              <a:t>glideinWMS</a:t>
            </a:r>
            <a:r>
              <a:rPr lang="en-US" dirty="0" smtClean="0"/>
              <a:t> does not perform file management for job submission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no file spooling</a:t>
            </a:r>
            <a:endParaRPr lang="en-US" dirty="0"/>
          </a:p>
          <a:p>
            <a:r>
              <a:rPr lang="en-US" dirty="0" smtClean="0"/>
              <a:t>Condor creates an </a:t>
            </a:r>
            <a:r>
              <a:rPr lang="en-US" dirty="0" err="1" smtClean="0"/>
              <a:t>ssh</a:t>
            </a:r>
            <a:r>
              <a:rPr lang="en-US" dirty="0" smtClean="0"/>
              <a:t> key for each </a:t>
            </a:r>
            <a:r>
              <a:rPr lang="en-US" dirty="0" err="1" smtClean="0"/>
              <a:t>vm</a:t>
            </a:r>
            <a:r>
              <a:rPr lang="en-US" dirty="0" smtClean="0"/>
              <a:t> request submitted.  </a:t>
            </a:r>
          </a:p>
          <a:p>
            <a:pPr lvl="1"/>
            <a:r>
              <a:rPr lang="en-US" dirty="0" smtClean="0"/>
              <a:t>Past reasons for doing this include </a:t>
            </a:r>
            <a:r>
              <a:rPr lang="en-US" smtClean="0"/>
              <a:t>idempotency</a:t>
            </a:r>
            <a:r>
              <a:rPr lang="en-US" dirty="0" smtClean="0"/>
              <a:t> </a:t>
            </a:r>
            <a:r>
              <a:rPr lang="en-US" dirty="0" smtClean="0"/>
              <a:t>on Amazon EC2. (no longer necessary)</a:t>
            </a:r>
          </a:p>
          <a:p>
            <a:pPr lvl="1"/>
            <a:r>
              <a:rPr lang="en-US" dirty="0" smtClean="0"/>
              <a:t>However, it is very convenient for multiple community support</a:t>
            </a:r>
          </a:p>
          <a:p>
            <a:pPr lvl="1"/>
            <a:r>
              <a:rPr lang="en-US" dirty="0" smtClean="0"/>
              <a:t>Should a key be compromised, only one VM is compromised</a:t>
            </a:r>
          </a:p>
        </p:txBody>
      </p:sp>
    </p:spTree>
    <p:extLst>
      <p:ext uri="{BB962C8B-B14F-4D97-AF65-F5344CB8AC3E}">
        <p14:creationId xmlns:p14="http://schemas.microsoft.com/office/powerpoint/2010/main" val="1168567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Data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Condor JDL snippet:</a:t>
            </a:r>
          </a:p>
          <a:p>
            <a:pPr lvl="1"/>
            <a:r>
              <a:rPr lang="en-US" sz="1500" dirty="0"/>
              <a:t>ec2_ami_id=$ENV(AMI_ID)</a:t>
            </a:r>
          </a:p>
          <a:p>
            <a:pPr marL="274320" lvl="1" indent="0">
              <a:buNone/>
            </a:pPr>
            <a:r>
              <a:rPr lang="en-US" sz="1500" dirty="0"/>
              <a:t>    </a:t>
            </a:r>
            <a:r>
              <a:rPr lang="en-US" sz="1500" dirty="0" smtClean="0"/>
              <a:t> ec2_instance_type</a:t>
            </a:r>
            <a:r>
              <a:rPr lang="en-US" sz="1500" dirty="0"/>
              <a:t>=$ENV(INSTANCE_TYPE)</a:t>
            </a:r>
          </a:p>
          <a:p>
            <a:pPr marL="274320" lvl="1" indent="0">
              <a:buNone/>
            </a:pPr>
            <a:r>
              <a:rPr lang="en-US" sz="1500" dirty="0"/>
              <a:t>    </a:t>
            </a:r>
            <a:r>
              <a:rPr lang="en-US" sz="1500" dirty="0" smtClean="0"/>
              <a:t> ec2_access_key_id</a:t>
            </a:r>
            <a:r>
              <a:rPr lang="en-US" sz="1500" dirty="0"/>
              <a:t>=$ENV(ACCESS_KEY_FILE)</a:t>
            </a:r>
          </a:p>
          <a:p>
            <a:pPr marL="274320" lvl="1" indent="0">
              <a:buNone/>
            </a:pPr>
            <a:r>
              <a:rPr lang="en-US" sz="1500" dirty="0"/>
              <a:t>    </a:t>
            </a:r>
            <a:r>
              <a:rPr lang="en-US" sz="1500" dirty="0" smtClean="0"/>
              <a:t> ec2_secret_access_key</a:t>
            </a:r>
            <a:r>
              <a:rPr lang="en-US" sz="1500" dirty="0"/>
              <a:t>=$ENV(SECRET_KEY_FILE)</a:t>
            </a:r>
          </a:p>
          <a:p>
            <a:pPr marL="274320" lvl="1" indent="0">
              <a:buNone/>
            </a:pPr>
            <a:r>
              <a:rPr lang="en-US" sz="1500" dirty="0"/>
              <a:t>    </a:t>
            </a:r>
            <a:r>
              <a:rPr lang="en-US" sz="1500" dirty="0" smtClean="0"/>
              <a:t> ec2_keypair_file</a:t>
            </a:r>
            <a:r>
              <a:rPr lang="en-US" sz="1500" dirty="0"/>
              <a:t>=$ENV(CREDENTIAL_DIR)/</a:t>
            </a:r>
            <a:r>
              <a:rPr lang="en-US" sz="1500" dirty="0" err="1"/>
              <a:t>ssh_key_pair</a:t>
            </a:r>
            <a:r>
              <a:rPr lang="en-US" sz="1500" dirty="0"/>
              <a:t>.$(Cluster).$(Process).</a:t>
            </a:r>
            <a:r>
              <a:rPr lang="en-US" sz="1500" dirty="0" err="1"/>
              <a:t>pem</a:t>
            </a:r>
            <a:endParaRPr lang="en-US" sz="1500" dirty="0"/>
          </a:p>
          <a:p>
            <a:pPr marL="274320" lvl="1" indent="0">
              <a:buNone/>
            </a:pPr>
            <a:r>
              <a:rPr lang="en-US" sz="1500" dirty="0"/>
              <a:t>    </a:t>
            </a:r>
            <a:r>
              <a:rPr lang="en-US" sz="1500" dirty="0" smtClean="0"/>
              <a:t> ec2_user_data</a:t>
            </a:r>
            <a:r>
              <a:rPr lang="en-US" sz="1500" dirty="0"/>
              <a:t>=$ENV(USER_DATA)#### -cluster $(Cluster) -</a:t>
            </a:r>
            <a:r>
              <a:rPr lang="en-US" sz="1500" dirty="0" err="1"/>
              <a:t>subcluster</a:t>
            </a:r>
            <a:r>
              <a:rPr lang="en-US" sz="1500" dirty="0"/>
              <a:t> $(Process</a:t>
            </a:r>
            <a:r>
              <a:rPr lang="en-US" sz="1500" dirty="0" smtClean="0"/>
              <a:t>)</a:t>
            </a:r>
            <a:endParaRPr lang="en-US" dirty="0" smtClean="0"/>
          </a:p>
          <a:p>
            <a:r>
              <a:rPr lang="en-US" dirty="0" smtClean="0"/>
              <a:t>To avoid having to write out a JDL per submission, almost all dynamic data is passed as environment variables</a:t>
            </a:r>
          </a:p>
          <a:p>
            <a:r>
              <a:rPr lang="en-US" dirty="0" smtClean="0"/>
              <a:t>The “tricky” part was how to pass the Cluster and Process to the pilot.  (Used to help debug problems)</a:t>
            </a:r>
          </a:p>
        </p:txBody>
      </p:sp>
    </p:spTree>
    <p:extLst>
      <p:ext uri="{BB962C8B-B14F-4D97-AF65-F5344CB8AC3E}">
        <p14:creationId xmlns:p14="http://schemas.microsoft.com/office/powerpoint/2010/main" val="2525322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Set new pilot submission limit: </a:t>
            </a:r>
          </a:p>
          <a:p>
            <a:pPr lvl="1"/>
            <a:r>
              <a:rPr lang="en-US" dirty="0" smtClean="0"/>
              <a:t>limit by budget</a:t>
            </a:r>
          </a:p>
          <a:p>
            <a:pPr lvl="1"/>
            <a:r>
              <a:rPr lang="en-US" dirty="0"/>
              <a:t>Provide VO Frontend directive: “Kill all cloud pilots, we are going to go over budget soon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Improve accounting for cloud pilots</a:t>
            </a:r>
          </a:p>
          <a:p>
            <a:r>
              <a:rPr lang="en-US" dirty="0" smtClean="0"/>
              <a:t>Retrieve logs from “stuck” cloud pilots</a:t>
            </a:r>
          </a:p>
          <a:p>
            <a:pPr lvl="1"/>
            <a:r>
              <a:rPr lang="en-US" dirty="0" smtClean="0"/>
              <a:t>Might include a new feature request to Condor</a:t>
            </a:r>
          </a:p>
          <a:p>
            <a:r>
              <a:rPr lang="en-US" dirty="0" smtClean="0"/>
              <a:t>Bullet-proof virtual machine management</a:t>
            </a:r>
          </a:p>
          <a:p>
            <a:pPr lvl="1"/>
            <a:r>
              <a:rPr lang="en-US" dirty="0" smtClean="0"/>
              <a:t>Condor will start and stop the virtual machines reliably, but what happens if the pilot stops working?</a:t>
            </a:r>
          </a:p>
          <a:p>
            <a:r>
              <a:rPr lang="en-US" dirty="0" smtClean="0"/>
              <a:t>Release an RPM for configuring the Cloud image for </a:t>
            </a:r>
            <a:r>
              <a:rPr lang="en-US" dirty="0" err="1" smtClean="0"/>
              <a:t>glideinWMS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6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29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dirty="0" err="1"/>
              <a:t>glideinWMS</a:t>
            </a:r>
            <a:r>
              <a:rPr lang="en-US" sz="2000" dirty="0"/>
              <a:t> is an open-source </a:t>
            </a:r>
            <a:r>
              <a:rPr lang="en-US" sz="2000" dirty="0" err="1"/>
              <a:t>Fermilab</a:t>
            </a:r>
            <a:r>
              <a:rPr lang="en-US" sz="2000" dirty="0"/>
              <a:t> project in collaboration with UC-San Diego, the Information Sciences Institute, UW-Madison and the Condor team, and many others. We welcome any future contributors: </a:t>
            </a:r>
            <a:r>
              <a:rPr lang="en-US" sz="2000" dirty="0" err="1"/>
              <a:t>github.com</a:t>
            </a:r>
            <a:r>
              <a:rPr lang="en-US" sz="2000" dirty="0"/>
              <a:t>/</a:t>
            </a:r>
            <a:r>
              <a:rPr lang="en-US" sz="2000" dirty="0" err="1"/>
              <a:t>holzman</a:t>
            </a:r>
            <a:r>
              <a:rPr lang="en-US" sz="2000" dirty="0"/>
              <a:t>/</a:t>
            </a:r>
            <a:r>
              <a:rPr lang="en-US" sz="2000" dirty="0" err="1" smtClean="0"/>
              <a:t>glideinWMS</a:t>
            </a:r>
            <a:endParaRPr lang="en-US" sz="2000" dirty="0" smtClean="0"/>
          </a:p>
          <a:p>
            <a:pPr>
              <a:lnSpc>
                <a:spcPct val="110000"/>
              </a:lnSpc>
              <a:spcBef>
                <a:spcPts val="1680"/>
              </a:spcBef>
            </a:pPr>
            <a:r>
              <a:rPr lang="en-US" sz="2000" dirty="0" err="1" smtClean="0"/>
              <a:t>Fermilab</a:t>
            </a:r>
            <a:r>
              <a:rPr lang="en-US" sz="2000" dirty="0" smtClean="0"/>
              <a:t> is operated by Fermi Research Alliance, LLC under Contract No. DE-AC0s-07CH11359 with United States Department of Energy.</a:t>
            </a:r>
            <a:r>
              <a:rPr lang="en-US" sz="2000" dirty="0"/>
              <a:t> </a:t>
            </a:r>
            <a:endParaRPr lang="en-US" sz="2000" dirty="0" smtClean="0"/>
          </a:p>
          <a:p>
            <a:pPr>
              <a:lnSpc>
                <a:spcPct val="110000"/>
              </a:lnSpc>
              <a:spcBef>
                <a:spcPts val="1680"/>
              </a:spcBef>
            </a:pP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US National Science Foundation under Grants No. OCI-0943725 (STCI) and PHY-0612805 (CMS Maintenance &amp; Operations</a:t>
            </a:r>
            <a:r>
              <a:rPr lang="en-US" sz="2000" dirty="0" smtClean="0"/>
              <a:t>)</a:t>
            </a:r>
          </a:p>
          <a:p>
            <a:pPr>
              <a:lnSpc>
                <a:spcPct val="110000"/>
              </a:lnSpc>
              <a:spcBef>
                <a:spcPts val="1680"/>
              </a:spcBef>
            </a:pPr>
            <a:r>
              <a:rPr lang="en-US" sz="2000" dirty="0"/>
              <a:t>the US Department of Energy under Grant No. DE-FC02-06ER41436 subcontract No. 647F290 (OSG)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16270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 - Cloud Image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“owns” image?</a:t>
            </a:r>
          </a:p>
          <a:p>
            <a:pPr lvl="1"/>
            <a:r>
              <a:rPr lang="en-US" dirty="0" smtClean="0"/>
              <a:t>Who creates it?</a:t>
            </a:r>
          </a:p>
          <a:p>
            <a:pPr lvl="1"/>
            <a:r>
              <a:rPr lang="en-US" dirty="0" smtClean="0"/>
              <a:t>Who patches it?</a:t>
            </a:r>
          </a:p>
          <a:p>
            <a:pPr lvl="1"/>
            <a:r>
              <a:rPr lang="en-US" dirty="0" smtClean="0"/>
              <a:t>Who gets called when something goes wrong?</a:t>
            </a:r>
          </a:p>
          <a:p>
            <a:r>
              <a:rPr lang="en-US" dirty="0" smtClean="0"/>
              <a:t>Where does the image reside?</a:t>
            </a:r>
          </a:p>
          <a:p>
            <a:pPr lvl="1"/>
            <a:r>
              <a:rPr lang="en-US" dirty="0" smtClean="0"/>
              <a:t>It must be pre-staged to the cloud infrastructure</a:t>
            </a:r>
          </a:p>
          <a:p>
            <a:pPr lvl="1"/>
            <a:r>
              <a:rPr lang="en-US" dirty="0" smtClean="0"/>
              <a:t>Under which account is the image stored?</a:t>
            </a:r>
          </a:p>
          <a:p>
            <a:r>
              <a:rPr lang="en-US" dirty="0" smtClean="0"/>
              <a:t>How do you create the image?</a:t>
            </a:r>
          </a:p>
          <a:p>
            <a:pPr lvl="1"/>
            <a:r>
              <a:rPr lang="en-US" dirty="0" smtClean="0"/>
              <a:t>What tools do you use to create and deploy the image?</a:t>
            </a:r>
          </a:p>
          <a:p>
            <a:pPr lvl="1"/>
            <a:r>
              <a:rPr lang="en-US" dirty="0" smtClean="0"/>
              <a:t>How do you keep track of the image?  (Image Catalog)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32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 - Cloud Image Challenges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“extra” resources does the cloud provide?</a:t>
            </a:r>
          </a:p>
          <a:p>
            <a:pPr lvl="1"/>
            <a:r>
              <a:rPr lang="en-US" dirty="0" smtClean="0"/>
              <a:t>How much memory is allowed?</a:t>
            </a:r>
          </a:p>
          <a:p>
            <a:pPr lvl="1"/>
            <a:r>
              <a:rPr lang="en-US" dirty="0" smtClean="0"/>
              <a:t>How much “instance storage” is given? </a:t>
            </a:r>
          </a:p>
          <a:p>
            <a:pPr lvl="2"/>
            <a:r>
              <a:rPr lang="en-US" dirty="0" smtClean="0"/>
              <a:t>This is a real issue for CMS</a:t>
            </a:r>
          </a:p>
          <a:p>
            <a:r>
              <a:rPr lang="en-US" dirty="0" smtClean="0"/>
              <a:t>How do you debug problems with your image?</a:t>
            </a:r>
          </a:p>
          <a:p>
            <a:pPr lvl="1"/>
            <a:r>
              <a:rPr lang="en-US" dirty="0" smtClean="0"/>
              <a:t>With out knowing an admin for the cloud, or having a working example image, it can be frustrating to build a working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26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glideinWMS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(review of basic principles)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8940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Pilot-</a:t>
            </a:r>
            <a:r>
              <a:rPr lang="en-US" dirty="0" smtClean="0"/>
              <a:t>based WMS that creates an on </a:t>
            </a:r>
            <a:r>
              <a:rPr lang="en-US" dirty="0"/>
              <a:t>demand </a:t>
            </a:r>
            <a:r>
              <a:rPr lang="en-US" dirty="0" smtClean="0"/>
              <a:t>dynamically</a:t>
            </a:r>
            <a:r>
              <a:rPr lang="en-US" dirty="0"/>
              <a:t>-sized overlay condor batch system </a:t>
            </a:r>
            <a:r>
              <a:rPr lang="en-US" dirty="0" smtClean="0"/>
              <a:t>to </a:t>
            </a:r>
            <a:r>
              <a:rPr lang="en-US" dirty="0"/>
              <a:t>address the complex needs of VOs in running application </a:t>
            </a:r>
            <a:r>
              <a:rPr lang="en-US" dirty="0" smtClean="0"/>
              <a:t>workflows</a:t>
            </a:r>
            <a:endParaRPr lang="en-US" dirty="0"/>
          </a:p>
          <a:p>
            <a:r>
              <a:rPr lang="en-US" dirty="0" smtClean="0"/>
              <a:t>Components</a:t>
            </a:r>
            <a:endParaRPr lang="en-US" dirty="0"/>
          </a:p>
          <a:p>
            <a:pPr lvl="1"/>
            <a:r>
              <a:rPr lang="en-US" dirty="0" smtClean="0"/>
              <a:t>WMS </a:t>
            </a:r>
            <a:r>
              <a:rPr lang="en-US" dirty="0"/>
              <a:t>Collector </a:t>
            </a:r>
            <a:endParaRPr lang="en-US" dirty="0" smtClean="0"/>
          </a:p>
          <a:p>
            <a:pPr lvl="1"/>
            <a:r>
              <a:rPr lang="en-US" dirty="0" err="1" smtClean="0"/>
              <a:t>Glidein</a:t>
            </a:r>
            <a:r>
              <a:rPr lang="en-US" dirty="0" smtClean="0"/>
              <a:t> Factory</a:t>
            </a:r>
            <a:endParaRPr lang="en-US" dirty="0"/>
          </a:p>
          <a:p>
            <a:pPr lvl="1"/>
            <a:r>
              <a:rPr lang="en-US" dirty="0" smtClean="0"/>
              <a:t>User </a:t>
            </a:r>
            <a:r>
              <a:rPr lang="en-US" dirty="0"/>
              <a:t>Pool </a:t>
            </a:r>
            <a:r>
              <a:rPr lang="en-US" dirty="0" smtClean="0"/>
              <a:t>Collector</a:t>
            </a:r>
          </a:p>
          <a:p>
            <a:pPr lvl="1"/>
            <a:r>
              <a:rPr lang="en-US" dirty="0" smtClean="0"/>
              <a:t>User Scheduler</a:t>
            </a:r>
            <a:endParaRPr lang="en-US" dirty="0"/>
          </a:p>
          <a:p>
            <a:pPr lvl="1"/>
            <a:r>
              <a:rPr lang="en-US" dirty="0" smtClean="0"/>
              <a:t>VO </a:t>
            </a:r>
            <a:r>
              <a:rPr lang="en-US" dirty="0"/>
              <a:t>Frontend </a:t>
            </a:r>
          </a:p>
          <a:p>
            <a:r>
              <a:rPr lang="en-US" dirty="0" smtClean="0"/>
              <a:t>Factory knows about the sites and how to submit </a:t>
            </a:r>
            <a:r>
              <a:rPr lang="en-US" dirty="0" err="1" smtClean="0"/>
              <a:t>glideins</a:t>
            </a:r>
            <a:r>
              <a:rPr lang="en-US" dirty="0" smtClean="0"/>
              <a:t> to the sites </a:t>
            </a:r>
          </a:p>
          <a:p>
            <a:r>
              <a:rPr lang="en-US" dirty="0" smtClean="0"/>
              <a:t>VO frontend knows about the user job details</a:t>
            </a:r>
          </a:p>
          <a:p>
            <a:r>
              <a:rPr lang="en-US" dirty="0"/>
              <a:t>WMS Collector acts as a dashboard for Factory - VO Frontend communication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4008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glideinWMS</a:t>
            </a:r>
            <a:r>
              <a:rPr lang="en-US" dirty="0" smtClean="0"/>
              <a:t> Worldwide (Grid)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3" y="1583041"/>
            <a:ext cx="8534400" cy="483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302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 </a:t>
            </a:r>
            <a:r>
              <a:rPr lang="en-US" dirty="0" err="1" smtClean="0"/>
              <a:t>glideinWMS</a:t>
            </a:r>
            <a:r>
              <a:rPr lang="en-US" dirty="0" smtClean="0"/>
              <a:t> Worldwide (Grid)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" t="39274" r="24527" b="13203"/>
          <a:stretch/>
        </p:blipFill>
        <p:spPr bwMode="auto">
          <a:xfrm>
            <a:off x="301753" y="1422920"/>
            <a:ext cx="5954136" cy="2577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" t="44148" r="31910" b="1826"/>
          <a:stretch/>
        </p:blipFill>
        <p:spPr bwMode="auto">
          <a:xfrm>
            <a:off x="301753" y="4000872"/>
            <a:ext cx="5954135" cy="2575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12944" y="3165902"/>
            <a:ext cx="2423208" cy="15696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~60,000 concurrent jobs!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241613" y="1524000"/>
            <a:ext cx="1840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CMS Frontend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1613" y="4128798"/>
            <a:ext cx="1870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CMS Frontend 2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54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Cloud Definition</a:t>
            </a:r>
            <a:br>
              <a:rPr lang="en-US" dirty="0" smtClean="0"/>
            </a:br>
            <a:r>
              <a:rPr lang="en-US" sz="2200" dirty="0" smtClean="0"/>
              <a:t>(for this presentation anyway)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Cloud </a:t>
            </a:r>
            <a:r>
              <a:rPr lang="en-US" dirty="0"/>
              <a:t>Definition: Cloud in this presentation refers to  the EC2 Infrastructure as a Service (</a:t>
            </a:r>
            <a:r>
              <a:rPr lang="en-US" dirty="0" err="1"/>
              <a:t>IaaS</a:t>
            </a:r>
            <a:r>
              <a:rPr lang="en-US" dirty="0"/>
              <a:t>) computing </a:t>
            </a:r>
            <a:r>
              <a:rPr lang="en-US" dirty="0" smtClean="0"/>
              <a:t>model</a:t>
            </a:r>
          </a:p>
          <a:p>
            <a:r>
              <a:rPr lang="en-US" dirty="0" smtClean="0"/>
              <a:t>This does not limit the Cloud to Amazon’s service</a:t>
            </a:r>
          </a:p>
          <a:p>
            <a:pPr lvl="1"/>
            <a:r>
              <a:rPr lang="en-US" dirty="0" smtClean="0"/>
              <a:t>Almost all alternative cloud service providers offer the EC2 Query API interface</a:t>
            </a:r>
          </a:p>
          <a:p>
            <a:pPr lvl="1"/>
            <a:r>
              <a:rPr lang="en-US" dirty="0" smtClean="0"/>
              <a:t>Almost all alternative cloud software provides an EC2 Query API interface (e.g. Eucalyptus, </a:t>
            </a:r>
            <a:r>
              <a:rPr lang="en-US" dirty="0" err="1" smtClean="0"/>
              <a:t>OpenStack</a:t>
            </a:r>
            <a:r>
              <a:rPr lang="en-US" dirty="0" smtClean="0"/>
              <a:t>, </a:t>
            </a:r>
            <a:r>
              <a:rPr lang="en-US" dirty="0" err="1" smtClean="0"/>
              <a:t>ect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80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the Cloud?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Cloud offers choice of OS and system libs</a:t>
            </a:r>
          </a:p>
          <a:p>
            <a:pPr lvl="1"/>
            <a:r>
              <a:rPr lang="en-US" dirty="0" smtClean="0"/>
              <a:t>Don’t have to ask for specific versions to be installed on grid site worker nodes</a:t>
            </a:r>
          </a:p>
          <a:p>
            <a:r>
              <a:rPr lang="en-US" dirty="0" smtClean="0"/>
              <a:t>Can’t get enough time on the Grid (deadline looming)</a:t>
            </a:r>
          </a:p>
          <a:p>
            <a:pPr lvl="1"/>
            <a:r>
              <a:rPr lang="en-US" dirty="0" smtClean="0"/>
              <a:t>Get guaranteed resources in the cloud</a:t>
            </a:r>
          </a:p>
          <a:p>
            <a:pPr lvl="1"/>
            <a:r>
              <a:rPr lang="en-US" dirty="0" smtClean="0"/>
              <a:t>Amazon will be happy to take your money</a:t>
            </a:r>
          </a:p>
          <a:p>
            <a:r>
              <a:rPr lang="en-US" dirty="0" smtClean="0"/>
              <a:t>You can have privileged user access to the VM</a:t>
            </a:r>
          </a:p>
          <a:p>
            <a:r>
              <a:rPr lang="en-US" dirty="0" smtClean="0"/>
              <a:t>You can have custom software installed for your jobs</a:t>
            </a:r>
          </a:p>
          <a:p>
            <a:r>
              <a:rPr lang="en-US" dirty="0"/>
              <a:t>You do not need to set up an infrastructure for your </a:t>
            </a:r>
            <a:r>
              <a:rPr lang="en-US" dirty="0" smtClean="0"/>
              <a:t>resources (worker nodes)</a:t>
            </a:r>
          </a:p>
        </p:txBody>
      </p:sp>
    </p:spTree>
    <p:extLst>
      <p:ext uri="{BB962C8B-B14F-4D97-AF65-F5344CB8AC3E}">
        <p14:creationId xmlns:p14="http://schemas.microsoft.com/office/powerpoint/2010/main" val="3052278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glideinWMS</a:t>
            </a:r>
            <a:r>
              <a:rPr lang="en-US" dirty="0" smtClean="0"/>
              <a:t>:  Grid vs. Cloud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5950" y="2895600"/>
            <a:ext cx="3276600" cy="1676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400" b="1" dirty="0" smtClean="0"/>
              <a:t>VO Infrastructure</a:t>
            </a:r>
            <a:endParaRPr lang="en-US" sz="1400" b="1" dirty="0"/>
          </a:p>
        </p:txBody>
      </p:sp>
      <p:sp>
        <p:nvSpPr>
          <p:cNvPr id="6" name="Cloud 5"/>
          <p:cNvSpPr/>
          <p:nvPr/>
        </p:nvSpPr>
        <p:spPr bwMode="auto">
          <a:xfrm>
            <a:off x="1621350" y="4572000"/>
            <a:ext cx="2971800" cy="1752600"/>
          </a:xfrm>
          <a:prstGeom prst="cloud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lIns="91430" tIns="45716" rIns="91430" bIns="45716" anchor="b" anchorCtr="1"/>
          <a:lstStyle/>
          <a:p>
            <a:pPr defTabSz="457152">
              <a:defRPr/>
            </a:pPr>
            <a:r>
              <a:rPr lang="en-US" sz="1400" b="1" dirty="0" smtClean="0">
                <a:latin typeface="Arial" charset="0"/>
                <a:cs typeface="Lucida Sans Unicode" charset="0"/>
              </a:rPr>
              <a:t>Grid Site</a:t>
            </a:r>
            <a:endParaRPr lang="en-US" sz="1400" b="1" dirty="0">
              <a:latin typeface="Arial" charset="0"/>
              <a:cs typeface="Lucida Sans Unicode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154750" y="4800600"/>
            <a:ext cx="2057400" cy="914400"/>
          </a:xfrm>
          <a:prstGeom prst="rect">
            <a:avLst/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0" tIns="45716" rIns="91430" bIns="45716" anchor="b" anchorCtr="1"/>
          <a:lstStyle/>
          <a:p>
            <a:pPr defTabSz="457152">
              <a:defRPr/>
            </a:pPr>
            <a:r>
              <a:rPr lang="en-US" sz="1200" b="1" dirty="0" smtClean="0">
                <a:latin typeface="Arial" charset="0"/>
                <a:cs typeface="Lucida Sans Unicode" charset="0"/>
              </a:rPr>
              <a:t>Worker Node</a:t>
            </a:r>
            <a:endParaRPr lang="en-US" sz="1200" b="1" dirty="0">
              <a:latin typeface="Arial" charset="0"/>
              <a:cs typeface="Lucida Sans Unicode" charset="0"/>
            </a:endParaRPr>
          </a:p>
        </p:txBody>
      </p:sp>
      <p:pic>
        <p:nvPicPr>
          <p:cNvPr id="8" name="Picture 4" descr="C:\Program Files\Office 2003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750" y="5132387"/>
            <a:ext cx="693738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>
            <a:stCxn id="10" idx="3"/>
            <a:endCxn id="22" idx="1"/>
          </p:cNvCxnSpPr>
          <p:nvPr/>
        </p:nvCxnSpPr>
        <p:spPr bwMode="auto">
          <a:xfrm>
            <a:off x="1545150" y="4191000"/>
            <a:ext cx="457200" cy="1588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 bwMode="auto">
          <a:xfrm>
            <a:off x="478350" y="3962400"/>
            <a:ext cx="1066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0" tIns="45716" rIns="91430" bIns="45716"/>
          <a:lstStyle/>
          <a:p>
            <a:pPr algn="ctr" defTabSz="457152">
              <a:defRPr/>
            </a:pPr>
            <a:r>
              <a:rPr lang="en-US" sz="1200" b="1" dirty="0" smtClean="0">
                <a:latin typeface="Arial" charset="0"/>
                <a:cs typeface="Lucida Sans Unicode" charset="0"/>
              </a:rPr>
              <a:t>Condor Scheduler</a:t>
            </a:r>
            <a:endParaRPr lang="en-US" sz="1200" b="1" dirty="0">
              <a:latin typeface="Arial" charset="0"/>
              <a:cs typeface="Lucida Sans Unicode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706950" y="4495800"/>
            <a:ext cx="388938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 smtClean="0"/>
              <a:t>Job</a:t>
            </a:r>
            <a:endParaRPr lang="en-US" sz="1400" b="1" dirty="0"/>
          </a:p>
        </p:txBody>
      </p:sp>
      <p:sp>
        <p:nvSpPr>
          <p:cNvPr id="12" name="Cloud 11"/>
          <p:cNvSpPr/>
          <p:nvPr/>
        </p:nvSpPr>
        <p:spPr bwMode="auto">
          <a:xfrm>
            <a:off x="935550" y="1295400"/>
            <a:ext cx="3276600" cy="1447800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0" tIns="45716" rIns="91430" bIns="45716"/>
          <a:lstStyle/>
          <a:p>
            <a:pPr algn="ctr" defTabSz="457152">
              <a:defRPr/>
            </a:pPr>
            <a:r>
              <a:rPr lang="en-US" b="1" dirty="0" smtClean="0">
                <a:latin typeface="Arial" charset="0"/>
                <a:cs typeface="Lucida Sans Unicode" charset="0"/>
              </a:rPr>
              <a:t>glideinWMS</a:t>
            </a:r>
          </a:p>
          <a:p>
            <a:pPr algn="ctr" defTabSz="457152">
              <a:defRPr/>
            </a:pPr>
            <a:r>
              <a:rPr lang="en-US" sz="1400" dirty="0" err="1" smtClean="0">
                <a:latin typeface="Arial" charset="0"/>
                <a:cs typeface="Lucida Sans Unicode" charset="0"/>
              </a:rPr>
              <a:t>Glidein</a:t>
            </a:r>
            <a:r>
              <a:rPr lang="en-US" sz="1400" dirty="0" smtClean="0">
                <a:latin typeface="Arial" charset="0"/>
                <a:cs typeface="Lucida Sans Unicode" charset="0"/>
              </a:rPr>
              <a:t> Factory,</a:t>
            </a:r>
          </a:p>
          <a:p>
            <a:pPr algn="ctr" defTabSz="457152">
              <a:defRPr/>
            </a:pPr>
            <a:r>
              <a:rPr lang="en-US" sz="1400" dirty="0" smtClean="0">
                <a:latin typeface="Arial" charset="0"/>
                <a:cs typeface="Lucida Sans Unicode" charset="0"/>
              </a:rPr>
              <a:t>WMS Pool</a:t>
            </a:r>
            <a:endParaRPr lang="en-US" sz="1400" dirty="0">
              <a:latin typeface="Arial" charset="0"/>
              <a:cs typeface="Lucida Sans Unicode" charset="0"/>
            </a:endParaRPr>
          </a:p>
        </p:txBody>
      </p:sp>
      <p:cxnSp>
        <p:nvCxnSpPr>
          <p:cNvPr id="13" name="Straight Arrow Connector 12"/>
          <p:cNvCxnSpPr>
            <a:stCxn id="15" idx="2"/>
            <a:endCxn id="10" idx="0"/>
          </p:cNvCxnSpPr>
          <p:nvPr/>
        </p:nvCxnSpPr>
        <p:spPr>
          <a:xfrm rot="5400000">
            <a:off x="1202250" y="3467100"/>
            <a:ext cx="304800" cy="6858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1"/>
            <a:endCxn id="22" idx="0"/>
          </p:cNvCxnSpPr>
          <p:nvPr/>
        </p:nvCxnSpPr>
        <p:spPr>
          <a:xfrm rot="16200000" flipH="1">
            <a:off x="2039679" y="3275829"/>
            <a:ext cx="1220742" cy="1524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 bwMode="auto">
          <a:xfrm>
            <a:off x="1164150" y="3200400"/>
            <a:ext cx="1066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0" tIns="45716" rIns="91430" bIns="45716"/>
          <a:lstStyle/>
          <a:p>
            <a:pPr algn="ctr" defTabSz="457152">
              <a:defRPr/>
            </a:pPr>
            <a:r>
              <a:rPr lang="en-US" sz="1200" b="1" dirty="0" smtClean="0">
                <a:latin typeface="Arial" charset="0"/>
                <a:cs typeface="Lucida Sans Unicode" charset="0"/>
              </a:rPr>
              <a:t>VO Frontend</a:t>
            </a:r>
            <a:endParaRPr lang="en-US" sz="1200" b="1" dirty="0">
              <a:latin typeface="Arial" charset="0"/>
              <a:cs typeface="Lucida Sans Unicode" charset="0"/>
            </a:endParaRPr>
          </a:p>
        </p:txBody>
      </p:sp>
      <p:cxnSp>
        <p:nvCxnSpPr>
          <p:cNvPr id="16" name="Straight Arrow Connector 15"/>
          <p:cNvCxnSpPr>
            <a:stCxn id="12" idx="1"/>
            <a:endCxn id="15" idx="0"/>
          </p:cNvCxnSpPr>
          <p:nvPr/>
        </p:nvCxnSpPr>
        <p:spPr>
          <a:xfrm rot="5400000">
            <a:off x="1906329" y="2532879"/>
            <a:ext cx="458742" cy="8763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 bwMode="auto">
          <a:xfrm>
            <a:off x="2307150" y="4876800"/>
            <a:ext cx="1828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0" tIns="45716" rIns="91430" bIns="45716"/>
          <a:lstStyle/>
          <a:p>
            <a:pPr algn="r" defTabSz="457152">
              <a:defRPr/>
            </a:pPr>
            <a:r>
              <a:rPr lang="en-US" sz="1200" b="1" dirty="0" err="1" smtClean="0">
                <a:latin typeface="Arial" charset="0"/>
                <a:cs typeface="Lucida Sans Unicode" charset="0"/>
              </a:rPr>
              <a:t>glidein</a:t>
            </a:r>
            <a:endParaRPr lang="en-US" sz="1200" b="1" dirty="0">
              <a:latin typeface="Arial" charset="0"/>
              <a:cs typeface="Lucida Sans Unicode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383350" y="4953000"/>
            <a:ext cx="990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0" tIns="45716" rIns="91430" bIns="45716"/>
          <a:lstStyle/>
          <a:p>
            <a:pPr algn="ctr" defTabSz="457152">
              <a:defRPr/>
            </a:pPr>
            <a:r>
              <a:rPr lang="en-US" sz="1200" b="1" dirty="0" smtClean="0">
                <a:latin typeface="Arial" charset="0"/>
                <a:cs typeface="Lucida Sans Unicode" charset="0"/>
              </a:rPr>
              <a:t>Condor </a:t>
            </a:r>
            <a:r>
              <a:rPr lang="en-US" sz="1200" b="1" dirty="0">
                <a:latin typeface="Arial" charset="0"/>
                <a:cs typeface="Lucida Sans Unicode" charset="0"/>
              </a:rPr>
              <a:t> </a:t>
            </a:r>
            <a:r>
              <a:rPr lang="en-US" sz="1200" b="1" dirty="0" err="1" smtClean="0">
                <a:latin typeface="Arial" charset="0"/>
                <a:cs typeface="Lucida Sans Unicode" charset="0"/>
              </a:rPr>
              <a:t>Startd</a:t>
            </a:r>
            <a:endParaRPr lang="en-US" sz="1200" b="1" dirty="0" smtClean="0">
              <a:latin typeface="Arial" charset="0"/>
              <a:cs typeface="Lucida Sans Unicode" charset="0"/>
            </a:endParaRPr>
          </a:p>
        </p:txBody>
      </p:sp>
      <p:cxnSp>
        <p:nvCxnSpPr>
          <p:cNvPr id="19" name="Straight Arrow Connector 18"/>
          <p:cNvCxnSpPr>
            <a:stCxn id="10" idx="3"/>
            <a:endCxn id="18" idx="1"/>
          </p:cNvCxnSpPr>
          <p:nvPr/>
        </p:nvCxnSpPr>
        <p:spPr bwMode="auto">
          <a:xfrm>
            <a:off x="1545150" y="4191000"/>
            <a:ext cx="838200" cy="990600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0"/>
            <a:endCxn id="22" idx="2"/>
          </p:cNvCxnSpPr>
          <p:nvPr/>
        </p:nvCxnSpPr>
        <p:spPr bwMode="auto">
          <a:xfrm rot="16200000" flipV="1">
            <a:off x="2535750" y="4610100"/>
            <a:ext cx="533400" cy="152400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1"/>
            <a:endCxn id="17" idx="0"/>
          </p:cNvCxnSpPr>
          <p:nvPr/>
        </p:nvCxnSpPr>
        <p:spPr>
          <a:xfrm rot="16200000" flipH="1">
            <a:off x="1830129" y="3485379"/>
            <a:ext cx="2135142" cy="6477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 bwMode="auto">
          <a:xfrm>
            <a:off x="2002350" y="39624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0" tIns="45716" rIns="91430" bIns="45716"/>
          <a:lstStyle/>
          <a:p>
            <a:pPr algn="ctr" defTabSz="457152">
              <a:defRPr/>
            </a:pPr>
            <a:r>
              <a:rPr lang="en-US" sz="1200" b="1" dirty="0" smtClean="0">
                <a:latin typeface="Arial" charset="0"/>
                <a:cs typeface="Lucida Sans Unicode" charset="0"/>
              </a:rPr>
              <a:t>Condor </a:t>
            </a:r>
          </a:p>
          <a:p>
            <a:pPr algn="ctr" defTabSz="457152">
              <a:defRPr/>
            </a:pPr>
            <a:r>
              <a:rPr lang="en-US" sz="1200" b="1" dirty="0" smtClean="0">
                <a:latin typeface="Arial" charset="0"/>
                <a:cs typeface="Lucida Sans Unicode" charset="0"/>
              </a:rPr>
              <a:t>Central Manager</a:t>
            </a:r>
            <a:endParaRPr lang="en-US" sz="1200" b="1" dirty="0">
              <a:latin typeface="Arial" charset="0"/>
              <a:cs typeface="Lucida Sans Unicode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48200" y="2895600"/>
            <a:ext cx="3276600" cy="1676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1400" b="1" dirty="0" smtClean="0"/>
              <a:t>VO Infrastructure</a:t>
            </a:r>
            <a:endParaRPr lang="en-US" sz="1400" b="1" dirty="0"/>
          </a:p>
        </p:txBody>
      </p:sp>
      <p:sp>
        <p:nvSpPr>
          <p:cNvPr id="24" name="Cloud 23"/>
          <p:cNvSpPr/>
          <p:nvPr/>
        </p:nvSpPr>
        <p:spPr bwMode="auto">
          <a:xfrm>
            <a:off x="5943600" y="4572000"/>
            <a:ext cx="2971800" cy="1752600"/>
          </a:xfrm>
          <a:prstGeom prst="cloud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lIns="91430" tIns="45716" rIns="91430" bIns="45716" anchor="b" anchorCtr="1"/>
          <a:lstStyle/>
          <a:p>
            <a:pPr defTabSz="457152">
              <a:defRPr/>
            </a:pPr>
            <a:r>
              <a:rPr lang="en-US" sz="1400" b="1" dirty="0" smtClean="0">
                <a:latin typeface="Arial" charset="0"/>
                <a:cs typeface="Lucida Sans Unicode" charset="0"/>
              </a:rPr>
              <a:t>Cloud Site</a:t>
            </a:r>
            <a:endParaRPr lang="en-US" sz="1400" b="1" dirty="0">
              <a:latin typeface="Arial" charset="0"/>
              <a:cs typeface="Lucida Sans Unicode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477000" y="4800600"/>
            <a:ext cx="20574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0" tIns="45716" rIns="91430" bIns="45716" anchor="b" anchorCtr="1"/>
          <a:lstStyle/>
          <a:p>
            <a:pPr defTabSz="457152">
              <a:defRPr/>
            </a:pPr>
            <a:r>
              <a:rPr lang="en-US" sz="1200" b="1" dirty="0" err="1">
                <a:solidFill>
                  <a:schemeClr val="tx1"/>
                </a:solidFill>
                <a:latin typeface="Arial" charset="0"/>
                <a:cs typeface="Lucida Sans Unicode" charset="0"/>
              </a:rPr>
              <a:t>g</a:t>
            </a:r>
            <a:r>
              <a:rPr lang="en-US" sz="1200" b="1" dirty="0" err="1" smtClean="0">
                <a:solidFill>
                  <a:schemeClr val="tx1"/>
                </a:solidFill>
                <a:latin typeface="Arial" charset="0"/>
                <a:cs typeface="Lucida Sans Unicode" charset="0"/>
              </a:rPr>
              <a:t>lideinWMS</a:t>
            </a:r>
            <a:r>
              <a:rPr lang="en-US" sz="1200" b="1" dirty="0" smtClean="0">
                <a:solidFill>
                  <a:schemeClr val="tx1"/>
                </a:solidFill>
                <a:latin typeface="Arial" charset="0"/>
                <a:cs typeface="Lucida Sans Unicode" charset="0"/>
              </a:rPr>
              <a:t> VM</a:t>
            </a:r>
            <a:endParaRPr lang="en-US" sz="1200" b="1" dirty="0">
              <a:solidFill>
                <a:schemeClr val="tx1"/>
              </a:solidFill>
              <a:latin typeface="Arial" charset="0"/>
              <a:cs typeface="Lucida Sans Unicode" charset="0"/>
            </a:endParaRPr>
          </a:p>
        </p:txBody>
      </p:sp>
      <p:pic>
        <p:nvPicPr>
          <p:cNvPr id="26" name="Picture 4" descr="C:\Program Files\Office 2003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5132387"/>
            <a:ext cx="693738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Arrow Connector 26"/>
          <p:cNvCxnSpPr>
            <a:stCxn id="28" idx="3"/>
            <a:endCxn id="40" idx="1"/>
          </p:cNvCxnSpPr>
          <p:nvPr/>
        </p:nvCxnSpPr>
        <p:spPr bwMode="auto">
          <a:xfrm>
            <a:off x="5867400" y="4191000"/>
            <a:ext cx="457200" cy="1588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 bwMode="auto">
          <a:xfrm>
            <a:off x="4800600" y="3962400"/>
            <a:ext cx="1066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0" tIns="45716" rIns="91430" bIns="45716"/>
          <a:lstStyle/>
          <a:p>
            <a:pPr algn="ctr" defTabSz="457152">
              <a:defRPr/>
            </a:pPr>
            <a:r>
              <a:rPr lang="en-US" sz="1200" b="1" dirty="0" smtClean="0">
                <a:latin typeface="Arial" charset="0"/>
                <a:cs typeface="Lucida Sans Unicode" charset="0"/>
              </a:rPr>
              <a:t>Condor Scheduler</a:t>
            </a:r>
            <a:endParaRPr lang="en-US" sz="1200" b="1" dirty="0">
              <a:latin typeface="Arial" charset="0"/>
              <a:cs typeface="Lucida Sans Unicode" charset="0"/>
            </a:endParaRPr>
          </a:p>
        </p:txBody>
      </p:sp>
      <p:sp>
        <p:nvSpPr>
          <p:cNvPr id="29" name="Up Arrow 28"/>
          <p:cNvSpPr/>
          <p:nvPr/>
        </p:nvSpPr>
        <p:spPr>
          <a:xfrm>
            <a:off x="5029200" y="4495800"/>
            <a:ext cx="388938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 smtClean="0"/>
              <a:t>Job</a:t>
            </a:r>
            <a:endParaRPr lang="en-US" sz="1400" b="1" dirty="0"/>
          </a:p>
        </p:txBody>
      </p:sp>
      <p:sp>
        <p:nvSpPr>
          <p:cNvPr id="30" name="Cloud 29"/>
          <p:cNvSpPr/>
          <p:nvPr/>
        </p:nvSpPr>
        <p:spPr bwMode="auto">
          <a:xfrm>
            <a:off x="5257800" y="1295400"/>
            <a:ext cx="3276600" cy="1447800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30" tIns="45716" rIns="91430" bIns="45716"/>
          <a:lstStyle/>
          <a:p>
            <a:pPr algn="ctr" defTabSz="457152">
              <a:defRPr/>
            </a:pPr>
            <a:r>
              <a:rPr lang="en-US" b="1" dirty="0" smtClean="0">
                <a:latin typeface="Arial" charset="0"/>
                <a:cs typeface="Lucida Sans Unicode" charset="0"/>
              </a:rPr>
              <a:t>glideinWMS</a:t>
            </a:r>
          </a:p>
          <a:p>
            <a:pPr algn="ctr" defTabSz="457152">
              <a:defRPr/>
            </a:pPr>
            <a:r>
              <a:rPr lang="en-US" sz="1400" dirty="0" err="1" smtClean="0">
                <a:latin typeface="Arial" charset="0"/>
                <a:cs typeface="Lucida Sans Unicode" charset="0"/>
              </a:rPr>
              <a:t>Glidein</a:t>
            </a:r>
            <a:r>
              <a:rPr lang="en-US" sz="1400" dirty="0" smtClean="0">
                <a:latin typeface="Arial" charset="0"/>
                <a:cs typeface="Lucida Sans Unicode" charset="0"/>
              </a:rPr>
              <a:t> Factory,</a:t>
            </a:r>
          </a:p>
          <a:p>
            <a:pPr algn="ctr" defTabSz="457152">
              <a:defRPr/>
            </a:pPr>
            <a:r>
              <a:rPr lang="en-US" sz="1400" dirty="0" smtClean="0">
                <a:latin typeface="Arial" charset="0"/>
                <a:cs typeface="Lucida Sans Unicode" charset="0"/>
              </a:rPr>
              <a:t>WMS Pool</a:t>
            </a:r>
            <a:endParaRPr lang="en-US" sz="1400" dirty="0">
              <a:latin typeface="Arial" charset="0"/>
              <a:cs typeface="Lucida Sans Unicode" charset="0"/>
            </a:endParaRPr>
          </a:p>
        </p:txBody>
      </p:sp>
      <p:cxnSp>
        <p:nvCxnSpPr>
          <p:cNvPr id="31" name="Straight Arrow Connector 30"/>
          <p:cNvCxnSpPr>
            <a:stCxn id="33" idx="2"/>
            <a:endCxn id="28" idx="0"/>
          </p:cNvCxnSpPr>
          <p:nvPr/>
        </p:nvCxnSpPr>
        <p:spPr>
          <a:xfrm rot="5400000">
            <a:off x="5524500" y="3467100"/>
            <a:ext cx="304800" cy="6858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0" idx="1"/>
            <a:endCxn id="40" idx="0"/>
          </p:cNvCxnSpPr>
          <p:nvPr/>
        </p:nvCxnSpPr>
        <p:spPr>
          <a:xfrm rot="16200000" flipH="1">
            <a:off x="6361929" y="3275829"/>
            <a:ext cx="1220742" cy="1524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 bwMode="auto">
          <a:xfrm>
            <a:off x="5486400" y="3200400"/>
            <a:ext cx="1066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0" tIns="45716" rIns="91430" bIns="45716"/>
          <a:lstStyle/>
          <a:p>
            <a:pPr algn="ctr" defTabSz="457152">
              <a:defRPr/>
            </a:pPr>
            <a:r>
              <a:rPr lang="en-US" sz="1200" b="1" dirty="0" smtClean="0">
                <a:latin typeface="Arial" charset="0"/>
                <a:cs typeface="Lucida Sans Unicode" charset="0"/>
              </a:rPr>
              <a:t>VO Frontend</a:t>
            </a:r>
            <a:endParaRPr lang="en-US" sz="1200" b="1" dirty="0">
              <a:latin typeface="Arial" charset="0"/>
              <a:cs typeface="Lucida Sans Unicode" charset="0"/>
            </a:endParaRPr>
          </a:p>
        </p:txBody>
      </p:sp>
      <p:cxnSp>
        <p:nvCxnSpPr>
          <p:cNvPr id="34" name="Straight Arrow Connector 33"/>
          <p:cNvCxnSpPr>
            <a:stCxn id="30" idx="1"/>
            <a:endCxn id="33" idx="0"/>
          </p:cNvCxnSpPr>
          <p:nvPr/>
        </p:nvCxnSpPr>
        <p:spPr>
          <a:xfrm rot="5400000">
            <a:off x="6228579" y="2532879"/>
            <a:ext cx="458742" cy="8763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 bwMode="auto">
          <a:xfrm>
            <a:off x="6629400" y="4876800"/>
            <a:ext cx="1828800" cy="609600"/>
          </a:xfrm>
          <a:prstGeom prst="rect">
            <a:avLst/>
          </a:prstGeom>
          <a:solidFill>
            <a:schemeClr val="accent3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0" tIns="45716" rIns="91430" bIns="45716"/>
          <a:lstStyle/>
          <a:p>
            <a:pPr algn="r" defTabSz="457152">
              <a:defRPr/>
            </a:pPr>
            <a:r>
              <a:rPr lang="en-US" sz="1200" b="1" dirty="0" smtClean="0">
                <a:latin typeface="Arial" charset="0"/>
                <a:cs typeface="Lucida Sans Unicode" charset="0"/>
              </a:rPr>
              <a:t>bootstrap</a:t>
            </a:r>
            <a:endParaRPr lang="en-US" sz="1200" b="1" dirty="0">
              <a:latin typeface="Arial" charset="0"/>
              <a:cs typeface="Lucida Sans Unicode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705600" y="4953000"/>
            <a:ext cx="838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0" tIns="45716" rIns="91430" bIns="45716"/>
          <a:lstStyle/>
          <a:p>
            <a:pPr algn="ctr" defTabSz="457152">
              <a:defRPr/>
            </a:pPr>
            <a:r>
              <a:rPr lang="en-US" sz="1200" b="1" dirty="0" smtClean="0">
                <a:latin typeface="Arial" charset="0"/>
                <a:cs typeface="Lucida Sans Unicode" charset="0"/>
              </a:rPr>
              <a:t>Condor </a:t>
            </a:r>
            <a:r>
              <a:rPr lang="en-US" sz="1200" b="1" dirty="0">
                <a:latin typeface="Arial" charset="0"/>
                <a:cs typeface="Lucida Sans Unicode" charset="0"/>
              </a:rPr>
              <a:t> </a:t>
            </a:r>
            <a:r>
              <a:rPr lang="en-US" sz="1200" b="1" dirty="0" err="1" smtClean="0">
                <a:latin typeface="Arial" charset="0"/>
                <a:cs typeface="Lucida Sans Unicode" charset="0"/>
              </a:rPr>
              <a:t>Startd</a:t>
            </a:r>
            <a:endParaRPr lang="en-US" sz="1200" b="1" dirty="0" smtClean="0">
              <a:latin typeface="Arial" charset="0"/>
              <a:cs typeface="Lucida Sans Unicode" charset="0"/>
            </a:endParaRPr>
          </a:p>
        </p:txBody>
      </p:sp>
      <p:cxnSp>
        <p:nvCxnSpPr>
          <p:cNvPr id="37" name="Straight Arrow Connector 36"/>
          <p:cNvCxnSpPr>
            <a:stCxn id="28" idx="3"/>
            <a:endCxn id="36" idx="1"/>
          </p:cNvCxnSpPr>
          <p:nvPr/>
        </p:nvCxnSpPr>
        <p:spPr bwMode="auto">
          <a:xfrm>
            <a:off x="5867400" y="4191000"/>
            <a:ext cx="838200" cy="990600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6" idx="0"/>
            <a:endCxn id="40" idx="2"/>
          </p:cNvCxnSpPr>
          <p:nvPr/>
        </p:nvCxnSpPr>
        <p:spPr bwMode="auto">
          <a:xfrm flipH="1" flipV="1">
            <a:off x="7048500" y="4419600"/>
            <a:ext cx="76200" cy="533400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1"/>
            <a:endCxn id="35" idx="0"/>
          </p:cNvCxnSpPr>
          <p:nvPr/>
        </p:nvCxnSpPr>
        <p:spPr>
          <a:xfrm rot="16200000" flipH="1">
            <a:off x="6152379" y="3485379"/>
            <a:ext cx="2135142" cy="6477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 bwMode="auto">
          <a:xfrm>
            <a:off x="6324600" y="39624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0" tIns="45716" rIns="91430" bIns="45716"/>
          <a:lstStyle/>
          <a:p>
            <a:pPr algn="ctr" defTabSz="457152">
              <a:defRPr/>
            </a:pPr>
            <a:r>
              <a:rPr lang="en-US" sz="1200" b="1" dirty="0" smtClean="0">
                <a:latin typeface="Arial" charset="0"/>
                <a:cs typeface="Lucida Sans Unicode" charset="0"/>
              </a:rPr>
              <a:t>Condor </a:t>
            </a:r>
          </a:p>
          <a:p>
            <a:pPr algn="ctr" defTabSz="457152">
              <a:defRPr/>
            </a:pPr>
            <a:r>
              <a:rPr lang="en-US" sz="1200" b="1" dirty="0" smtClean="0">
                <a:latin typeface="Arial" charset="0"/>
                <a:cs typeface="Lucida Sans Unicode" charset="0"/>
              </a:rPr>
              <a:t>Central Manager</a:t>
            </a:r>
            <a:endParaRPr lang="en-US" sz="1200" b="1" dirty="0">
              <a:latin typeface="Arial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295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Support in </a:t>
            </a:r>
            <a:r>
              <a:rPr lang="en-US" dirty="0" err="1" smtClean="0"/>
              <a:t>glideinWMS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6294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n-US" dirty="0" err="1" smtClean="0"/>
              <a:t>glideinWMS</a:t>
            </a:r>
            <a:r>
              <a:rPr lang="en-US" dirty="0" smtClean="0"/>
              <a:t> development version 3.0 has been released with support for EC2 universe submissions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hlinkClick r:id="rId2"/>
              </a:rPr>
              <a:t>http://www.uscms.org/SoftwareComputing/Grid/WMS/glideinWMS/doc.prd/</a:t>
            </a:r>
            <a:r>
              <a:rPr lang="en-US" dirty="0" smtClean="0">
                <a:hlinkClick r:id="rId2"/>
              </a:rPr>
              <a:t>download.html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Requires a properly configured virtual machine image to be uploaded and registered with the target cloud infrastructure (more later if desired, time permitting)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Cloud credentials now must be presented along with a valid grid/</a:t>
            </a:r>
            <a:r>
              <a:rPr lang="en-US" dirty="0" err="1" smtClean="0"/>
              <a:t>voms</a:t>
            </a:r>
            <a:r>
              <a:rPr lang="en-US" dirty="0" smtClean="0"/>
              <a:t> proxy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 different economic model is in effect.  For now, it is up to the VO administrators to monitor usage.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The “Cloud pilot” is indistinguishable from a “Grid pilot” from the end user’s view point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20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glideinWMS</a:t>
            </a:r>
            <a:r>
              <a:rPr lang="en-US" dirty="0" smtClean="0"/>
              <a:t>/Condor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Several decisions were made along the way that impacted the current release.</a:t>
            </a:r>
          </a:p>
          <a:p>
            <a:pPr lvl="1"/>
            <a:r>
              <a:rPr lang="en-US" dirty="0" smtClean="0"/>
              <a:t>Condor changed from using Amazon’s SOAP interface to use the EC2 Query API</a:t>
            </a:r>
          </a:p>
          <a:p>
            <a:pPr lvl="1"/>
            <a:r>
              <a:rPr lang="en-US" dirty="0" smtClean="0"/>
              <a:t>SSH Key management</a:t>
            </a:r>
          </a:p>
          <a:p>
            <a:pPr lvl="1"/>
            <a:r>
              <a:rPr lang="en-US" dirty="0" smtClean="0"/>
              <a:t>User Data handling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4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32823</TotalTime>
  <Words>1210</Words>
  <Application>Microsoft Macintosh PowerPoint</Application>
  <PresentationFormat>On-screen Show (4:3)</PresentationFormat>
  <Paragraphs>148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glideinWMS in the Cloud</vt:lpstr>
      <vt:lpstr>glideinWMS (review of basic principles)</vt:lpstr>
      <vt:lpstr>glideinWMS Worldwide (Grid)</vt:lpstr>
      <vt:lpstr>CMS glideinWMS Worldwide (Grid)</vt:lpstr>
      <vt:lpstr>Cloud Definition (for this presentation anyway)</vt:lpstr>
      <vt:lpstr>Why Use the Cloud?</vt:lpstr>
      <vt:lpstr>glideinWMS:  Grid vs. Cloud</vt:lpstr>
      <vt:lpstr>Cloud Support in glideinWMS</vt:lpstr>
      <vt:lpstr>glideinWMS/Condor Decisions</vt:lpstr>
      <vt:lpstr>SOAP API</vt:lpstr>
      <vt:lpstr>EC2 Query API</vt:lpstr>
      <vt:lpstr>SSH Key Management</vt:lpstr>
      <vt:lpstr>User Data Handling</vt:lpstr>
      <vt:lpstr>Future Work</vt:lpstr>
      <vt:lpstr>Questions</vt:lpstr>
      <vt:lpstr>Acknowledgments</vt:lpstr>
      <vt:lpstr>Extra Slide - Cloud Image Challenges</vt:lpstr>
      <vt:lpstr>Extra Slide - Cloud Image Challenges (cont.)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glideinWMS in the Cloud</dc:title>
  <dc:creator>Anthony Tiradani</dc:creator>
  <cp:lastModifiedBy>Anthony Tiradani</cp:lastModifiedBy>
  <cp:revision>62</cp:revision>
  <dcterms:created xsi:type="dcterms:W3CDTF">2012-03-09T17:21:07Z</dcterms:created>
  <dcterms:modified xsi:type="dcterms:W3CDTF">2012-05-01T15:32:12Z</dcterms:modified>
</cp:coreProperties>
</file>