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40"/>
  </p:notesMasterIdLst>
  <p:sldIdLst>
    <p:sldId id="256" r:id="rId2"/>
    <p:sldId id="856" r:id="rId3"/>
    <p:sldId id="857" r:id="rId4"/>
    <p:sldId id="858" r:id="rId5"/>
    <p:sldId id="860" r:id="rId6"/>
    <p:sldId id="862" r:id="rId7"/>
    <p:sldId id="863" r:id="rId8"/>
    <p:sldId id="864" r:id="rId9"/>
    <p:sldId id="865" r:id="rId10"/>
    <p:sldId id="874" r:id="rId11"/>
    <p:sldId id="892" r:id="rId12"/>
    <p:sldId id="893" r:id="rId13"/>
    <p:sldId id="866" r:id="rId14"/>
    <p:sldId id="867" r:id="rId15"/>
    <p:sldId id="868" r:id="rId16"/>
    <p:sldId id="869" r:id="rId17"/>
    <p:sldId id="873" r:id="rId18"/>
    <p:sldId id="894" r:id="rId19"/>
    <p:sldId id="870" r:id="rId20"/>
    <p:sldId id="875" r:id="rId21"/>
    <p:sldId id="877" r:id="rId22"/>
    <p:sldId id="881" r:id="rId23"/>
    <p:sldId id="882" r:id="rId24"/>
    <p:sldId id="876" r:id="rId25"/>
    <p:sldId id="878" r:id="rId26"/>
    <p:sldId id="879" r:id="rId27"/>
    <p:sldId id="880" r:id="rId28"/>
    <p:sldId id="883" r:id="rId29"/>
    <p:sldId id="884" r:id="rId30"/>
    <p:sldId id="885" r:id="rId31"/>
    <p:sldId id="886" r:id="rId32"/>
    <p:sldId id="887" r:id="rId33"/>
    <p:sldId id="888" r:id="rId34"/>
    <p:sldId id="889" r:id="rId35"/>
    <p:sldId id="890" r:id="rId36"/>
    <p:sldId id="871" r:id="rId37"/>
    <p:sldId id="872" r:id="rId38"/>
    <p:sldId id="891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00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20" autoAdjust="0"/>
    <p:restoredTop sz="94684" autoAdjust="0"/>
  </p:normalViewPr>
  <p:slideViewPr>
    <p:cSldViewPr snapToGrid="0">
      <p:cViewPr>
        <p:scale>
          <a:sx n="77" d="100"/>
          <a:sy n="77" d="100"/>
        </p:scale>
        <p:origin x="-14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22ED2A-7E6F-4EE3-85FC-0069BB0543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33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2ED2A-7E6F-4EE3-85FC-0069BB0543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12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2ED2A-7E6F-4EE3-85FC-0069BB0543FB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412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2ED2A-7E6F-4EE3-85FC-0069BB0543FB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412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2438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" y="6172200"/>
            <a:ext cx="6019800" cy="457200"/>
          </a:xfrm>
        </p:spPr>
        <p:txBody>
          <a:bodyPr/>
          <a:lstStyle>
            <a:lvl1pPr algn="ctr">
              <a:defRPr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86404" name="Text Box 4"/>
          <p:cNvSpPr txBox="1">
            <a:spLocks noChangeArrowheads="1"/>
          </p:cNvSpPr>
          <p:nvPr/>
        </p:nvSpPr>
        <p:spPr bwMode="auto">
          <a:xfrm>
            <a:off x="4098925" y="3851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2098675" y="4095750"/>
            <a:ext cx="48545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 sz="2400">
              <a:solidFill>
                <a:schemeClr val="accent2"/>
              </a:solidFill>
              <a:latin typeface="Comic Sans MS" pitchFamily="66" charset="0"/>
            </a:endParaRPr>
          </a:p>
          <a:p>
            <a:pPr algn="ctr"/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Condor Project</a:t>
            </a:r>
          </a:p>
          <a:p>
            <a:pPr algn="ctr"/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Computer Sciences Department</a:t>
            </a:r>
          </a:p>
          <a:p>
            <a:pPr algn="ctr"/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University of Wisconsin-Madison</a:t>
            </a:r>
          </a:p>
        </p:txBody>
      </p:sp>
      <p:grpSp>
        <p:nvGrpSpPr>
          <p:cNvPr id="486406" name="Group 6"/>
          <p:cNvGrpSpPr>
            <a:grpSpLocks/>
          </p:cNvGrpSpPr>
          <p:nvPr/>
        </p:nvGrpSpPr>
        <p:grpSpPr bwMode="auto">
          <a:xfrm>
            <a:off x="306388" y="5757863"/>
            <a:ext cx="8447087" cy="952500"/>
            <a:chOff x="193" y="3627"/>
            <a:chExt cx="5321" cy="600"/>
          </a:xfrm>
        </p:grpSpPr>
        <p:grpSp>
          <p:nvGrpSpPr>
            <p:cNvPr id="486407" name="Group 7"/>
            <p:cNvGrpSpPr>
              <a:grpSpLocks/>
            </p:cNvGrpSpPr>
            <p:nvPr userDrawn="1"/>
          </p:nvGrpSpPr>
          <p:grpSpPr bwMode="auto">
            <a:xfrm>
              <a:off x="193" y="3766"/>
              <a:ext cx="4875" cy="279"/>
              <a:chOff x="193" y="3766"/>
              <a:chExt cx="4875" cy="279"/>
            </a:xfrm>
          </p:grpSpPr>
          <p:pic>
            <p:nvPicPr>
              <p:cNvPr id="486408" name="Picture 8" descr="new-logo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134"/>
              <a:stretch>
                <a:fillRect/>
              </a:stretch>
            </p:blipFill>
            <p:spPr bwMode="auto">
              <a:xfrm>
                <a:off x="193" y="3766"/>
                <a:ext cx="835" cy="2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86409" name="Rectangle 9"/>
              <p:cNvSpPr>
                <a:spLocks noChangeArrowheads="1"/>
              </p:cNvSpPr>
              <p:nvPr/>
            </p:nvSpPr>
            <p:spPr bwMode="auto">
              <a:xfrm>
                <a:off x="716" y="3816"/>
                <a:ext cx="4352" cy="42"/>
              </a:xfrm>
              <a:prstGeom prst="rect">
                <a:avLst/>
              </a:prstGeom>
              <a:gradFill rotWithShape="0">
                <a:gsLst>
                  <a:gs pos="0">
                    <a:srgbClr val="777777">
                      <a:gamma/>
                      <a:shade val="46275"/>
                      <a:invGamma/>
                    </a:srgbClr>
                  </a:gs>
                  <a:gs pos="50000">
                    <a:srgbClr val="777777"/>
                  </a:gs>
                  <a:gs pos="100000">
                    <a:srgbClr val="777777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CC66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486410" name="Picture 10" descr="UW_tiny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3" y="3627"/>
              <a:ext cx="521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123B06-6588-457A-8582-98C8E8B558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8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E5EDC3-3898-4050-BCEC-09B8F1F078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5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EB2773-329E-463C-BFA3-CF0EF3495A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5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845643" y="6161903"/>
            <a:ext cx="1353065" cy="457200"/>
          </a:xfrm>
        </p:spPr>
        <p:txBody>
          <a:bodyPr/>
          <a:lstStyle>
            <a:lvl1pPr>
              <a:defRPr/>
            </a:lvl1pPr>
          </a:lstStyle>
          <a:p>
            <a:fld id="{37C41071-0A03-400E-A7DE-7155AEF1B3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2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5CB457-575B-4977-A2E7-D25A841472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4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B2528E-819C-403D-AA75-4DA3FA8B7D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9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31D6E4-57BF-4FEB-A6D6-B67A8F3A45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9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8841D7-471C-457C-BA37-8357B6DB8A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2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03451E-98A6-4241-B3E9-6DDA13035A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04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52075B-6883-4BAC-BF8F-663605B808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883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3454A2-7AB2-4BD6-84E6-C69B89B02B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0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0238"/>
            <a:ext cx="7772400" cy="373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538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1722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8538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7405" y="6259471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5CB457-575B-4977-A2E7-D25A841472FB}" type="slidenum">
              <a:rPr lang="en-US" smtClean="0"/>
              <a:pPr/>
              <a:t>‹#›</a:t>
            </a:fld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485382" name="Text Box 6"/>
          <p:cNvSpPr txBox="1">
            <a:spLocks noChangeArrowheads="1"/>
          </p:cNvSpPr>
          <p:nvPr/>
        </p:nvSpPr>
        <p:spPr bwMode="auto">
          <a:xfrm>
            <a:off x="4724400" y="6324600"/>
            <a:ext cx="2282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Comic Sans MS" pitchFamily="66" charset="0"/>
              </a:rPr>
              <a:t>www.cs.wisc.edu/Condor</a:t>
            </a:r>
          </a:p>
        </p:txBody>
      </p:sp>
      <p:grpSp>
        <p:nvGrpSpPr>
          <p:cNvPr id="485383" name="Group 7"/>
          <p:cNvGrpSpPr>
            <a:grpSpLocks/>
          </p:cNvGrpSpPr>
          <p:nvPr/>
        </p:nvGrpSpPr>
        <p:grpSpPr bwMode="auto">
          <a:xfrm>
            <a:off x="306388" y="5757863"/>
            <a:ext cx="8447087" cy="952500"/>
            <a:chOff x="193" y="3627"/>
            <a:chExt cx="5321" cy="600"/>
          </a:xfrm>
        </p:grpSpPr>
        <p:grpSp>
          <p:nvGrpSpPr>
            <p:cNvPr id="485384" name="Group 8"/>
            <p:cNvGrpSpPr>
              <a:grpSpLocks/>
            </p:cNvGrpSpPr>
            <p:nvPr userDrawn="1"/>
          </p:nvGrpSpPr>
          <p:grpSpPr bwMode="auto">
            <a:xfrm>
              <a:off x="193" y="3766"/>
              <a:ext cx="4875" cy="279"/>
              <a:chOff x="193" y="3766"/>
              <a:chExt cx="4875" cy="279"/>
            </a:xfrm>
          </p:grpSpPr>
          <p:pic>
            <p:nvPicPr>
              <p:cNvPr id="485385" name="Picture 9" descr="new-logo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134"/>
              <a:stretch>
                <a:fillRect/>
              </a:stretch>
            </p:blipFill>
            <p:spPr bwMode="auto">
              <a:xfrm>
                <a:off x="193" y="3766"/>
                <a:ext cx="835" cy="2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85386" name="Rectangle 10"/>
              <p:cNvSpPr>
                <a:spLocks noChangeArrowheads="1"/>
              </p:cNvSpPr>
              <p:nvPr/>
            </p:nvSpPr>
            <p:spPr bwMode="auto">
              <a:xfrm>
                <a:off x="716" y="3816"/>
                <a:ext cx="4352" cy="42"/>
              </a:xfrm>
              <a:prstGeom prst="rect">
                <a:avLst/>
              </a:prstGeom>
              <a:gradFill rotWithShape="0">
                <a:gsLst>
                  <a:gs pos="0">
                    <a:srgbClr val="777777">
                      <a:gamma/>
                      <a:shade val="46275"/>
                      <a:invGamma/>
                    </a:srgbClr>
                  </a:gs>
                  <a:gs pos="50000">
                    <a:srgbClr val="777777"/>
                  </a:gs>
                  <a:gs pos="100000">
                    <a:srgbClr val="777777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CC66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485387" name="Picture 11" descr="UW_tiny_logo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3" y="3627"/>
              <a:ext cx="521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6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90000"/>
        <a:buFont typeface="Marlett" pitchFamily="2" charset="2"/>
        <a:buChar char="h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213100"/>
          </a:xfrm>
        </p:spPr>
        <p:txBody>
          <a:bodyPr/>
          <a:lstStyle/>
          <a:p>
            <a:r>
              <a:rPr lang="en-US" dirty="0" smtClean="0"/>
              <a:t>Dynamic Slot Tutorial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042" y="597243"/>
            <a:ext cx="7772400" cy="914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889686" y="2347784"/>
            <a:ext cx="1927655" cy="65490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4Gb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Slot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916194" y="2347784"/>
            <a:ext cx="864973" cy="65490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1Gb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746" y="2355999"/>
            <a:ext cx="877900" cy="670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68" y="2367107"/>
            <a:ext cx="877887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60218" y="2347784"/>
            <a:ext cx="803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1Gb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10898" y="2342394"/>
            <a:ext cx="803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1Gb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555" y="2281382"/>
            <a:ext cx="104298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029452" y="1843888"/>
            <a:ext cx="55034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Gb machine partitioned into 5 slots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889686" y="3707027"/>
            <a:ext cx="1994704" cy="691979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4 Gb Job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977977" y="3707027"/>
            <a:ext cx="803190" cy="691979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1Gb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676" y="3643356"/>
            <a:ext cx="104298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ectangle 20"/>
          <p:cNvSpPr/>
          <p:nvPr/>
        </p:nvSpPr>
        <p:spPr bwMode="auto">
          <a:xfrm>
            <a:off x="4873663" y="3707026"/>
            <a:ext cx="803190" cy="691979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1Gb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381" y="3606029"/>
            <a:ext cx="104298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555" y="3643356"/>
            <a:ext cx="104298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1181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042" y="597243"/>
            <a:ext cx="7772400" cy="914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889686" y="2347784"/>
            <a:ext cx="1927655" cy="65490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4Gb Slot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916194" y="2347784"/>
            <a:ext cx="864973" cy="65490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1Gb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746" y="2355999"/>
            <a:ext cx="877900" cy="670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68" y="2367107"/>
            <a:ext cx="877887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60218" y="2347784"/>
            <a:ext cx="803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1Gb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10898" y="2342394"/>
            <a:ext cx="803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1Gb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555" y="2281382"/>
            <a:ext cx="104298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029452" y="1843888"/>
            <a:ext cx="55034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8 Gb machine partitioned into 5 slots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889686" y="3707027"/>
            <a:ext cx="852618" cy="691979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1Gb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977977" y="3707027"/>
            <a:ext cx="803190" cy="691979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1Gb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676" y="3643356"/>
            <a:ext cx="104298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ectangle 20"/>
          <p:cNvSpPr/>
          <p:nvPr/>
        </p:nvSpPr>
        <p:spPr bwMode="auto">
          <a:xfrm>
            <a:off x="4873663" y="3707026"/>
            <a:ext cx="803190" cy="691979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1Gb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381" y="3606029"/>
            <a:ext cx="104298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555" y="3643356"/>
            <a:ext cx="104298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7505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042" y="597243"/>
            <a:ext cx="7772400" cy="914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889686" y="2347784"/>
            <a:ext cx="1927655" cy="65490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4Gb Slot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916194" y="2347784"/>
            <a:ext cx="864973" cy="65490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1Gb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746" y="2355999"/>
            <a:ext cx="877900" cy="670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68" y="2367107"/>
            <a:ext cx="877887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60218" y="2347784"/>
            <a:ext cx="803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1Gb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10898" y="2342394"/>
            <a:ext cx="803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1Gb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555" y="2281382"/>
            <a:ext cx="104298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029452" y="1843888"/>
            <a:ext cx="55034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8 Gb machine partitioned into 5 slots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889686" y="3707027"/>
            <a:ext cx="852618" cy="691979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1Gb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150075" y="4769708"/>
            <a:ext cx="1994704" cy="691979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4 Gb Job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12611" y="4053017"/>
            <a:ext cx="3353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Gb free, but idle job</a:t>
            </a:r>
            <a:endParaRPr lang="en-US" dirty="0"/>
          </a:p>
        </p:txBody>
      </p:sp>
      <p:cxnSp>
        <p:nvCxnSpPr>
          <p:cNvPr id="7" name="Straight Arrow Connector 6"/>
          <p:cNvCxnSpPr>
            <a:endCxn id="17" idx="3"/>
          </p:cNvCxnSpPr>
          <p:nvPr/>
        </p:nvCxnSpPr>
        <p:spPr bwMode="auto">
          <a:xfrm flipH="1">
            <a:off x="4144779" y="4399006"/>
            <a:ext cx="1267480" cy="7166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34325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New: </a:t>
            </a:r>
            <a:r>
              <a:rPr lang="en-US" dirty="0" err="1" smtClean="0"/>
              <a:t>Partitionable</a:t>
            </a:r>
            <a:r>
              <a:rPr lang="en-US" dirty="0" smtClean="0"/>
              <a:t> slots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in progress</a:t>
            </a:r>
          </a:p>
          <a:p>
            <a:r>
              <a:rPr lang="en-US" dirty="0" smtClean="0"/>
              <a:t>First landed in 7.2</a:t>
            </a:r>
          </a:p>
          <a:p>
            <a:r>
              <a:rPr lang="en-US" dirty="0" smtClean="0"/>
              <a:t>More work in 7.8</a:t>
            </a:r>
          </a:p>
          <a:p>
            <a:r>
              <a:rPr lang="en-US" dirty="0" smtClean="0"/>
              <a:t>Even more goodness to come…</a:t>
            </a:r>
          </a:p>
          <a:p>
            <a:endParaRPr lang="en-US" dirty="0"/>
          </a:p>
          <a:p>
            <a:r>
              <a:rPr lang="en-US" dirty="0" smtClean="0"/>
              <a:t>But very usable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276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“</a:t>
            </a:r>
            <a:r>
              <a:rPr lang="en-US" dirty="0" err="1" smtClean="0"/>
              <a:t>partionable</a:t>
            </a:r>
            <a:r>
              <a:rPr lang="en-US" dirty="0" smtClean="0"/>
              <a:t>” slot</a:t>
            </a:r>
          </a:p>
          <a:p>
            <a:r>
              <a:rPr lang="en-US" dirty="0" smtClean="0"/>
              <a:t>From which “dynamic” slots are made</a:t>
            </a:r>
          </a:p>
          <a:p>
            <a:r>
              <a:rPr lang="en-US" dirty="0" smtClean="0"/>
              <a:t>When dynamic slot exit, merged back into “</a:t>
            </a:r>
            <a:r>
              <a:rPr lang="en-US" dirty="0" err="1" smtClean="0"/>
              <a:t>partionable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Split happens at claim time</a:t>
            </a:r>
          </a:p>
        </p:txBody>
      </p:sp>
    </p:spTree>
    <p:extLst>
      <p:ext uri="{BB962C8B-B14F-4D97-AF65-F5344CB8AC3E}">
        <p14:creationId xmlns:p14="http://schemas.microsoft.com/office/powerpoint/2010/main" val="4000561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69" y="1900238"/>
            <a:ext cx="8872150" cy="3738562"/>
          </a:xfrm>
        </p:spPr>
        <p:txBody>
          <a:bodyPr/>
          <a:lstStyle/>
          <a:p>
            <a:r>
              <a:rPr lang="en-US" dirty="0" err="1" smtClean="0"/>
              <a:t>Partionable</a:t>
            </a:r>
            <a:r>
              <a:rPr lang="en-US" dirty="0" smtClean="0"/>
              <a:t> slots split on</a:t>
            </a:r>
          </a:p>
          <a:p>
            <a:pPr lvl="1"/>
            <a:r>
              <a:rPr lang="en-US" dirty="0" err="1" smtClean="0"/>
              <a:t>Cpu</a:t>
            </a:r>
            <a:endParaRPr lang="en-US" dirty="0" smtClean="0"/>
          </a:p>
          <a:p>
            <a:pPr lvl="1"/>
            <a:r>
              <a:rPr lang="en-US" dirty="0" smtClean="0"/>
              <a:t>Disk</a:t>
            </a:r>
          </a:p>
          <a:p>
            <a:pPr lvl="1"/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(Maybe more later)</a:t>
            </a:r>
          </a:p>
          <a:p>
            <a:r>
              <a:rPr lang="en-US" dirty="0" smtClean="0"/>
              <a:t>When you are out of one, you’re out of slots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967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 of slots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(e.g. the usual kind)</a:t>
            </a:r>
          </a:p>
          <a:p>
            <a:r>
              <a:rPr lang="en-US" dirty="0" err="1" smtClean="0"/>
              <a:t>Partitionable</a:t>
            </a:r>
            <a:r>
              <a:rPr lang="en-US" dirty="0" smtClean="0"/>
              <a:t> (e.g. leftovers)</a:t>
            </a:r>
          </a:p>
          <a:p>
            <a:r>
              <a:rPr lang="en-US" dirty="0" smtClean="0"/>
              <a:t>Dynamic (</a:t>
            </a:r>
            <a:r>
              <a:rPr lang="en-US" dirty="0" err="1" smtClean="0"/>
              <a:t>usableable</a:t>
            </a:r>
            <a:r>
              <a:rPr lang="en-US" dirty="0" smtClean="0"/>
              <a:t> ones)</a:t>
            </a:r>
          </a:p>
          <a:p>
            <a:pPr lvl="1"/>
            <a:r>
              <a:rPr lang="en-US" dirty="0" smtClean="0"/>
              <a:t>Dynamically created</a:t>
            </a:r>
          </a:p>
          <a:p>
            <a:pPr lvl="1"/>
            <a:r>
              <a:rPr lang="en-US" dirty="0" smtClean="0"/>
              <a:t>But once created, static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815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2026507" y="2446638"/>
            <a:ext cx="4720281" cy="5684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 Gb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Partitionable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slot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758" y="3192163"/>
            <a:ext cx="1042506" cy="755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991" y="3192163"/>
            <a:ext cx="1042506" cy="755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915" y="3188045"/>
            <a:ext cx="1042506" cy="755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245" y="3188045"/>
            <a:ext cx="1042506" cy="755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 bwMode="auto">
          <a:xfrm>
            <a:off x="5671750" y="3244754"/>
            <a:ext cx="1075037" cy="691979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000000"/>
                </a:solidFill>
              </a:rPr>
              <a:t>4</a:t>
            </a:r>
            <a:r>
              <a:rPr lang="en-US" dirty="0" smtClean="0">
                <a:solidFill>
                  <a:srgbClr val="000000"/>
                </a:solidFill>
              </a:rPr>
              <a:t>Gb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054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2026507" y="2446638"/>
            <a:ext cx="4720281" cy="5684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 Gb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Partitionable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slot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758" y="3192163"/>
            <a:ext cx="1042506" cy="755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991" y="3192163"/>
            <a:ext cx="1042506" cy="755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915" y="3188045"/>
            <a:ext cx="1042506" cy="755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 bwMode="auto">
          <a:xfrm>
            <a:off x="4794422" y="3244754"/>
            <a:ext cx="1952366" cy="691979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000000"/>
                </a:solidFill>
              </a:rPr>
              <a:t>5Gb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591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configure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059" y="1887881"/>
            <a:ext cx="8136924" cy="373856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NUM_SLOTS = 1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NUM_SLOTS_TYPE_1 = 1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SLOT_TYPE_1 =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cpus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=100%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SLOT_TYPE_1_PARTITIONABLE = true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245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54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Why we need </a:t>
            </a:r>
            <a:r>
              <a:rPr lang="en-US" dirty="0" err="1" smtClean="0"/>
              <a:t>partitionable</a:t>
            </a:r>
            <a:r>
              <a:rPr lang="en-US" dirty="0" smtClean="0"/>
              <a:t> slots</a:t>
            </a:r>
          </a:p>
          <a:p>
            <a:pPr marL="0" indent="0">
              <a:buFontTx/>
              <a:buNone/>
            </a:pPr>
            <a:r>
              <a:rPr lang="en-US" dirty="0" smtClean="0"/>
              <a:t>How they’ve worked since 7.2</a:t>
            </a:r>
          </a:p>
          <a:p>
            <a:pPr marL="0" indent="0">
              <a:buFontTx/>
              <a:buNone/>
            </a:pPr>
            <a:r>
              <a:rPr lang="en-US" dirty="0" smtClean="0"/>
              <a:t>What’s new in 7.8</a:t>
            </a:r>
          </a:p>
          <a:p>
            <a:pPr marL="0" indent="0">
              <a:buFontTx/>
              <a:buNone/>
            </a:pPr>
            <a:r>
              <a:rPr lang="en-US" dirty="0" smtClean="0"/>
              <a:t>What’s still left to do</a:t>
            </a:r>
            <a:endParaRPr lang="en-US" dirty="0"/>
          </a:p>
        </p:txBody>
      </p:sp>
      <p:sp>
        <p:nvSpPr>
          <p:cNvPr id="12605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Looks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58346" y="1900238"/>
            <a:ext cx="9366422" cy="3738562"/>
          </a:xfrm>
        </p:spPr>
        <p:txBody>
          <a:bodyPr/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condor_status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Name      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OpSys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    Arch   State     Activity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LoadAv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ActvtyTime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slot1@c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LINUX      X86_64 Unclaimed Idle     0.110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8192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Total Owner Claimed Unclaimed Matched 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X86_64/LINUX     1     0       0         1       0         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Total     1     0       0         1       0          </a:t>
            </a:r>
          </a:p>
        </p:txBody>
      </p:sp>
    </p:spTree>
    <p:extLst>
      <p:ext uri="{BB962C8B-B14F-4D97-AF65-F5344CB8AC3E}">
        <p14:creationId xmlns:p14="http://schemas.microsoft.com/office/powerpoint/2010/main" val="25426292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running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58346" y="1900238"/>
            <a:ext cx="9366422" cy="3738562"/>
          </a:xfrm>
        </p:spPr>
        <p:txBody>
          <a:bodyPr/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condor_status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Name      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OpSys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    Arch   State     Activity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LoadAv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ActvtyTime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slot1@c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LINUX      X86_64 Unclaimed Idle     0.110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4096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slot1_1@c LINUX    X86_64 Claimed   Busy     0.000  1024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slot1_2@c LINUX    X86_64 Claimed   Busy     0.000  2048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slot1_3@c LINUX    X86_64 Claimed   Busy     0.000  1024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4424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this in 7.2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problems?</a:t>
            </a:r>
          </a:p>
          <a:p>
            <a:pPr lvl="1"/>
            <a:r>
              <a:rPr lang="en-US" dirty="0" smtClean="0"/>
              <a:t>Slow matching</a:t>
            </a:r>
          </a:p>
          <a:p>
            <a:pPr lvl="1"/>
            <a:r>
              <a:rPr lang="en-US" dirty="0" smtClean="0"/>
              <a:t>Broken for parallel universe</a:t>
            </a:r>
          </a:p>
          <a:p>
            <a:pPr lvl="1"/>
            <a:r>
              <a:rPr lang="en-US" dirty="0" smtClean="0"/>
              <a:t>Dedicated slots users broken</a:t>
            </a:r>
          </a:p>
          <a:p>
            <a:pPr lvl="1"/>
            <a:r>
              <a:rPr lang="en-US" dirty="0" smtClean="0"/>
              <a:t>Fragmentation</a:t>
            </a:r>
          </a:p>
          <a:p>
            <a:pPr lvl="1"/>
            <a:r>
              <a:rPr lang="en-US" dirty="0" smtClean="0"/>
              <a:t>Selection of dynamic slots sizes tricky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6981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in 7.8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Matching faster</a:t>
            </a:r>
          </a:p>
          <a:p>
            <a:pPr lvl="1"/>
            <a:r>
              <a:rPr lang="en-US" dirty="0" smtClean="0"/>
              <a:t>CLAIM_PARTITIONABLE_LEFTOVERS</a:t>
            </a:r>
          </a:p>
          <a:p>
            <a:pPr lvl="2"/>
            <a:r>
              <a:rPr lang="en-US" dirty="0" smtClean="0"/>
              <a:t>= false to make slow again..</a:t>
            </a:r>
          </a:p>
          <a:p>
            <a:r>
              <a:rPr lang="en-US" dirty="0" smtClean="0"/>
              <a:t>Parallel universe fixed</a:t>
            </a:r>
          </a:p>
          <a:p>
            <a:r>
              <a:rPr lang="en-US" dirty="0" smtClean="0"/>
              <a:t>Dedicated slot users fixed</a:t>
            </a:r>
            <a:endParaRPr lang="en-US" dirty="0"/>
          </a:p>
          <a:p>
            <a:r>
              <a:rPr lang="en-US" dirty="0" smtClean="0"/>
              <a:t>Support for defragging!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925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to </a:t>
            </a:r>
            <a:r>
              <a:rPr lang="en-US" dirty="0" err="1" smtClean="0"/>
              <a:t>triva</a:t>
            </a:r>
            <a:r>
              <a:rPr lang="en-US" dirty="0" smtClean="0"/>
              <a:t>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 = (Memory &gt; 1024)</a:t>
            </a:r>
          </a:p>
          <a:p>
            <a:pPr lvl="1"/>
            <a:r>
              <a:rPr lang="en-US" dirty="0" smtClean="0"/>
              <a:t>How can </a:t>
            </a:r>
            <a:r>
              <a:rPr lang="en-US" dirty="0" err="1" smtClean="0"/>
              <a:t>startd</a:t>
            </a:r>
            <a:r>
              <a:rPr lang="en-US" dirty="0" smtClean="0"/>
              <a:t> parse?</a:t>
            </a:r>
          </a:p>
          <a:p>
            <a:pPr lvl="1"/>
            <a:endParaRPr lang="en-US" dirty="0"/>
          </a:p>
          <a:p>
            <a:r>
              <a:rPr lang="en-US" dirty="0" smtClean="0"/>
              <a:t>It Can’t!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0484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BIG!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requirements deprecated</a:t>
            </a:r>
          </a:p>
          <a:p>
            <a:r>
              <a:rPr lang="en-US" dirty="0" smtClean="0"/>
              <a:t>Don’t do </a:t>
            </a:r>
          </a:p>
          <a:p>
            <a:pPr lvl="1"/>
            <a:r>
              <a:rPr lang="en-US" dirty="0" smtClean="0"/>
              <a:t>Requirements = memory &gt; 1024</a:t>
            </a:r>
          </a:p>
          <a:p>
            <a:r>
              <a:rPr lang="en-US" dirty="0" smtClean="0"/>
              <a:t>Generates a warning now:</a:t>
            </a:r>
          </a:p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condor_submit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submit7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Submitting job(s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)…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WARNING: your Requirements expression refers to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TARGET.Memory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. This is obsolete. Set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request_memory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and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condor_submit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will modify the Requirements expression as needed.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1194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Instead,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request_memory</a:t>
            </a:r>
            <a:r>
              <a:rPr lang="en-US" dirty="0" smtClean="0"/>
              <a:t> = 2048  # </a:t>
            </a:r>
            <a:r>
              <a:rPr lang="en-US" dirty="0" err="1" smtClean="0"/>
              <a:t>mbytes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Same is true for disk, </a:t>
            </a:r>
            <a:r>
              <a:rPr lang="en-US" dirty="0" err="1" smtClean="0"/>
              <a:t>cpus</a:t>
            </a:r>
            <a:endParaRPr lang="en-US" dirty="0" smtClean="0"/>
          </a:p>
          <a:p>
            <a:r>
              <a:rPr lang="en-US" dirty="0" err="1" smtClean="0"/>
              <a:t>request_disk</a:t>
            </a:r>
            <a:r>
              <a:rPr lang="en-US" dirty="0" smtClean="0"/>
              <a:t> = 16384 # </a:t>
            </a:r>
            <a:r>
              <a:rPr lang="en-US" dirty="0" err="1" smtClean="0"/>
              <a:t>kbytes</a:t>
            </a:r>
            <a:endParaRPr lang="en-US" dirty="0" smtClean="0"/>
          </a:p>
          <a:p>
            <a:r>
              <a:rPr lang="en-US" dirty="0" err="1" smtClean="0"/>
              <a:t>request_cpus</a:t>
            </a:r>
            <a:r>
              <a:rPr lang="en-US" dirty="0" smtClean="0"/>
              <a:t> = 1</a:t>
            </a:r>
          </a:p>
          <a:p>
            <a:r>
              <a:rPr lang="en-US" dirty="0" smtClean="0"/>
              <a:t>Requirements automatically fixed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2942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have to change all my 	submit files?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There’s a knob for that ™</a:t>
            </a:r>
          </a:p>
          <a:p>
            <a:r>
              <a:rPr lang="en-US" dirty="0" smtClean="0"/>
              <a:t>JOB_DEFAULT_REQUESTMEMORY</a:t>
            </a:r>
          </a:p>
          <a:p>
            <a:r>
              <a:rPr lang="en-US" dirty="0" smtClean="0"/>
              <a:t>JOB_DEFAULT_REQUESTDISK</a:t>
            </a:r>
          </a:p>
          <a:p>
            <a:r>
              <a:rPr lang="en-US" dirty="0" smtClean="0"/>
              <a:t>JOB_DEFAULT_REQUESTCPUS</a:t>
            </a:r>
          </a:p>
          <a:p>
            <a:r>
              <a:rPr lang="en-US" dirty="0" smtClean="0"/>
              <a:t>submit side defaults</a:t>
            </a:r>
          </a:p>
          <a:p>
            <a:r>
              <a:rPr lang="en-US" dirty="0" smtClean="0"/>
              <a:t>Can be expressions…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2080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don’t want to change the </a:t>
            </a:r>
            <a:r>
              <a:rPr lang="en-US" dirty="0" err="1" smtClean="0"/>
              <a:t>config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JOB_DEFAULT_REQUEST_MEMORY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000" dirty="0" smtClean="0"/>
              <a:t>	</a:t>
            </a:r>
            <a:r>
              <a:rPr lang="en-US" sz="2000" dirty="0" err="1" smtClean="0"/>
              <a:t>ifthenelse</a:t>
            </a:r>
            <a:r>
              <a:rPr lang="en-US" sz="2000" dirty="0" smtClean="0"/>
              <a:t>(</a:t>
            </a:r>
            <a:r>
              <a:rPr lang="en-US" sz="2000" dirty="0" err="1" smtClean="0"/>
              <a:t>MemoryUsage</a:t>
            </a:r>
            <a:r>
              <a:rPr lang="en-US" sz="2000" dirty="0" smtClean="0"/>
              <a:t> =!= UNDEF, </a:t>
            </a:r>
            <a:r>
              <a:rPr lang="en-US" sz="2000" dirty="0" err="1" smtClean="0"/>
              <a:t>Memoryusage</a:t>
            </a:r>
            <a:r>
              <a:rPr lang="en-US" sz="2000" dirty="0" smtClean="0"/>
              <a:t>, 1)</a:t>
            </a:r>
          </a:p>
          <a:p>
            <a:pPr marL="0" indent="0">
              <a:buNone/>
            </a:pPr>
            <a:r>
              <a:rPr lang="en-US" dirty="0" smtClean="0"/>
              <a:t>JOB_DEFAULT_REQUEST_CPUS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</a:t>
            </a:r>
          </a:p>
          <a:p>
            <a:pPr marL="0" indent="0">
              <a:buNone/>
            </a:pPr>
            <a:r>
              <a:rPr lang="en-US" dirty="0" smtClean="0"/>
              <a:t>JOB_DEFAULT_REQUEST_DISK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DiskUsage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889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the </a:t>
            </a:r>
            <a:r>
              <a:rPr lang="en-US" dirty="0" err="1" smtClean="0"/>
              <a:t>startd</a:t>
            </a:r>
            <a:r>
              <a:rPr lang="en-US" dirty="0" smtClean="0"/>
              <a:t> side?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065" y="1900238"/>
            <a:ext cx="8748583" cy="3738562"/>
          </a:xfrm>
        </p:spPr>
        <p:txBody>
          <a:bodyPr/>
          <a:lstStyle/>
          <a:p>
            <a:r>
              <a:rPr lang="en-US" dirty="0" err="1" smtClean="0"/>
              <a:t>Startd</a:t>
            </a:r>
            <a:r>
              <a:rPr lang="en-US" dirty="0" smtClean="0"/>
              <a:t> has a say, too:</a:t>
            </a:r>
          </a:p>
          <a:p>
            <a:pPr marL="457200" lvl="1" indent="0">
              <a:buNone/>
            </a:pPr>
            <a:r>
              <a:rPr lang="en-US" dirty="0" smtClean="0"/>
              <a:t>MODIFY_REQUEST_EXPR_REQUESTCPUS</a:t>
            </a:r>
          </a:p>
          <a:p>
            <a:pPr marL="457200" lvl="1" indent="0">
              <a:buNone/>
            </a:pPr>
            <a:r>
              <a:rPr lang="en-US" dirty="0" smtClean="0"/>
              <a:t> 	</a:t>
            </a:r>
            <a:r>
              <a:rPr lang="en-US" sz="2000" dirty="0" smtClean="0"/>
              <a:t>quantize(</a:t>
            </a:r>
            <a:r>
              <a:rPr lang="en-US" sz="2000" dirty="0" err="1" smtClean="0"/>
              <a:t>RequestCpus</a:t>
            </a:r>
            <a:r>
              <a:rPr lang="en-US" sz="2000" dirty="0" smtClean="0"/>
              <a:t>,  {1})</a:t>
            </a:r>
            <a:endParaRPr lang="en-US" sz="2000" dirty="0"/>
          </a:p>
          <a:p>
            <a:pPr marL="457200" lvl="1" indent="0">
              <a:buNone/>
            </a:pPr>
            <a:r>
              <a:rPr lang="en-US" dirty="0" smtClean="0"/>
              <a:t>MODIFY_REQUEST_EXPR_REQUESTMEMORY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sz="2000" dirty="0" smtClean="0"/>
              <a:t>quantize(</a:t>
            </a:r>
            <a:r>
              <a:rPr lang="en-US" sz="2000" dirty="0" err="1" smtClean="0"/>
              <a:t>RequestMemory</a:t>
            </a:r>
            <a:r>
              <a:rPr lang="en-US" sz="2000" dirty="0" smtClean="0"/>
              <a:t>, {</a:t>
            </a:r>
            <a:r>
              <a:rPr lang="en-US" sz="2000" dirty="0" err="1" smtClean="0"/>
              <a:t>TotalSlotMem</a:t>
            </a:r>
            <a:r>
              <a:rPr lang="en-US" sz="2000" dirty="0" smtClean="0"/>
              <a:t>/</a:t>
            </a:r>
            <a:r>
              <a:rPr lang="en-US" sz="2000" dirty="0" err="1" smtClean="0"/>
              <a:t>TotalSlotCpus</a:t>
            </a:r>
            <a:r>
              <a:rPr lang="en-US" sz="2000" dirty="0" smtClean="0"/>
              <a:t> / 4})</a:t>
            </a:r>
            <a:endParaRPr lang="en-US" sz="2000" dirty="0"/>
          </a:p>
          <a:p>
            <a:pPr marL="457200" lvl="1" indent="0">
              <a:buNone/>
            </a:pPr>
            <a:r>
              <a:rPr lang="en-US" dirty="0" smtClean="0"/>
              <a:t>MODIFY_REQUEST_EXPR_REQUESTDISK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2000" dirty="0" smtClean="0"/>
              <a:t>quantize(</a:t>
            </a:r>
            <a:r>
              <a:rPr lang="en-US" sz="2000" dirty="0" err="1" smtClean="0"/>
              <a:t>RequestDisk</a:t>
            </a:r>
            <a:r>
              <a:rPr lang="en-US" sz="2000" dirty="0" smtClean="0"/>
              <a:t>, {1024})</a:t>
            </a:r>
          </a:p>
        </p:txBody>
      </p:sp>
    </p:spTree>
    <p:extLst>
      <p:ext uri="{BB962C8B-B14F-4D97-AF65-F5344CB8AC3E}">
        <p14:creationId xmlns:p14="http://schemas.microsoft.com/office/powerpoint/2010/main" val="2320675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Problem?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073" y="1592014"/>
            <a:ext cx="4569922" cy="4046786"/>
          </a:xfrm>
        </p:spPr>
      </p:pic>
    </p:spTree>
    <p:extLst>
      <p:ext uri="{BB962C8B-B14F-4D97-AF65-F5344CB8AC3E}">
        <p14:creationId xmlns:p14="http://schemas.microsoft.com/office/powerpoint/2010/main" val="23000561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quantize?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slot reuse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978598"/>
            <a:ext cx="944056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Name               </a:t>
            </a:r>
            <a:r>
              <a:rPr lang="en-US" dirty="0" err="1"/>
              <a:t>OpSys</a:t>
            </a:r>
            <a:r>
              <a:rPr lang="en-US" dirty="0"/>
              <a:t>      Arch   State     Activity </a:t>
            </a:r>
            <a:r>
              <a:rPr lang="en-US" dirty="0" err="1"/>
              <a:t>LoadAv</a:t>
            </a:r>
            <a:r>
              <a:rPr lang="en-US" dirty="0"/>
              <a:t> </a:t>
            </a:r>
            <a:r>
              <a:rPr lang="en-US" dirty="0" err="1" smtClean="0"/>
              <a:t>Mem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slot1@c </a:t>
            </a:r>
            <a:r>
              <a:rPr lang="en-US" dirty="0"/>
              <a:t>LINUX      X86_64 Unclaimed Idle     0.110  4096</a:t>
            </a:r>
          </a:p>
          <a:p>
            <a:r>
              <a:rPr lang="en-US" dirty="0"/>
              <a:t>slot1_1@c LINUX    X86_64 Claimed   Busy     0.000  2048</a:t>
            </a:r>
          </a:p>
          <a:p>
            <a:r>
              <a:rPr lang="en-US" dirty="0"/>
              <a:t>slot1_2@c LINUX    X86_64 Claimed   Busy     0.000  1024</a:t>
            </a:r>
          </a:p>
          <a:p>
            <a:r>
              <a:rPr lang="en-US" dirty="0"/>
              <a:t>slot1_3@c LINUX    X86_64 Claimed   Busy     0.000  1024</a:t>
            </a:r>
          </a:p>
        </p:txBody>
      </p:sp>
    </p:spTree>
    <p:extLst>
      <p:ext uri="{BB962C8B-B14F-4D97-AF65-F5344CB8AC3E}">
        <p14:creationId xmlns:p14="http://schemas.microsoft.com/office/powerpoint/2010/main" val="1279006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 holds for </a:t>
            </a:r>
            <a:r>
              <a:rPr lang="en-US" dirty="0" err="1" smtClean="0"/>
              <a:t>cpus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easier way to do whole machine</a:t>
            </a:r>
          </a:p>
          <a:p>
            <a:endParaRPr lang="en-US" dirty="0"/>
          </a:p>
          <a:p>
            <a:r>
              <a:rPr lang="en-US" dirty="0" smtClean="0"/>
              <a:t>Basically same as memory requirements</a:t>
            </a:r>
          </a:p>
          <a:p>
            <a:endParaRPr lang="en-US" dirty="0"/>
          </a:p>
          <a:p>
            <a:r>
              <a:rPr lang="en-US" dirty="0" smtClean="0"/>
              <a:t>Easier to set up than Parallel universe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666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9492" y="1900238"/>
            <a:ext cx="8402594" cy="2363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Name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OpSys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Arch   State     Activity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LoadAv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Mem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slot1@c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LINUX      X86_64 Unclaimed Idle     0.110  4096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slot1_1@c LINUX    X86_64 Claimed   Busy     0.000  2048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slot1_2@c LINUX    X86_64 Claimed   Busy     0.000  1024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slot1_3@c LINUX    X86_64 Claimed   Busy     0.000  1024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3762" y="4782065"/>
            <a:ext cx="7957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I submit a job that needs 8G – what happens?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310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 New Daemon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3" y="1900238"/>
            <a:ext cx="8637373" cy="3738562"/>
          </a:xfrm>
        </p:spPr>
        <p:txBody>
          <a:bodyPr/>
          <a:lstStyle/>
          <a:p>
            <a:r>
              <a:rPr lang="en-US" dirty="0" smtClean="0"/>
              <a:t>condor-defrag (new in 7.8)</a:t>
            </a:r>
          </a:p>
          <a:p>
            <a:pPr lvl="1"/>
            <a:r>
              <a:rPr lang="en-US" dirty="0" smtClean="0"/>
              <a:t>One daemon defrags whole pool</a:t>
            </a:r>
          </a:p>
          <a:p>
            <a:pPr lvl="2"/>
            <a:r>
              <a:rPr lang="en-US" dirty="0" smtClean="0"/>
              <a:t>Central manager good place to run</a:t>
            </a:r>
          </a:p>
          <a:p>
            <a:r>
              <a:rPr lang="en-US" dirty="0" smtClean="0"/>
              <a:t>Scan </a:t>
            </a:r>
            <a:r>
              <a:rPr lang="en-US" dirty="0" err="1" smtClean="0"/>
              <a:t>pool,try</a:t>
            </a:r>
            <a:r>
              <a:rPr lang="en-US" dirty="0" smtClean="0"/>
              <a:t> to fully defrag some </a:t>
            </a:r>
            <a:r>
              <a:rPr lang="en-US" dirty="0" err="1" smtClean="0"/>
              <a:t>startds</a:t>
            </a:r>
            <a:endParaRPr lang="en-US" dirty="0" smtClean="0"/>
          </a:p>
          <a:p>
            <a:r>
              <a:rPr lang="en-US" dirty="0" smtClean="0"/>
              <a:t>Only looks at </a:t>
            </a:r>
            <a:r>
              <a:rPr lang="en-US" dirty="0" err="1" smtClean="0"/>
              <a:t>partitionable</a:t>
            </a:r>
            <a:r>
              <a:rPr lang="en-US" dirty="0" smtClean="0"/>
              <a:t> machines</a:t>
            </a:r>
          </a:p>
          <a:p>
            <a:r>
              <a:rPr lang="en-US" dirty="0" smtClean="0"/>
              <a:t>Admin picks some % of pool that can be “whole”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304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Oh, we got knobs…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35" y="1900238"/>
            <a:ext cx="8649729" cy="3738562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 smtClean="0"/>
              <a:t>DEFRAG_DRAINING_MACHINES_PER_HOUR</a:t>
            </a:r>
          </a:p>
          <a:p>
            <a:pPr marL="457200" lvl="1" indent="0">
              <a:buNone/>
            </a:pPr>
            <a:r>
              <a:rPr lang="en-US" dirty="0" smtClean="0"/>
              <a:t>	default is 0</a:t>
            </a:r>
          </a:p>
          <a:p>
            <a:pPr marL="457200" lvl="1" indent="0">
              <a:buNone/>
            </a:pPr>
            <a:r>
              <a:rPr lang="en-US" dirty="0" smtClean="0"/>
              <a:t>DEFRAG_MAX_WHOLE_MACHINES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default is -1</a:t>
            </a:r>
          </a:p>
          <a:p>
            <a:pPr marL="457200" lvl="1" indent="0">
              <a:buNone/>
            </a:pPr>
            <a:r>
              <a:rPr lang="en-US" dirty="0" smtClean="0"/>
              <a:t>DEFRAG_SCHEDULE</a:t>
            </a:r>
          </a:p>
          <a:p>
            <a:pPr lvl="2"/>
            <a:r>
              <a:rPr lang="en-US" dirty="0"/>
              <a:t>g</a:t>
            </a:r>
            <a:r>
              <a:rPr lang="en-US" dirty="0" smtClean="0"/>
              <a:t>raceful (obey </a:t>
            </a:r>
            <a:r>
              <a:rPr lang="en-US" dirty="0" err="1" smtClean="0"/>
              <a:t>MaxJobRetirementTime</a:t>
            </a:r>
            <a:r>
              <a:rPr lang="en-US" dirty="0" smtClean="0"/>
              <a:t>, default)</a:t>
            </a:r>
          </a:p>
          <a:p>
            <a:pPr lvl="2"/>
            <a:r>
              <a:rPr lang="en-US" dirty="0"/>
              <a:t>q</a:t>
            </a:r>
            <a:r>
              <a:rPr lang="en-US" dirty="0" smtClean="0"/>
              <a:t>uick (obey </a:t>
            </a:r>
            <a:r>
              <a:rPr lang="en-US" dirty="0" err="1" smtClean="0"/>
              <a:t>MachineMaxVacateTime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fast (hard-killed immediately)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9361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Defrag vs. Preemption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Defrag can be general purpose</a:t>
            </a:r>
          </a:p>
          <a:p>
            <a:pPr lvl="1"/>
            <a:r>
              <a:rPr lang="en-US" dirty="0" smtClean="0"/>
              <a:t>Looks only at </a:t>
            </a:r>
            <a:r>
              <a:rPr lang="en-US" dirty="0" err="1" smtClean="0"/>
              <a:t>startds</a:t>
            </a:r>
            <a:r>
              <a:rPr lang="en-US" dirty="0" smtClean="0"/>
              <a:t>, not at demand</a:t>
            </a:r>
          </a:p>
          <a:p>
            <a:pPr lvl="1"/>
            <a:r>
              <a:rPr lang="en-US" dirty="0" smtClean="0"/>
              <a:t>Can also preempt non-</a:t>
            </a:r>
            <a:r>
              <a:rPr lang="en-US" dirty="0" err="1" smtClean="0"/>
              <a:t>partitionable</a:t>
            </a:r>
            <a:r>
              <a:rPr lang="en-US" dirty="0" smtClean="0"/>
              <a:t> slots</a:t>
            </a:r>
          </a:p>
          <a:p>
            <a:pPr lvl="2"/>
            <a:r>
              <a:rPr lang="en-US" dirty="0" smtClean="0"/>
              <a:t>(if so configured)</a:t>
            </a:r>
          </a:p>
          <a:p>
            <a:pPr lvl="2"/>
            <a:endParaRPr lang="en-US" dirty="0"/>
          </a:p>
          <a:p>
            <a:r>
              <a:rPr lang="en-US" dirty="0" smtClean="0"/>
              <a:t>Negotiator preemption looks at 2 jobs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4591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than one </a:t>
            </a:r>
            <a:r>
              <a:rPr lang="en-US" dirty="0" err="1" smtClean="0"/>
              <a:t>Partitionable</a:t>
            </a:r>
            <a:r>
              <a:rPr lang="en-US" dirty="0" smtClean="0"/>
              <a:t> slot</a:t>
            </a:r>
          </a:p>
          <a:p>
            <a:r>
              <a:rPr lang="en-US" dirty="0" smtClean="0"/>
              <a:t>Mix and match </a:t>
            </a:r>
            <a:r>
              <a:rPr lang="en-US" dirty="0" err="1" smtClean="0"/>
              <a:t>partionable</a:t>
            </a:r>
            <a:r>
              <a:rPr lang="en-US" dirty="0" smtClean="0"/>
              <a:t> slots</a:t>
            </a:r>
          </a:p>
          <a:p>
            <a:r>
              <a:rPr lang="en-US" dirty="0" smtClean="0"/>
              <a:t>Overcommitting </a:t>
            </a:r>
            <a:r>
              <a:rPr lang="en-US" dirty="0" err="1" smtClean="0"/>
              <a:t>partionable</a:t>
            </a:r>
            <a:r>
              <a:rPr lang="en-US" dirty="0" smtClean="0"/>
              <a:t> </a:t>
            </a:r>
            <a:r>
              <a:rPr lang="en-US" dirty="0" err="1" smtClean="0"/>
              <a:t>sltos</a:t>
            </a:r>
            <a:endParaRPr lang="en-US" dirty="0" smtClean="0"/>
          </a:p>
          <a:p>
            <a:r>
              <a:rPr lang="en-US" dirty="0" smtClean="0"/>
              <a:t>Parallel universe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930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Claiming </a:t>
            </a:r>
            <a:r>
              <a:rPr lang="en-US" dirty="0" err="1" smtClean="0"/>
              <a:t>partitionable</a:t>
            </a:r>
            <a:r>
              <a:rPr lang="en-US" dirty="0" smtClean="0"/>
              <a:t> slots</a:t>
            </a:r>
          </a:p>
          <a:p>
            <a:pPr lvl="1"/>
            <a:r>
              <a:rPr lang="en-US" dirty="0" smtClean="0"/>
              <a:t>So RANK based preemption works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ondor_q</a:t>
            </a:r>
            <a:r>
              <a:rPr lang="en-US" dirty="0" smtClean="0"/>
              <a:t> –analyze</a:t>
            </a:r>
          </a:p>
          <a:p>
            <a:r>
              <a:rPr lang="en-US" dirty="0" smtClean="0"/>
              <a:t>More knobs!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36055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15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Machine: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 cores</a:t>
            </a:r>
          </a:p>
          <a:p>
            <a:r>
              <a:rPr lang="en-US" dirty="0" smtClean="0"/>
              <a:t>8 Gigabytes memory</a:t>
            </a:r>
          </a:p>
          <a:p>
            <a:r>
              <a:rPr lang="en-US" dirty="0" smtClean="0"/>
              <a:t>2 disks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279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old way</a:t>
            </a:r>
            <a:br>
              <a:rPr lang="en-US" dirty="0" smtClean="0"/>
            </a:br>
            <a:r>
              <a:rPr lang="en-US" dirty="0" smtClean="0"/>
              <a:t>(Still the default)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1156"/>
            <a:ext cx="9144000" cy="5638800"/>
          </a:xfrm>
        </p:spPr>
        <p:txBody>
          <a:bodyPr/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condor_status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Name  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OpSys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Arch   State     Activity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LoadAv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ActvtyTime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slot1@chevre.cs.wi LINUX      X86_64 Unclaimed Idle     0.110  1024  0+00:45:04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slot2@chevre.cs.wi LINUX      X86_64 Unclaimed Idle     0.000  1024  0+00:45:05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slot3@chevre.cs.wi LINUX      X86_64 Unclaimed Idle     0.000  1024  0+00:45:06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slot4@chevre.cs.wi LINUX      X86_64 Unclaimed Idle     0.000  1024  0+00:45:07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slot5@chevre.cs.wi LINUX      X86_64 Unclaimed Idle     0.000  1024  0+00:45:08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slot6@chevre.cs.wi LINUX      X86_64 Unclaimed Idle     0.000  1024  0+00:45:09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slot7@chevre.cs.wi LINUX      X86_64 Unclaimed Idle     0.000  1024  0+00:45:10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slot8@chevre.cs.wi LINUX      X86_64 Unclaimed Idle     0.000  1024  0+00:45:03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   Total Owner Claimed Unclaimed Matched Preempting Backfill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X86_64/LINUX     8     0       0         8       0          0        0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Total     8     0       0         8       0          0        0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548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157" y="362464"/>
            <a:ext cx="7772400" cy="914400"/>
          </a:xfrm>
        </p:spPr>
        <p:txBody>
          <a:bodyPr/>
          <a:lstStyle/>
          <a:p>
            <a:r>
              <a:rPr lang="en-US" dirty="0" smtClean="0"/>
              <a:t>Problem: Job Image Size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22" y="1236384"/>
            <a:ext cx="4797832" cy="4797832"/>
          </a:xfrm>
        </p:spPr>
      </p:pic>
    </p:spTree>
    <p:extLst>
      <p:ext uri="{BB962C8B-B14F-4D97-AF65-F5344CB8AC3E}">
        <p14:creationId xmlns:p14="http://schemas.microsoft.com/office/powerpoint/2010/main" val="3225610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solution:</a:t>
            </a:r>
            <a:br>
              <a:rPr lang="en-US" dirty="0" smtClean="0"/>
            </a:br>
            <a:r>
              <a:rPr lang="en-US" dirty="0" smtClean="0"/>
              <a:t>Static non-uniform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smtClean="0">
                <a:latin typeface="Courier New" pitchFamily="49" charset="0"/>
                <a:cs typeface="Courier New" pitchFamily="49" charset="0"/>
              </a:rPr>
              <a:t># condor_config</a:t>
            </a:r>
            <a:endParaRPr lang="nb-NO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 smtClean="0">
                <a:latin typeface="Courier New" pitchFamily="49" charset="0"/>
                <a:cs typeface="Courier New" pitchFamily="49" charset="0"/>
              </a:rPr>
              <a:t>NUM_SLOTS_TYPE_1 </a:t>
            </a:r>
            <a:r>
              <a:rPr lang="nb-NO" dirty="0">
                <a:latin typeface="Courier New" pitchFamily="49" charset="0"/>
                <a:cs typeface="Courier New" pitchFamily="49" charset="0"/>
              </a:rPr>
              <a:t>= 1</a:t>
            </a:r>
          </a:p>
          <a:p>
            <a:pPr marL="0" indent="0">
              <a:buNone/>
            </a:pPr>
            <a:r>
              <a:rPr lang="nb-NO" dirty="0">
                <a:latin typeface="Courier New" pitchFamily="49" charset="0"/>
                <a:cs typeface="Courier New" pitchFamily="49" charset="0"/>
              </a:rPr>
              <a:t>NUM_SLOTS_TYPE_2 = 7</a:t>
            </a:r>
          </a:p>
          <a:p>
            <a:pPr marL="0" indent="0">
              <a:buNone/>
            </a:pPr>
            <a:r>
              <a:rPr lang="nb-NO" dirty="0">
                <a:latin typeface="Courier New" pitchFamily="49" charset="0"/>
                <a:cs typeface="Courier New" pitchFamily="49" charset="0"/>
              </a:rPr>
              <a:t>SLOT_TYPE_1 = </a:t>
            </a:r>
            <a:r>
              <a:rPr lang="nb-NO" dirty="0" smtClean="0">
                <a:latin typeface="Courier New" pitchFamily="49" charset="0"/>
                <a:cs typeface="Courier New" pitchFamily="49" charset="0"/>
              </a:rPr>
              <a:t>mem=4096</a:t>
            </a:r>
            <a:endParaRPr lang="nb-NO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b-NO" dirty="0">
                <a:latin typeface="Courier New" pitchFamily="49" charset="0"/>
                <a:cs typeface="Courier New" pitchFamily="49" charset="0"/>
              </a:rPr>
              <a:t>SLOT_TYPE_2 = mem=auto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175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422" y="1900238"/>
            <a:ext cx="8921578" cy="3738562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condor_status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Name         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OpSys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Arch   State     Activity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LoadAv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ActvtyTime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slot1@chevre.cs.wi LINUX      X86_64 Unclaimed Idle     0.150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4096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slot2@chevre.cs.wi LINUX      X86_64 Unclaimed Idle     0.000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585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slot3@chevre.cs.wi LINUX      X86_64 Unclaimed Idle     0.000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585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slot4@chevre.cs.wi LINUX      X86_64 Unclaimed Idle     0.000   585 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slot5@chevre.cs.wi LINUX      X86_64 Unclaimed Idle     0.000   585  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slot6@chevre.cs.wi LINUX      X86_64 Unclaimed Idle     0.000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585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slot7@chevre.cs.wi LINUX      X86_64 Unclaimed Idle     0.000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585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slot8@chevre.cs.wi LINUX      X86_64 Unclaimed Idle     0.000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585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           Total Owner Claimed Unclaimed Matched Preempting Backfill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X86_64/LINUX     8     0       0         8       0          0        0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     Total     8     0       0         8       0          0        0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152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Better, still not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 requirements:</a:t>
            </a:r>
          </a:p>
          <a:p>
            <a:pPr lvl="1"/>
            <a:r>
              <a:rPr lang="en-US" dirty="0" smtClean="0"/>
              <a:t>Requirements = memory &gt; 2048</a:t>
            </a:r>
          </a:p>
          <a:p>
            <a:r>
              <a:rPr lang="en-US" dirty="0" smtClean="0"/>
              <a:t>How to steer small jobs to small slot?</a:t>
            </a:r>
          </a:p>
          <a:p>
            <a:pPr lvl="1"/>
            <a:r>
              <a:rPr lang="en-US" dirty="0" smtClean="0"/>
              <a:t>Trivia question in </a:t>
            </a:r>
            <a:r>
              <a:rPr lang="en-US" dirty="0" err="1" smtClean="0"/>
              <a:t>classads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to pick correct sizes?</a:t>
            </a:r>
          </a:p>
          <a:p>
            <a:r>
              <a:rPr lang="en-US" dirty="0" smtClean="0"/>
              <a:t>Changes require </a:t>
            </a:r>
            <a:r>
              <a:rPr lang="en-US" dirty="0" err="1" smtClean="0"/>
              <a:t>startd</a:t>
            </a:r>
            <a:r>
              <a:rPr lang="en-US" dirty="0" smtClean="0"/>
              <a:t> restarts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72201"/>
      </p:ext>
    </p:extLst>
  </p:cSld>
  <p:clrMapOvr>
    <a:masterClrMapping/>
  </p:clrMapOvr>
</p:sld>
</file>

<file path=ppt/theme/theme1.xml><?xml version="1.0" encoding="utf-8"?>
<a:theme xmlns:a="http://schemas.openxmlformats.org/drawingml/2006/main" name="CondorProject">
  <a:themeElements>
    <a:clrScheme name="3_CondorNe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CondorNew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CondorProject</Template>
  <TotalTime>1806</TotalTime>
  <Words>994</Words>
  <Application>Microsoft Office PowerPoint</Application>
  <PresentationFormat>On-screen Show (4:3)</PresentationFormat>
  <Paragraphs>259</Paragraphs>
  <Slides>38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CondorProject</vt:lpstr>
      <vt:lpstr>Dynamic Slot Tutorial</vt:lpstr>
      <vt:lpstr>Outline</vt:lpstr>
      <vt:lpstr>What’s the Problem?</vt:lpstr>
      <vt:lpstr>Example Machine:</vt:lpstr>
      <vt:lpstr>The old way (Still the default)</vt:lpstr>
      <vt:lpstr>Problem: Job Image Size</vt:lpstr>
      <vt:lpstr>Simple solution: Static non-uniform memory</vt:lpstr>
      <vt:lpstr>Result is</vt:lpstr>
      <vt:lpstr>Better, still not good</vt:lpstr>
      <vt:lpstr>PowerPoint Presentation</vt:lpstr>
      <vt:lpstr>PowerPoint Presentation</vt:lpstr>
      <vt:lpstr>PowerPoint Presentation</vt:lpstr>
      <vt:lpstr>New: Partitionable slots</vt:lpstr>
      <vt:lpstr>The big idea</vt:lpstr>
      <vt:lpstr>(cont)</vt:lpstr>
      <vt:lpstr>3 types of slots</vt:lpstr>
      <vt:lpstr>PowerPoint Presentation</vt:lpstr>
      <vt:lpstr>PowerPoint Presentation</vt:lpstr>
      <vt:lpstr>How to configure</vt:lpstr>
      <vt:lpstr>Looks like</vt:lpstr>
      <vt:lpstr>When running</vt:lpstr>
      <vt:lpstr>All this in 7.2</vt:lpstr>
      <vt:lpstr>Fixed in 7.8</vt:lpstr>
      <vt:lpstr>Answer to triva question</vt:lpstr>
      <vt:lpstr>THIS IS BIG!</vt:lpstr>
      <vt:lpstr>Instead, use</vt:lpstr>
      <vt:lpstr>I have to change all my  submit files?</vt:lpstr>
      <vt:lpstr>I don’t want to change the config file</vt:lpstr>
      <vt:lpstr>What about the startd side? </vt:lpstr>
      <vt:lpstr>Why quantize?</vt:lpstr>
      <vt:lpstr>Also holds for cpus</vt:lpstr>
      <vt:lpstr>Fragmentation</vt:lpstr>
      <vt:lpstr>Solution:  New Daemon</vt:lpstr>
      <vt:lpstr>Oh, we got knobs…</vt:lpstr>
      <vt:lpstr>Defrag vs. Preemption</vt:lpstr>
      <vt:lpstr>Advanced Topics</vt:lpstr>
      <vt:lpstr>Future work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</dc:creator>
  <cp:lastModifiedBy>Greg</cp:lastModifiedBy>
  <cp:revision>59</cp:revision>
  <dcterms:created xsi:type="dcterms:W3CDTF">2012-04-26T15:37:11Z</dcterms:created>
  <dcterms:modified xsi:type="dcterms:W3CDTF">2012-05-01T16:46:15Z</dcterms:modified>
</cp:coreProperties>
</file>