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2" r:id="rId2"/>
  </p:sldMasterIdLst>
  <p:notesMasterIdLst>
    <p:notesMasterId r:id="rId22"/>
  </p:notesMasterIdLst>
  <p:sldIdLst>
    <p:sldId id="256" r:id="rId3"/>
    <p:sldId id="257" r:id="rId4"/>
    <p:sldId id="261" r:id="rId5"/>
    <p:sldId id="259" r:id="rId6"/>
    <p:sldId id="258" r:id="rId7"/>
    <p:sldId id="260" r:id="rId8"/>
    <p:sldId id="262" r:id="rId9"/>
    <p:sldId id="266" r:id="rId10"/>
    <p:sldId id="263" r:id="rId11"/>
    <p:sldId id="264" r:id="rId12"/>
    <p:sldId id="265" r:id="rId13"/>
    <p:sldId id="270" r:id="rId14"/>
    <p:sldId id="268" r:id="rId15"/>
    <p:sldId id="267" r:id="rId16"/>
    <p:sldId id="269" r:id="rId17"/>
    <p:sldId id="272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6819C-88BC-42A6-8B38-7CA7954FD38C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24583-6DCF-433B-8FAD-883BCCC0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3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2E5A41-683F-4FE8-9ED2-665957E39687}" type="datetime1">
              <a:rPr lang="en-US" smtClean="0"/>
              <a:t>5/1/2012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C29F-63E9-4C01-8E71-71B208BEA153}" type="datetime1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95C47D-D921-4A65-AFB7-AF3B3F6CA8AF}" type="datetime1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6249-5EEF-40B9-9935-EA973E3A5A27}" type="datetime1">
              <a:rPr lang="en-US" smtClean="0"/>
              <a:t>5/1/2012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3A29-E9ED-497B-99F5-990CD5DACA37}" type="datetime1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FA02-C36A-4D0E-8D93-312C2C691A99}" type="datetime1">
              <a:rPr lang="en-US" smtClean="0"/>
              <a:t>5/1/2012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C21522-907C-4EC3-B445-C5D9B6A66427}" type="datetime1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DBF9-F803-42F0-9D3E-83EE49E83AB2}" type="datetime1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610C-2FC8-4DF6-84E1-5C5AACBADC50}" type="datetime1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F702-86BC-497D-ABF5-EF75E7436970}" type="datetime1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E2CA-5B41-44CA-88D7-CBF84B779BA8}" type="datetime1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9046-124A-49A9-9F8E-17D50972FD24}" type="datetime1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D554FC-8B72-43CC-A5DA-490699AD1BD9}" type="datetime1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6AB6-D0B3-4D8C-8FC4-F7BC4873DD71}" type="datetime1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DE68-B2F6-4458-A2E3-E7C4885E5CB2}" type="datetime1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61FA-8DCD-42D1-A8B5-BABD464DEF99}" type="datetime1">
              <a:rPr lang="en-US" smtClean="0"/>
              <a:t>5/1/2012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DD0369-400B-44DE-90DF-FE89CA60DEA7}" type="datetime1">
              <a:rPr lang="en-US" smtClean="0"/>
              <a:t>5/1/2012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0C73DC-03C3-48F0-A1F0-A2AFE7AAC3EE}" type="datetime1">
              <a:rPr lang="en-US" smtClean="0"/>
              <a:t>5/1/2012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7421-5EFD-4FDB-994A-B69001C0A702}" type="datetime1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6B769-0B9B-45F2-80A3-4DDF3E173080}" type="datetime1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34EB-7F8A-45B7-A55E-AF158D12E179}" type="datetime1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15AC2F-FB46-41D5-A8C3-8CE02C68FC5D}" type="datetime1">
              <a:rPr lang="en-US" smtClean="0"/>
              <a:t>5/1/2012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831AD-546F-408D-8AC9-E7BF6078EC51}" type="datetime1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594831-6C51-49B2-AD75-140A99A0FED8}" type="datetime1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44E3A4-11EE-4E07-9B6C-6154CB33172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Successes, failures, new features, and plans for the future.</a:t>
            </a:r>
          </a:p>
          <a:p>
            <a:endParaRPr lang="en-US" dirty="0" smtClean="0"/>
          </a:p>
          <a:p>
            <a:r>
              <a:rPr lang="en-US" sz="1200" dirty="0" smtClean="0"/>
              <a:t>William </a:t>
            </a:r>
            <a:r>
              <a:rPr lang="en-US" sz="1200" dirty="0" err="1" smtClean="0"/>
              <a:t>Strecker</a:t>
            </a:r>
            <a:r>
              <a:rPr lang="en-US" sz="1200" dirty="0" smtClean="0"/>
              <a:t>-Kellogg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Condor at the RACF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E3A4-11EE-4E07-9B6C-6154CB331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1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Group Quotas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Nice organization and viewing of totals of each sub-group running; groups structured thus: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2862943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atlas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0" y="428897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98592" y="428897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00200" y="428897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2883" y="576859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00200" y="576859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cvmfs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948353" y="576859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mp8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05400" y="576859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781800" y="5768591"/>
            <a:ext cx="11430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2"/>
            <a:endCxn id="6" idx="0"/>
          </p:cNvCxnSpPr>
          <p:nvPr/>
        </p:nvCxnSpPr>
        <p:spPr>
          <a:xfrm>
            <a:off x="4152900" y="3320143"/>
            <a:ext cx="2317192" cy="96882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7" idx="0"/>
          </p:cNvCxnSpPr>
          <p:nvPr/>
        </p:nvCxnSpPr>
        <p:spPr>
          <a:xfrm flipH="1">
            <a:off x="2171700" y="3320143"/>
            <a:ext cx="1981200" cy="96882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8" idx="0"/>
          </p:cNvCxnSpPr>
          <p:nvPr/>
        </p:nvCxnSpPr>
        <p:spPr>
          <a:xfrm flipH="1">
            <a:off x="824383" y="4746171"/>
            <a:ext cx="1347317" cy="102242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9" idx="0"/>
          </p:cNvCxnSpPr>
          <p:nvPr/>
        </p:nvCxnSpPr>
        <p:spPr>
          <a:xfrm>
            <a:off x="2171700" y="4746171"/>
            <a:ext cx="0" cy="102242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  <a:endCxn id="10" idx="0"/>
          </p:cNvCxnSpPr>
          <p:nvPr/>
        </p:nvCxnSpPr>
        <p:spPr>
          <a:xfrm>
            <a:off x="2171700" y="4746171"/>
            <a:ext cx="1348153" cy="102242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1" idx="0"/>
          </p:cNvCxnSpPr>
          <p:nvPr/>
        </p:nvCxnSpPr>
        <p:spPr>
          <a:xfrm flipH="1">
            <a:off x="5676900" y="4746171"/>
            <a:ext cx="793192" cy="102242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  <a:endCxn id="12" idx="0"/>
          </p:cNvCxnSpPr>
          <p:nvPr/>
        </p:nvCxnSpPr>
        <p:spPr>
          <a:xfrm>
            <a:off x="6470092" y="4746171"/>
            <a:ext cx="883208" cy="102242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2"/>
            <a:endCxn id="5" idx="0"/>
          </p:cNvCxnSpPr>
          <p:nvPr/>
        </p:nvCxnSpPr>
        <p:spPr>
          <a:xfrm>
            <a:off x="4152900" y="3320143"/>
            <a:ext cx="228600" cy="96882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queue (mp8) has hard-coded 8-core slots</a:t>
            </a:r>
          </a:p>
          <a:p>
            <a:r>
              <a:rPr lang="en-US" dirty="0"/>
              <a:t>Just in testing, but some new requirements</a:t>
            </a:r>
          </a:p>
          <a:p>
            <a:pPr lvl="1"/>
            <a:r>
              <a:rPr lang="en-US" dirty="0"/>
              <a:t>Overhaul of monitoring scripts needed</a:t>
            </a:r>
          </a:p>
          <a:p>
            <a:pPr lvl="2"/>
            <a:r>
              <a:rPr lang="en-US" dirty="0"/>
              <a:t>Number of jobs running becomes weighted sum</a:t>
            </a:r>
          </a:p>
          <a:p>
            <a:pPr lvl="2"/>
            <a:r>
              <a:rPr lang="en-US" dirty="0"/>
              <a:t>Tested interplay with group quotas—some hiccups</a:t>
            </a:r>
          </a:p>
          <a:p>
            <a:r>
              <a:rPr lang="en-US" dirty="0"/>
              <a:t>Will likely move to use dynamic slots if someday more than just 8-core jobs </a:t>
            </a:r>
            <a:r>
              <a:rPr lang="en-US" dirty="0" smtClean="0"/>
              <a:t>are desired</a:t>
            </a:r>
            <a:endParaRPr lang="en-US" dirty="0"/>
          </a:p>
          <a:p>
            <a:pPr lvl="1"/>
            <a:r>
              <a:rPr lang="en-US" dirty="0"/>
              <a:t>Interested in anyone’s experience with this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Done with a combination of Puppet, </a:t>
            </a:r>
            <a:r>
              <a:rPr lang="en-US" dirty="0" err="1"/>
              <a:t>git</a:t>
            </a:r>
            <a:r>
              <a:rPr lang="en-US" dirty="0"/>
              <a:t>, and homegrown scripts</a:t>
            </a:r>
          </a:p>
          <a:p>
            <a:pPr lvl="1"/>
            <a:r>
              <a:rPr lang="en-US" dirty="0"/>
              <a:t>Problems encountered on compute farm:</a:t>
            </a:r>
          </a:p>
          <a:p>
            <a:pPr lvl="2"/>
            <a:r>
              <a:rPr lang="en-US" dirty="0"/>
              <a:t>Certificate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/>
              <a:t>Node </a:t>
            </a:r>
            <a:r>
              <a:rPr lang="en-US" dirty="0"/>
              <a:t>c</a:t>
            </a:r>
            <a:r>
              <a:rPr lang="en-US" dirty="0" smtClean="0"/>
              <a:t>lassification</a:t>
            </a:r>
            <a:endParaRPr lang="en-US" dirty="0"/>
          </a:p>
          <a:p>
            <a:pPr lvl="2"/>
            <a:r>
              <a:rPr lang="en-US" dirty="0"/>
              <a:t>Puppet master load</a:t>
            </a:r>
          </a:p>
          <a:p>
            <a:pPr lvl="2"/>
            <a:r>
              <a:rPr lang="en-US" dirty="0"/>
              <a:t>QA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Ultimate </a:t>
            </a:r>
            <a:r>
              <a:rPr lang="en-US" dirty="0"/>
              <a:t>goal: use exported resources to configure location of each experiment's central </a:t>
            </a:r>
            <a:r>
              <a:rPr lang="en-US" dirty="0" smtClean="0"/>
              <a:t>manager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files, monitoring all updated automatically</a:t>
            </a:r>
            <a:endParaRPr lang="en-US" dirty="0"/>
          </a:p>
          <a:p>
            <a:pPr lvl="1"/>
            <a:r>
              <a:rPr lang="en-US" dirty="0"/>
              <a:t>Bring up a new pool with push-button </a:t>
            </a:r>
            <a:r>
              <a:rPr lang="en-US" dirty="0" smtClean="0"/>
              <a:t>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0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Man’s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We want users to be able to run old OS's after entire farm goes to SL6</a:t>
            </a:r>
          </a:p>
          <a:p>
            <a:pPr lvl="1"/>
            <a:r>
              <a:rPr lang="en-US" dirty="0"/>
              <a:t>Not to </a:t>
            </a:r>
            <a:r>
              <a:rPr lang="en-US" dirty="0" smtClean="0"/>
              <a:t>have to support </a:t>
            </a:r>
            <a:r>
              <a:rPr lang="en-US" dirty="0"/>
              <a:t>one or two real machines of </a:t>
            </a:r>
            <a:r>
              <a:rPr lang="en-US" dirty="0" smtClean="0"/>
              <a:t>each old </a:t>
            </a:r>
            <a:r>
              <a:rPr lang="en-US" dirty="0"/>
              <a:t>OS as legacy.</a:t>
            </a:r>
          </a:p>
          <a:p>
            <a:r>
              <a:rPr lang="en-US" dirty="0"/>
              <a:t>Keep It Simple (Stupid)</a:t>
            </a:r>
          </a:p>
          <a:p>
            <a:pPr lvl="1"/>
            <a:r>
              <a:rPr lang="en-US" dirty="0"/>
              <a:t>With current hardware, nothing extra</a:t>
            </a:r>
          </a:p>
          <a:p>
            <a:pPr lvl="1"/>
            <a:r>
              <a:rPr lang="en-US" dirty="0"/>
              <a:t>Avoid using Open* etc</a:t>
            </a:r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an official cloud investigation, just a way to use virtualization to ease maintenance of legacy OS’s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8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Man’s Cloud—Requirements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 cannot run images they provide in a NAT environment that does not map ports &lt; 1024 to high ports—could edit our NFS(v3)!</a:t>
            </a:r>
          </a:p>
          <a:p>
            <a:pPr lvl="1"/>
            <a:r>
              <a:rPr lang="en-US" dirty="0"/>
              <a:t>Anything that uses UID-based authentication is at risk if users can bring up their own VM's </a:t>
            </a:r>
          </a:p>
          <a:p>
            <a:r>
              <a:rPr lang="en-US" dirty="0"/>
              <a:t>Need access to NFS for </a:t>
            </a:r>
            <a:r>
              <a:rPr lang="en-US" dirty="0" smtClean="0"/>
              <a:t>data, user home directories,  and AFS for software releases, etc…</a:t>
            </a:r>
            <a:endParaRPr lang="en-US" dirty="0"/>
          </a:p>
          <a:p>
            <a:r>
              <a:rPr lang="en-US" dirty="0"/>
              <a:t>Cannot handle network traffic of transferring images without extra hardware (SAN, etc...)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Man’s Cloud—Distribution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 done through a simple script that fetches/decompresses from webserver</a:t>
            </a:r>
          </a:p>
          <a:p>
            <a:r>
              <a:rPr lang="en-US" dirty="0"/>
              <a:t>Allowed images listed in checksum </a:t>
            </a:r>
            <a:r>
              <a:rPr lang="en-US" dirty="0" smtClean="0"/>
              <a:t>file on webserver</a:t>
            </a:r>
            <a:endParaRPr lang="en-US" dirty="0"/>
          </a:p>
          <a:p>
            <a:pPr lvl="1"/>
            <a:r>
              <a:rPr lang="en-US" dirty="0"/>
              <a:t>Automatically downloads new images if out of date and re-computes the checksums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QCOW2 image created for each job with read-only backing store of local image copy</a:t>
            </a:r>
          </a:p>
          <a:p>
            <a:pPr lvl="2"/>
            <a:r>
              <a:rPr lang="en-US" dirty="0" smtClean="0"/>
              <a:t>Diffs </a:t>
            </a:r>
            <a:r>
              <a:rPr lang="en-US" dirty="0"/>
              <a:t>get written </a:t>
            </a:r>
            <a:r>
              <a:rPr lang="en-US" dirty="0" smtClean="0"/>
              <a:t>in condor’s </a:t>
            </a:r>
            <a:r>
              <a:rPr lang="en-US" dirty="0"/>
              <a:t>scratch area </a:t>
            </a:r>
            <a:r>
              <a:rPr lang="en-US" dirty="0" smtClean="0"/>
              <a:t>(</a:t>
            </a:r>
            <a:r>
              <a:rPr lang="en-US" dirty="0"/>
              <a:t>or we setup </a:t>
            </a:r>
            <a:r>
              <a:rPr lang="en-US" dirty="0" smtClean="0"/>
              <a:t>read-only-root in our images)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0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Man’s Cloud—Instantiation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Instantiation done by same </a:t>
            </a:r>
            <a:r>
              <a:rPr lang="en-US" dirty="0" err="1"/>
              <a:t>setuid</a:t>
            </a:r>
            <a:r>
              <a:rPr lang="en-US" dirty="0"/>
              <a:t>-wrapper after potential image-refresh.</a:t>
            </a:r>
          </a:p>
          <a:p>
            <a:r>
              <a:rPr lang="en-US" dirty="0"/>
              <a:t>Wrapper execs program that uses </a:t>
            </a:r>
            <a:r>
              <a:rPr lang="en-US" dirty="0" err="1" smtClean="0"/>
              <a:t>libvirt</a:t>
            </a:r>
            <a:r>
              <a:rPr lang="en-US" dirty="0" smtClean="0"/>
              <a:t>/</a:t>
            </a:r>
            <a:r>
              <a:rPr lang="en-US" dirty="0" err="1" smtClean="0"/>
              <a:t>qemu</a:t>
            </a:r>
            <a:r>
              <a:rPr lang="en-US" dirty="0" smtClean="0"/>
              <a:t> </a:t>
            </a:r>
            <a:r>
              <a:rPr lang="en-US" dirty="0"/>
              <a:t>to boot an image</a:t>
            </a:r>
          </a:p>
          <a:p>
            <a:pPr lvl="1"/>
            <a:r>
              <a:rPr lang="en-US" dirty="0"/>
              <a:t>First guest-fish writes a file with the user to become and a path to execute</a:t>
            </a:r>
          </a:p>
          <a:p>
            <a:pPr lvl="2"/>
            <a:r>
              <a:rPr lang="en-US" dirty="0"/>
              <a:t>Information comes from job description</a:t>
            </a:r>
          </a:p>
          <a:p>
            <a:pPr lvl="2"/>
            <a:r>
              <a:rPr lang="en-US" dirty="0"/>
              <a:t>Wrapper has </a:t>
            </a:r>
            <a:r>
              <a:rPr lang="en-US" dirty="0" err="1"/>
              <a:t>rc.local</a:t>
            </a:r>
            <a:r>
              <a:rPr lang="en-US" dirty="0"/>
              <a:t> that becomes user and executes the </a:t>
            </a:r>
            <a:r>
              <a:rPr lang="en-US" dirty="0" smtClean="0"/>
              <a:t>script as passed into the job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Man’s Cloud—Getting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likely place is NFS—users can run the same code and write to the same areas as the would in a non-virtual job</a:t>
            </a:r>
          </a:p>
          <a:p>
            <a:r>
              <a:rPr lang="en-US" dirty="0" smtClean="0"/>
              <a:t>Wrapper can optionally mount a data-disk (in scratch area) that is declared as condor job output</a:t>
            </a:r>
          </a:p>
          <a:p>
            <a:pPr lvl="1"/>
            <a:r>
              <a:rPr lang="en-US" dirty="0" smtClean="0"/>
              <a:t>Future extension to untrusted VM’s would require port-redirection and only allow output this way</a:t>
            </a:r>
          </a:p>
          <a:p>
            <a:pPr lvl="2"/>
            <a:r>
              <a:rPr lang="en-US" dirty="0" smtClean="0"/>
              <a:t>Input provided in similar manner or via file-transfer-hooks and guest-</a:t>
            </a:r>
            <a:r>
              <a:rPr lang="en-US" dirty="0" err="1" smtClean="0"/>
              <a:t>fs</a:t>
            </a:r>
            <a:r>
              <a:rPr lang="en-US" dirty="0" smtClean="0"/>
              <a:t> injection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7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Man’s Cloud—VM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addition of LIBVIRT_XML_SCRIPT option using the VM universe for instantiation becomes possible</a:t>
            </a:r>
          </a:p>
          <a:p>
            <a:r>
              <a:rPr lang="en-US" dirty="0"/>
              <a:t>Use of </a:t>
            </a:r>
            <a:r>
              <a:rPr lang="en-US" dirty="0" smtClean="0"/>
              <a:t>guest-</a:t>
            </a:r>
            <a:r>
              <a:rPr lang="en-US" dirty="0" err="1" smtClean="0"/>
              <a:t>fs</a:t>
            </a:r>
            <a:r>
              <a:rPr lang="en-US" dirty="0" smtClean="0"/>
              <a:t> to </a:t>
            </a:r>
            <a:r>
              <a:rPr lang="en-US" dirty="0"/>
              <a:t>inject user code and actual instantiation can be done by Condor now</a:t>
            </a:r>
          </a:p>
          <a:p>
            <a:pPr lvl="1"/>
            <a:r>
              <a:rPr lang="en-US" dirty="0"/>
              <a:t>Restrictions on which VM’s are trusted can be managed in this script</a:t>
            </a:r>
          </a:p>
          <a:p>
            <a:r>
              <a:rPr lang="en-US" dirty="0"/>
              <a:t>Still need </a:t>
            </a:r>
            <a:r>
              <a:rPr lang="en-US" dirty="0" err="1"/>
              <a:t>setuid</a:t>
            </a:r>
            <a:r>
              <a:rPr lang="en-US" dirty="0"/>
              <a:t> wrapper to do image-refresh</a:t>
            </a:r>
          </a:p>
          <a:p>
            <a:pPr lvl="1"/>
            <a:r>
              <a:rPr lang="en-US" dirty="0" smtClean="0"/>
              <a:t>Use a pre-job-wrapper or just require it of the users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4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4E3A4-11EE-4E07-9B6C-6154CB3317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to 7.6.x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to 7.6.4 done in October time-frame for RHIC experiments</a:t>
            </a:r>
          </a:p>
          <a:p>
            <a:pPr lvl="1"/>
            <a:r>
              <a:rPr lang="en-US" dirty="0" smtClean="0"/>
              <a:t>Everything went better than expected</a:t>
            </a:r>
          </a:p>
          <a:p>
            <a:r>
              <a:rPr lang="en-US" dirty="0" smtClean="0"/>
              <a:t>7.6.6 for ATLAS done in February, also went smoothly</a:t>
            </a:r>
          </a:p>
          <a:p>
            <a:r>
              <a:rPr lang="en-US" dirty="0" smtClean="0"/>
              <a:t>Small experiments done with RHIC upgrade</a:t>
            </a:r>
          </a:p>
          <a:p>
            <a:pPr lvl="1"/>
            <a:r>
              <a:rPr lang="en-US" dirty="0" smtClean="0"/>
              <a:t>A few hiccups—caused LSST (ASTRO) to abandon Condor in favor of a homegrown batch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0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 Easy upgrades, configuration management</a:t>
            </a:r>
          </a:p>
          <a:p>
            <a:r>
              <a:rPr lang="en-US" dirty="0" smtClean="0"/>
              <a:t>One pitfall—</a:t>
            </a:r>
            <a:r>
              <a:rPr lang="en-US" dirty="0" err="1" smtClean="0"/>
              <a:t>CMake</a:t>
            </a:r>
            <a:r>
              <a:rPr lang="en-US" dirty="0" smtClean="0"/>
              <a:t> silently failing to find </a:t>
            </a:r>
            <a:r>
              <a:rPr lang="en-US" dirty="0" err="1" smtClean="0"/>
              <a:t>globus</a:t>
            </a:r>
            <a:r>
              <a:rPr lang="en-US" dirty="0" smtClean="0"/>
              <a:t>-libs at build time and building without support</a:t>
            </a:r>
          </a:p>
          <a:p>
            <a:r>
              <a:rPr lang="en-US" dirty="0" smtClean="0"/>
              <a:t>Requires: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have one library and a README</a:t>
            </a:r>
          </a:p>
          <a:p>
            <a:pPr lvl="2"/>
            <a:r>
              <a:rPr lang="en-US" dirty="0" smtClean="0"/>
              <a:t>Instead build new condor-libs package</a:t>
            </a:r>
          </a:p>
          <a:p>
            <a:pPr lvl="2"/>
            <a:r>
              <a:rPr lang="en-US" dirty="0" smtClean="0"/>
              <a:t>Out of standard library search paths &amp; set RPATH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438400" y="32004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561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561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561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561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-callout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-common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-ftp-client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-ftp-control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gass</a:t>
            </a:r>
            <a:r>
              <a:rPr lang="en-US" sz="1200" dirty="0">
                <a:ea typeface="AR PL ShanHeiSun Uni" charset="0"/>
                <a:cs typeface="AR PL ShanHeiSun Uni" charset="0"/>
              </a:rPr>
              <a:t>-transfer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-gram-client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-gram-protocol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-callback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-cert-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utils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-credential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openssl</a:t>
            </a:r>
            <a:r>
              <a:rPr lang="en-US" sz="1200" dirty="0">
                <a:ea typeface="AR PL ShanHeiSun Uni" charset="0"/>
                <a:cs typeface="AR PL ShanHeiSun Uni" charset="0"/>
              </a:rPr>
              <a:t>-error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-proxy-core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-proxy-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ssl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globus-gsi-sysconfig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gssapi</a:t>
            </a:r>
            <a:r>
              <a:rPr lang="en-US" sz="1200" dirty="0">
                <a:ea typeface="AR PL ShanHeiSun Uni" charset="0"/>
                <a:cs typeface="AR PL ShanHeiSun Uni" charset="0"/>
              </a:rPr>
              <a:t>-error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globus-gssapi-gsi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gss</a:t>
            </a:r>
            <a:r>
              <a:rPr lang="en-US" sz="1200" dirty="0">
                <a:ea typeface="AR PL ShanHeiSun Uni" charset="0"/>
                <a:cs typeface="AR PL ShanHeiSun Uni" charset="0"/>
              </a:rPr>
              <a:t>-assist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globus-io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globus-libtool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globus-openssl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openssl</a:t>
            </a:r>
            <a:r>
              <a:rPr lang="en-US" sz="1200" dirty="0">
                <a:ea typeface="AR PL ShanHeiSun Uni" charset="0"/>
                <a:cs typeface="AR PL ShanHeiSun Uni" charset="0"/>
              </a:rPr>
              <a:t>-module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globus-rsl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globus-xio</a:t>
            </a:r>
            <a:r>
              <a:rPr lang="en-US" sz="1200" dirty="0">
                <a:ea typeface="AR PL ShanHeiSun Uni" charset="0"/>
                <a:cs typeface="AR PL ShanHeiSun Uni" charset="0"/>
              </a:rPr>
              <a:t>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xio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gsi</a:t>
            </a:r>
            <a:r>
              <a:rPr lang="en-US" sz="1200" dirty="0">
                <a:ea typeface="AR PL ShanHeiSun Uni" charset="0"/>
                <a:cs typeface="AR PL ShanHeiSun Uni" charset="0"/>
              </a:rPr>
              <a:t>-driver 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globus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xio</a:t>
            </a:r>
            <a:r>
              <a:rPr lang="en-US" sz="1200" dirty="0">
                <a:ea typeface="AR PL ShanHeiSun Uni" charset="0"/>
                <a:cs typeface="AR PL ShanHeiSun Uni" charset="0"/>
              </a:rPr>
              <a:t>-</a:t>
            </a:r>
            <a:r>
              <a:rPr lang="en-US" sz="1200" dirty="0" err="1">
                <a:ea typeface="AR PL ShanHeiSun Uni" charset="0"/>
                <a:cs typeface="AR PL ShanHeiSun Uni" charset="0"/>
              </a:rPr>
              <a:t>popen</a:t>
            </a:r>
            <a:r>
              <a:rPr lang="en-US" sz="1200" dirty="0">
                <a:ea typeface="AR PL ShanHeiSun Uni" charset="0"/>
                <a:cs typeface="AR PL ShanHeiSun Uni" charset="0"/>
              </a:rPr>
              <a:t>-driver</a:t>
            </a:r>
          </a:p>
          <a:p>
            <a:pPr eaLnBrk="1"/>
            <a:endParaRPr lang="en-US" sz="1200" dirty="0">
              <a:ea typeface="AR PL ShanHeiSun Uni" charset="0"/>
              <a:cs typeface="AR PL ShanHeiSun Un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away from old way: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tarball</a:t>
            </a:r>
            <a:r>
              <a:rPr lang="en-US" dirty="0" smtClean="0"/>
              <a:t> + path-twiddling) = new RPM</a:t>
            </a:r>
          </a:p>
          <a:p>
            <a:r>
              <a:rPr lang="en-US" dirty="0" smtClean="0"/>
              <a:t>New package buildable from any </a:t>
            </a:r>
            <a:r>
              <a:rPr lang="en-US" dirty="0" err="1" smtClean="0"/>
              <a:t>git</a:t>
            </a:r>
            <a:r>
              <a:rPr lang="en-US" dirty="0" smtClean="0"/>
              <a:t> snapshot of Condor repository—verified in SL5 &amp; 6.</a:t>
            </a:r>
          </a:p>
          <a:p>
            <a:r>
              <a:rPr lang="en-US" dirty="0" err="1" smtClean="0"/>
              <a:t>CMake</a:t>
            </a:r>
            <a:r>
              <a:rPr lang="en-US" dirty="0" smtClean="0"/>
              <a:t> works (almost) perfectly—would not have been possible with previous build system</a:t>
            </a:r>
          </a:p>
          <a:p>
            <a:r>
              <a:rPr lang="en-US" dirty="0" smtClean="0"/>
              <a:t>Dynamic linking a huge plus</a:t>
            </a:r>
          </a:p>
          <a:p>
            <a:pPr lvl="1"/>
            <a:r>
              <a:rPr lang="en-US" dirty="0" smtClean="0"/>
              <a:t>Size reduced from 177Mb</a:t>
            </a:r>
            <a:r>
              <a:rPr lang="en-US" dirty="0" smtClean="0">
                <a:sym typeface="Wingdings" pitchFamily="2" charset="2"/>
              </a:rPr>
              <a:t>44Mb compressed!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ASTRO (LSST) Condor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problems—eventually caused a move away from Condor to home-grown batch system (for now).</a:t>
            </a:r>
          </a:p>
          <a:p>
            <a:r>
              <a:rPr lang="en-US" dirty="0" smtClean="0"/>
              <a:t>First, wanted parallel universe with dynamic slots. Broken in 7.4.2 [#968]</a:t>
            </a:r>
          </a:p>
          <a:p>
            <a:pPr lvl="1"/>
            <a:r>
              <a:rPr lang="en-US" dirty="0" smtClean="0"/>
              <a:t>Considered special whole-machine slot queue</a:t>
            </a:r>
          </a:p>
          <a:p>
            <a:pPr lvl="2"/>
            <a:r>
              <a:rPr lang="en-US" dirty="0" smtClean="0"/>
              <a:t>$(DETECTED_CORES) + 1 Slots, one weighted differently</a:t>
            </a:r>
          </a:p>
          <a:p>
            <a:pPr lvl="1"/>
            <a:r>
              <a:rPr lang="en-US" dirty="0" smtClean="0"/>
              <a:t>Drawbacks incl. complexity and resource starvation in on relatively small farm (34 nodes)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ASTRO (LSST) Condor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to 7.6 brought promised change with dynamic slots and the parallel universe.</a:t>
            </a:r>
          </a:p>
          <a:p>
            <a:r>
              <a:rPr lang="en-US" dirty="0" smtClean="0"/>
              <a:t>In 7.6.3—chirp bug, missing leading “/” in path names, caused MPI jobs to fail [#2630]</a:t>
            </a:r>
          </a:p>
          <a:p>
            <a:pPr lvl="1"/>
            <a:r>
              <a:rPr lang="en-US" dirty="0" smtClean="0"/>
              <a:t>Found workaround involving different MPI setup script and some software changes</a:t>
            </a:r>
          </a:p>
          <a:p>
            <a:pPr lvl="1"/>
            <a:r>
              <a:rPr lang="en-US" dirty="0" smtClean="0"/>
              <a:t>Fixed in 7.6.4(5?)—too late for them:</a:t>
            </a:r>
          </a:p>
          <a:p>
            <a:pPr lvl="2"/>
            <a:r>
              <a:rPr lang="en-US" dirty="0" smtClean="0"/>
              <a:t>Eventually gave up and wrote own system…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/>
          </a:bodyPr>
          <a:lstStyle/>
          <a:p>
            <a:pPr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Single largest pool is ATLAS farm, ~13.5k slots!</a:t>
            </a:r>
          </a:p>
          <a:p>
            <a:pPr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Negotiation cycle only 1 or 2 minutes</a:t>
            </a:r>
          </a:p>
          <a:p>
            <a:pPr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err="1"/>
              <a:t>condor_status</a:t>
            </a:r>
            <a:r>
              <a:rPr lang="en-US" dirty="0"/>
              <a:t> takes a whole second!</a:t>
            </a:r>
          </a:p>
          <a:p>
            <a:pPr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Group quotas help with negotiation cycle </a:t>
            </a:r>
            <a:r>
              <a:rPr lang="en-US" dirty="0" smtClean="0"/>
              <a:t>speed</a:t>
            </a:r>
            <a:endParaRPr lang="en-US" dirty="0"/>
          </a:p>
          <a:p>
            <a:pPr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More small </a:t>
            </a:r>
            <a:r>
              <a:rPr lang="en-US" dirty="0"/>
              <a:t>experiments in common </a:t>
            </a:r>
            <a:r>
              <a:rPr lang="en-US" dirty="0" smtClean="0"/>
              <a:t>pool:</a:t>
            </a:r>
            <a:endParaRPr lang="en-US" dirty="0"/>
          </a:p>
          <a:p>
            <a:pPr lvl="1"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DAYABAY, LBNE, BRAHMS, PHOBOS, </a:t>
            </a:r>
            <a:r>
              <a:rPr lang="en-US" dirty="0" smtClean="0"/>
              <a:t>EIC, (formerly) ASTRO—totals </a:t>
            </a:r>
            <a:r>
              <a:rPr lang="en-US" dirty="0"/>
              <a:t>a few hundred CPUs</a:t>
            </a:r>
            <a:r>
              <a:rPr lang="en-US" dirty="0" smtClean="0"/>
              <a:t>.</a:t>
            </a:r>
          </a:p>
          <a:p>
            <a:pPr lvl="1"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WISC machines and dedicated OSG slots are still in the ATLAS pool</a:t>
            </a:r>
            <a:endParaRPr lang="en-US" dirty="0"/>
          </a:p>
          <a:p>
            <a:pPr defTabSz="1007943">
              <a:lnSpc>
                <a:spcPct val="8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</p:spPr>
        <p:txBody>
          <a:bodyPr>
            <a:normAutofit fontScale="77500" lnSpcReduction="20000"/>
          </a:bodyPr>
          <a:lstStyle/>
          <a:p>
            <a:pPr defTabSz="1007943" fontAlgn="auto">
              <a:spcAft>
                <a:spcPts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STAR pool has most user diversity, ~40 active users with lots of short running </a:t>
            </a:r>
            <a:r>
              <a:rPr lang="en-US" dirty="0" smtClean="0"/>
              <a:t>jobs</a:t>
            </a:r>
          </a:p>
          <a:p>
            <a:pPr lvl="1" defTabSz="1007943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Negotiation cycle still only O(5min) without any limiting time </a:t>
            </a:r>
            <a:r>
              <a:rPr lang="en-US" dirty="0" smtClean="0"/>
              <a:t>per-user</a:t>
            </a:r>
          </a:p>
          <a:p>
            <a:pPr lvl="1" defTabSz="1007943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/>
              <a:t>Worst case many different </a:t>
            </a:r>
            <a:r>
              <a:rPr lang="en-US" dirty="0" smtClean="0"/>
              <a:t>Requirements</a:t>
            </a:r>
            <a:endParaRPr lang="en-US" dirty="0"/>
          </a:p>
          <a:p>
            <a:pPr defTabSz="1007943" fontAlgn="auto">
              <a:spcAft>
                <a:spcPts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PHENIX pool mostly runs with a few special users (reconstruction, simulation, and analysis-train). </a:t>
            </a:r>
          </a:p>
          <a:p>
            <a:pPr defTabSz="1007943" fontAlgn="auto">
              <a:spcAft>
                <a:spcPts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Wish for FIFO/Deadline option for reconstruction jobs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95"/>
          <a:stretch/>
        </p:blipFill>
        <p:spPr>
          <a:xfrm>
            <a:off x="4648200" y="1905000"/>
            <a:ext cx="3886200" cy="1517904"/>
          </a:xfrm>
          <a:effectLst>
            <a:glow>
              <a:schemeClr val="accent1"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81400"/>
            <a:ext cx="3810007" cy="285750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Group Quotas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upgrade to 7.6.6 moved ATLAS to HGQ</a:t>
            </a:r>
          </a:p>
          <a:p>
            <a:r>
              <a:rPr lang="en-US" dirty="0" smtClean="0"/>
              <a:t>More success had using ACCEPT_SURPLUS flag than was had with AUTO_REGROUP</a:t>
            </a:r>
          </a:p>
          <a:p>
            <a:r>
              <a:rPr lang="en-US" dirty="0" smtClean="0"/>
              <a:t>Behavior more stable, no unexplained jumps: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48466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70549"/>
            <a:ext cx="2744788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19800" y="4267200"/>
            <a:ext cx="2743200" cy="1535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89982" tIns="44991" rIns="89982" bIns="4499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AR PL ShanHeiSun Uni" charset="0"/>
                <a:cs typeface="AR PL ShanHeiSun Uni" charset="0"/>
              </a:defRPr>
            </a:lvl9pPr>
          </a:lstStyle>
          <a:p>
            <a:pPr defTabSz="457105" eaLnBrk="1">
              <a:defRPr/>
            </a:pPr>
            <a:r>
              <a:rPr lang="en-US" dirty="0" smtClean="0">
                <a:latin typeface="+mn-lt"/>
              </a:rPr>
              <a:t>Even with queues supplied with ample Idle jobs, this sometimes happened with AUTO_REGROUP.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744E3A4-11EE-4E07-9B6C-6154CB331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302</TotalTime>
  <Words>1076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Median</vt:lpstr>
      <vt:lpstr>Civic</vt:lpstr>
      <vt:lpstr>Condor at the RACF</vt:lpstr>
      <vt:lpstr>Upgrade to 7.6.x</vt:lpstr>
      <vt:lpstr>Repackage</vt:lpstr>
      <vt:lpstr>Repackage</vt:lpstr>
      <vt:lpstr>ASTRO (LSST) Condor Move</vt:lpstr>
      <vt:lpstr>ASTRO (LSST) Condor Move</vt:lpstr>
      <vt:lpstr>New Scales</vt:lpstr>
      <vt:lpstr>New Scales</vt:lpstr>
      <vt:lpstr>Hierarchical Group Quotas</vt:lpstr>
      <vt:lpstr>Hierarchical Group Quotas</vt:lpstr>
      <vt:lpstr>ATLAS Multicore</vt:lpstr>
      <vt:lpstr>Configuration Management</vt:lpstr>
      <vt:lpstr>Poor Man’s Cloud</vt:lpstr>
      <vt:lpstr>Poor Man’s Cloud—Requirements</vt:lpstr>
      <vt:lpstr>Poor Man’s Cloud—Distribution</vt:lpstr>
      <vt:lpstr>Poor Man’s Cloud—Instantiation</vt:lpstr>
      <vt:lpstr>Poor Man’s Cloud—Getting Output</vt:lpstr>
      <vt:lpstr>Poor Man’s Cloud—VM Universe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at the RACF</dc:title>
  <dc:creator>William Strecker-Kellogg</dc:creator>
  <cp:lastModifiedBy>William Strecker-Kellogg</cp:lastModifiedBy>
  <cp:revision>18</cp:revision>
  <dcterms:created xsi:type="dcterms:W3CDTF">2012-04-27T14:15:28Z</dcterms:created>
  <dcterms:modified xsi:type="dcterms:W3CDTF">2012-05-02T02:30:56Z</dcterms:modified>
</cp:coreProperties>
</file>