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32" r:id="rId4"/>
    <p:sldMasterId id="2147483744" r:id="rId5"/>
  </p:sldMasterIdLst>
  <p:sldIdLst>
    <p:sldId id="256" r:id="rId6"/>
    <p:sldId id="282" r:id="rId7"/>
    <p:sldId id="257" r:id="rId8"/>
    <p:sldId id="267" r:id="rId9"/>
    <p:sldId id="270" r:id="rId10"/>
    <p:sldId id="273" r:id="rId11"/>
    <p:sldId id="259" r:id="rId12"/>
    <p:sldId id="266" r:id="rId13"/>
    <p:sldId id="265" r:id="rId14"/>
    <p:sldId id="274" r:id="rId15"/>
    <p:sldId id="269" r:id="rId16"/>
    <p:sldId id="283" r:id="rId17"/>
    <p:sldId id="277" r:id="rId18"/>
    <p:sldId id="275" r:id="rId19"/>
    <p:sldId id="263" r:id="rId20"/>
    <p:sldId id="268" r:id="rId21"/>
    <p:sldId id="271" r:id="rId22"/>
    <p:sldId id="272" r:id="rId23"/>
    <p:sldId id="260" r:id="rId24"/>
    <p:sldId id="276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5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1456-1DD9-4EED-B78D-1E175D8C0CE0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7D6708-B0F8-4518-A793-FC1FD41948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1456-1DD9-4EED-B78D-1E175D8C0CE0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6708-B0F8-4518-A793-FC1FD4194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1456-1DD9-4EED-B78D-1E175D8C0CE0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6708-B0F8-4518-A793-FC1FD4194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53B2743-A155-482C-B99C-C8C82D0542DB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9E5DC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011281-6D7B-4215-BC05-5AE02FC83B32}" type="slidenum">
              <a:rPr lang="en-US" smtClean="0">
                <a:solidFill>
                  <a:srgbClr val="E9E5DC"/>
                </a:solidFill>
              </a:rPr>
              <a:pPr/>
              <a:t>‹#›</a:t>
            </a:fld>
            <a:endParaRPr lang="en-US">
              <a:solidFill>
                <a:srgbClr val="E9E5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082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25533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306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759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4826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83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011281-6D7B-4215-BC05-5AE02FC83B32}" type="slidenum">
              <a:rPr lang="en-US" smtClean="0">
                <a:solidFill>
                  <a:srgbClr val="696464"/>
                </a:solidFill>
              </a:rPr>
              <a:pPr/>
              <a:t>‹#›</a:t>
            </a:fld>
            <a:endParaRPr lang="en-US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7008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0956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1456-1DD9-4EED-B78D-1E175D8C0CE0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6708-B0F8-4518-A793-FC1FD4194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79477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53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472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53B2743-A155-482C-B99C-C8C82D0542DB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9E5DC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011281-6D7B-4215-BC05-5AE02FC83B32}" type="slidenum">
              <a:rPr lang="en-US" smtClean="0">
                <a:solidFill>
                  <a:srgbClr val="E9E5DC"/>
                </a:solidFill>
              </a:rPr>
              <a:pPr/>
              <a:t>‹#›</a:t>
            </a:fld>
            <a:endParaRPr lang="en-US">
              <a:solidFill>
                <a:srgbClr val="E9E5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890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607430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6816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6239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34183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321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011281-6D7B-4215-BC05-5AE02FC83B32}" type="slidenum">
              <a:rPr lang="en-US" smtClean="0">
                <a:solidFill>
                  <a:srgbClr val="696464"/>
                </a:solidFill>
              </a:rPr>
              <a:pPr/>
              <a:t>‹#›</a:t>
            </a:fld>
            <a:endParaRPr lang="en-US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37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1456-1DD9-4EED-B78D-1E175D8C0CE0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6708-B0F8-4518-A793-FC1FD4194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95018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5184381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242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237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53B2743-A155-482C-B99C-C8C82D0542DB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9E5DC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011281-6D7B-4215-BC05-5AE02FC83B32}" type="slidenum">
              <a:rPr lang="en-US" smtClean="0">
                <a:solidFill>
                  <a:srgbClr val="E9E5DC"/>
                </a:solidFill>
              </a:rPr>
              <a:pPr/>
              <a:t>‹#›</a:t>
            </a:fld>
            <a:endParaRPr lang="en-US">
              <a:solidFill>
                <a:srgbClr val="E9E5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4398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5701457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858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4883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41832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1456-1DD9-4EED-B78D-1E175D8C0CE0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6708-B0F8-4518-A793-FC1FD41948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011281-6D7B-4215-BC05-5AE02FC83B32}" type="slidenum">
              <a:rPr lang="en-US" smtClean="0">
                <a:solidFill>
                  <a:srgbClr val="696464"/>
                </a:solidFill>
              </a:rPr>
              <a:pPr/>
              <a:t>‹#›</a:t>
            </a:fld>
            <a:endParaRPr lang="en-US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3041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739108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46685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415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22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53B2743-A155-482C-B99C-C8C82D0542DB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9E5DC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011281-6D7B-4215-BC05-5AE02FC83B32}" type="slidenum">
              <a:rPr lang="en-US" smtClean="0">
                <a:solidFill>
                  <a:srgbClr val="E9E5DC"/>
                </a:solidFill>
              </a:rPr>
              <a:pPr/>
              <a:t>‹#›</a:t>
            </a:fld>
            <a:endParaRPr lang="en-US">
              <a:solidFill>
                <a:srgbClr val="E9E5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1724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554631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466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75994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112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1456-1DD9-4EED-B78D-1E175D8C0CE0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6708-B0F8-4518-A793-FC1FD41948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35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011281-6D7B-4215-BC05-5AE02FC83B32}" type="slidenum">
              <a:rPr lang="en-US" smtClean="0">
                <a:solidFill>
                  <a:srgbClr val="696464"/>
                </a:solidFill>
              </a:rPr>
              <a:pPr/>
              <a:t>‹#›</a:t>
            </a:fld>
            <a:endParaRPr lang="en-US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68484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9768547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300634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492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5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1456-1DD9-4EED-B78D-1E175D8C0CE0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6708-B0F8-4518-A793-FC1FD4194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1456-1DD9-4EED-B78D-1E175D8C0CE0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6708-B0F8-4518-A793-FC1FD4194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1456-1DD9-4EED-B78D-1E175D8C0CE0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6708-B0F8-4518-A793-FC1FD4194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1456-1DD9-4EED-B78D-1E175D8C0CE0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6708-B0F8-4518-A793-FC1FD41948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49CF1456-1DD9-4EED-B78D-1E175D8C0CE0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F7D6708-B0F8-4518-A793-FC1FD419482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5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8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65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3B2743-A155-482C-B99C-C8C82D0542DB}" type="datetimeFigureOut">
              <a:rPr lang="en-US" smtClean="0">
                <a:solidFill>
                  <a:srgbClr val="696464"/>
                </a:solidFill>
              </a:rPr>
              <a:pPr/>
              <a:t>5/2/2012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011281-6D7B-4215-BC05-5AE02FC83B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9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a Virtualized Desktop Grid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Sedore</a:t>
            </a:r>
          </a:p>
          <a:p>
            <a:r>
              <a:rPr lang="en-US" smtClean="0"/>
              <a:t>essedore@syr.edu</a:t>
            </a:r>
            <a:endParaRPr lang="en-US" dirty="0"/>
          </a:p>
        </p:txBody>
      </p:sp>
      <p:pic>
        <p:nvPicPr>
          <p:cNvPr id="4" name="Picture 3" descr="ITS-logo-for-dark-bkg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81000"/>
            <a:ext cx="2743200" cy="110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40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ITS-logo-for-dark-bkg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81000"/>
            <a:ext cx="2743200" cy="110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23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Condor VM Coordinator (CMVC)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Condor’s VM “agent” on the desktop</a:t>
            </a:r>
          </a:p>
          <a:p>
            <a:r>
              <a:rPr lang="en-US" dirty="0" smtClean="0"/>
              <a:t>Manage distribution of local virtual machine repository</a:t>
            </a:r>
          </a:p>
          <a:p>
            <a:r>
              <a:rPr lang="en-US" dirty="0" smtClean="0"/>
              <a:t>Manage encryption of virtual machines</a:t>
            </a:r>
          </a:p>
          <a:p>
            <a:r>
              <a:rPr lang="en-US" dirty="0" smtClean="0"/>
              <a:t>Runs as non-privileged user – reduces adoption barriers</a:t>
            </a:r>
          </a:p>
          <a:p>
            <a:r>
              <a:rPr lang="en-US" dirty="0" smtClean="0"/>
              <a:t>Pseudo Scheduler</a:t>
            </a:r>
          </a:p>
          <a:p>
            <a:pPr lvl="1"/>
            <a:r>
              <a:rPr lang="en-US" dirty="0" smtClean="0"/>
              <a:t>Rudimentary logic for when to allow grid activity</a:t>
            </a:r>
          </a:p>
          <a:p>
            <a:pPr lvl="1"/>
            <a:r>
              <a:rPr lang="en-US" dirty="0" smtClean="0"/>
              <a:t>Windows specific – is there a user logged in?</a:t>
            </a:r>
          </a:p>
        </p:txBody>
      </p:sp>
      <p:pic>
        <p:nvPicPr>
          <p:cNvPr id="4" name="Picture 3" descr="ITS-logo-for-dark-bkg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81000"/>
            <a:ext cx="2743200" cy="110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65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you write CVMC?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Runs as non-privileged user (and needs windows profile)</a:t>
            </a:r>
          </a:p>
          <a:p>
            <a:r>
              <a:rPr lang="en-US" dirty="0" smtClean="0"/>
              <a:t>Mistrust in a 3</a:t>
            </a:r>
            <a:r>
              <a:rPr lang="en-US" baseline="30000" dirty="0" smtClean="0"/>
              <a:t>rd</a:t>
            </a:r>
            <a:r>
              <a:rPr lang="en-US" dirty="0" smtClean="0"/>
              <a:t> party agent (condor client) on all </a:t>
            </a:r>
            <a:r>
              <a:rPr lang="en-US" dirty="0" smtClean="0"/>
              <a:t>campus desktops </a:t>
            </a:r>
            <a:r>
              <a:rPr lang="en-US" dirty="0" smtClean="0"/>
              <a:t>– especially when turned over to the research community – even with the strong sandbox controls in condor</a:t>
            </a:r>
          </a:p>
          <a:p>
            <a:r>
              <a:rPr lang="en-US" dirty="0" smtClean="0"/>
              <a:t>Utilizes </a:t>
            </a:r>
            <a:r>
              <a:rPr lang="en-US" dirty="0" smtClean="0"/>
              <a:t>built-in MS Task </a:t>
            </a:r>
            <a:r>
              <a:rPr lang="en-US" dirty="0"/>
              <a:t>S</a:t>
            </a:r>
            <a:r>
              <a:rPr lang="en-US" dirty="0" smtClean="0"/>
              <a:t>cheduler for idle detection – no processes running in user’s context for activity detection</a:t>
            </a:r>
          </a:p>
          <a:p>
            <a:r>
              <a:rPr lang="en-US" dirty="0" smtClean="0"/>
              <a:t>VM repository management</a:t>
            </a:r>
          </a:p>
          <a:p>
            <a:r>
              <a:rPr lang="en-US" dirty="0" smtClean="0"/>
              <a:t>Encryption</a:t>
            </a:r>
          </a:p>
          <a:p>
            <a:r>
              <a:rPr lang="en-US" dirty="0" smtClean="0"/>
              <a:t>It seemed so </a:t>
            </a:r>
            <a:r>
              <a:rPr lang="en-US" dirty="0" smtClean="0"/>
              <a:t>simple when I started…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828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Job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Requirements = ( </a:t>
            </a:r>
            <a:r>
              <a:rPr lang="en-US" dirty="0" err="1">
                <a:solidFill>
                  <a:srgbClr val="FF0000"/>
                </a:solidFill>
              </a:rPr>
              <a:t>TARGET.vm_name</a:t>
            </a:r>
            <a:r>
              <a:rPr lang="en-US" dirty="0">
                <a:solidFill>
                  <a:srgbClr val="FF0000"/>
                </a:solidFill>
              </a:rPr>
              <a:t> == "its-u11-boinc-20120415"</a:t>
            </a:r>
            <a:r>
              <a:rPr lang="en-US" dirty="0"/>
              <a:t> ) &amp;&amp; ( </a:t>
            </a:r>
            <a:r>
              <a:rPr lang="en-US" dirty="0" err="1"/>
              <a:t>TARGET.Arch</a:t>
            </a:r>
            <a:r>
              <a:rPr lang="en-US" dirty="0"/>
              <a:t> == "X86_64" ) &amp;&amp; ( </a:t>
            </a:r>
            <a:r>
              <a:rPr lang="en-US" dirty="0" err="1"/>
              <a:t>TARGET.OpSys</a:t>
            </a:r>
            <a:r>
              <a:rPr lang="en-US" dirty="0"/>
              <a:t> == "LINUX" ) &amp;&amp; ( </a:t>
            </a:r>
            <a:r>
              <a:rPr lang="en-US" dirty="0" err="1"/>
              <a:t>TARGET.Disk</a:t>
            </a:r>
            <a:r>
              <a:rPr lang="en-US" dirty="0"/>
              <a:t> &gt;= </a:t>
            </a:r>
            <a:r>
              <a:rPr lang="en-US" dirty="0" err="1"/>
              <a:t>DiskUsage</a:t>
            </a:r>
            <a:r>
              <a:rPr lang="en-US" dirty="0"/>
              <a:t> ) &amp;&amp; ( ( </a:t>
            </a:r>
            <a:r>
              <a:rPr lang="en-US" dirty="0" err="1"/>
              <a:t>TARGET.Memory</a:t>
            </a:r>
            <a:r>
              <a:rPr lang="en-US" dirty="0"/>
              <a:t> * 1024 ) &gt;= </a:t>
            </a:r>
            <a:r>
              <a:rPr lang="en-US" dirty="0" err="1"/>
              <a:t>ImageSize</a:t>
            </a:r>
            <a:r>
              <a:rPr lang="en-US" dirty="0"/>
              <a:t> ) &amp;&amp; ( ( </a:t>
            </a:r>
            <a:r>
              <a:rPr lang="en-US" dirty="0" err="1"/>
              <a:t>RequestMemory</a:t>
            </a:r>
            <a:r>
              <a:rPr lang="en-US" dirty="0"/>
              <a:t> * 1024 ) &gt;= </a:t>
            </a:r>
            <a:r>
              <a:rPr lang="en-US" dirty="0" err="1"/>
              <a:t>ImageSize</a:t>
            </a:r>
            <a:r>
              <a:rPr lang="en-US" dirty="0"/>
              <a:t> ) &amp;&amp; ( </a:t>
            </a:r>
            <a:r>
              <a:rPr lang="en-US" dirty="0" err="1"/>
              <a:t>TARGET.HasFileTransfer</a:t>
            </a:r>
            <a:r>
              <a:rPr lang="en-US" dirty="0"/>
              <a:t> 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ClassAd</a:t>
            </a:r>
            <a:r>
              <a:rPr lang="en-US" dirty="0" smtClean="0"/>
              <a:t> addition</a:t>
            </a:r>
            <a:endParaRPr lang="en-US" dirty="0"/>
          </a:p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vm_name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= "</a:t>
            </a:r>
            <a:r>
              <a:rPr lang="en-US" sz="2400" dirty="0" smtClean="0">
                <a:solidFill>
                  <a:srgbClr val="FF0000"/>
                </a:solidFill>
              </a:rPr>
              <a:t>its-u11-boinc-20120415”</a:t>
            </a:r>
          </a:p>
          <a:p>
            <a:r>
              <a:rPr lang="en-US" dirty="0" smtClean="0"/>
              <a:t>CVMC Uses </a:t>
            </a:r>
            <a:r>
              <a:rPr lang="en-US" dirty="0" err="1" smtClean="0"/>
              <a:t>vm_name</a:t>
            </a:r>
            <a:r>
              <a:rPr lang="en-US" dirty="0" smtClean="0"/>
              <a:t> </a:t>
            </a:r>
            <a:r>
              <a:rPr lang="en-US" dirty="0" err="1" smtClean="0"/>
              <a:t>ClassAd</a:t>
            </a:r>
            <a:r>
              <a:rPr lang="en-US" dirty="0" smtClean="0"/>
              <a:t> to </a:t>
            </a:r>
            <a:r>
              <a:rPr lang="en-US" smtClean="0"/>
              <a:t>determine which VM to launch</a:t>
            </a:r>
            <a:endParaRPr lang="en-US" dirty="0" smtClean="0"/>
          </a:p>
          <a:p>
            <a:r>
              <a:rPr lang="en-US" dirty="0" smtClean="0"/>
              <a:t>Jobs without </a:t>
            </a:r>
            <a:r>
              <a:rPr lang="en-US" dirty="0" err="1" smtClean="0"/>
              <a:t>vm_name</a:t>
            </a:r>
            <a:r>
              <a:rPr lang="en-US" dirty="0" smtClean="0"/>
              <a:t> can use running VM’s (assuming the requirements match) – but they won’t startup new VM’s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1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85800" y="2743200"/>
            <a:ext cx="4419600" cy="381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371600" y="3048000"/>
            <a:ext cx="1524000" cy="762000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Task Scheduler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371600" y="4443845"/>
            <a:ext cx="1524000" cy="762000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CVMC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276600" y="5613349"/>
            <a:ext cx="1524000" cy="762000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VirtualBox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410200" y="762000"/>
            <a:ext cx="28956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638800" y="2209800"/>
            <a:ext cx="1524000" cy="762000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638800" y="1143000"/>
            <a:ext cx="1524000" cy="762000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Condor Queue</a:t>
            </a:r>
            <a:endParaRPr lang="en-US" dirty="0"/>
          </a:p>
        </p:txBody>
      </p:sp>
      <p:cxnSp>
        <p:nvCxnSpPr>
          <p:cNvPr id="14" name="Straight Arrow Connector 13"/>
          <p:cNvCxnSpPr>
            <a:endCxn id="11" idx="0"/>
          </p:cNvCxnSpPr>
          <p:nvPr/>
        </p:nvCxnSpPr>
        <p:spPr>
          <a:xfrm>
            <a:off x="6400800" y="1905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2"/>
          </p:cNvCxnSpPr>
          <p:nvPr/>
        </p:nvCxnSpPr>
        <p:spPr>
          <a:xfrm flipV="1">
            <a:off x="6400800" y="1905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0"/>
            <a:endCxn id="12" idx="2"/>
          </p:cNvCxnSpPr>
          <p:nvPr/>
        </p:nvCxnSpPr>
        <p:spPr>
          <a:xfrm flipV="1">
            <a:off x="6400800" y="1905000"/>
            <a:ext cx="0" cy="304800"/>
          </a:xfrm>
          <a:prstGeom prst="straightConnector1">
            <a:avLst/>
          </a:prstGeom>
          <a:ln w="25400">
            <a:solidFill>
              <a:schemeClr val="accent3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133600" y="3810000"/>
            <a:ext cx="0" cy="59005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11" idx="1"/>
          </p:cNvCxnSpPr>
          <p:nvPr/>
        </p:nvCxnSpPr>
        <p:spPr>
          <a:xfrm flipV="1">
            <a:off x="2895600" y="2590800"/>
            <a:ext cx="2743200" cy="2234045"/>
          </a:xfrm>
          <a:prstGeom prst="curvedConnector3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>
            <a:off x="2133600" y="5232086"/>
            <a:ext cx="1143000" cy="762263"/>
          </a:xfrm>
          <a:prstGeom prst="bentConnector3">
            <a:avLst>
              <a:gd name="adj1" fmla="val -783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105400" y="3505200"/>
            <a:ext cx="2057400" cy="862445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Slot 1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5105400" y="4419600"/>
            <a:ext cx="2057400" cy="862445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Slot 2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031311" y="3936423"/>
            <a:ext cx="1066800" cy="167692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438400" y="2129624"/>
            <a:ext cx="1371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Idle State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2209800" y="5105400"/>
            <a:ext cx="936929" cy="685800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 Repo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8" idx="3"/>
          </p:cNvCxnSpPr>
          <p:nvPr/>
        </p:nvCxnSpPr>
        <p:spPr>
          <a:xfrm flipV="1">
            <a:off x="3146729" y="3936424"/>
            <a:ext cx="1951382" cy="15118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5105400" y="5334000"/>
            <a:ext cx="2057400" cy="862445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Slot 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7668" y="6022058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 7 Client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31730" y="773668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Condor Back -end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72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2" grpId="0" animBg="1"/>
      <p:bldP spid="23" grpId="0" animBg="1"/>
      <p:bldP spid="3" grpId="0" animBg="1"/>
      <p:bldP spid="28" grpId="0" animBg="1"/>
      <p:bldP spid="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Host resource starvation</a:t>
            </a:r>
          </a:p>
          <a:p>
            <a:pPr lvl="1"/>
            <a:r>
              <a:rPr lang="en-US" dirty="0" smtClean="0"/>
              <a:t>Leave memory for the host OS</a:t>
            </a:r>
          </a:p>
          <a:p>
            <a:pPr lvl="1"/>
            <a:r>
              <a:rPr lang="en-US" dirty="0" smtClean="0"/>
              <a:t>Memory controls on jobs (within Condor)</a:t>
            </a:r>
          </a:p>
          <a:p>
            <a:r>
              <a:rPr lang="en-US" dirty="0" smtClean="0"/>
              <a:t>Unique combination of approaches implementing Condor</a:t>
            </a:r>
          </a:p>
          <a:p>
            <a:pPr lvl="1"/>
            <a:r>
              <a:rPr lang="en-US" dirty="0" smtClean="0"/>
              <a:t>CVMC / Web service</a:t>
            </a:r>
          </a:p>
          <a:p>
            <a:pPr lvl="1"/>
            <a:r>
              <a:rPr lang="en-US" dirty="0" smtClean="0"/>
              <a:t>VM distribution</a:t>
            </a:r>
          </a:p>
          <a:p>
            <a:pPr lvl="1"/>
            <a:r>
              <a:rPr lang="en-US" dirty="0" smtClean="0"/>
              <a:t>Build custom VM’s based on job needs vs. scavenging existing operating system configurations</a:t>
            </a:r>
          </a:p>
          <a:p>
            <a:r>
              <a:rPr lang="en-US" dirty="0" smtClean="0"/>
              <a:t>Hypervisor expects to have an interactive session environment (windows profile)</a:t>
            </a:r>
          </a:p>
          <a:p>
            <a:r>
              <a:rPr lang="en-US" dirty="0" smtClean="0"/>
              <a:t>Reinventing the wheel on occasion</a:t>
            </a:r>
          </a:p>
        </p:txBody>
      </p:sp>
      <p:pic>
        <p:nvPicPr>
          <p:cNvPr id="4" name="Picture 3" descr="ITS-logo-for-dark-bkg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81000"/>
            <a:ext cx="2743200" cy="110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9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“ensure” low impact?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no one is logged in CVMC will allow grid load regardless of the time</a:t>
            </a:r>
          </a:p>
          <a:p>
            <a:r>
              <a:rPr lang="en-US" dirty="0" smtClean="0"/>
              <a:t>When a user is logged in CVMC will kill grid load at 7 AM and not allow it to run again until 5 PM (regardless if the machine is idle)</a:t>
            </a:r>
          </a:p>
          <a:p>
            <a:r>
              <a:rPr lang="en-US" dirty="0" smtClean="0"/>
              <a:t>Leave the OS memory (512MB-1GB) so it does not page out key OS components (using a simple memory allocation method)</a:t>
            </a:r>
          </a:p>
          <a:p>
            <a:r>
              <a:rPr lang="en-US" dirty="0" smtClean="0"/>
              <a:t>Do not cache VM disks – will keep OS from filling its memory cache with VM I/O traffic</a:t>
            </a:r>
          </a:p>
        </p:txBody>
      </p:sp>
      <p:pic>
        <p:nvPicPr>
          <p:cNvPr id="4" name="Picture 3" descr="ITS-logo-for-dark-bkg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81000"/>
            <a:ext cx="2743200" cy="110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64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864" y="914400"/>
            <a:ext cx="6037729" cy="570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5943600" y="3276600"/>
            <a:ext cx="838200" cy="1371600"/>
          </a:xfrm>
          <a:prstGeom prst="ellipse">
            <a:avLst/>
          </a:prstGeom>
          <a:solidFill>
            <a:srgbClr val="FFFF00">
              <a:alpha val="23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600200" y="4953000"/>
            <a:ext cx="1600200" cy="914400"/>
          </a:xfrm>
          <a:prstGeom prst="ellipse">
            <a:avLst/>
          </a:prstGeom>
          <a:solidFill>
            <a:srgbClr val="FF0000">
              <a:alpha val="3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3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6238875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Line Callout 1 3"/>
          <p:cNvSpPr/>
          <p:nvPr/>
        </p:nvSpPr>
        <p:spPr>
          <a:xfrm>
            <a:off x="6172200" y="2362200"/>
            <a:ext cx="2057400" cy="914400"/>
          </a:xfrm>
          <a:prstGeom prst="borderCallout1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Keep OS from Caching VM I/O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419600" y="3352800"/>
            <a:ext cx="1143000" cy="304800"/>
          </a:xfrm>
          <a:prstGeom prst="roundRect">
            <a:avLst/>
          </a:prstGeom>
          <a:solidFill>
            <a:schemeClr val="accent5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778000"/>
            <a:ext cx="9055100" cy="485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ITS-logo-for-dark-bkg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381000"/>
            <a:ext cx="2743200" cy="110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23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create a desktop grid?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prong of an three pronged strategy to enhance research infrastructure on campus (physical hosting, HTC grid, private research cloud)</a:t>
            </a:r>
          </a:p>
          <a:p>
            <a:r>
              <a:rPr lang="en-US" dirty="0" smtClean="0"/>
              <a:t>Create </a:t>
            </a:r>
            <a:r>
              <a:rPr lang="en-US" dirty="0"/>
              <a:t>a </a:t>
            </a:r>
            <a:r>
              <a:rPr lang="en-US" dirty="0" smtClean="0"/>
              <a:t>common, no cost (to them), resource </a:t>
            </a:r>
            <a:r>
              <a:rPr lang="en-US" dirty="0"/>
              <a:t>pool for research </a:t>
            </a:r>
            <a:r>
              <a:rPr lang="en-US" dirty="0" smtClean="0"/>
              <a:t>community - especially beneficial for researchers with limited access to compute resources</a:t>
            </a:r>
          </a:p>
          <a:p>
            <a:r>
              <a:rPr lang="en-US" dirty="0" smtClean="0"/>
              <a:t>Attract faculty/researchers</a:t>
            </a:r>
          </a:p>
          <a:p>
            <a:r>
              <a:rPr lang="en-US" dirty="0" smtClean="0"/>
              <a:t>Leverage </a:t>
            </a:r>
            <a:r>
              <a:rPr lang="en-US" dirty="0" smtClean="0"/>
              <a:t>an existing resource</a:t>
            </a:r>
          </a:p>
          <a:p>
            <a:r>
              <a:rPr lang="en-US" dirty="0" smtClean="0"/>
              <a:t>Use as a seed to work toward critical mass in the research community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73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 the research community – depth and diversity</a:t>
            </a:r>
          </a:p>
          <a:p>
            <a:r>
              <a:rPr lang="en-US" dirty="0" smtClean="0"/>
              <a:t>Increase pool size –  ~12,000 cores which are eligible</a:t>
            </a:r>
          </a:p>
          <a:p>
            <a:r>
              <a:rPr lang="en-US" dirty="0" smtClean="0"/>
              <a:t>Infrastructure Scalability</a:t>
            </a:r>
          </a:p>
          <a:p>
            <a:pPr lvl="1"/>
            <a:r>
              <a:rPr lang="en-US" dirty="0" smtClean="0"/>
              <a:t>Condor (tuning/sizing)</a:t>
            </a:r>
          </a:p>
          <a:p>
            <a:pPr lvl="1"/>
            <a:r>
              <a:rPr lang="en-US" dirty="0" smtClean="0"/>
              <a:t>Network / Storage (NFS </a:t>
            </a:r>
            <a:r>
              <a:rPr lang="en-US" smtClean="0"/>
              <a:t>– Parrot / Chirp)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831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Solving the Data Transfer Problem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Born from an unfinished side</a:t>
            </a:r>
            <a:r>
              <a:rPr lang="en-US" dirty="0"/>
              <a:t>-project </a:t>
            </a:r>
            <a:r>
              <a:rPr lang="en-US" dirty="0" smtClean="0"/>
              <a:t>7</a:t>
            </a:r>
            <a:r>
              <a:rPr lang="en-US" dirty="0"/>
              <a:t>+ years ago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Goal: maximize the compute resources available to LIGO’s search for gravitational waves</a:t>
            </a:r>
          </a:p>
          <a:p>
            <a:pPr lvl="1"/>
            <a:r>
              <a:rPr lang="en-US" dirty="0"/>
              <a:t>More cycles == a better search</a:t>
            </a:r>
            <a:r>
              <a:rPr lang="en-US" dirty="0" smtClean="0"/>
              <a:t>.</a:t>
            </a:r>
          </a:p>
          <a:p>
            <a:r>
              <a:rPr lang="en-US" dirty="0"/>
              <a:t>Problem: huge input data, impractical to move w/job.</a:t>
            </a:r>
          </a:p>
          <a:p>
            <a:r>
              <a:rPr lang="en-US" dirty="0" smtClean="0"/>
              <a:t>How to...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un on other LIGO Data Grid sites without a shared </a:t>
            </a:r>
            <a:r>
              <a:rPr lang="en-US" dirty="0" err="1" smtClean="0"/>
              <a:t>filesystem</a:t>
            </a:r>
            <a:r>
              <a:rPr lang="en-US" dirty="0"/>
              <a:t>?</a:t>
            </a:r>
            <a:endParaRPr lang="en-US" dirty="0" smtClean="0"/>
          </a:p>
          <a:p>
            <a:pPr lvl="1"/>
            <a:r>
              <a:rPr lang="en-US" dirty="0" smtClean="0"/>
              <a:t>Run on clusters outside the LIGO Data Grid lacking LIGO data?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Tools to get the job done: </a:t>
            </a:r>
            <a:r>
              <a:rPr lang="en-US" i="1" dirty="0" err="1" smtClean="0"/>
              <a:t>ihope</a:t>
            </a:r>
            <a:r>
              <a:rPr lang="en-US" i="1" dirty="0" smtClean="0"/>
              <a:t>, GLUE, Pegasus, Condor Checkpointing,  and Condor-C.</a:t>
            </a:r>
          </a:p>
          <a:p>
            <a:pPr marL="0" indent="0">
              <a:buNone/>
            </a:pPr>
            <a:r>
              <a:rPr lang="en-US" i="1" dirty="0" smtClean="0"/>
              <a:t>People: </a:t>
            </a:r>
            <a:r>
              <a:rPr lang="en-US" i="1" dirty="0" err="1" smtClean="0"/>
              <a:t>Kayleigh</a:t>
            </a:r>
            <a:r>
              <a:rPr lang="en-US" i="1" dirty="0" smtClean="0"/>
              <a:t> </a:t>
            </a:r>
            <a:r>
              <a:rPr lang="en-US" i="1" dirty="0" err="1" smtClean="0"/>
              <a:t>Bohémier</a:t>
            </a:r>
            <a:r>
              <a:rPr lang="en-US" i="1" dirty="0" smtClean="0"/>
              <a:t>, Duncan Brown, Peter Couvares.</a:t>
            </a:r>
            <a:r>
              <a:rPr lang="en-US" i="1" dirty="0"/>
              <a:t> </a:t>
            </a:r>
            <a:r>
              <a:rPr lang="en-US" i="1" dirty="0" smtClean="0"/>
              <a:t> Help from SU ITS, Pegasus Team, Condor Team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3400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Idea: Cross</a:t>
            </a:r>
            <a:r>
              <a:rPr lang="en-US" sz="3600" dirty="0"/>
              <a:t>-Pool Checkpoint Migration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Condor_compiled</a:t>
            </a:r>
            <a:r>
              <a:rPr lang="en-US" dirty="0" smtClean="0"/>
              <a:t> (</a:t>
            </a:r>
            <a:r>
              <a:rPr lang="en-US" dirty="0" err="1" smtClean="0"/>
              <a:t>checkpointable</a:t>
            </a:r>
            <a:r>
              <a:rPr lang="en-US" dirty="0" smtClean="0"/>
              <a:t>) jobs.</a:t>
            </a:r>
          </a:p>
          <a:p>
            <a:r>
              <a:rPr lang="en-US" dirty="0" smtClean="0"/>
              <a:t>Jobs start on a LIGO pool with local data.</a:t>
            </a:r>
          </a:p>
          <a:p>
            <a:r>
              <a:rPr lang="en-US" dirty="0" smtClean="0"/>
              <a:t>Jobs read in data and pre-process.</a:t>
            </a:r>
          </a:p>
          <a:p>
            <a:r>
              <a:rPr lang="en-US" dirty="0" smtClean="0"/>
              <a:t>Jobs call </a:t>
            </a:r>
            <a:r>
              <a:rPr lang="en-US" dirty="0" err="1" smtClean="0"/>
              <a:t>checkpoint_and_exit</a:t>
            </a:r>
            <a:r>
              <a:rPr lang="en-US" dirty="0" smtClean="0"/>
              <a:t>().</a:t>
            </a:r>
          </a:p>
          <a:p>
            <a:r>
              <a:rPr lang="en-US" dirty="0" smtClean="0"/>
              <a:t>Pegasus workflow treats checkpoint image as output, and provides it as “input” to a second Condor-C job.</a:t>
            </a:r>
          </a:p>
          <a:p>
            <a:r>
              <a:rPr lang="en-US" dirty="0" smtClean="0"/>
              <a:t>Condor-C job transfers and executes standalone checkpoint on remote pool, and transfers results back.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90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Devil in the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Condor  </a:t>
            </a:r>
            <a:r>
              <a:rPr lang="en-US" dirty="0" err="1" smtClean="0"/>
              <a:t>checkpoint_and_exit</a:t>
            </a:r>
            <a:r>
              <a:rPr lang="en-US" dirty="0" smtClean="0"/>
              <a:t>() caused the job to exit with SIGUSR2, so we needed to catch that and treat it as success.</a:t>
            </a:r>
          </a:p>
          <a:p>
            <a:r>
              <a:rPr lang="en-US" dirty="0" smtClean="0"/>
              <a:t>Standalone checkpoint images didn’t like to restart in a different </a:t>
            </a:r>
            <a:r>
              <a:rPr lang="en-US" dirty="0" err="1" smtClean="0"/>
              <a:t>cwd</a:t>
            </a:r>
            <a:r>
              <a:rPr lang="en-US" dirty="0" smtClean="0"/>
              <a:t>, even if they shouldn’t care, so we had to binary edit each checkpoint image to replace the hard-coded </a:t>
            </a:r>
            <a:r>
              <a:rPr lang="en-US" dirty="0" smtClean="0">
                <a:latin typeface="Courier"/>
                <a:cs typeface="Courier"/>
              </a:rPr>
              <a:t>/path/to/</a:t>
            </a:r>
            <a:r>
              <a:rPr lang="en-US" dirty="0" err="1" smtClean="0">
                <a:latin typeface="Courier"/>
                <a:cs typeface="Courier"/>
              </a:rPr>
              <a:t>cwd</a:t>
            </a:r>
            <a:r>
              <a:rPr lang="en-US" dirty="0" smtClean="0"/>
              <a:t> with </a:t>
            </a:r>
            <a:r>
              <a:rPr lang="en-US" dirty="0" smtClean="0">
                <a:latin typeface="Courier"/>
                <a:cs typeface="Courier"/>
              </a:rPr>
              <a:t>.////////////</a:t>
            </a:r>
          </a:p>
          <a:p>
            <a:pPr lvl="1"/>
            <a:r>
              <a:rPr lang="en-US" dirty="0" smtClean="0"/>
              <a:t>Will be fixed in Condor 7.8?</a:t>
            </a:r>
          </a:p>
          <a:p>
            <a:r>
              <a:rPr lang="en-US" dirty="0" smtClean="0"/>
              <a:t>Pegasus needed minor mods to support Condor-C “grid” jobs w/Condor file transfer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ixed for next Pegasus release.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24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Working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2"/>
          </p:nvPr>
        </p:nvSpPr>
        <p:spPr>
          <a:xfrm>
            <a:off x="228600" y="3733800"/>
            <a:ext cx="1600200" cy="2895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Move jobs that do not require input files on the SUGAR cluster to the remote campus cluster.</a:t>
            </a:r>
          </a:p>
          <a:p>
            <a:endParaRPr lang="en-US" dirty="0" smtClean="0"/>
          </a:p>
        </p:txBody>
      </p:sp>
      <p:pic>
        <p:nvPicPr>
          <p:cNvPr id="9" name="Content Placeholder 8" descr="s7EaPdUAc_gUn4r9ruwLqRw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52600" y="1409700"/>
            <a:ext cx="7162799" cy="5372099"/>
          </a:xfrm>
        </p:spPr>
      </p:pic>
      <p:sp>
        <p:nvSpPr>
          <p:cNvPr id="10" name="Rectangle 9"/>
          <p:cNvSpPr/>
          <p:nvPr/>
        </p:nvSpPr>
        <p:spPr>
          <a:xfrm>
            <a:off x="1066800" y="1524000"/>
            <a:ext cx="191655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8000">
                  <a:solidFill>
                    <a:srgbClr val="9B2D1F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9B2D1F">
                    <a:lumMod val="40000"/>
                    <a:lumOff val="60000"/>
                  </a:srgb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Before</a:t>
            </a:r>
            <a:endParaRPr lang="en-US" sz="3600" dirty="0">
              <a:ln w="10160">
                <a:solidFill>
                  <a:srgbClr val="D34817"/>
                </a:solidFill>
                <a:prstDash val="solid"/>
              </a:ln>
              <a:solidFill>
                <a:srgbClr val="9B2D1F">
                  <a:lumMod val="40000"/>
                  <a:lumOff val="60000"/>
                </a:srgb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86400" y="1524000"/>
            <a:ext cx="191655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8000">
                  <a:solidFill>
                    <a:srgbClr val="9B2D1F">
                      <a:satMod val="140000"/>
                    </a:srgbClr>
                  </a:solidFill>
                  <a:prstDash val="solid"/>
                  <a:miter lim="800000"/>
                </a:ln>
                <a:solidFill>
                  <a:srgbClr val="9B2D1F">
                    <a:lumMod val="40000"/>
                    <a:lumOff val="60000"/>
                  </a:srgb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After</a:t>
            </a:r>
            <a:endParaRPr lang="en-US" sz="3600" dirty="0">
              <a:ln w="10160">
                <a:solidFill>
                  <a:srgbClr val="D34817"/>
                </a:solidFill>
                <a:prstDash val="solid"/>
              </a:ln>
              <a:solidFill>
                <a:srgbClr val="9B2D1F">
                  <a:lumMod val="40000"/>
                  <a:lumOff val="60000"/>
                </a:srgb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449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Condor pool sizeable enough for “significant” computational work (initial success = 2000 concurrent cores)</a:t>
            </a:r>
          </a:p>
          <a:p>
            <a:r>
              <a:rPr lang="en-US" dirty="0" smtClean="0"/>
              <a:t>Create and deploy grid infrastructure rapidly (6 months)</a:t>
            </a:r>
          </a:p>
          <a:p>
            <a:r>
              <a:rPr lang="en-US" dirty="0" smtClean="0"/>
              <a:t>Secure and low impact enough to run on any machine on campus</a:t>
            </a:r>
          </a:p>
          <a:p>
            <a:r>
              <a:rPr lang="en-US" dirty="0" smtClean="0"/>
              <a:t>Create a adaptive research environment (virtualization)</a:t>
            </a:r>
          </a:p>
          <a:p>
            <a:r>
              <a:rPr lang="en-US" dirty="0" smtClean="0"/>
              <a:t>Simple for distributed desktop administrators to add computers to grid</a:t>
            </a:r>
          </a:p>
          <a:p>
            <a:pPr lvl="1"/>
            <a:r>
              <a:rPr lang="en-US" dirty="0" smtClean="0"/>
              <a:t>Automated methods for detecting/enabling Intel-VT (for hypervisor)</a:t>
            </a:r>
          </a:p>
          <a:p>
            <a:pPr lvl="1"/>
            <a:r>
              <a:rPr lang="en-US" dirty="0" smtClean="0"/>
              <a:t>Automated hypervisor deployment</a:t>
            </a:r>
          </a:p>
          <a:p>
            <a:endParaRPr lang="en-US" dirty="0" smtClean="0"/>
          </a:p>
        </p:txBody>
      </p:sp>
      <p:pic>
        <p:nvPicPr>
          <p:cNvPr id="5" name="Picture 4" descr="ITS-logo-for-dark-bkg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81000"/>
            <a:ext cx="2743200" cy="110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3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Integration of Existing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Condor</a:t>
            </a:r>
          </a:p>
          <a:p>
            <a:r>
              <a:rPr lang="en-US" dirty="0" err="1" smtClean="0"/>
              <a:t>VirtualBox</a:t>
            </a:r>
            <a:endParaRPr lang="en-US" dirty="0" smtClean="0"/>
          </a:p>
          <a:p>
            <a:r>
              <a:rPr lang="en-US" dirty="0" smtClean="0"/>
              <a:t>Windows 7 (64 bit)</a:t>
            </a:r>
          </a:p>
          <a:p>
            <a:r>
              <a:rPr lang="en-US" dirty="0" smtClean="0"/>
              <a:t>TCL / </a:t>
            </a:r>
            <a:r>
              <a:rPr lang="en-US" dirty="0" err="1" smtClean="0"/>
              <a:t>FreeWrap</a:t>
            </a:r>
            <a:r>
              <a:rPr lang="en-US" dirty="0" smtClean="0"/>
              <a:t> – Condor VM Catapult (glue)</a:t>
            </a:r>
          </a:p>
          <a:p>
            <a:r>
              <a:rPr lang="en-US" dirty="0" smtClean="0"/>
              <a:t>AD – Group Policy Preference</a:t>
            </a:r>
            <a:endParaRPr lang="en-US" dirty="0"/>
          </a:p>
        </p:txBody>
      </p:sp>
      <p:pic>
        <p:nvPicPr>
          <p:cNvPr id="4" name="Picture 3" descr="ITS-logo-for-dark-bkg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81000"/>
            <a:ext cx="2743200" cy="110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7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Challenges introducing the Grid (FUD)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You want to use “my” computer?</a:t>
            </a:r>
          </a:p>
          <a:p>
            <a:pPr lvl="1"/>
            <a:r>
              <a:rPr lang="en-US" dirty="0" smtClean="0"/>
              <a:t>Where does my research data go?</a:t>
            </a:r>
          </a:p>
          <a:p>
            <a:r>
              <a:rPr lang="en-US" dirty="0" smtClean="0"/>
              <a:t>Technical</a:t>
            </a:r>
          </a:p>
          <a:p>
            <a:pPr lvl="1"/>
            <a:r>
              <a:rPr lang="en-US" dirty="0" smtClean="0"/>
              <a:t>Hypervisor / VM Management</a:t>
            </a:r>
          </a:p>
          <a:p>
            <a:pPr lvl="1"/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After you put “the grid” on my computer…</a:t>
            </a:r>
          </a:p>
          <a:p>
            <a:r>
              <a:rPr lang="en-US" dirty="0" smtClean="0"/>
              <a:t>Governance</a:t>
            </a:r>
          </a:p>
          <a:p>
            <a:pPr lvl="1"/>
            <a:r>
              <a:rPr lang="en-US" dirty="0" smtClean="0"/>
              <a:t>Who gets access to “my” resources?</a:t>
            </a:r>
          </a:p>
          <a:p>
            <a:pPr lvl="1"/>
            <a:r>
              <a:rPr lang="en-US" dirty="0" smtClean="0"/>
              <a:t>How does the scheduling work?</a:t>
            </a:r>
            <a:endParaRPr lang="en-US" dirty="0"/>
          </a:p>
        </p:txBody>
      </p:sp>
      <p:pic>
        <p:nvPicPr>
          <p:cNvPr id="4" name="Picture 3" descr="ITS-logo-for-dark-bkg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81000"/>
            <a:ext cx="2743200" cy="110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36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TS-logo-for-dark-bkg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81000"/>
            <a:ext cx="2743200" cy="110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03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on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Grid processes run as a non-privileged user</a:t>
            </a:r>
          </a:p>
          <a:p>
            <a:r>
              <a:rPr lang="en-US" dirty="0" smtClean="0"/>
              <a:t>Virtualization to abstract research environment / interaction</a:t>
            </a:r>
          </a:p>
          <a:p>
            <a:r>
              <a:rPr lang="en-US" dirty="0" smtClean="0"/>
              <a:t>VM’s on the local drive are encrypted at all times – (using certificate of non-privileged user)</a:t>
            </a:r>
          </a:p>
          <a:p>
            <a:pPr lvl="1"/>
            <a:r>
              <a:rPr lang="en-US" dirty="0" smtClean="0"/>
              <a:t>Local cached repository and when running in a slot</a:t>
            </a:r>
          </a:p>
          <a:p>
            <a:pPr lvl="1"/>
            <a:r>
              <a:rPr lang="en-US" dirty="0" smtClean="0"/>
              <a:t>Utilize Windows 7 encrypted file system</a:t>
            </a:r>
          </a:p>
          <a:p>
            <a:pPr lvl="1"/>
            <a:r>
              <a:rPr lang="en-US" dirty="0" smtClean="0"/>
              <a:t>Allows grid work on machines with end users as local administrators</a:t>
            </a:r>
          </a:p>
          <a:p>
            <a:r>
              <a:rPr lang="en-US" dirty="0" smtClean="0"/>
              <a:t>To-do – create a signature to ensure researcher (and admins) that the VM started is “approved” and has not been modified (i.e. not modified to be </a:t>
            </a:r>
            <a:r>
              <a:rPr lang="en-US" smtClean="0"/>
              <a:t>a botnet)</a:t>
            </a:r>
            <a:endParaRPr lang="en-US" dirty="0"/>
          </a:p>
        </p:txBody>
      </p:sp>
      <p:pic>
        <p:nvPicPr>
          <p:cNvPr id="5" name="Picture 4" descr="ITS-logo-for-dark-bkg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81000"/>
            <a:ext cx="2743200" cy="110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51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Securing/Protecting the </a:t>
            </a:r>
            <a:r>
              <a:rPr lang="en-US" dirty="0"/>
              <a:t>I</a:t>
            </a:r>
            <a:r>
              <a:rPr lang="en-US" dirty="0" smtClean="0"/>
              <a:t>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isolated private </a:t>
            </a:r>
            <a:r>
              <a:rPr lang="en-US" dirty="0" smtClean="0"/>
              <a:t>10.x.x.x. network </a:t>
            </a:r>
            <a:r>
              <a:rPr lang="en-US" dirty="0"/>
              <a:t>via VPN tunnels (</a:t>
            </a:r>
            <a:r>
              <a:rPr lang="en-US" dirty="0" err="1"/>
              <a:t>pfSense</a:t>
            </a:r>
            <a:r>
              <a:rPr lang="en-US" dirty="0"/>
              <a:t> and </a:t>
            </a:r>
            <a:r>
              <a:rPr lang="en-US" dirty="0" err="1"/>
              <a:t>OpenVPN</a:t>
            </a:r>
            <a:r>
              <a:rPr lang="en-US" dirty="0"/>
              <a:t>)</a:t>
            </a:r>
          </a:p>
          <a:p>
            <a:r>
              <a:rPr lang="en-US" dirty="0" smtClean="0"/>
              <a:t>Limit bandwidth for each research VM to protect against a network DOS</a:t>
            </a:r>
          </a:p>
          <a:p>
            <a:r>
              <a:rPr lang="en-US" dirty="0" smtClean="0"/>
              <a:t>Research VM’s </a:t>
            </a:r>
            <a:r>
              <a:rPr lang="en-US" dirty="0" err="1" smtClean="0"/>
              <a:t>NAT’d</a:t>
            </a:r>
            <a:r>
              <a:rPr lang="en-US" dirty="0" smtClean="0"/>
              <a:t> on desktops</a:t>
            </a:r>
          </a:p>
          <a:p>
            <a:r>
              <a:rPr lang="en-US" dirty="0" smtClean="0"/>
              <a:t>Other standard protections – Firewalls, ACL’s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TS-logo-for-dark-bkg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81000"/>
            <a:ext cx="2743200" cy="110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20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>
          <a:xfrm>
            <a:off x="3352800" y="1127414"/>
            <a:ext cx="5638800" cy="56543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657600" y="5105400"/>
            <a:ext cx="4953000" cy="14478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92D05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271357" y="3576835"/>
            <a:ext cx="2743200" cy="990600"/>
          </a:xfrm>
          <a:prstGeom prst="roundRect">
            <a:avLst/>
          </a:prstGeom>
          <a:solidFill>
            <a:srgbClr val="92D05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OpenVPN</a:t>
            </a:r>
            <a:r>
              <a:rPr lang="en-US" dirty="0" smtClean="0"/>
              <a:t> End-Point (</a:t>
            </a:r>
            <a:r>
              <a:rPr lang="en-US" dirty="0" err="1" smtClean="0"/>
              <a:t>pfSense</a:t>
            </a:r>
            <a:r>
              <a:rPr lang="en-US" dirty="0" smtClean="0"/>
              <a:t>) / FW / Router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872345" y="5417127"/>
            <a:ext cx="2057400" cy="862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Condor Infrastructure Roles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5350217" y="1219200"/>
            <a:ext cx="3260383" cy="2381879"/>
            <a:chOff x="5326916" y="1447798"/>
            <a:chExt cx="3260383" cy="2381879"/>
          </a:xfrm>
        </p:grpSpPr>
        <p:sp>
          <p:nvSpPr>
            <p:cNvPr id="13" name="Rounded Rectangle 12"/>
            <p:cNvSpPr/>
            <p:nvPr/>
          </p:nvSpPr>
          <p:spPr>
            <a:xfrm>
              <a:off x="5326916" y="1447798"/>
              <a:ext cx="3260383" cy="2381879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 smtClean="0"/>
                <a:t>Research VM’s</a:t>
              </a:r>
              <a:endParaRPr lang="en-US" dirty="0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5572519" y="1972542"/>
              <a:ext cx="2819400" cy="1624445"/>
              <a:chOff x="5191519" y="1094510"/>
              <a:chExt cx="2819400" cy="1624445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5191519" y="1094510"/>
                <a:ext cx="2057400" cy="86244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ITS-SL6-LSCSOFT</a:t>
                </a:r>
                <a:endParaRPr lang="en-US" dirty="0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5343919" y="1246910"/>
                <a:ext cx="2057400" cy="86244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ITS-SL6-LSCSOFT</a:t>
                </a:r>
                <a:endParaRPr lang="en-US" dirty="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5496319" y="1399310"/>
                <a:ext cx="2057400" cy="86244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ITS-SL6-LSCSOFT</a:t>
                </a:r>
                <a:endParaRPr lang="en-US" dirty="0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5648719" y="1551710"/>
                <a:ext cx="2057400" cy="86244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ITS-SL6-LSCSOFT</a:t>
                </a:r>
                <a:endParaRPr lang="en-US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5801119" y="1704110"/>
                <a:ext cx="2057400" cy="86244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ITS-SL6-LSCSOFT</a:t>
                </a:r>
                <a:endParaRPr lang="en-US" dirty="0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5953519" y="1856510"/>
                <a:ext cx="2057400" cy="86244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ITS-SL6-LSCSOFT</a:t>
                </a:r>
                <a:endParaRPr lang="en-US" dirty="0"/>
              </a:p>
            </p:txBody>
          </p:sp>
        </p:grpSp>
      </p:grpSp>
      <p:sp>
        <p:nvSpPr>
          <p:cNvPr id="19" name="Rounded Rectangle 18"/>
          <p:cNvSpPr/>
          <p:nvPr/>
        </p:nvSpPr>
        <p:spPr>
          <a:xfrm>
            <a:off x="6248400" y="5403272"/>
            <a:ext cx="2057400" cy="862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Condor Submit Server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3" idx="2"/>
            <a:endCxn id="8" idx="3"/>
          </p:cNvCxnSpPr>
          <p:nvPr/>
        </p:nvCxnSpPr>
        <p:spPr>
          <a:xfrm flipH="1">
            <a:off x="5014557" y="3601079"/>
            <a:ext cx="1965852" cy="471056"/>
          </a:xfrm>
          <a:prstGeom prst="straightConnector1">
            <a:avLst/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502745" y="4114800"/>
            <a:ext cx="2895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10.x.x.x network</a:t>
            </a:r>
            <a:endParaRPr lang="en-US" sz="2800" dirty="0"/>
          </a:p>
        </p:txBody>
      </p:sp>
      <p:sp>
        <p:nvSpPr>
          <p:cNvPr id="2" name="Cloud 1"/>
          <p:cNvSpPr/>
          <p:nvPr/>
        </p:nvSpPr>
        <p:spPr>
          <a:xfrm>
            <a:off x="228600" y="1133560"/>
            <a:ext cx="2301554" cy="160712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Public Network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2" idx="1"/>
            <a:endCxn id="8" idx="1"/>
          </p:cNvCxnSpPr>
          <p:nvPr/>
        </p:nvCxnSpPr>
        <p:spPr>
          <a:xfrm rot="16200000" flipH="1">
            <a:off x="1158788" y="2959565"/>
            <a:ext cx="1333159" cy="891980"/>
          </a:xfrm>
          <a:prstGeom prst="bentConnector2">
            <a:avLst/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3"/>
            <a:endCxn id="23" idx="0"/>
          </p:cNvCxnSpPr>
          <p:nvPr/>
        </p:nvCxnSpPr>
        <p:spPr>
          <a:xfrm>
            <a:off x="5014557" y="4072135"/>
            <a:ext cx="1119543" cy="1033265"/>
          </a:xfrm>
          <a:prstGeom prst="straightConnector1">
            <a:avLst/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39334" y="5105400"/>
            <a:ext cx="2514600" cy="8001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Bottleneck for higher bandwidth jobs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54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edi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Medi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Medi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ITS PowerPoint Template</Template>
  <TotalTime>318</TotalTime>
  <Words>1159</Words>
  <Application>Microsoft Office PowerPoint</Application>
  <PresentationFormat>On-screen Show (4:3)</PresentationFormat>
  <Paragraphs>147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Perspective</vt:lpstr>
      <vt:lpstr>Median</vt:lpstr>
      <vt:lpstr>1_Median</vt:lpstr>
      <vt:lpstr>2_Median</vt:lpstr>
      <vt:lpstr>3_Median</vt:lpstr>
      <vt:lpstr>Building a Virtualized Desktop Grid</vt:lpstr>
      <vt:lpstr>Why create a desktop grid?</vt:lpstr>
      <vt:lpstr>Goals</vt:lpstr>
      <vt:lpstr>Integration of Existing Components</vt:lpstr>
      <vt:lpstr>Typical Challenges introducing the Grid (FUD)</vt:lpstr>
      <vt:lpstr>Security</vt:lpstr>
      <vt:lpstr>Security on the client</vt:lpstr>
      <vt:lpstr>Securing/Protecting the Infrastructure</vt:lpstr>
      <vt:lpstr>PowerPoint Presentation</vt:lpstr>
      <vt:lpstr>Technical</vt:lpstr>
      <vt:lpstr>Condor VM Coordinator (CMVC)</vt:lpstr>
      <vt:lpstr>Why did you write CVMC?</vt:lpstr>
      <vt:lpstr>Job Configuration</vt:lpstr>
      <vt:lpstr>PowerPoint Presentation</vt:lpstr>
      <vt:lpstr>Technical Challenges</vt:lpstr>
      <vt:lpstr>How do you “ensure” low impact?</vt:lpstr>
      <vt:lpstr>PowerPoint Presentation</vt:lpstr>
      <vt:lpstr>PowerPoint Presentation</vt:lpstr>
      <vt:lpstr>PowerPoint Presentation</vt:lpstr>
      <vt:lpstr>Next Steps</vt:lpstr>
      <vt:lpstr>Solving the Data Transfer Problem</vt:lpstr>
      <vt:lpstr>Idea: Cross-Pool Checkpoint Migration</vt:lpstr>
      <vt:lpstr>Devil in the Details</vt:lpstr>
      <vt:lpstr>Working Solution</vt:lpstr>
    </vt:vector>
  </TitlesOfParts>
  <Company>Syracuse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Virtualized Desktop Grid</dc:title>
  <dc:creator>ESS</dc:creator>
  <cp:lastModifiedBy>ESS</cp:lastModifiedBy>
  <cp:revision>80</cp:revision>
  <dcterms:created xsi:type="dcterms:W3CDTF">2012-04-24T02:24:15Z</dcterms:created>
  <dcterms:modified xsi:type="dcterms:W3CDTF">2012-05-02T12:38:47Z</dcterms:modified>
</cp:coreProperties>
</file>