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852" r:id="rId1"/>
    <p:sldMasterId id="2147484880" r:id="rId2"/>
    <p:sldMasterId id="2147484868" r:id="rId3"/>
    <p:sldMasterId id="2147484892" r:id="rId4"/>
  </p:sldMasterIdLst>
  <p:notesMasterIdLst>
    <p:notesMasterId r:id="rId21"/>
  </p:notesMasterIdLst>
  <p:handoutMasterIdLst>
    <p:handoutMasterId r:id="rId22"/>
  </p:handoutMasterIdLst>
  <p:sldIdLst>
    <p:sldId id="256" r:id="rId5"/>
    <p:sldId id="291" r:id="rId6"/>
    <p:sldId id="275" r:id="rId7"/>
    <p:sldId id="293" r:id="rId8"/>
    <p:sldId id="294" r:id="rId9"/>
    <p:sldId id="273" r:id="rId10"/>
    <p:sldId id="309" r:id="rId11"/>
    <p:sldId id="305" r:id="rId12"/>
    <p:sldId id="308" r:id="rId13"/>
    <p:sldId id="298" r:id="rId14"/>
    <p:sldId id="282" r:id="rId15"/>
    <p:sldId id="283" r:id="rId16"/>
    <p:sldId id="284" r:id="rId17"/>
    <p:sldId id="300" r:id="rId18"/>
    <p:sldId id="311" r:id="rId19"/>
    <p:sldId id="31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521" autoAdjust="0"/>
  </p:normalViewPr>
  <p:slideViewPr>
    <p:cSldViewPr snapToGrid="0" snapToObjects="1">
      <p:cViewPr varScale="1">
        <p:scale>
          <a:sx n="122" d="100"/>
          <a:sy n="122" d="100"/>
        </p:scale>
        <p:origin x="-11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C34B7-D556-8B49-B4AF-544F5439A515}" type="datetimeFigureOut">
              <a:t>5/1/12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726B1-D4E9-BA41-86DD-54EEED9EB34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3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8DBF6-E63E-4940-8AB5-DEFD294C72D8}" type="datetimeFigureOut">
              <a:t>5/1/12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D9024-1CE3-EF4C-AD33-353A71ADA9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1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36A26-779A-5E4E-8BB2-7E923E2789A6}" type="slidenum">
              <a:rPr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253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4D60A-A2F5-4649-8952-3A994CACD8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66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5571F-6E6E-FC43-8372-0C3C8ED27D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66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36A26-779A-5E4E-8BB2-7E923E2789A6}" type="slidenum">
              <a:rPr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253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78349"/>
            <a:ext cx="9144000" cy="1941027"/>
          </a:xfrm>
        </p:spPr>
        <p:txBody>
          <a:bodyPr lIns="274320"/>
          <a:lstStyle>
            <a:lvl1pPr algn="ctr">
              <a:lnSpc>
                <a:spcPct val="13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19377"/>
            <a:ext cx="9144000" cy="383862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0" rIns="274320" bIns="548640" rtlCol="0" anchor="t" anchorCtr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8D8155AC-33DA-B34D-A5CB-7536CBBD43B2}" type="datetime1">
              <a:t>5/1/12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8B3707CE-7F96-174D-993C-6CBB98B2DBFA}" type="datetime1">
              <a:t>5/1/12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28970846-0300-7848-B536-2203A7D1F6DF}" type="datetime1">
              <a:t>5/1/12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DC765D8D-A618-C648-AF35-67F92D435E2F}" type="datetime1">
              <a:t>5/1/12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FC0DEE27-AD52-954B-A65E-88A033BBB5E8}" type="datetime1">
              <a:t>5/1/12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6FAA3EB3-AF01-6044-BFB8-22D19E0E4F87}" type="datetime1">
              <a:t>5/1/12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AD5F-FFEC-E54E-BDC7-A9FF0BFF4A6B}" type="datetime1">
              <a:t>5/1/12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99AD-654C-1342-972E-EB245EE593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56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CA87-DBE3-9D4C-90B8-43A9414125AB}" type="datetime1">
              <a:t>5/1/12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99AD-654C-1342-972E-EB245EE593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04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51DD-6C4D-7A4B-BAEA-53172A46F2DC}" type="datetime1">
              <a:t>5/1/12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99AD-654C-1342-972E-EB245EE593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25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7379-0FDC-FB40-9A6D-5704365B2D1E}" type="datetime1">
              <a:t>5/1/12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99AD-654C-1342-972E-EB245EE593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8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FC3B1D52-A0E0-424C-886D-66355D5169E7}" type="datetime1">
              <a:t>5/1/12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C70A-C2C9-5F45-87FF-E4FC407EA37B}" type="datetime1">
              <a:t>5/1/12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99AD-654C-1342-972E-EB245EE593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69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818E-A522-0142-9A2F-5101A311F792}" type="datetime1">
              <a:t>5/1/12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99AD-654C-1342-972E-EB245EE593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4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7C99-FFF2-3A48-B96F-1829AA0CA9AF}" type="datetime1">
              <a:t>5/1/12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99AD-654C-1342-972E-EB245EE593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78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2F2F-924F-734B-BAF3-7AB90C384AA3}" type="datetime1">
              <a:t>5/1/12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99AD-654C-1342-972E-EB245EE593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52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6595-08CF-8F43-8C0B-148E3C774AF3}" type="datetime1">
              <a:t>5/1/12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99AD-654C-1342-972E-EB245EE593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411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B7F2-A47F-D340-B38F-9A056ACBACD5}" type="datetime1">
              <a:t>5/1/12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99AD-654C-1342-972E-EB245EE593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1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A109-E83C-B844-ADF9-C40A5D163676}" type="datetime1">
              <a:t>5/1/12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99AD-654C-1342-972E-EB245EE593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78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DF5E-479F-714B-90C6-CF6416FE5ECF}" type="datetime1">
              <a:t>5/1/12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5016-FDFB-6242-9073-85B8798E0E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82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F06B-7473-C641-B000-59BD54008494}" type="datetime1">
              <a:t>5/1/12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5016-FDFB-6242-9073-85B8798E0E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907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4FD1-9DD3-0E4B-9FB8-687178978F77}" type="datetime1">
              <a:t>5/1/12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5016-FDFB-6242-9073-85B8798E0E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5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181E6E0E-BC85-114F-874F-9EF8683A93CC}" type="datetime1">
              <a:t>5/1/12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3B9C-56F4-744B-976C-AFCC2F06E6A2}" type="datetime1">
              <a:t>5/1/12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5016-FDFB-6242-9073-85B8798E0E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203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B8ED-5B52-2C40-8E5F-9828E0320EEA}" type="datetime1">
              <a:t>5/1/12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5016-FDFB-6242-9073-85B8798E0E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283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09B5-6B3C-A347-B7E8-25AF2D7D2BA6}" type="datetime1">
              <a:t>5/1/12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5016-FDFB-6242-9073-85B8798E0E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618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3469-0E16-5248-8254-07B127186A76}" type="datetime1">
              <a:t>5/1/12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5016-FDFB-6242-9073-85B8798E0E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182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F20E-14F1-F349-908E-086255EB3FA2}" type="datetime1">
              <a:t>5/1/12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5016-FDFB-6242-9073-85B8798E0E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0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B59E-DFC6-BD4F-9342-41268319A809}" type="datetime1">
              <a:t>5/1/12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5016-FDFB-6242-9073-85B8798E0E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283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3871-1BB1-9042-A0AE-57E4EE3CC92E}" type="datetime1">
              <a:t>5/1/12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5016-FDFB-6242-9073-85B8798E0E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005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2196-B405-1448-96DF-BC3B4C14BC45}" type="datetime1">
              <a:t>5/1/12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5016-FDFB-6242-9073-85B8798E0E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103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4050-AD24-1149-92D3-F65924B0FBA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89B0-12B8-CD4B-9DC0-9C8374850F6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96403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4050-AD24-1149-92D3-F65924B0FBA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D1C5-8DD4-0F43-8A63-D7632A51B5A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08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8D881CAC-5A14-8648-9FD4-75BD18243546}" type="datetime1">
              <a:t>5/1/12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4050-AD24-1149-92D3-F65924B0FBA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D1C5-8DD4-0F43-8A63-D7632A51B5A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70978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4050-AD24-1149-92D3-F65924B0FBA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D1C5-8DD4-0F43-8A63-D7632A51B5A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02483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4050-AD24-1149-92D3-F65924B0FBA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D1C5-8DD4-0F43-8A63-D7632A51B5A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93142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4050-AD24-1149-92D3-F65924B0FBA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D1C5-8DD4-0F43-8A63-D7632A51B5A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7603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4050-AD24-1149-92D3-F65924B0FBA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D1C5-8DD4-0F43-8A63-D7632A51B5A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0449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4050-AD24-1149-92D3-F65924B0FBA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289B0-12B8-CD4B-9DC0-9C8374850F6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57519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4050-AD24-1149-92D3-F65924B0FBA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D1C5-8DD4-0F43-8A63-D7632A51B5A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9186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4050-AD24-1149-92D3-F65924B0FBA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D1C5-8DD4-0F43-8A63-D7632A51B5A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26266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4050-AD24-1149-92D3-F65924B0FBA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D1C5-8DD4-0F43-8A63-D7632A51B5A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395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4C94DF46-36F8-674F-9FA6-CD4361F4BFB4}" type="datetime1">
              <a:t>5/1/12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910668B7-69D6-FC42-B790-0334CD427824}" type="datetime1">
              <a:t>5/1/12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094242DA-E63B-1447-91D9-0A9024C52920}" type="datetime1">
              <a:t>5/1/12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75C7C67E-AFE8-F147-8040-E526528408BC}" type="datetime1">
              <a:t>5/1/12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/>
          <a:lstStyle/>
          <a:p>
            <a:fld id="{356CA812-C5B4-6B47-A312-2C9AB9CF7457}" type="datetime1">
              <a:t>5/1/12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effectLst/>
        </p:spPr>
        <p:txBody>
          <a:bodyPr vert="horz" lIns="548640" tIns="45720" rIns="274320" bIns="45720" rtlCol="0" anchor="ctr">
            <a:normAutofit/>
          </a:bodyPr>
          <a:lstStyle/>
          <a:p>
            <a:r>
              <a:rPr lang="en-US" smtClean="0"/>
              <a:t>Click to edit Master title stylefdsfd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332" y="1162222"/>
            <a:ext cx="8317568" cy="5295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9986" y="6495809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E40006-F5AC-DC4E-9183-11181D612CE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3" r:id="rId1"/>
    <p:sldLayoutId id="2147484854" r:id="rId2"/>
    <p:sldLayoutId id="2147484855" r:id="rId3"/>
    <p:sldLayoutId id="2147484856" r:id="rId4"/>
    <p:sldLayoutId id="2147484857" r:id="rId5"/>
    <p:sldLayoutId id="2147484858" r:id="rId6"/>
    <p:sldLayoutId id="2147484859" r:id="rId7"/>
    <p:sldLayoutId id="2147484860" r:id="rId8"/>
    <p:sldLayoutId id="2147484861" r:id="rId9"/>
    <p:sldLayoutId id="2147484862" r:id="rId10"/>
    <p:sldLayoutId id="2147484863" r:id="rId11"/>
    <p:sldLayoutId id="2147484864" r:id="rId12"/>
    <p:sldLayoutId id="2147484865" r:id="rId13"/>
    <p:sldLayoutId id="2147484866" r:id="rId14"/>
    <p:sldLayoutId id="2147484867" r:id="rId15"/>
  </p:sldLayoutIdLst>
  <p:hf hdr="0" ftr="0" dt="0"/>
  <p:txStyles>
    <p:titleStyle>
      <a:lvl1pPr marL="0" indent="0" algn="l" defTabSz="914400" rtl="0" eaLnBrk="1" latinLnBrk="0" hangingPunct="1">
        <a:spcBef>
          <a:spcPct val="0"/>
        </a:spcBef>
        <a:buNone/>
        <a:tabLst/>
        <a:defRPr sz="3600" kern="1200">
          <a:solidFill>
            <a:schemeClr val="bg1"/>
          </a:solidFill>
          <a:latin typeface="+mj-lt"/>
          <a:ea typeface="+mj-ea"/>
          <a:cs typeface="Futura"/>
        </a:defRPr>
      </a:lvl1pPr>
    </p:titleStyle>
    <p:bodyStyle>
      <a:lvl1pPr marL="455613" indent="-455613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Optima"/>
        </a:defRPr>
      </a:lvl1pPr>
      <a:lvl2pPr marL="742950" indent="-3937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Optima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Optima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Optima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Optima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84620-382E-1343-8345-859544F31CBB}" type="datetime1">
              <a:t>5/1/12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B99AD-654C-1342-972E-EB245EE593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7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1" r:id="rId1"/>
    <p:sldLayoutId id="2147484882" r:id="rId2"/>
    <p:sldLayoutId id="2147484883" r:id="rId3"/>
    <p:sldLayoutId id="2147484884" r:id="rId4"/>
    <p:sldLayoutId id="2147484885" r:id="rId5"/>
    <p:sldLayoutId id="2147484886" r:id="rId6"/>
    <p:sldLayoutId id="2147484887" r:id="rId7"/>
    <p:sldLayoutId id="2147484888" r:id="rId8"/>
    <p:sldLayoutId id="2147484889" r:id="rId9"/>
    <p:sldLayoutId id="2147484890" r:id="rId10"/>
    <p:sldLayoutId id="214748489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9F856-8249-744D-A2E2-4B21E8F4725C}" type="datetime1">
              <a:t>5/1/12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75016-FDFB-6242-9073-85B8798E0E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0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9" r:id="rId1"/>
    <p:sldLayoutId id="2147484870" r:id="rId2"/>
    <p:sldLayoutId id="2147484871" r:id="rId3"/>
    <p:sldLayoutId id="2147484872" r:id="rId4"/>
    <p:sldLayoutId id="2147484873" r:id="rId5"/>
    <p:sldLayoutId id="2147484874" r:id="rId6"/>
    <p:sldLayoutId id="2147484875" r:id="rId7"/>
    <p:sldLayoutId id="2147484876" r:id="rId8"/>
    <p:sldLayoutId id="2147484877" r:id="rId9"/>
    <p:sldLayoutId id="2147484878" r:id="rId10"/>
    <p:sldLayoutId id="214748487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54050-AD24-1149-92D3-F65924B0FBA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AD1C5-8DD4-0F43-8A63-D7632A51B5A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59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3" r:id="rId1"/>
    <p:sldLayoutId id="2147484894" r:id="rId2"/>
    <p:sldLayoutId id="2147484895" r:id="rId3"/>
    <p:sldLayoutId id="2147484896" r:id="rId4"/>
    <p:sldLayoutId id="2147484897" r:id="rId5"/>
    <p:sldLayoutId id="2147484898" r:id="rId6"/>
    <p:sldLayoutId id="2147484899" r:id="rId7"/>
    <p:sldLayoutId id="2147484900" r:id="rId8"/>
    <p:sldLayoutId id="2147484901" r:id="rId9"/>
    <p:sldLayoutId id="2147484902" r:id="rId10"/>
    <p:sldLayoutId id="214748490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wisc.edu/hazy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research.cs.wisc.edu/hazy/wisci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20" Type="http://schemas.openxmlformats.org/officeDocument/2006/relationships/image" Target="../media/image29.png"/><Relationship Id="rId21" Type="http://schemas.openxmlformats.org/officeDocument/2006/relationships/image" Target="../media/image30.jpg"/><Relationship Id="rId22" Type="http://schemas.openxmlformats.org/officeDocument/2006/relationships/image" Target="../media/image31.jpeg"/><Relationship Id="rId23" Type="http://schemas.openxmlformats.org/officeDocument/2006/relationships/image" Target="../media/image1.png"/><Relationship Id="rId10" Type="http://schemas.openxmlformats.org/officeDocument/2006/relationships/image" Target="../media/image5.png"/><Relationship Id="rId11" Type="http://schemas.openxmlformats.org/officeDocument/2006/relationships/image" Target="../media/image21.png"/><Relationship Id="rId12" Type="http://schemas.microsoft.com/office/2007/relationships/hdphoto" Target="../media/hdphoto1.wdp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image" Target="../media/image28.jpg"/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DeepDive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200" dirty="0" smtClean="0"/>
              <a:t>Deep Linguistic Processing with Condor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Feng</a:t>
            </a:r>
            <a:r>
              <a:rPr lang="en-US" b="1" dirty="0" smtClean="0"/>
              <a:t> </a:t>
            </a:r>
            <a:r>
              <a:rPr lang="en-US" b="1" dirty="0" err="1" smtClean="0"/>
              <a:t>Niu</a:t>
            </a:r>
            <a:r>
              <a:rPr lang="en-US" b="1" dirty="0" smtClean="0"/>
              <a:t>, </a:t>
            </a:r>
            <a:r>
              <a:rPr lang="en-US" b="1" dirty="0"/>
              <a:t>Christopher </a:t>
            </a:r>
            <a:r>
              <a:rPr lang="en-US" b="1" dirty="0" err="1"/>
              <a:t>Ré</a:t>
            </a:r>
            <a:r>
              <a:rPr lang="en-US" b="1" dirty="0"/>
              <a:t>, </a:t>
            </a:r>
            <a:r>
              <a:rPr lang="en-US" b="1" dirty="0" smtClean="0"/>
              <a:t>and </a:t>
            </a:r>
            <a:r>
              <a:rPr lang="en-US" b="1" dirty="0" err="1" smtClean="0"/>
              <a:t>Ce</a:t>
            </a:r>
            <a:r>
              <a:rPr lang="en-US" b="1" dirty="0" smtClean="0"/>
              <a:t> </a:t>
            </a:r>
            <a:r>
              <a:rPr lang="en-US" b="1" dirty="0"/>
              <a:t>Zhang</a:t>
            </a:r>
            <a:endParaRPr lang="en-US" b="1" dirty="0" smtClean="0"/>
          </a:p>
          <a:p>
            <a:r>
              <a:rPr lang="en-US" b="1" dirty="0" smtClean="0"/>
              <a:t>Hazy </a:t>
            </a:r>
            <a:r>
              <a:rPr lang="en-US" b="1" dirty="0"/>
              <a:t>Research </a:t>
            </a:r>
            <a:r>
              <a:rPr lang="en-US" b="1" dirty="0" smtClean="0"/>
              <a:t>Group </a:t>
            </a:r>
            <a:endParaRPr lang="en-US" b="1" dirty="0"/>
          </a:p>
          <a:p>
            <a:r>
              <a:rPr lang="en-US" dirty="0"/>
              <a:t>University of Wisconsin-</a:t>
            </a:r>
            <a:r>
              <a:rPr lang="en-US" dirty="0" smtClean="0"/>
              <a:t>Madison</a:t>
            </a:r>
          </a:p>
          <a:p>
            <a:r>
              <a:rPr lang="en-US" dirty="0" smtClean="0">
                <a:hlinkClick r:id="rId2"/>
              </a:rPr>
              <a:t>http://www.cs.wisc.edu/hazy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(see for students who did the real work)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3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Next Demos and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32" y="3695772"/>
            <a:ext cx="8317568" cy="551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 Glimpse at the Next Demos and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94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Demo: GeoDeepDive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</a:t>
            </a:r>
            <a:r>
              <a:rPr lang="en-US" dirty="0" err="1" smtClean="0"/>
              <a:t>Shanan</a:t>
            </a:r>
            <a:r>
              <a:rPr lang="en-US" dirty="0" smtClean="0"/>
              <a:t> Peters, Assoc. Prof., Geoscience, </a:t>
            </a:r>
            <a:r>
              <a:rPr lang="en-US" dirty="0" smtClean="0"/>
              <a:t>enhance a </a:t>
            </a:r>
            <a:r>
              <a:rPr lang="en-US" dirty="0" smtClean="0"/>
              <a:t>rock formation Database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91" y="2409889"/>
            <a:ext cx="7376471" cy="32506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83933" y="2284514"/>
            <a:ext cx="3349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Condor: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Acquire Articles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Feature Extraction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Measurement Extraction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7391" y="5736248"/>
            <a:ext cx="8117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We Hope to Answer</a:t>
            </a:r>
            <a:r>
              <a:rPr lang="en-US" sz="2800" i="1" dirty="0" smtClean="0"/>
              <a:t>: What is the carbon record of North America?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17096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Demo: AncientText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 Robin </a:t>
            </a:r>
            <a:r>
              <a:rPr lang="en-US" dirty="0" err="1"/>
              <a:t>Valenza</a:t>
            </a:r>
            <a:r>
              <a:rPr lang="en-US" dirty="0"/>
              <a:t>, Assoc. Prof., </a:t>
            </a:r>
            <a:r>
              <a:rPr lang="en-US" dirty="0" smtClean="0"/>
              <a:t>English understand 140K </a:t>
            </a:r>
            <a:r>
              <a:rPr lang="en-US" dirty="0"/>
              <a:t>books from </a:t>
            </a:r>
            <a:r>
              <a:rPr lang="en-US" dirty="0" smtClean="0"/>
              <a:t>UK 1700-1900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32" y="2049600"/>
            <a:ext cx="5451613" cy="42468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67213" y="2800458"/>
            <a:ext cx="34116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Condor Helps: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Building Topic Models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Slice and Dice!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By Year, Author, …</a:t>
            </a:r>
          </a:p>
          <a:p>
            <a:pPr marL="742950" lvl="1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/>
              <a:t>A</a:t>
            </a:r>
            <a:r>
              <a:rPr lang="en-US" dirty="0" smtClean="0"/>
              <a:t>dvanced OCR</a:t>
            </a:r>
          </a:p>
          <a:p>
            <a:pPr marL="742950" lvl="1" indent="-285750">
              <a:buFontTx/>
              <a:buChar char="-"/>
            </a:pPr>
            <a:r>
              <a:rPr lang="en-US" b="1" dirty="0" smtClean="0"/>
              <a:t>Challenge</a:t>
            </a:r>
            <a:r>
              <a:rPr lang="en-US" dirty="0" smtClean="0"/>
              <a:t> how many alternatives to store?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72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Demo: MadWiki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Machine-powered </a:t>
            </a:r>
            <a:r>
              <a:rPr lang="en-US" dirty="0" smtClean="0"/>
              <a:t>Wiki </a:t>
            </a:r>
            <a:r>
              <a:rPr lang="en-US" dirty="0"/>
              <a:t>on </a:t>
            </a:r>
            <a:r>
              <a:rPr lang="en-US" dirty="0" smtClean="0"/>
              <a:t>Madison </a:t>
            </a:r>
            <a:r>
              <a:rPr lang="en-US" dirty="0" smtClean="0"/>
              <a:t>people </a:t>
            </a:r>
            <a:r>
              <a:rPr lang="en-US" dirty="0" smtClean="0"/>
              <a:t>with Erik Paulsen, </a:t>
            </a:r>
            <a:r>
              <a:rPr lang="en-US" dirty="0" smtClean="0"/>
              <a:t>Computer </a:t>
            </a:r>
            <a:r>
              <a:rPr lang="en-US" dirty="0" smtClean="0"/>
              <a:t>Sciences.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31" y="2276673"/>
            <a:ext cx="6684617" cy="339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0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Condor is the </a:t>
            </a:r>
            <a:r>
              <a:rPr lang="en-US" i="1" dirty="0" smtClean="0"/>
              <a:t>key </a:t>
            </a:r>
            <a:r>
              <a:rPr lang="en-US" i="1" dirty="0" smtClean="0"/>
              <a:t>enabling </a:t>
            </a:r>
            <a:r>
              <a:rPr lang="en-US" i="1" dirty="0" smtClean="0"/>
              <a:t>tech</a:t>
            </a:r>
            <a:r>
              <a:rPr lang="en-US" dirty="0" smtClean="0"/>
              <a:t> across a large number of </a:t>
            </a:r>
            <a:r>
              <a:rPr lang="en-US" dirty="0" smtClean="0"/>
              <a:t>our projects</a:t>
            </a:r>
            <a:endParaRPr lang="en-US" dirty="0" smtClean="0"/>
          </a:p>
          <a:p>
            <a:pPr lvl="1"/>
            <a:r>
              <a:rPr lang="en-US" dirty="0" smtClean="0"/>
              <a:t>Crawling, Feature Extraction, and </a:t>
            </a:r>
            <a:r>
              <a:rPr lang="en-US" dirty="0" smtClean="0"/>
              <a:t>Data Processing, …. and even Statistical Inference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We started with a </a:t>
            </a:r>
            <a:r>
              <a:rPr lang="en-US" dirty="0" err="1" smtClean="0"/>
              <a:t>Hadoop</a:t>
            </a:r>
            <a:r>
              <a:rPr lang="en-US" dirty="0" smtClean="0"/>
              <a:t>-based infrastructure</a:t>
            </a:r>
            <a:r>
              <a:rPr lang="en-US" dirty="0" smtClean="0"/>
              <a:t> </a:t>
            </a:r>
            <a:r>
              <a:rPr lang="en-US" dirty="0" smtClean="0"/>
              <a:t>but are gradually </a:t>
            </a:r>
            <a:r>
              <a:rPr lang="en-US" dirty="0" smtClean="0"/>
              <a:t>killing it off.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7332" y="4913816"/>
            <a:ext cx="8317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Thank you to Condor and CHTC</a:t>
            </a:r>
            <a:r>
              <a:rPr lang="en-US" sz="2800" b="1" dirty="0" smtClean="0"/>
              <a:t>!</a:t>
            </a:r>
          </a:p>
          <a:p>
            <a:pPr algn="ctr"/>
            <a:r>
              <a:rPr lang="en-US" sz="2800" dirty="0" err="1" smtClean="0"/>
              <a:t>Miron</a:t>
            </a:r>
            <a:r>
              <a:rPr lang="en-US" sz="2800" dirty="0"/>
              <a:t>, </a:t>
            </a:r>
            <a:r>
              <a:rPr lang="en-US" sz="2800" dirty="0" smtClean="0"/>
              <a:t>Bill, </a:t>
            </a:r>
            <a:r>
              <a:rPr lang="en-US" sz="2800" dirty="0" err="1" smtClean="0"/>
              <a:t>Brooklin</a:t>
            </a:r>
            <a:r>
              <a:rPr lang="en-US" sz="2800" dirty="0" smtClean="0"/>
              <a:t>, Ken</a:t>
            </a:r>
            <a:r>
              <a:rPr lang="en-US" sz="2800" dirty="0"/>
              <a:t>, </a:t>
            </a:r>
            <a:r>
              <a:rPr lang="en-US" sz="2800" dirty="0" smtClean="0"/>
              <a:t>Todd</a:t>
            </a:r>
            <a:r>
              <a:rPr lang="en-US" sz="2800" dirty="0" smtClean="0"/>
              <a:t>, Zach, </a:t>
            </a:r>
          </a:p>
          <a:p>
            <a:pPr algn="ctr"/>
            <a:r>
              <a:rPr lang="en-US" sz="2800" dirty="0" smtClean="0"/>
              <a:t>and the Condor and CHTC Teams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1415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88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Wikipedi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8" y="1267250"/>
            <a:ext cx="1085616" cy="1329825"/>
          </a:xfrm>
          <a:prstGeom prst="rect">
            <a:avLst/>
          </a:prstGeom>
        </p:spPr>
      </p:pic>
      <p:pic>
        <p:nvPicPr>
          <p:cNvPr id="62" name="Picture 61" descr="1325997340_publis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89" y="1886312"/>
            <a:ext cx="506845" cy="506845"/>
          </a:xfrm>
          <a:prstGeom prst="rect">
            <a:avLst/>
          </a:prstGeom>
        </p:spPr>
      </p:pic>
      <p:pic>
        <p:nvPicPr>
          <p:cNvPr id="63" name="Picture 62" descr="cloud_clip_art_16279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310" y="1530606"/>
            <a:ext cx="415317" cy="355706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3367899" y="1272931"/>
            <a:ext cx="340479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prstClr val="black"/>
                </a:solidFill>
              </a:rPr>
              <a:t>What </a:t>
            </a:r>
            <a:r>
              <a:rPr lang="en-US" b="1">
                <a:solidFill>
                  <a:prstClr val="black"/>
                </a:solidFill>
              </a:rPr>
              <a:t>about Barack Obama?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prstClr val="black"/>
                </a:solidFill>
              </a:rPr>
              <a:t>wife is Michelle Obama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prstClr val="black"/>
                </a:solidFill>
              </a:rPr>
              <a:t>went to Harvard Law School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prstClr val="black"/>
                </a:solidFill>
              </a:rPr>
              <a:t>…</a:t>
            </a:r>
          </a:p>
        </p:txBody>
      </p:sp>
      <p:pic>
        <p:nvPicPr>
          <p:cNvPr id="65" name="Picture 64" descr="images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32882" y="1342780"/>
            <a:ext cx="1016000" cy="1130480"/>
          </a:xfrm>
          <a:prstGeom prst="rect">
            <a:avLst/>
          </a:prstGeom>
        </p:spPr>
      </p:pic>
      <p:pic>
        <p:nvPicPr>
          <p:cNvPr id="66" name="Picture 65" descr="user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073" y="1752824"/>
            <a:ext cx="720436" cy="720436"/>
          </a:xfrm>
          <a:prstGeom prst="rect">
            <a:avLst/>
          </a:prstGeom>
        </p:spPr>
      </p:pic>
      <p:grpSp>
        <p:nvGrpSpPr>
          <p:cNvPr id="115" name="Group 114"/>
          <p:cNvGrpSpPr/>
          <p:nvPr/>
        </p:nvGrpSpPr>
        <p:grpSpPr>
          <a:xfrm>
            <a:off x="362619" y="5694451"/>
            <a:ext cx="8481147" cy="581605"/>
            <a:chOff x="362619" y="5909873"/>
            <a:chExt cx="8481147" cy="581605"/>
          </a:xfrm>
        </p:grpSpPr>
        <p:pic>
          <p:nvPicPr>
            <p:cNvPr id="67" name="Picture 66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619" y="5909873"/>
              <a:ext cx="581605" cy="581605"/>
            </a:xfrm>
            <a:prstGeom prst="rect">
              <a:avLst/>
            </a:prstGeom>
          </p:spPr>
        </p:pic>
        <p:pic>
          <p:nvPicPr>
            <p:cNvPr id="68" name="Picture 67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535" y="5909873"/>
              <a:ext cx="581605" cy="581605"/>
            </a:xfrm>
            <a:prstGeom prst="rect">
              <a:avLst/>
            </a:prstGeom>
          </p:spPr>
        </p:pic>
        <p:pic>
          <p:nvPicPr>
            <p:cNvPr id="69" name="Picture 68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909" y="5909873"/>
              <a:ext cx="581605" cy="581605"/>
            </a:xfrm>
            <a:prstGeom prst="rect">
              <a:avLst/>
            </a:prstGeom>
          </p:spPr>
        </p:pic>
        <p:pic>
          <p:nvPicPr>
            <p:cNvPr id="70" name="Picture 69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0283" y="5909873"/>
              <a:ext cx="581605" cy="581605"/>
            </a:xfrm>
            <a:prstGeom prst="rect">
              <a:avLst/>
            </a:prstGeom>
          </p:spPr>
        </p:pic>
        <p:pic>
          <p:nvPicPr>
            <p:cNvPr id="71" name="Picture 70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657" y="5909873"/>
              <a:ext cx="581605" cy="581605"/>
            </a:xfrm>
            <a:prstGeom prst="rect">
              <a:avLst/>
            </a:prstGeom>
          </p:spPr>
        </p:pic>
        <p:pic>
          <p:nvPicPr>
            <p:cNvPr id="72" name="Picture 71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031" y="5909873"/>
              <a:ext cx="581605" cy="581605"/>
            </a:xfrm>
            <a:prstGeom prst="rect">
              <a:avLst/>
            </a:prstGeom>
          </p:spPr>
        </p:pic>
        <p:pic>
          <p:nvPicPr>
            <p:cNvPr id="73" name="Picture 72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1405" y="5909873"/>
              <a:ext cx="581605" cy="581605"/>
            </a:xfrm>
            <a:prstGeom prst="rect">
              <a:avLst/>
            </a:prstGeom>
          </p:spPr>
        </p:pic>
        <p:pic>
          <p:nvPicPr>
            <p:cNvPr id="74" name="Picture 73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1779" y="5909873"/>
              <a:ext cx="581605" cy="581605"/>
            </a:xfrm>
            <a:prstGeom prst="rect">
              <a:avLst/>
            </a:prstGeom>
          </p:spPr>
        </p:pic>
        <p:pic>
          <p:nvPicPr>
            <p:cNvPr id="75" name="Picture 74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77" y="5909873"/>
              <a:ext cx="581605" cy="581605"/>
            </a:xfrm>
            <a:prstGeom prst="rect">
              <a:avLst/>
            </a:prstGeom>
          </p:spPr>
        </p:pic>
        <p:pic>
          <p:nvPicPr>
            <p:cNvPr id="76" name="Picture 75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6451" y="5909873"/>
              <a:ext cx="581605" cy="581605"/>
            </a:xfrm>
            <a:prstGeom prst="rect">
              <a:avLst/>
            </a:prstGeom>
          </p:spPr>
        </p:pic>
        <p:pic>
          <p:nvPicPr>
            <p:cNvPr id="77" name="Picture 76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825" y="5909873"/>
              <a:ext cx="581605" cy="581605"/>
            </a:xfrm>
            <a:prstGeom prst="rect">
              <a:avLst/>
            </a:prstGeom>
          </p:spPr>
        </p:pic>
        <p:pic>
          <p:nvPicPr>
            <p:cNvPr id="78" name="Picture 77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7197" y="5909873"/>
              <a:ext cx="581605" cy="581605"/>
            </a:xfrm>
            <a:prstGeom prst="rect">
              <a:avLst/>
            </a:prstGeom>
          </p:spPr>
        </p:pic>
        <p:pic>
          <p:nvPicPr>
            <p:cNvPr id="79" name="Picture 78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573" y="5909873"/>
              <a:ext cx="581605" cy="581605"/>
            </a:xfrm>
            <a:prstGeom prst="rect">
              <a:avLst/>
            </a:prstGeom>
          </p:spPr>
        </p:pic>
        <p:pic>
          <p:nvPicPr>
            <p:cNvPr id="80" name="Picture 79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7947" y="5909873"/>
              <a:ext cx="581605" cy="581605"/>
            </a:xfrm>
            <a:prstGeom prst="rect">
              <a:avLst/>
            </a:prstGeom>
          </p:spPr>
        </p:pic>
        <p:pic>
          <p:nvPicPr>
            <p:cNvPr id="81" name="Picture 80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321" y="5909873"/>
              <a:ext cx="581605" cy="581605"/>
            </a:xfrm>
            <a:prstGeom prst="rect">
              <a:avLst/>
            </a:prstGeom>
          </p:spPr>
        </p:pic>
        <p:pic>
          <p:nvPicPr>
            <p:cNvPr id="82" name="Picture 81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695" y="5909873"/>
              <a:ext cx="581605" cy="581605"/>
            </a:xfrm>
            <a:prstGeom prst="rect">
              <a:avLst/>
            </a:prstGeom>
          </p:spPr>
        </p:pic>
        <p:pic>
          <p:nvPicPr>
            <p:cNvPr id="83" name="Picture 82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2993" y="5909873"/>
              <a:ext cx="581605" cy="581605"/>
            </a:xfrm>
            <a:prstGeom prst="rect">
              <a:avLst/>
            </a:prstGeom>
          </p:spPr>
        </p:pic>
        <p:pic>
          <p:nvPicPr>
            <p:cNvPr id="84" name="Picture 83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3367" y="5909873"/>
              <a:ext cx="581605" cy="581605"/>
            </a:xfrm>
            <a:prstGeom prst="rect">
              <a:avLst/>
            </a:prstGeom>
          </p:spPr>
        </p:pic>
        <p:pic>
          <p:nvPicPr>
            <p:cNvPr id="85" name="Picture 84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741" y="5909873"/>
              <a:ext cx="581605" cy="581605"/>
            </a:xfrm>
            <a:prstGeom prst="rect">
              <a:avLst/>
            </a:prstGeom>
          </p:spPr>
        </p:pic>
        <p:pic>
          <p:nvPicPr>
            <p:cNvPr id="86" name="Picture 85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4115" y="5909873"/>
              <a:ext cx="581605" cy="581605"/>
            </a:xfrm>
            <a:prstGeom prst="rect">
              <a:avLst/>
            </a:prstGeom>
          </p:spPr>
        </p:pic>
        <p:pic>
          <p:nvPicPr>
            <p:cNvPr id="87" name="Picture 86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489" y="5909873"/>
              <a:ext cx="581605" cy="581605"/>
            </a:xfrm>
            <a:prstGeom prst="rect">
              <a:avLst/>
            </a:prstGeom>
          </p:spPr>
        </p:pic>
        <p:pic>
          <p:nvPicPr>
            <p:cNvPr id="88" name="Picture 87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4863" y="5909873"/>
              <a:ext cx="581605" cy="581605"/>
            </a:xfrm>
            <a:prstGeom prst="rect">
              <a:avLst/>
            </a:prstGeom>
          </p:spPr>
        </p:pic>
        <p:pic>
          <p:nvPicPr>
            <p:cNvPr id="89" name="Picture 88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5237" y="5909873"/>
              <a:ext cx="581605" cy="581605"/>
            </a:xfrm>
            <a:prstGeom prst="rect">
              <a:avLst/>
            </a:prstGeom>
          </p:spPr>
        </p:pic>
        <p:pic>
          <p:nvPicPr>
            <p:cNvPr id="90" name="Picture 89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161" y="5909873"/>
              <a:ext cx="581605" cy="581605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68710" y="2926147"/>
            <a:ext cx="7805006" cy="2534872"/>
            <a:chOff x="668710" y="2926147"/>
            <a:chExt cx="7805006" cy="2534872"/>
          </a:xfrm>
        </p:grpSpPr>
        <p:pic>
          <p:nvPicPr>
            <p:cNvPr id="93" name="Picture 92" descr="browser_earth_internet_world_icon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351" y="2926147"/>
              <a:ext cx="768118" cy="768118"/>
            </a:xfrm>
            <a:prstGeom prst="rect">
              <a:avLst/>
            </a:prstGeom>
          </p:spPr>
        </p:pic>
        <p:pic>
          <p:nvPicPr>
            <p:cNvPr id="96" name="Picture 95" descr="chat_comment_talk_icon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4675" y="2964548"/>
              <a:ext cx="691317" cy="691317"/>
            </a:xfrm>
            <a:prstGeom prst="rect">
              <a:avLst/>
            </a:prstGeom>
          </p:spPr>
        </p:pic>
        <p:pic>
          <p:nvPicPr>
            <p:cNvPr id="99" name="Picture 98" descr="movie_icon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913" y="4236931"/>
              <a:ext cx="798994" cy="798994"/>
            </a:xfrm>
            <a:prstGeom prst="rect">
              <a:avLst/>
            </a:prstGeom>
          </p:spPr>
        </p:pic>
        <p:pic>
          <p:nvPicPr>
            <p:cNvPr id="102" name="Picture 101" descr="camera_icon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322" y="4202417"/>
              <a:ext cx="868023" cy="868023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>
            <a:xfrm>
              <a:off x="668710" y="3747001"/>
              <a:ext cx="26954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Billions</a:t>
              </a:r>
              <a:r>
                <a:rPr lang="en-US" sz="2000">
                  <a:solidFill>
                    <a:prstClr val="black"/>
                  </a:solidFill>
                </a:rPr>
                <a:t> of webpages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655065" y="3747001"/>
              <a:ext cx="21716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Billions</a:t>
              </a:r>
              <a:r>
                <a:rPr lang="en-US" sz="2000">
                  <a:solidFill>
                    <a:prstClr val="black"/>
                  </a:solidFill>
                </a:rPr>
                <a:t> of tweets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587501" y="5060909"/>
              <a:ext cx="22054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Billions</a:t>
              </a:r>
              <a:r>
                <a:rPr lang="en-US" sz="2000">
                  <a:solidFill>
                    <a:prstClr val="black"/>
                  </a:solidFill>
                </a:rPr>
                <a:t> of photos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58378" y="5060909"/>
              <a:ext cx="2155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Billions</a:t>
              </a:r>
              <a:r>
                <a:rPr lang="en-US" sz="2000">
                  <a:solidFill>
                    <a:prstClr val="black"/>
                  </a:solidFill>
                </a:rPr>
                <a:t> of videos</a:t>
              </a:r>
            </a:p>
          </p:txBody>
        </p:sp>
        <p:pic>
          <p:nvPicPr>
            <p:cNvPr id="109" name="Picture 108" descr="notepad_icon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045" y="4292154"/>
              <a:ext cx="688548" cy="688548"/>
            </a:xfrm>
            <a:prstGeom prst="rect">
              <a:avLst/>
            </a:prstGeom>
          </p:spPr>
        </p:pic>
        <p:pic>
          <p:nvPicPr>
            <p:cNvPr id="112" name="Picture 111" descr="rss_signal_icon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4337" y="2945224"/>
              <a:ext cx="729965" cy="729965"/>
            </a:xfrm>
            <a:prstGeom prst="rect">
              <a:avLst/>
            </a:prstGeom>
          </p:spPr>
        </p:pic>
        <p:sp>
          <p:nvSpPr>
            <p:cNvPr id="113" name="TextBox 112"/>
            <p:cNvSpPr txBox="1"/>
            <p:nvPr/>
          </p:nvSpPr>
          <p:spPr>
            <a:xfrm>
              <a:off x="6303581" y="3747001"/>
              <a:ext cx="21701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Billions</a:t>
              </a:r>
              <a:r>
                <a:rPr lang="en-US" sz="2000">
                  <a:solidFill>
                    <a:prstClr val="black"/>
                  </a:solidFill>
                </a:rPr>
                <a:t> of events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410281" y="5060909"/>
              <a:ext cx="20181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Billions</a:t>
              </a:r>
              <a:r>
                <a:rPr lang="en-US" sz="2000">
                  <a:solidFill>
                    <a:prstClr val="black"/>
                  </a:solidFill>
                </a:rPr>
                <a:t> of blogs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08469" y="3208401"/>
            <a:ext cx="5903260" cy="1862039"/>
            <a:chOff x="2208469" y="2843982"/>
            <a:chExt cx="5903260" cy="1862039"/>
          </a:xfrm>
        </p:grpSpPr>
        <p:pic>
          <p:nvPicPr>
            <p:cNvPr id="116" name="Picture 115" descr="images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21412" y="2843982"/>
              <a:ext cx="484058" cy="538600"/>
            </a:xfrm>
            <a:prstGeom prst="rect">
              <a:avLst/>
            </a:prstGeom>
          </p:spPr>
        </p:pic>
        <p:pic>
          <p:nvPicPr>
            <p:cNvPr id="117" name="Picture 116" descr="images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53602" y="2849663"/>
              <a:ext cx="484058" cy="538600"/>
            </a:xfrm>
            <a:prstGeom prst="rect">
              <a:avLst/>
            </a:prstGeom>
          </p:spPr>
        </p:pic>
        <p:pic>
          <p:nvPicPr>
            <p:cNvPr id="118" name="Picture 117" descr="images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27671" y="2843982"/>
              <a:ext cx="484058" cy="538600"/>
            </a:xfrm>
            <a:prstGeom prst="rect">
              <a:avLst/>
            </a:prstGeom>
          </p:spPr>
        </p:pic>
        <p:pic>
          <p:nvPicPr>
            <p:cNvPr id="119" name="Picture 118" descr="images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08469" y="4132906"/>
              <a:ext cx="484058" cy="538600"/>
            </a:xfrm>
            <a:prstGeom prst="rect">
              <a:avLst/>
            </a:prstGeom>
          </p:spPr>
        </p:pic>
        <p:pic>
          <p:nvPicPr>
            <p:cNvPr id="120" name="Picture 119" descr="images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82890" y="4167421"/>
              <a:ext cx="484058" cy="538600"/>
            </a:xfrm>
            <a:prstGeom prst="rect">
              <a:avLst/>
            </a:prstGeom>
          </p:spPr>
        </p:pic>
        <p:pic>
          <p:nvPicPr>
            <p:cNvPr id="121" name="Picture 120" descr="images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01413" y="4132906"/>
              <a:ext cx="484058" cy="5386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Idea: Machine-Curated Wikipedia</a:t>
            </a:r>
          </a:p>
        </p:txBody>
      </p:sp>
    </p:spTree>
    <p:extLst>
      <p:ext uri="{BB962C8B-B14F-4D97-AF65-F5344CB8AC3E}">
        <p14:creationId xmlns:p14="http://schemas.microsoft.com/office/powerpoint/2010/main" val="2634871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Our </a:t>
            </a:r>
            <a:r>
              <a:rPr lang="en-US" dirty="0" smtClean="0"/>
              <a:t>research group</a:t>
            </a:r>
            <a:r>
              <a:rPr lang="en-US" dirty="0" smtClean="0"/>
              <a:t>’s</a:t>
            </a:r>
            <a:r>
              <a:rPr lang="en-US" dirty="0"/>
              <a:t> </a:t>
            </a:r>
            <a:r>
              <a:rPr lang="en-US" dirty="0" smtClean="0"/>
              <a:t>hypothesis</a:t>
            </a:r>
            <a:r>
              <a:rPr lang="en-US" dirty="0" smtClean="0"/>
              <a:t>: </a:t>
            </a:r>
            <a:endParaRPr lang="en-US" i="1" dirty="0" smtClean="0"/>
          </a:p>
          <a:p>
            <a:pPr marL="0" indent="0">
              <a:buNone/>
            </a:pPr>
            <a:r>
              <a:rPr lang="en-US" sz="3200" i="1" dirty="0" smtClean="0"/>
              <a:t>“</a:t>
            </a:r>
            <a:r>
              <a:rPr lang="en-US" sz="3200" i="1" dirty="0" smtClean="0"/>
              <a:t>The next breakthrough in data analysis may not be in individual algorithms… </a:t>
            </a:r>
          </a:p>
          <a:p>
            <a:pPr marL="0" indent="0">
              <a:buNone/>
            </a:pPr>
            <a:r>
              <a:rPr lang="en-US" sz="3200" i="1" dirty="0" smtClean="0"/>
              <a:t>But may be in the ability to rapidly combine, deploy, and maintain existing </a:t>
            </a:r>
            <a:r>
              <a:rPr lang="en-US" sz="3200" i="1" dirty="0" smtClean="0"/>
              <a:t>algorithms.”</a:t>
            </a:r>
            <a:endParaRPr lang="en-US" sz="3200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7333" y="4915713"/>
            <a:ext cx="8317567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With Condor’s help, use state-of-the-art NLU tools and statistical inference to read the web.</a:t>
            </a:r>
            <a:endParaRPr lang="en-US" sz="2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07333" y="6001962"/>
            <a:ext cx="8317567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Today’s talk, demos.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4068066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Wikipedi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8" y="1267250"/>
            <a:ext cx="1085616" cy="1329825"/>
          </a:xfrm>
          <a:prstGeom prst="rect">
            <a:avLst/>
          </a:prstGeom>
        </p:spPr>
      </p:pic>
      <p:pic>
        <p:nvPicPr>
          <p:cNvPr id="62" name="Picture 61" descr="1325997340_publis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89" y="1886312"/>
            <a:ext cx="506845" cy="506845"/>
          </a:xfrm>
          <a:prstGeom prst="rect">
            <a:avLst/>
          </a:prstGeom>
        </p:spPr>
      </p:pic>
      <p:pic>
        <p:nvPicPr>
          <p:cNvPr id="63" name="Picture 62" descr="cloud_clip_art_16279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310" y="1530606"/>
            <a:ext cx="415317" cy="355706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3367899" y="1272931"/>
            <a:ext cx="340479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prstClr val="black"/>
                </a:solidFill>
              </a:rPr>
              <a:t>What </a:t>
            </a:r>
            <a:r>
              <a:rPr lang="en-US" b="1">
                <a:solidFill>
                  <a:prstClr val="black"/>
                </a:solidFill>
              </a:rPr>
              <a:t>about Barack Obama?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prstClr val="black"/>
                </a:solidFill>
              </a:rPr>
              <a:t>wife is Michelle Obama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prstClr val="black"/>
                </a:solidFill>
              </a:rPr>
              <a:t>went to Harvard Law School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prstClr val="black"/>
                </a:solidFill>
              </a:rPr>
              <a:t>…</a:t>
            </a:r>
          </a:p>
        </p:txBody>
      </p:sp>
      <p:pic>
        <p:nvPicPr>
          <p:cNvPr id="65" name="Picture 64" descr="images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32882" y="1342780"/>
            <a:ext cx="1016000" cy="1130480"/>
          </a:xfrm>
          <a:prstGeom prst="rect">
            <a:avLst/>
          </a:prstGeom>
        </p:spPr>
      </p:pic>
      <p:pic>
        <p:nvPicPr>
          <p:cNvPr id="66" name="Picture 65" descr="user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073" y="1752824"/>
            <a:ext cx="720436" cy="720436"/>
          </a:xfrm>
          <a:prstGeom prst="rect">
            <a:avLst/>
          </a:prstGeom>
        </p:spPr>
      </p:pic>
      <p:grpSp>
        <p:nvGrpSpPr>
          <p:cNvPr id="115" name="Group 114"/>
          <p:cNvGrpSpPr/>
          <p:nvPr/>
        </p:nvGrpSpPr>
        <p:grpSpPr>
          <a:xfrm>
            <a:off x="362619" y="5694451"/>
            <a:ext cx="8481147" cy="581605"/>
            <a:chOff x="362619" y="5909873"/>
            <a:chExt cx="8481147" cy="581605"/>
          </a:xfrm>
        </p:grpSpPr>
        <p:pic>
          <p:nvPicPr>
            <p:cNvPr id="67" name="Picture 66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619" y="5909873"/>
              <a:ext cx="581605" cy="581605"/>
            </a:xfrm>
            <a:prstGeom prst="rect">
              <a:avLst/>
            </a:prstGeom>
          </p:spPr>
        </p:pic>
        <p:pic>
          <p:nvPicPr>
            <p:cNvPr id="68" name="Picture 67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535" y="5909873"/>
              <a:ext cx="581605" cy="581605"/>
            </a:xfrm>
            <a:prstGeom prst="rect">
              <a:avLst/>
            </a:prstGeom>
          </p:spPr>
        </p:pic>
        <p:pic>
          <p:nvPicPr>
            <p:cNvPr id="69" name="Picture 68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909" y="5909873"/>
              <a:ext cx="581605" cy="581605"/>
            </a:xfrm>
            <a:prstGeom prst="rect">
              <a:avLst/>
            </a:prstGeom>
          </p:spPr>
        </p:pic>
        <p:pic>
          <p:nvPicPr>
            <p:cNvPr id="70" name="Picture 69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0283" y="5909873"/>
              <a:ext cx="581605" cy="581605"/>
            </a:xfrm>
            <a:prstGeom prst="rect">
              <a:avLst/>
            </a:prstGeom>
          </p:spPr>
        </p:pic>
        <p:pic>
          <p:nvPicPr>
            <p:cNvPr id="71" name="Picture 70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657" y="5909873"/>
              <a:ext cx="581605" cy="581605"/>
            </a:xfrm>
            <a:prstGeom prst="rect">
              <a:avLst/>
            </a:prstGeom>
          </p:spPr>
        </p:pic>
        <p:pic>
          <p:nvPicPr>
            <p:cNvPr id="72" name="Picture 71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031" y="5909873"/>
              <a:ext cx="581605" cy="581605"/>
            </a:xfrm>
            <a:prstGeom prst="rect">
              <a:avLst/>
            </a:prstGeom>
          </p:spPr>
        </p:pic>
        <p:pic>
          <p:nvPicPr>
            <p:cNvPr id="73" name="Picture 72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1405" y="5909873"/>
              <a:ext cx="581605" cy="581605"/>
            </a:xfrm>
            <a:prstGeom prst="rect">
              <a:avLst/>
            </a:prstGeom>
          </p:spPr>
        </p:pic>
        <p:pic>
          <p:nvPicPr>
            <p:cNvPr id="74" name="Picture 73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1779" y="5909873"/>
              <a:ext cx="581605" cy="581605"/>
            </a:xfrm>
            <a:prstGeom prst="rect">
              <a:avLst/>
            </a:prstGeom>
          </p:spPr>
        </p:pic>
        <p:pic>
          <p:nvPicPr>
            <p:cNvPr id="75" name="Picture 74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77" y="5909873"/>
              <a:ext cx="581605" cy="581605"/>
            </a:xfrm>
            <a:prstGeom prst="rect">
              <a:avLst/>
            </a:prstGeom>
          </p:spPr>
        </p:pic>
        <p:pic>
          <p:nvPicPr>
            <p:cNvPr id="76" name="Picture 75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6451" y="5909873"/>
              <a:ext cx="581605" cy="581605"/>
            </a:xfrm>
            <a:prstGeom prst="rect">
              <a:avLst/>
            </a:prstGeom>
          </p:spPr>
        </p:pic>
        <p:pic>
          <p:nvPicPr>
            <p:cNvPr id="77" name="Picture 76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825" y="5909873"/>
              <a:ext cx="581605" cy="581605"/>
            </a:xfrm>
            <a:prstGeom prst="rect">
              <a:avLst/>
            </a:prstGeom>
          </p:spPr>
        </p:pic>
        <p:pic>
          <p:nvPicPr>
            <p:cNvPr id="78" name="Picture 77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7197" y="5909873"/>
              <a:ext cx="581605" cy="581605"/>
            </a:xfrm>
            <a:prstGeom prst="rect">
              <a:avLst/>
            </a:prstGeom>
          </p:spPr>
        </p:pic>
        <p:pic>
          <p:nvPicPr>
            <p:cNvPr id="79" name="Picture 78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573" y="5909873"/>
              <a:ext cx="581605" cy="581605"/>
            </a:xfrm>
            <a:prstGeom prst="rect">
              <a:avLst/>
            </a:prstGeom>
          </p:spPr>
        </p:pic>
        <p:pic>
          <p:nvPicPr>
            <p:cNvPr id="80" name="Picture 79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7947" y="5909873"/>
              <a:ext cx="581605" cy="581605"/>
            </a:xfrm>
            <a:prstGeom prst="rect">
              <a:avLst/>
            </a:prstGeom>
          </p:spPr>
        </p:pic>
        <p:pic>
          <p:nvPicPr>
            <p:cNvPr id="81" name="Picture 80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321" y="5909873"/>
              <a:ext cx="581605" cy="581605"/>
            </a:xfrm>
            <a:prstGeom prst="rect">
              <a:avLst/>
            </a:prstGeom>
          </p:spPr>
        </p:pic>
        <p:pic>
          <p:nvPicPr>
            <p:cNvPr id="82" name="Picture 81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695" y="5909873"/>
              <a:ext cx="581605" cy="581605"/>
            </a:xfrm>
            <a:prstGeom prst="rect">
              <a:avLst/>
            </a:prstGeom>
          </p:spPr>
        </p:pic>
        <p:pic>
          <p:nvPicPr>
            <p:cNvPr id="83" name="Picture 82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2993" y="5909873"/>
              <a:ext cx="581605" cy="581605"/>
            </a:xfrm>
            <a:prstGeom prst="rect">
              <a:avLst/>
            </a:prstGeom>
          </p:spPr>
        </p:pic>
        <p:pic>
          <p:nvPicPr>
            <p:cNvPr id="84" name="Picture 83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3367" y="5909873"/>
              <a:ext cx="581605" cy="581605"/>
            </a:xfrm>
            <a:prstGeom prst="rect">
              <a:avLst/>
            </a:prstGeom>
          </p:spPr>
        </p:pic>
        <p:pic>
          <p:nvPicPr>
            <p:cNvPr id="85" name="Picture 84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741" y="5909873"/>
              <a:ext cx="581605" cy="581605"/>
            </a:xfrm>
            <a:prstGeom prst="rect">
              <a:avLst/>
            </a:prstGeom>
          </p:spPr>
        </p:pic>
        <p:pic>
          <p:nvPicPr>
            <p:cNvPr id="86" name="Picture 85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4115" y="5909873"/>
              <a:ext cx="581605" cy="581605"/>
            </a:xfrm>
            <a:prstGeom prst="rect">
              <a:avLst/>
            </a:prstGeom>
          </p:spPr>
        </p:pic>
        <p:pic>
          <p:nvPicPr>
            <p:cNvPr id="87" name="Picture 86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489" y="5909873"/>
              <a:ext cx="581605" cy="581605"/>
            </a:xfrm>
            <a:prstGeom prst="rect">
              <a:avLst/>
            </a:prstGeom>
          </p:spPr>
        </p:pic>
        <p:pic>
          <p:nvPicPr>
            <p:cNvPr id="88" name="Picture 87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4863" y="5909873"/>
              <a:ext cx="581605" cy="581605"/>
            </a:xfrm>
            <a:prstGeom prst="rect">
              <a:avLst/>
            </a:prstGeom>
          </p:spPr>
        </p:pic>
        <p:pic>
          <p:nvPicPr>
            <p:cNvPr id="89" name="Picture 88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5237" y="5909873"/>
              <a:ext cx="581605" cy="581605"/>
            </a:xfrm>
            <a:prstGeom prst="rect">
              <a:avLst/>
            </a:prstGeom>
          </p:spPr>
        </p:pic>
        <p:pic>
          <p:nvPicPr>
            <p:cNvPr id="90" name="Picture 89" descr="man_us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161" y="5909873"/>
              <a:ext cx="581605" cy="581605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68710" y="2926147"/>
            <a:ext cx="7805006" cy="2534872"/>
            <a:chOff x="668710" y="2926147"/>
            <a:chExt cx="7805006" cy="2534872"/>
          </a:xfrm>
        </p:grpSpPr>
        <p:pic>
          <p:nvPicPr>
            <p:cNvPr id="93" name="Picture 92" descr="browser_earth_internet_world_icon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351" y="2926147"/>
              <a:ext cx="768118" cy="768118"/>
            </a:xfrm>
            <a:prstGeom prst="rect">
              <a:avLst/>
            </a:prstGeom>
          </p:spPr>
        </p:pic>
        <p:pic>
          <p:nvPicPr>
            <p:cNvPr id="96" name="Picture 95" descr="chat_comment_talk_icon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4675" y="2964548"/>
              <a:ext cx="691317" cy="691317"/>
            </a:xfrm>
            <a:prstGeom prst="rect">
              <a:avLst/>
            </a:prstGeom>
          </p:spPr>
        </p:pic>
        <p:pic>
          <p:nvPicPr>
            <p:cNvPr id="99" name="Picture 98" descr="movie_icon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913" y="4236931"/>
              <a:ext cx="798994" cy="798994"/>
            </a:xfrm>
            <a:prstGeom prst="rect">
              <a:avLst/>
            </a:prstGeom>
          </p:spPr>
        </p:pic>
        <p:pic>
          <p:nvPicPr>
            <p:cNvPr id="102" name="Picture 101" descr="camera_icon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322" y="4202417"/>
              <a:ext cx="868023" cy="868023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>
            <a:xfrm>
              <a:off x="668710" y="3747001"/>
              <a:ext cx="26954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Billions</a:t>
              </a:r>
              <a:r>
                <a:rPr lang="en-US" sz="2000">
                  <a:solidFill>
                    <a:prstClr val="black"/>
                  </a:solidFill>
                </a:rPr>
                <a:t> of webpages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655065" y="3747001"/>
              <a:ext cx="21716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Billions</a:t>
              </a:r>
              <a:r>
                <a:rPr lang="en-US" sz="2000">
                  <a:solidFill>
                    <a:prstClr val="black"/>
                  </a:solidFill>
                </a:rPr>
                <a:t> of tweets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587501" y="5060909"/>
              <a:ext cx="22054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Billions</a:t>
              </a:r>
              <a:r>
                <a:rPr lang="en-US" sz="2000">
                  <a:solidFill>
                    <a:prstClr val="black"/>
                  </a:solidFill>
                </a:rPr>
                <a:t> of photos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58378" y="5060909"/>
              <a:ext cx="2155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Billions</a:t>
              </a:r>
              <a:r>
                <a:rPr lang="en-US" sz="2000">
                  <a:solidFill>
                    <a:prstClr val="black"/>
                  </a:solidFill>
                </a:rPr>
                <a:t> of videos</a:t>
              </a:r>
            </a:p>
          </p:txBody>
        </p:sp>
        <p:pic>
          <p:nvPicPr>
            <p:cNvPr id="109" name="Picture 108" descr="notepad_icon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045" y="4292154"/>
              <a:ext cx="688548" cy="688548"/>
            </a:xfrm>
            <a:prstGeom prst="rect">
              <a:avLst/>
            </a:prstGeom>
          </p:spPr>
        </p:pic>
        <p:pic>
          <p:nvPicPr>
            <p:cNvPr id="112" name="Picture 111" descr="rss_signal_icon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4337" y="2945224"/>
              <a:ext cx="729965" cy="729965"/>
            </a:xfrm>
            <a:prstGeom prst="rect">
              <a:avLst/>
            </a:prstGeom>
          </p:spPr>
        </p:pic>
        <p:sp>
          <p:nvSpPr>
            <p:cNvPr id="113" name="TextBox 112"/>
            <p:cNvSpPr txBox="1"/>
            <p:nvPr/>
          </p:nvSpPr>
          <p:spPr>
            <a:xfrm>
              <a:off x="6303581" y="3747001"/>
              <a:ext cx="21701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Billions</a:t>
              </a:r>
              <a:r>
                <a:rPr lang="en-US" sz="2000">
                  <a:solidFill>
                    <a:prstClr val="black"/>
                  </a:solidFill>
                </a:rPr>
                <a:t> of events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410281" y="5060909"/>
              <a:ext cx="20181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Billions</a:t>
              </a:r>
              <a:r>
                <a:rPr lang="en-US" sz="2000">
                  <a:solidFill>
                    <a:prstClr val="black"/>
                  </a:solidFill>
                </a:rPr>
                <a:t> of blogs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08469" y="3208401"/>
            <a:ext cx="5903260" cy="1862039"/>
            <a:chOff x="2208469" y="2843982"/>
            <a:chExt cx="5903260" cy="1862039"/>
          </a:xfrm>
        </p:grpSpPr>
        <p:pic>
          <p:nvPicPr>
            <p:cNvPr id="116" name="Picture 115" descr="images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21412" y="2843982"/>
              <a:ext cx="484058" cy="538600"/>
            </a:xfrm>
            <a:prstGeom prst="rect">
              <a:avLst/>
            </a:prstGeom>
          </p:spPr>
        </p:pic>
        <p:pic>
          <p:nvPicPr>
            <p:cNvPr id="117" name="Picture 116" descr="images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53602" y="2849663"/>
              <a:ext cx="484058" cy="538600"/>
            </a:xfrm>
            <a:prstGeom prst="rect">
              <a:avLst/>
            </a:prstGeom>
          </p:spPr>
        </p:pic>
        <p:pic>
          <p:nvPicPr>
            <p:cNvPr id="118" name="Picture 117" descr="images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27671" y="2843982"/>
              <a:ext cx="484058" cy="538600"/>
            </a:xfrm>
            <a:prstGeom prst="rect">
              <a:avLst/>
            </a:prstGeom>
          </p:spPr>
        </p:pic>
        <p:pic>
          <p:nvPicPr>
            <p:cNvPr id="119" name="Picture 118" descr="images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08469" y="4132906"/>
              <a:ext cx="484058" cy="538600"/>
            </a:xfrm>
            <a:prstGeom prst="rect">
              <a:avLst/>
            </a:prstGeom>
          </p:spPr>
        </p:pic>
        <p:pic>
          <p:nvPicPr>
            <p:cNvPr id="120" name="Picture 119" descr="images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82890" y="4167421"/>
              <a:ext cx="484058" cy="538600"/>
            </a:xfrm>
            <a:prstGeom prst="rect">
              <a:avLst/>
            </a:prstGeom>
          </p:spPr>
        </p:pic>
        <p:pic>
          <p:nvPicPr>
            <p:cNvPr id="121" name="Picture 120" descr="images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01413" y="4132906"/>
              <a:ext cx="484058" cy="5386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 Wikipedia with the Web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303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2306-70C9-324C-AAE2-8E76E722212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689" y="4492467"/>
            <a:ext cx="822960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Key to demo</a:t>
            </a:r>
            <a:r>
              <a:rPr lang="en-US" sz="2800" dirty="0" smtClean="0"/>
              <a:t>: </a:t>
            </a:r>
            <a:r>
              <a:rPr lang="en-US" sz="2800" dirty="0" smtClean="0"/>
              <a:t>Ability to combine and maintain</a:t>
            </a:r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(1) structured &amp; unstructured data</a:t>
            </a:r>
            <a:r>
              <a:rPr lang="en-US" sz="2800" dirty="0"/>
              <a:t> </a:t>
            </a:r>
            <a:r>
              <a:rPr lang="en-US" sz="2800" dirty="0" smtClean="0"/>
              <a:t>and</a:t>
            </a:r>
          </a:p>
          <a:p>
            <a:r>
              <a:rPr lang="en-US" sz="2800" dirty="0" smtClean="0"/>
              <a:t>     (2) statistical tools (e.g., NLP and inference).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42689" y="2685267"/>
            <a:ext cx="8229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http://research.cs.wisc.edu/hazy/wisci</a:t>
            </a:r>
            <a:r>
              <a:rPr lang="en-US" sz="2800" dirty="0" smtClean="0">
                <a:hlinkClick r:id="rId3"/>
              </a:rPr>
              <a:t>/</a:t>
            </a:r>
            <a:endParaRPr lang="en-US" sz="2800" dirty="0" smtClean="0"/>
          </a:p>
          <a:p>
            <a:endParaRPr lang="en-US" dirty="0" smtClean="0"/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effectLst/>
        </p:spPr>
        <p:txBody>
          <a:bodyPr vert="horz" lIns="54864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tabLst/>
              <a:defRPr sz="3600" kern="1200">
                <a:solidFill>
                  <a:schemeClr val="bg1"/>
                </a:solidFill>
                <a:latin typeface="+mj-lt"/>
                <a:ea typeface="+mj-ea"/>
                <a:cs typeface="Futura"/>
              </a:defRPr>
            </a:lvl1pPr>
          </a:lstStyle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625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6000" y="3221113"/>
            <a:ext cx="3429000" cy="351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Some Information</a:t>
            </a:r>
            <a:endParaRPr lang="en-US" sz="2000" dirty="0">
              <a:solidFill>
                <a:srgbClr val="0000FF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50TB</a:t>
            </a:r>
            <a:r>
              <a:rPr lang="en-US" dirty="0"/>
              <a:t>	Data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500K</a:t>
            </a:r>
            <a:r>
              <a:rPr lang="en-US" dirty="0"/>
              <a:t>	</a:t>
            </a:r>
            <a:r>
              <a:rPr lang="en-US" dirty="0" smtClean="0"/>
              <a:t>Machine hours</a:t>
            </a:r>
            <a:endParaRPr lang="en-US" dirty="0"/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500M</a:t>
            </a:r>
            <a:r>
              <a:rPr lang="en-US" dirty="0"/>
              <a:t> </a:t>
            </a:r>
            <a:r>
              <a:rPr lang="en-US" dirty="0" smtClean="0"/>
              <a:t>Webpages</a:t>
            </a:r>
            <a:endParaRPr lang="en-US" dirty="0"/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400K</a:t>
            </a:r>
            <a:r>
              <a:rPr lang="en-US" dirty="0"/>
              <a:t> 	Videos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20K</a:t>
            </a:r>
            <a:r>
              <a:rPr lang="en-US" dirty="0"/>
              <a:t>	Books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7Bn</a:t>
            </a:r>
            <a:r>
              <a:rPr lang="en-US" dirty="0"/>
              <a:t> 	Entity Mentions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114M</a:t>
            </a:r>
            <a:r>
              <a:rPr lang="en-US" dirty="0"/>
              <a:t>	Relationship Mentions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1400" y="3507905"/>
            <a:ext cx="3352800" cy="2516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Tasks we perform:</a:t>
            </a:r>
            <a:endParaRPr lang="en-US" sz="2000" dirty="0">
              <a:solidFill>
                <a:srgbClr val="0000FF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dirty="0"/>
              <a:t>Web Crawling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dirty="0"/>
              <a:t>Information Extraction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dirty="0"/>
              <a:t>Deep Linguistic Processing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dirty="0"/>
              <a:t>Audio/Video Transcription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dirty="0" err="1"/>
              <a:t>Tera</a:t>
            </a:r>
            <a:r>
              <a:rPr lang="en-US" dirty="0"/>
              <a:t>-byte Parallel </a:t>
            </a:r>
            <a:r>
              <a:rPr lang="en-US" dirty="0" smtClean="0"/>
              <a:t>Joins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261859"/>
            <a:ext cx="4622800" cy="2277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200" y="1421386"/>
            <a:ext cx="2768600" cy="206998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effectLst/>
        </p:spPr>
        <p:txBody>
          <a:bodyPr vert="horz" lIns="54864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tabLst/>
              <a:defRPr sz="3600" kern="1200">
                <a:solidFill>
                  <a:schemeClr val="bg1"/>
                </a:solidFill>
                <a:latin typeface="+mj-lt"/>
                <a:ea typeface="+mj-ea"/>
                <a:cs typeface="Futura"/>
              </a:defRPr>
            </a:lvl1pPr>
          </a:lstStyle>
          <a:p>
            <a:r>
              <a:rPr lang="en-US" smtClean="0"/>
              <a:t>Demo: GeoDeepDive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Statistics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58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86950" y="2129439"/>
            <a:ext cx="668420" cy="6684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0569" y="4154646"/>
            <a:ext cx="3893702" cy="757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1000691" y="2277589"/>
            <a:ext cx="989951" cy="370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greenplum.jpg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262" y="4918567"/>
            <a:ext cx="1265702" cy="343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base.png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973" y="4953932"/>
            <a:ext cx="1126152" cy="27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mysql.png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628" y="4852950"/>
            <a:ext cx="828474" cy="4286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roup 23"/>
          <p:cNvGrpSpPr/>
          <p:nvPr/>
        </p:nvGrpSpPr>
        <p:grpSpPr>
          <a:xfrm>
            <a:off x="403305" y="1196159"/>
            <a:ext cx="1521908" cy="1013992"/>
            <a:chOff x="443971" y="1672556"/>
            <a:chExt cx="2054658" cy="1368944"/>
          </a:xfrm>
        </p:grpSpPr>
        <p:pic>
          <p:nvPicPr>
            <p:cNvPr id="6" name="Picture 5" descr="browser_earth_internet_world_icon.png"/>
            <p:cNvPicPr>
              <a:picLocks noChangeAspect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9477" y="2359956"/>
              <a:ext cx="474924" cy="474924"/>
            </a:xfrm>
            <a:prstGeom prst="rect">
              <a:avLst/>
            </a:prstGeom>
          </p:spPr>
        </p:pic>
        <p:pic>
          <p:nvPicPr>
            <p:cNvPr id="7" name="Picture 6" descr="notepad_icon.png"/>
            <p:cNvPicPr>
              <a:picLocks noChangeAspect="1"/>
            </p:cNvPicPr>
            <p:nvPr/>
          </p:nvPicPr>
          <p:blipFill>
            <a:blip r:embed="rId9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5924" y="2283452"/>
              <a:ext cx="376046" cy="376046"/>
            </a:xfrm>
            <a:prstGeom prst="rect">
              <a:avLst/>
            </a:prstGeom>
          </p:spPr>
        </p:pic>
        <p:pic>
          <p:nvPicPr>
            <p:cNvPr id="13" name="Picture 12" descr="users.png"/>
            <p:cNvPicPr>
              <a:picLocks noChangeAspect="1"/>
            </p:cNvPicPr>
            <p:nvPr/>
          </p:nvPicPr>
          <p:blipFill>
            <a:blip r:embed="rId10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102" y="1865796"/>
              <a:ext cx="486772" cy="486772"/>
            </a:xfrm>
            <a:prstGeom prst="rect">
              <a:avLst/>
            </a:prstGeom>
          </p:spPr>
        </p:pic>
        <p:sp>
          <p:nvSpPr>
            <p:cNvPr id="21" name="Cloud 20"/>
            <p:cNvSpPr/>
            <p:nvPr/>
          </p:nvSpPr>
          <p:spPr>
            <a:xfrm>
              <a:off x="443971" y="1672556"/>
              <a:ext cx="2054658" cy="1368944"/>
            </a:xfrm>
            <a:prstGeom prst="clou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3" name="Picture 22" descr="movie_icon.png"/>
            <p:cNvPicPr>
              <a:picLocks noChangeAspect="1"/>
            </p:cNvPicPr>
            <p:nvPr/>
          </p:nvPicPr>
          <p:blipFill>
            <a:blip r:embed="rId11">
              <a:grayscl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12" y="2127953"/>
              <a:ext cx="469465" cy="469465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3998" y="5397258"/>
            <a:ext cx="583928" cy="5306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79724" y="4918567"/>
            <a:ext cx="1030326" cy="32197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23644" y="5408257"/>
            <a:ext cx="1098090" cy="66669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821734" y="5408257"/>
            <a:ext cx="12234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prstClr val="black"/>
                </a:solidFill>
                <a:latin typeface="Bangla MN"/>
                <a:cs typeface="Bangla MN"/>
              </a:rPr>
              <a:t>100 Nodes</a:t>
            </a:r>
          </a:p>
          <a:p>
            <a:r>
              <a:rPr lang="en-US" sz="1600">
                <a:solidFill>
                  <a:prstClr val="black"/>
                </a:solidFill>
                <a:latin typeface="Bangla MN"/>
                <a:cs typeface="Bangla MN"/>
              </a:rPr>
              <a:t>100 TB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87926" y="5311864"/>
            <a:ext cx="2501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Bangla MN"/>
                <a:cs typeface="Bangla MN"/>
              </a:rPr>
              <a:t>X 1000 @  UW-Madison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87926" y="5642472"/>
            <a:ext cx="24310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prstClr val="black"/>
                </a:solidFill>
                <a:latin typeface="Bangla MN"/>
                <a:cs typeface="Bangla MN"/>
              </a:rPr>
              <a:t>X 100K @ US Open </a:t>
            </a:r>
            <a:br>
              <a:rPr lang="en-US" sz="1600">
                <a:solidFill>
                  <a:prstClr val="black"/>
                </a:solidFill>
                <a:latin typeface="Bangla MN"/>
                <a:cs typeface="Bangla MN"/>
              </a:rPr>
            </a:br>
            <a:r>
              <a:rPr lang="en-US" sz="1600">
                <a:solidFill>
                  <a:prstClr val="black"/>
                </a:solidFill>
                <a:latin typeface="Bangla MN"/>
                <a:cs typeface="Bangla MN"/>
              </a:rPr>
              <a:t>                 Science Grid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52600"/>
          <a:stretch/>
        </p:blipFill>
        <p:spPr>
          <a:xfrm>
            <a:off x="6347812" y="5417910"/>
            <a:ext cx="549230" cy="71260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944419" y="5428234"/>
            <a:ext cx="16001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prstClr val="black"/>
                </a:solidFill>
                <a:latin typeface="Bangla MN"/>
                <a:cs typeface="Bangla MN"/>
              </a:rPr>
              <a:t>X 10  High-end</a:t>
            </a:r>
            <a:br>
              <a:rPr lang="en-US" sz="1600">
                <a:solidFill>
                  <a:prstClr val="black"/>
                </a:solidFill>
                <a:latin typeface="Bangla MN"/>
                <a:cs typeface="Bangla MN"/>
              </a:rPr>
            </a:br>
            <a:r>
              <a:rPr lang="en-US" sz="1600">
                <a:solidFill>
                  <a:prstClr val="black"/>
                </a:solidFill>
                <a:latin typeface="Bangla MN"/>
                <a:cs typeface="Bangla MN"/>
              </a:rPr>
              <a:t>          Servers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5671" y="269869"/>
            <a:ext cx="1605601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  <a:latin typeface="Malayalam MN"/>
                <a:cs typeface="Malayalam MN"/>
              </a:rPr>
              <a:t>Data</a:t>
            </a:r>
          </a:p>
          <a:p>
            <a:pPr algn="ctr"/>
            <a:r>
              <a:rPr lang="en-US" sz="2000">
                <a:solidFill>
                  <a:prstClr val="black"/>
                </a:solidFill>
                <a:latin typeface="Malayalam MN"/>
                <a:cs typeface="Malayalam MN"/>
              </a:rPr>
              <a:t>Acquisition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72794" y="269869"/>
            <a:ext cx="1605884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Malayalam MN"/>
                <a:cs typeface="Malayalam MN"/>
              </a:rPr>
              <a:t>Deep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  <a:latin typeface="Malayalam MN"/>
                <a:cs typeface="Malayalam MN"/>
              </a:rPr>
              <a:t>NLP</a:t>
            </a:r>
            <a:endParaRPr lang="en-US" sz="2000" dirty="0">
              <a:solidFill>
                <a:prstClr val="black"/>
              </a:solidFill>
              <a:latin typeface="Malayalam MN"/>
              <a:cs typeface="Malayalam M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90200" y="269869"/>
            <a:ext cx="1608035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  <a:latin typeface="Malayalam MN"/>
                <a:cs typeface="Malayalam MN"/>
              </a:rPr>
              <a:t>Statistical</a:t>
            </a:r>
          </a:p>
          <a:p>
            <a:pPr algn="ctr"/>
            <a:r>
              <a:rPr lang="en-US" sz="2000">
                <a:solidFill>
                  <a:prstClr val="black"/>
                </a:solidFill>
                <a:latin typeface="Malayalam MN"/>
                <a:cs typeface="Malayalam MN"/>
              </a:rPr>
              <a:t>Inference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96927" y="269869"/>
            <a:ext cx="1608035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  <a:latin typeface="Malayalam MN"/>
                <a:cs typeface="Malayalam MN"/>
              </a:rPr>
              <a:t>Web</a:t>
            </a:r>
            <a:br>
              <a:rPr lang="en-US" sz="2000">
                <a:solidFill>
                  <a:prstClr val="black"/>
                </a:solidFill>
                <a:latin typeface="Malayalam MN"/>
                <a:cs typeface="Malayalam MN"/>
              </a:rPr>
            </a:br>
            <a:r>
              <a:rPr lang="en-US" sz="2000">
                <a:solidFill>
                  <a:prstClr val="black"/>
                </a:solidFill>
                <a:latin typeface="Malayalam MN"/>
                <a:cs typeface="Malayalam MN"/>
              </a:rPr>
              <a:t>Serving</a:t>
            </a:r>
          </a:p>
        </p:txBody>
      </p:sp>
      <p:sp>
        <p:nvSpPr>
          <p:cNvPr id="43" name="Chevron 42"/>
          <p:cNvSpPr/>
          <p:nvPr/>
        </p:nvSpPr>
        <p:spPr>
          <a:xfrm>
            <a:off x="2320397" y="479270"/>
            <a:ext cx="220582" cy="289084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Chevron 43"/>
          <p:cNvSpPr/>
          <p:nvPr/>
        </p:nvSpPr>
        <p:spPr>
          <a:xfrm>
            <a:off x="4415705" y="479270"/>
            <a:ext cx="220582" cy="289084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Chevron 44"/>
          <p:cNvSpPr/>
          <p:nvPr/>
        </p:nvSpPr>
        <p:spPr>
          <a:xfrm>
            <a:off x="6548387" y="479270"/>
            <a:ext cx="220582" cy="289084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39936" y="1180976"/>
            <a:ext cx="1185676" cy="2418779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03305" y="3254278"/>
            <a:ext cx="1838965" cy="830997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prstClr val="black"/>
                </a:solidFill>
                <a:latin typeface="Bangla MN"/>
                <a:cs typeface="Bangla MN"/>
              </a:rPr>
              <a:t>500M  Webpages</a:t>
            </a:r>
          </a:p>
          <a:p>
            <a:r>
              <a:rPr lang="en-US" sz="1600">
                <a:solidFill>
                  <a:prstClr val="black"/>
                </a:solidFill>
                <a:latin typeface="Bangla MN"/>
                <a:cs typeface="Bangla MN"/>
              </a:rPr>
              <a:t>500K     Videos</a:t>
            </a:r>
          </a:p>
          <a:p>
            <a:r>
              <a:rPr lang="en-US" sz="1600">
                <a:solidFill>
                  <a:prstClr val="black"/>
                </a:solidFill>
                <a:latin typeface="Bangla MN"/>
                <a:cs typeface="Bangla MN"/>
              </a:rPr>
              <a:t>50TB       Data</a:t>
            </a:r>
          </a:p>
        </p:txBody>
      </p:sp>
      <p:sp>
        <p:nvSpPr>
          <p:cNvPr id="48" name="Down Arrow 47"/>
          <p:cNvSpPr/>
          <p:nvPr/>
        </p:nvSpPr>
        <p:spPr>
          <a:xfrm>
            <a:off x="987926" y="2714310"/>
            <a:ext cx="507487" cy="372003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2516606" y="3254278"/>
            <a:ext cx="2095308" cy="840018"/>
            <a:chOff x="2341048" y="2535743"/>
            <a:chExt cx="2095308" cy="840018"/>
          </a:xfrm>
        </p:grpSpPr>
        <p:grpSp>
          <p:nvGrpSpPr>
            <p:cNvPr id="52" name="Group 51"/>
            <p:cNvGrpSpPr/>
            <p:nvPr/>
          </p:nvGrpSpPr>
          <p:grpSpPr>
            <a:xfrm>
              <a:off x="2399060" y="2544764"/>
              <a:ext cx="1900268" cy="830997"/>
              <a:chOff x="2399060" y="2544764"/>
              <a:chExt cx="1900268" cy="830997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73881" y="2577199"/>
                <a:ext cx="725447" cy="725447"/>
              </a:xfrm>
              <a:prstGeom prst="rect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2399060" y="2544764"/>
                <a:ext cx="117482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>
                    <a:solidFill>
                      <a:prstClr val="black"/>
                    </a:solidFill>
                    <a:latin typeface="Bangla MN"/>
                    <a:cs typeface="Bangla MN"/>
                  </a:rPr>
                  <a:t>14B</a:t>
                </a:r>
                <a:br>
                  <a:rPr lang="en-US" sz="1600">
                    <a:solidFill>
                      <a:prstClr val="black"/>
                    </a:solidFill>
                    <a:latin typeface="Bangla MN"/>
                    <a:cs typeface="Bangla MN"/>
                  </a:rPr>
                </a:br>
                <a:r>
                  <a:rPr lang="en-US" sz="1600">
                    <a:solidFill>
                      <a:prstClr val="black"/>
                    </a:solidFill>
                    <a:latin typeface="Bangla MN"/>
                    <a:cs typeface="Bangla MN"/>
                  </a:rPr>
                  <a:t>structured</a:t>
                </a:r>
                <a:br>
                  <a:rPr lang="en-US" sz="1600">
                    <a:solidFill>
                      <a:prstClr val="black"/>
                    </a:solidFill>
                    <a:latin typeface="Bangla MN"/>
                    <a:cs typeface="Bangla MN"/>
                  </a:rPr>
                </a:br>
                <a:r>
                  <a:rPr lang="en-US" sz="1600">
                    <a:solidFill>
                      <a:prstClr val="black"/>
                    </a:solidFill>
                    <a:latin typeface="Bangla MN"/>
                    <a:cs typeface="Bangla MN"/>
                  </a:rPr>
                  <a:t>sentences</a:t>
                </a:r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2341048" y="2535743"/>
              <a:ext cx="2095308" cy="840018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797728" y="1374758"/>
            <a:ext cx="1397159" cy="806193"/>
            <a:chOff x="2863560" y="1509864"/>
            <a:chExt cx="1397159" cy="806193"/>
          </a:xfrm>
        </p:grpSpPr>
        <p:pic>
          <p:nvPicPr>
            <p:cNvPr id="55" name="Picture 54" descr="stanford_nlp.jpg"/>
            <p:cNvPicPr>
              <a:picLocks noChangeAspect="1"/>
            </p:cNvPicPr>
            <p:nvPr/>
          </p:nvPicPr>
          <p:blipFill>
            <a:blip r:embed="rId19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9591" y="1509864"/>
              <a:ext cx="481930" cy="481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Picture 55" descr="maltparser.png"/>
            <p:cNvPicPr>
              <a:picLocks noChangeAspect="1"/>
            </p:cNvPicPr>
            <p:nvPr/>
          </p:nvPicPr>
          <p:blipFill>
            <a:blip r:embed="rId20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3560" y="2083197"/>
              <a:ext cx="1397159" cy="2328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Picture 56" descr="google_speech.jpg"/>
            <p:cNvPicPr>
              <a:picLocks noChangeAspect="1"/>
            </p:cNvPicPr>
            <p:nvPr/>
          </p:nvPicPr>
          <p:blipFill>
            <a:blip r:embed="rId2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9632" y="1509864"/>
              <a:ext cx="771087" cy="4819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Down Arrow 58"/>
          <p:cNvSpPr/>
          <p:nvPr/>
        </p:nvSpPr>
        <p:spPr>
          <a:xfrm>
            <a:off x="3310516" y="2309287"/>
            <a:ext cx="507487" cy="777027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Bent Arrow 59"/>
          <p:cNvSpPr/>
          <p:nvPr/>
        </p:nvSpPr>
        <p:spPr>
          <a:xfrm>
            <a:off x="2170263" y="1982291"/>
            <a:ext cx="558104" cy="1112392"/>
          </a:xfrm>
          <a:prstGeom prst="ben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867800" y="3825998"/>
            <a:ext cx="181331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>
                <a:solidFill>
                  <a:prstClr val="black"/>
                </a:solidFill>
                <a:latin typeface="Bangla MN"/>
                <a:cs typeface="Bangla MN"/>
              </a:rPr>
              <a:t>3M       Entites</a:t>
            </a:r>
          </a:p>
          <a:p>
            <a:r>
              <a:rPr lang="en-US" sz="1600">
                <a:solidFill>
                  <a:prstClr val="black"/>
                </a:solidFill>
                <a:latin typeface="Bangla MN"/>
                <a:cs typeface="Bangla MN"/>
              </a:rPr>
              <a:t>7B        Mentions</a:t>
            </a:r>
          </a:p>
          <a:p>
            <a:r>
              <a:rPr lang="en-US" sz="1600">
                <a:solidFill>
                  <a:prstClr val="black"/>
                </a:solidFill>
                <a:latin typeface="Bangla MN"/>
                <a:cs typeface="Bangla MN"/>
              </a:rPr>
              <a:t>100M   Relations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03755" y="1278216"/>
            <a:ext cx="715670" cy="911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4" name="Bent Arrow 63"/>
          <p:cNvSpPr/>
          <p:nvPr/>
        </p:nvSpPr>
        <p:spPr>
          <a:xfrm>
            <a:off x="4448518" y="1982291"/>
            <a:ext cx="558104" cy="1218543"/>
          </a:xfrm>
          <a:prstGeom prst="ben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Down Arrow 64"/>
          <p:cNvSpPr/>
          <p:nvPr/>
        </p:nvSpPr>
        <p:spPr>
          <a:xfrm>
            <a:off x="5470638" y="3286915"/>
            <a:ext cx="507487" cy="372003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726475" y="2725350"/>
            <a:ext cx="192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Bangla MN"/>
                <a:cs typeface="Bangla MN"/>
              </a:rPr>
              <a:t>Magic Happens!</a:t>
            </a:r>
          </a:p>
        </p:txBody>
      </p:sp>
      <p:sp>
        <p:nvSpPr>
          <p:cNvPr id="67" name="Bent Arrow 66"/>
          <p:cNvSpPr/>
          <p:nvPr/>
        </p:nvSpPr>
        <p:spPr>
          <a:xfrm>
            <a:off x="6617990" y="1982291"/>
            <a:ext cx="558104" cy="1676628"/>
          </a:xfrm>
          <a:prstGeom prst="ben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8" name="Picture 67" descr="Wikipedia-logo.png"/>
          <p:cNvPicPr>
            <a:picLocks noChangeAspect="1"/>
          </p:cNvPicPr>
          <p:nvPr/>
        </p:nvPicPr>
        <p:blipFill>
          <a:blip r:embed="rId2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964" y="3672822"/>
            <a:ext cx="804097" cy="984979"/>
          </a:xfrm>
          <a:prstGeom prst="rect">
            <a:avLst/>
          </a:prstGeom>
        </p:spPr>
      </p:pic>
      <p:pic>
        <p:nvPicPr>
          <p:cNvPr id="70" name="Picture 69" descr="greenplum.jpg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27" y="2309287"/>
            <a:ext cx="1265702" cy="34379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TextBox 72"/>
          <p:cNvSpPr txBox="1"/>
          <p:nvPr/>
        </p:nvSpPr>
        <p:spPr>
          <a:xfrm>
            <a:off x="383189" y="6288662"/>
            <a:ext cx="3129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>
                <a:solidFill>
                  <a:prstClr val="black"/>
                </a:solidFill>
                <a:latin typeface="Bangla MN"/>
                <a:cs typeface="Bangla MN"/>
              </a:rPr>
              <a:t>Raw Compute Infrastructure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597563" y="6288662"/>
            <a:ext cx="2508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>
                <a:solidFill>
                  <a:prstClr val="black"/>
                </a:solidFill>
                <a:latin typeface="Bangla MN"/>
                <a:cs typeface="Bangla MN"/>
              </a:rPr>
              <a:t>Storage Infrastructure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275537" y="6288662"/>
            <a:ext cx="2247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>
                <a:solidFill>
                  <a:prstClr val="black"/>
                </a:solidFill>
                <a:latin typeface="Bangla MN"/>
                <a:cs typeface="Bangla MN"/>
              </a:rPr>
              <a:t>Stats. Infrastructure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255720" y="166570"/>
            <a:ext cx="4439525" cy="471761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790201" y="1180976"/>
            <a:ext cx="1758186" cy="1913707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32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Acquisition with Condor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33132" y="4486382"/>
            <a:ext cx="6968485" cy="21462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Crawl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		</a:t>
            </a:r>
            <a:r>
              <a:rPr lang="en-US" sz="2800" b="1" dirty="0">
                <a:solidFill>
                  <a:prstClr val="black"/>
                </a:solidFill>
                <a:latin typeface="Century Gothic"/>
              </a:rPr>
              <a:t>400K </a:t>
            </a:r>
            <a:r>
              <a:rPr lang="en-US" sz="2800" dirty="0" err="1">
                <a:solidFill>
                  <a:prstClr val="black"/>
                </a:solidFill>
                <a:latin typeface="Century Gothic"/>
              </a:rPr>
              <a:t>Youtube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 Videos,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prstClr val="black"/>
                </a:solidFill>
                <a:latin typeface="Century Gothic"/>
              </a:rPr>
              <a:t>and invoke Google’s Speech API to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prstClr val="black"/>
                </a:solidFill>
                <a:latin typeface="Century Gothic"/>
              </a:rPr>
              <a:t>perform		</a:t>
            </a:r>
            <a:r>
              <a:rPr lang="en-US" sz="2800" b="1" dirty="0">
                <a:solidFill>
                  <a:prstClr val="black"/>
                </a:solidFill>
                <a:latin typeface="Century Gothic"/>
              </a:rPr>
              <a:t>video transcription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prstClr val="black"/>
                </a:solidFill>
                <a:latin typeface="Century Gothic"/>
              </a:rPr>
              <a:t>in</a:t>
            </a:r>
            <a:r>
              <a:rPr lang="en-US" sz="2800" b="1" dirty="0">
                <a:solidFill>
                  <a:prstClr val="black"/>
                </a:solidFill>
                <a:latin typeface="Century Gothic"/>
              </a:rPr>
              <a:t>					3 days</a:t>
            </a:r>
            <a:endParaRPr lang="en-US" sz="28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3133" y="1417638"/>
            <a:ext cx="6968484" cy="266329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prstClr val="black"/>
                </a:solidFill>
                <a:latin typeface="Century Gothic"/>
              </a:rPr>
              <a:t>We overlay 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prstClr val="black"/>
                </a:solidFill>
                <a:latin typeface="Century Gothic"/>
              </a:rPr>
              <a:t>an	</a:t>
            </a:r>
            <a:r>
              <a:rPr lang="en-US" sz="2800" b="1" dirty="0">
                <a:solidFill>
                  <a:prstClr val="black"/>
                </a:solidFill>
                <a:latin typeface="Century Gothic"/>
              </a:rPr>
              <a:t>ad hoc </a:t>
            </a:r>
            <a:r>
              <a:rPr lang="en-US" sz="2800" b="1" dirty="0" err="1">
                <a:solidFill>
                  <a:prstClr val="black"/>
                </a:solidFill>
                <a:latin typeface="Century Gothic"/>
              </a:rPr>
              <a:t>MapReduce</a:t>
            </a:r>
            <a:r>
              <a:rPr lang="en-US" sz="2800" b="1" dirty="0">
                <a:solidFill>
                  <a:prstClr val="black"/>
                </a:solidFill>
                <a:latin typeface="Century Gothic"/>
              </a:rPr>
              <a:t> cluster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with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	</a:t>
            </a:r>
            <a:r>
              <a:rPr lang="en-US" sz="2800" b="1" dirty="0">
                <a:solidFill>
                  <a:prstClr val="black"/>
                </a:solidFill>
                <a:latin typeface="Century Gothic"/>
              </a:rPr>
              <a:t>several hundred nodes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prstClr val="black"/>
                </a:solidFill>
                <a:latin typeface="Century Gothic"/>
              </a:rPr>
              <a:t>to perform 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a </a:t>
            </a:r>
            <a:r>
              <a:rPr lang="en-US" sz="2800" b="1" dirty="0" smtClean="0">
                <a:solidFill>
                  <a:prstClr val="black"/>
                </a:solidFill>
                <a:latin typeface="Century Gothic"/>
              </a:rPr>
              <a:t>daily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web crawl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prstClr val="black"/>
                </a:solidFill>
                <a:latin typeface="Century Gothic"/>
              </a:rPr>
              <a:t>of 		</a:t>
            </a:r>
            <a:r>
              <a:rPr lang="en-US" sz="2800" b="1" dirty="0">
                <a:solidFill>
                  <a:prstClr val="black"/>
                </a:solidFill>
                <a:latin typeface="Century Gothic"/>
              </a:rPr>
              <a:t>millions of web pages</a:t>
            </a:r>
          </a:p>
        </p:txBody>
      </p:sp>
    </p:spTree>
    <p:extLst>
      <p:ext uri="{BB962C8B-B14F-4D97-AF65-F5344CB8AC3E}">
        <p14:creationId xmlns:p14="http://schemas.microsoft.com/office/powerpoint/2010/main" val="1626703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NLP with Condor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0261" y="1417638"/>
            <a:ext cx="6968485" cy="266329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prstClr val="black"/>
                </a:solidFill>
                <a:latin typeface="Century Gothic"/>
              </a:rPr>
              <a:t>We finish deep linguistic 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processing</a:t>
            </a:r>
          </a:p>
          <a:p>
            <a:pPr>
              <a:lnSpc>
                <a:spcPct val="120000"/>
              </a:lnSpc>
            </a:pPr>
            <a:r>
              <a:rPr lang="en-US" sz="2800" i="1" dirty="0" smtClean="0">
                <a:solidFill>
                  <a:prstClr val="black"/>
                </a:solidFill>
                <a:latin typeface="Century Gothic"/>
              </a:rPr>
              <a:t>(Stanford NLP, </a:t>
            </a:r>
            <a:r>
              <a:rPr lang="en-US" sz="2800" i="1" dirty="0" err="1" smtClean="0">
                <a:solidFill>
                  <a:prstClr val="black"/>
                </a:solidFill>
                <a:latin typeface="Century Gothic"/>
              </a:rPr>
              <a:t>Coreference</a:t>
            </a:r>
            <a:r>
              <a:rPr lang="en-US" sz="2800" i="1" dirty="0" smtClean="0">
                <a:solidFill>
                  <a:prstClr val="black"/>
                </a:solidFill>
                <a:latin typeface="Century Gothic"/>
              </a:rPr>
              <a:t>, POS)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 </a:t>
            </a:r>
            <a:endParaRPr lang="en-US" sz="2800" dirty="0">
              <a:solidFill>
                <a:prstClr val="black"/>
              </a:solidFill>
              <a:latin typeface="Century Gothic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prstClr val="black"/>
                </a:solidFill>
                <a:latin typeface="Century Gothic"/>
              </a:rPr>
              <a:t>on 		</a:t>
            </a:r>
            <a:r>
              <a:rPr lang="en-US" sz="2800" b="1" dirty="0">
                <a:solidFill>
                  <a:prstClr val="black"/>
                </a:solidFill>
                <a:latin typeface="Century Gothic"/>
              </a:rPr>
              <a:t>500M web pages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 (2TB text)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prstClr val="black"/>
                </a:solidFill>
                <a:latin typeface="Century Gothic"/>
              </a:rPr>
              <a:t>within	</a:t>
            </a:r>
            <a:r>
              <a:rPr lang="en-US" sz="2800" b="1" dirty="0">
                <a:solidFill>
                  <a:prstClr val="black"/>
                </a:solidFill>
                <a:latin typeface="Century Gothic"/>
              </a:rPr>
              <a:t>10 days</a:t>
            </a:r>
            <a:endParaRPr lang="en-US" sz="2800" dirty="0">
              <a:solidFill>
                <a:prstClr val="black"/>
              </a:solidFill>
              <a:latin typeface="Century Gothic"/>
            </a:endParaRP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Using 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	</a:t>
            </a:r>
            <a:r>
              <a:rPr lang="en-US" sz="2800" b="1" dirty="0">
                <a:solidFill>
                  <a:prstClr val="black"/>
                </a:solidFill>
                <a:latin typeface="Century Gothic"/>
              </a:rPr>
              <a:t>150K machine hours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0261" y="4192316"/>
            <a:ext cx="6968485" cy="21462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prstClr val="black"/>
                </a:solidFill>
                <a:latin typeface="Century Gothic"/>
              </a:rPr>
              <a:t>We 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leverage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	</a:t>
            </a:r>
            <a:r>
              <a:rPr lang="en-US" sz="2800" b="1" dirty="0">
                <a:solidFill>
                  <a:prstClr val="black"/>
                </a:solidFill>
                <a:latin typeface="Century Gothic"/>
              </a:rPr>
              <a:t>thousands of OSG nodes</a:t>
            </a:r>
            <a:endParaRPr lang="en-US" sz="2800" dirty="0">
              <a:solidFill>
                <a:prstClr val="black"/>
              </a:solidFill>
              <a:latin typeface="Century Gothic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prstClr val="black"/>
                </a:solidFill>
                <a:latin typeface="Century Gothic"/>
              </a:rPr>
              <a:t>to 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do deep semantic 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analysis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prstClr val="black"/>
                </a:solidFill>
                <a:latin typeface="Century Gothic"/>
              </a:rPr>
              <a:t>of				</a:t>
            </a:r>
            <a:r>
              <a:rPr lang="en-US" sz="2800" b="1" dirty="0">
                <a:solidFill>
                  <a:prstClr val="black"/>
                </a:solidFill>
                <a:latin typeface="Century Gothic"/>
              </a:rPr>
              <a:t>2TB of web pages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prstClr val="black"/>
                </a:solidFill>
                <a:latin typeface="Century Gothic"/>
              </a:rPr>
              <a:t>within		</a:t>
            </a:r>
            <a:r>
              <a:rPr lang="en-US" sz="2800" b="1" dirty="0">
                <a:solidFill>
                  <a:prstClr val="black"/>
                </a:solidFill>
                <a:latin typeface="Century Gothic"/>
              </a:rPr>
              <a:t>24 hours</a:t>
            </a:r>
          </a:p>
        </p:txBody>
      </p:sp>
    </p:spTree>
    <p:extLst>
      <p:ext uri="{BB962C8B-B14F-4D97-AF65-F5344CB8AC3E}">
        <p14:creationId xmlns:p14="http://schemas.microsoft.com/office/powerpoint/2010/main" val="368567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Throughput </a:t>
            </a:r>
            <a:br>
              <a:rPr lang="en-US" dirty="0" smtClean="0"/>
            </a:br>
            <a:r>
              <a:rPr lang="en-US" dirty="0" smtClean="0"/>
              <a:t>Data Processing with Condor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40006-F5AC-DC4E-9183-11181D612CEB}" type="slidenum">
              <a:rPr lang="en-US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0261" y="2256715"/>
            <a:ext cx="6968485" cy="21462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prstClr val="black"/>
                </a:solidFill>
                <a:latin typeface="Century Gothic"/>
              </a:rPr>
              <a:t>We </a:t>
            </a:r>
            <a:r>
              <a:rPr lang="en-US" sz="2800" dirty="0" smtClean="0">
                <a:solidFill>
                  <a:prstClr val="black"/>
                </a:solidFill>
                <a:latin typeface="Century Gothic"/>
              </a:rPr>
              <a:t>run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	</a:t>
            </a:r>
            <a:r>
              <a:rPr lang="en-US" sz="2800" b="1" dirty="0">
                <a:solidFill>
                  <a:prstClr val="black"/>
                </a:solidFill>
                <a:latin typeface="Century Gothic"/>
              </a:rPr>
              <a:t>parallel SQL join </a:t>
            </a:r>
            <a:r>
              <a:rPr lang="en-US" sz="2800" dirty="0">
                <a:solidFill>
                  <a:prstClr val="black"/>
                </a:solidFill>
                <a:latin typeface="Century Gothic"/>
              </a:rPr>
              <a:t>(using Python)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prstClr val="black"/>
                </a:solidFill>
                <a:latin typeface="Century Gothic"/>
              </a:rPr>
              <a:t>over</a:t>
            </a:r>
            <a:r>
              <a:rPr lang="en-US" sz="2800" b="1" dirty="0">
                <a:solidFill>
                  <a:prstClr val="black"/>
                </a:solidFill>
                <a:latin typeface="Century Gothic"/>
              </a:rPr>
              <a:t>	</a:t>
            </a:r>
            <a:r>
              <a:rPr lang="en-US" sz="2800" b="1" dirty="0" smtClean="0">
                <a:solidFill>
                  <a:prstClr val="black"/>
                </a:solidFill>
                <a:latin typeface="Century Gothic"/>
              </a:rPr>
              <a:t>	8TB </a:t>
            </a:r>
            <a:r>
              <a:rPr lang="en-US" sz="2800" b="1" dirty="0">
                <a:solidFill>
                  <a:prstClr val="black"/>
                </a:solidFill>
                <a:latin typeface="Century Gothic"/>
              </a:rPr>
              <a:t>of TSV data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prstClr val="black"/>
                </a:solidFill>
                <a:latin typeface="Century Gothic"/>
              </a:rPr>
              <a:t>with</a:t>
            </a:r>
            <a:r>
              <a:rPr lang="en-US" sz="2800" b="1" dirty="0">
                <a:solidFill>
                  <a:prstClr val="black"/>
                </a:solidFill>
                <a:latin typeface="Century Gothic"/>
              </a:rPr>
              <a:t>	</a:t>
            </a:r>
            <a:r>
              <a:rPr lang="en-US" sz="2800" b="1" dirty="0" smtClean="0">
                <a:solidFill>
                  <a:prstClr val="black"/>
                </a:solidFill>
                <a:latin typeface="Century Gothic"/>
              </a:rPr>
              <a:t>	5X </a:t>
            </a:r>
            <a:r>
              <a:rPr lang="en-US" sz="2800" b="1" dirty="0">
                <a:solidFill>
                  <a:prstClr val="black"/>
                </a:solidFill>
                <a:latin typeface="Century Gothic"/>
              </a:rPr>
              <a:t>higher throughput than </a:t>
            </a:r>
            <a:br>
              <a:rPr lang="en-US" sz="2800" b="1" dirty="0">
                <a:solidFill>
                  <a:prstClr val="black"/>
                </a:solidFill>
                <a:latin typeface="Century Gothic"/>
              </a:rPr>
            </a:br>
            <a:r>
              <a:rPr lang="en-US" sz="2800" b="1" dirty="0">
                <a:solidFill>
                  <a:prstClr val="black"/>
                </a:solidFill>
                <a:latin typeface="Century Gothic"/>
              </a:rPr>
              <a:t>		</a:t>
            </a:r>
            <a:r>
              <a:rPr lang="en-US" sz="2800" b="1" dirty="0" smtClean="0">
                <a:solidFill>
                  <a:prstClr val="black"/>
                </a:solidFill>
                <a:latin typeface="Century Gothic"/>
              </a:rPr>
              <a:t>	a </a:t>
            </a:r>
            <a:r>
              <a:rPr lang="en-US" sz="2800" b="1" dirty="0">
                <a:solidFill>
                  <a:prstClr val="black"/>
                </a:solidFill>
                <a:latin typeface="Century Gothic"/>
              </a:rPr>
              <a:t>100-node parallel database</a:t>
            </a:r>
            <a:endParaRPr lang="en-US" sz="2800" dirty="0">
              <a:solidFill>
                <a:prstClr val="black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33041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4940</TotalTime>
  <Words>511</Words>
  <Application>Microsoft Macintosh PowerPoint</Application>
  <PresentationFormat>On-screen Show (4:3)</PresentationFormat>
  <Paragraphs>146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Perception</vt:lpstr>
      <vt:lpstr>1_Custom Design</vt:lpstr>
      <vt:lpstr>Custom Design</vt:lpstr>
      <vt:lpstr>Office Theme</vt:lpstr>
      <vt:lpstr>DeepDive Deep Linguistic Processing with Condor</vt:lpstr>
      <vt:lpstr>Overview</vt:lpstr>
      <vt:lpstr>Enhance Wikipedia with the Web</vt:lpstr>
      <vt:lpstr>Demo</vt:lpstr>
      <vt:lpstr>Some Statistics </vt:lpstr>
      <vt:lpstr>PowerPoint Presentation</vt:lpstr>
      <vt:lpstr>Data Acquisition with Condor</vt:lpstr>
      <vt:lpstr>Deep NLP with Condor</vt:lpstr>
      <vt:lpstr>High Throughput  Data Processing with Condor</vt:lpstr>
      <vt:lpstr>The Next Demos and Projects</vt:lpstr>
      <vt:lpstr>Demo: GeoDeepDive</vt:lpstr>
      <vt:lpstr>Demo: AncientText</vt:lpstr>
      <vt:lpstr>Demo: MadWiki</vt:lpstr>
      <vt:lpstr>Conclusion</vt:lpstr>
      <vt:lpstr>PowerPoint Presentation</vt:lpstr>
      <vt:lpstr>Idea: Machine-Curated Wikipedia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Feng Niu</dc:creator>
  <cp:lastModifiedBy>Christopher Re</cp:lastModifiedBy>
  <cp:revision>509</cp:revision>
  <dcterms:created xsi:type="dcterms:W3CDTF">2012-04-25T19:35:19Z</dcterms:created>
  <dcterms:modified xsi:type="dcterms:W3CDTF">2012-05-02T16:34:41Z</dcterms:modified>
</cp:coreProperties>
</file>