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AB9EAC-5E5C-4C88-9EB0-C3B438FAC265}" type="datetimeFigureOut">
              <a:rPr lang="en-US" smtClean="0"/>
              <a:pPr/>
              <a:t>5/1/2012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4084F-1FF2-4D79-A328-F2D175F258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4084F-1FF2-4D79-A328-F2D175F2586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5" descr="thehartford_color_pos_jpg"/>
          <p:cNvPicPr>
            <a:picLocks noChangeAspect="1" noChangeArrowheads="1"/>
          </p:cNvPicPr>
          <p:nvPr/>
        </p:nvPicPr>
        <p:blipFill>
          <a:blip r:embed="rId2" cstate="print"/>
          <a:srcRect t="4730"/>
          <a:stretch>
            <a:fillRect/>
          </a:stretch>
        </p:blipFill>
        <p:spPr bwMode="auto">
          <a:xfrm>
            <a:off x="7216775" y="163513"/>
            <a:ext cx="168275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8" descr="Summits_logo_Peaks Onl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0" y="5054600"/>
            <a:ext cx="1557338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40"/>
          <p:cNvSpPr>
            <a:spLocks noChangeShapeType="1"/>
          </p:cNvSpPr>
          <p:nvPr/>
        </p:nvSpPr>
        <p:spPr bwMode="gray">
          <a:xfrm>
            <a:off x="457200" y="35179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2743200"/>
            <a:ext cx="8229600" cy="2286000"/>
          </a:xfrm>
        </p:spPr>
        <p:txBody>
          <a:bodyPr anchor="t"/>
          <a:lstStyle>
            <a:lvl1pPr>
              <a:defRPr sz="4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5029200"/>
            <a:ext cx="8229600" cy="11430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ct val="0"/>
              </a:spcBef>
              <a:buFont typeface="Times" pitchFamily="18" charset="0"/>
              <a:buNone/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457CB9-2054-4232-95A7-A8E5395F4D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457CB9-2054-4232-95A7-A8E5395F4D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315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143000"/>
            <a:ext cx="4038600" cy="5029200"/>
          </a:xfrm>
        </p:spPr>
        <p:txBody>
          <a:bodyPr/>
          <a:lstStyle/>
          <a:p>
            <a:pPr lvl="0"/>
            <a:r>
              <a:rPr lang="en-US" noProof="0" dirty="0" smtClean="0"/>
              <a:t>Click icon to add chart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457CB9-2054-4232-95A7-A8E5395F4D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457CB9-2054-4232-95A7-A8E5395F4D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457CB9-2054-4232-95A7-A8E5395F4D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457CB9-2054-4232-95A7-A8E5395F4D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457CB9-2054-4232-95A7-A8E5395F4D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457CB9-2054-4232-95A7-A8E5395F4D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457CB9-2054-4232-95A7-A8E5395F4D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457CB9-2054-4232-95A7-A8E5395F4D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457CB9-2054-4232-95A7-A8E5395F4D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0"/>
            <a:ext cx="7315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1430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858000" y="6334125"/>
            <a:ext cx="18288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0" smtClean="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822325" y="6334125"/>
            <a:ext cx="60356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000" b="0" smtClean="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457200" y="6334125"/>
            <a:ext cx="36512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000" b="0" smtClean="0"/>
            </a:lvl1pPr>
          </a:lstStyle>
          <a:p>
            <a:fld id="{FF457CB9-2054-4232-95A7-A8E5395F4D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52" name="Line 28"/>
          <p:cNvSpPr>
            <a:spLocks noChangeShapeType="1"/>
          </p:cNvSpPr>
          <p:nvPr/>
        </p:nvSpPr>
        <p:spPr bwMode="gray">
          <a:xfrm>
            <a:off x="457200" y="9906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2057" name="Picture 46" descr="thehartford_color_pos_jpg"/>
          <p:cNvPicPr>
            <a:picLocks noChangeAspect="1" noChangeArrowheads="1"/>
          </p:cNvPicPr>
          <p:nvPr/>
        </p:nvPicPr>
        <p:blipFill>
          <a:blip r:embed="rId14" cstate="print"/>
          <a:srcRect t="4730"/>
          <a:stretch>
            <a:fillRect/>
          </a:stretch>
        </p:blipFill>
        <p:spPr bwMode="auto">
          <a:xfrm>
            <a:off x="7927975" y="57150"/>
            <a:ext cx="925513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  <a:ea typeface="ＭＳ Ｐゴシック" charset="-128"/>
        </a:defRPr>
      </a:lvl9pPr>
    </p:titleStyle>
    <p:bodyStyle>
      <a:lvl1pPr marL="230188" indent="-230188" algn="l" rtl="0" eaLnBrk="1" fontAlgn="base" hangingPunct="1">
        <a:lnSpc>
          <a:spcPct val="95000"/>
        </a:lnSpc>
        <a:spcBef>
          <a:spcPct val="25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58788" indent="-227013" algn="l" rtl="0" eaLnBrk="1" fontAlgn="base" hangingPunct="1">
        <a:lnSpc>
          <a:spcPct val="95000"/>
        </a:lnSpc>
        <a:spcBef>
          <a:spcPct val="25000"/>
        </a:spcBef>
        <a:spcAft>
          <a:spcPct val="0"/>
        </a:spcAft>
        <a:buFont typeface="Times" pitchFamily="18" charset="0"/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681038" indent="-220663" algn="l" rtl="0" eaLnBrk="1" fontAlgn="base" hangingPunct="1">
        <a:lnSpc>
          <a:spcPct val="95000"/>
        </a:lnSpc>
        <a:spcBef>
          <a:spcPct val="2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3pPr>
      <a:lvl4pPr marL="912813" indent="-230188" algn="l" rtl="0" eaLnBrk="1" fontAlgn="base" hangingPunct="1">
        <a:lnSpc>
          <a:spcPct val="95000"/>
        </a:lnSpc>
        <a:spcBef>
          <a:spcPct val="2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1143000" indent="-228600" algn="l" rtl="0" eaLnBrk="1" fontAlgn="base" hangingPunct="1">
        <a:lnSpc>
          <a:spcPct val="95000"/>
        </a:lnSpc>
        <a:spcBef>
          <a:spcPct val="2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5pPr>
      <a:lvl6pPr marL="1600200" indent="-228600" algn="l" rtl="0" eaLnBrk="1" fontAlgn="base" hangingPunct="1">
        <a:lnSpc>
          <a:spcPct val="95000"/>
        </a:lnSpc>
        <a:spcBef>
          <a:spcPct val="2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6pPr>
      <a:lvl7pPr marL="2057400" indent="-228600" algn="l" rtl="0" eaLnBrk="1" fontAlgn="base" hangingPunct="1">
        <a:lnSpc>
          <a:spcPct val="95000"/>
        </a:lnSpc>
        <a:spcBef>
          <a:spcPct val="2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7pPr>
      <a:lvl8pPr marL="2514600" indent="-228600" algn="l" rtl="0" eaLnBrk="1" fontAlgn="base" hangingPunct="1">
        <a:lnSpc>
          <a:spcPct val="95000"/>
        </a:lnSpc>
        <a:spcBef>
          <a:spcPct val="2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8pPr>
      <a:lvl9pPr marL="2971800" indent="-228600" algn="l" rtl="0" eaLnBrk="1" fontAlgn="base" hangingPunct="1">
        <a:lnSpc>
          <a:spcPct val="95000"/>
        </a:lnSpc>
        <a:spcBef>
          <a:spcPct val="2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GPU Computing with Condor @The Hartford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Condor Week 2012</a:t>
            </a:r>
          </a:p>
          <a:p>
            <a:r>
              <a:rPr lang="en-US" dirty="0" smtClean="0"/>
              <a:t>Bob Nordlund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br>
              <a:rPr lang="en-US" dirty="0" smtClean="0"/>
            </a:br>
            <a:r>
              <a:rPr lang="en-US" sz="2000" dirty="0" smtClean="0"/>
              <a:t>Expand Condor’s footprint @The Hartford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Condor for Server Utilization Monitoring</a:t>
            </a:r>
          </a:p>
          <a:p>
            <a:pPr lvl="1"/>
            <a:r>
              <a:rPr lang="en-US" dirty="0" smtClean="0"/>
              <a:t>Install Condor on all servers</a:t>
            </a:r>
          </a:p>
          <a:p>
            <a:pPr lvl="1"/>
            <a:r>
              <a:rPr lang="en-US" dirty="0" smtClean="0"/>
              <a:t>Improved reporting and,</a:t>
            </a:r>
          </a:p>
          <a:p>
            <a:pPr lvl="1"/>
            <a:r>
              <a:rPr lang="en-US" dirty="0" smtClean="0"/>
              <a:t>Foot-in-the-door for scavenging!</a:t>
            </a:r>
          </a:p>
          <a:p>
            <a:r>
              <a:rPr lang="en-US" dirty="0" smtClean="0"/>
              <a:t>Condor in the Cloud</a:t>
            </a:r>
          </a:p>
          <a:p>
            <a:r>
              <a:rPr lang="en-US" dirty="0" smtClean="0"/>
              <a:t>Condor Interoperability (MS HPC Server)</a:t>
            </a:r>
          </a:p>
          <a:p>
            <a:r>
              <a:rPr lang="en-US" dirty="0" smtClean="0"/>
              <a:t>Evangelize Condor to ISVs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7CB9-2054-4232-95A7-A8E5395F4DD1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4572000"/>
            <a:ext cx="502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Bob Nordlund</a:t>
            </a:r>
          </a:p>
          <a:p>
            <a:pPr algn="ctr"/>
            <a:r>
              <a:rPr lang="en-US" dirty="0" smtClean="0"/>
              <a:t>Enterprise </a:t>
            </a:r>
            <a:r>
              <a:rPr lang="en-US" dirty="0" smtClean="0"/>
              <a:t>Risk Management Technology</a:t>
            </a:r>
          </a:p>
          <a:p>
            <a:pPr algn="ctr"/>
            <a:r>
              <a:rPr lang="en-US" dirty="0" smtClean="0"/>
              <a:t>The Hartford</a:t>
            </a:r>
          </a:p>
          <a:p>
            <a:pPr algn="ctr"/>
            <a:r>
              <a:rPr lang="en-US" dirty="0" smtClean="0"/>
              <a:t>robert.nordlund@thehartford.com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43200" y="2667000"/>
            <a:ext cx="32351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Thank you!</a:t>
            </a:r>
            <a:endParaRPr lang="en-US" sz="4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7CB9-2054-4232-95A7-A8E5395F4DD1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 Computing @The Hartford…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Condor in our production environment since 2004</a:t>
            </a:r>
          </a:p>
          <a:p>
            <a:r>
              <a:rPr lang="en-US" dirty="0" smtClean="0"/>
              <a:t>Computing Environment</a:t>
            </a:r>
          </a:p>
          <a:p>
            <a:pPr lvl="1"/>
            <a:r>
              <a:rPr lang="en-US" dirty="0" smtClean="0"/>
              <a:t>Two pools (Hartford, CT and Boulder, CO)</a:t>
            </a:r>
          </a:p>
          <a:p>
            <a:pPr lvl="1"/>
            <a:r>
              <a:rPr lang="en-US" dirty="0" smtClean="0"/>
              <a:t>Linux central managers and schedulers</a:t>
            </a:r>
          </a:p>
          <a:p>
            <a:pPr lvl="1"/>
            <a:r>
              <a:rPr lang="en-US" dirty="0" smtClean="0"/>
              <a:t>Windows execute nodes (~7000 cores)</a:t>
            </a:r>
          </a:p>
          <a:p>
            <a:pPr lvl="1"/>
            <a:r>
              <a:rPr lang="en-US" dirty="0" smtClean="0"/>
              <a:t>CycleServer from Cycle Computing LLC</a:t>
            </a:r>
          </a:p>
          <a:p>
            <a:r>
              <a:rPr lang="en-US" dirty="0" smtClean="0"/>
              <a:t>Workload</a:t>
            </a:r>
          </a:p>
          <a:p>
            <a:pPr lvl="1"/>
            <a:r>
              <a:rPr lang="en-US" dirty="0" smtClean="0"/>
              <a:t>Mix of off-the-shelf tools and in-house custom software</a:t>
            </a:r>
          </a:p>
          <a:p>
            <a:pPr lvl="1"/>
            <a:r>
              <a:rPr lang="en-US" dirty="0" smtClean="0"/>
              <a:t>Actuarial modeling</a:t>
            </a:r>
          </a:p>
          <a:p>
            <a:pPr lvl="1"/>
            <a:r>
              <a:rPr lang="en-US" dirty="0" smtClean="0"/>
              <a:t>Financial reporting</a:t>
            </a:r>
          </a:p>
          <a:p>
            <a:pPr lvl="1"/>
            <a:r>
              <a:rPr lang="en-US" dirty="0" smtClean="0"/>
              <a:t>Compliance</a:t>
            </a:r>
          </a:p>
          <a:p>
            <a:pPr lvl="1"/>
            <a:r>
              <a:rPr lang="en-US" dirty="0" smtClean="0"/>
              <a:t>Enterprise risk management</a:t>
            </a:r>
          </a:p>
          <a:p>
            <a:pPr lvl="2"/>
            <a:r>
              <a:rPr lang="en-US" dirty="0" smtClean="0"/>
              <a:t>Hedging</a:t>
            </a:r>
          </a:p>
          <a:p>
            <a:pPr lvl="2"/>
            <a:r>
              <a:rPr lang="en-US" dirty="0" smtClean="0"/>
              <a:t>Stress testing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7CB9-2054-4232-95A7-A8E5395F4DD1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Challenge…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Compress </a:t>
            </a:r>
            <a:r>
              <a:rPr lang="en-US" dirty="0" smtClean="0"/>
              <a:t>the time it takes to compute market sensitivities to enable rapid response to large market movements</a:t>
            </a:r>
          </a:p>
          <a:p>
            <a:pPr lvl="1"/>
            <a:r>
              <a:rPr lang="en-US" dirty="0" smtClean="0"/>
              <a:t>Current compute time: ~8 hours on ~3000 cores</a:t>
            </a:r>
          </a:p>
          <a:p>
            <a:pPr lvl="1"/>
            <a:r>
              <a:rPr lang="en-US" dirty="0" smtClean="0"/>
              <a:t>Target: </a:t>
            </a:r>
            <a:r>
              <a:rPr lang="en-US" dirty="0" smtClean="0"/>
              <a:t>A.S.A.P</a:t>
            </a:r>
            <a:r>
              <a:rPr lang="en-US" dirty="0" smtClean="0"/>
              <a:t>.(P being practical)</a:t>
            </a:r>
          </a:p>
          <a:p>
            <a:r>
              <a:rPr lang="en-US" dirty="0" smtClean="0"/>
              <a:t>Compress the time it takes to simulate our hedging program </a:t>
            </a:r>
          </a:p>
          <a:p>
            <a:pPr lvl="1"/>
            <a:r>
              <a:rPr lang="en-US" dirty="0" smtClean="0"/>
              <a:t>Current compute time: ~5 days on ~5000 cores</a:t>
            </a:r>
          </a:p>
          <a:p>
            <a:pPr lvl="1"/>
            <a:r>
              <a:rPr lang="en-US" dirty="0" smtClean="0"/>
              <a:t>Target: 1 </a:t>
            </a:r>
            <a:r>
              <a:rPr lang="en-US" dirty="0" smtClean="0"/>
              <a:t>day</a:t>
            </a:r>
          </a:p>
          <a:p>
            <a:r>
              <a:rPr lang="en-US" dirty="0" smtClean="0"/>
              <a:t>Create a mechanism to calculate specific sensitivities in near real time </a:t>
            </a:r>
            <a:endParaRPr lang="en-US" dirty="0" smtClean="0"/>
          </a:p>
          <a:p>
            <a:r>
              <a:rPr lang="en-US" dirty="0" smtClean="0"/>
              <a:t>Support  </a:t>
            </a:r>
            <a:r>
              <a:rPr lang="en-US" dirty="0" smtClean="0"/>
              <a:t>Entire </a:t>
            </a:r>
            <a:r>
              <a:rPr lang="en-US" dirty="0" smtClean="0"/>
              <a:t>Model </a:t>
            </a:r>
            <a:r>
              <a:rPr lang="en-US" dirty="0" smtClean="0"/>
              <a:t>Portfolio: ~20 models</a:t>
            </a:r>
            <a:endParaRPr lang="en-US" dirty="0" smtClean="0"/>
          </a:p>
          <a:p>
            <a:r>
              <a:rPr lang="en-US" dirty="0" smtClean="0"/>
              <a:t>Maintain Accuracy and Precision</a:t>
            </a:r>
          </a:p>
          <a:p>
            <a:r>
              <a:rPr lang="en-US" dirty="0" smtClean="0"/>
              <a:t>Enterprise IT Targets</a:t>
            </a:r>
          </a:p>
          <a:p>
            <a:pPr lvl="1"/>
            <a:r>
              <a:rPr lang="en-US" dirty="0" smtClean="0"/>
              <a:t>Reduce </a:t>
            </a:r>
            <a:r>
              <a:rPr lang="en-US" dirty="0" smtClean="0"/>
              <a:t>Datacenter Footprint</a:t>
            </a:r>
          </a:p>
          <a:p>
            <a:pPr lvl="1"/>
            <a:r>
              <a:rPr lang="en-US" dirty="0" smtClean="0"/>
              <a:t>Reduce </a:t>
            </a:r>
            <a:r>
              <a:rPr lang="en-US" dirty="0" smtClean="0"/>
              <a:t>Costs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7CB9-2054-4232-95A7-A8E5395F4DD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Approach</a:t>
            </a:r>
            <a:r>
              <a:rPr lang="en-US" dirty="0" smtClean="0"/>
              <a:t>…(</a:t>
            </a:r>
            <a:r>
              <a:rPr lang="en-US" dirty="0" smtClean="0"/>
              <a:t>everything’s on the table)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Modeling</a:t>
            </a:r>
          </a:p>
          <a:p>
            <a:pPr lvl="1"/>
            <a:r>
              <a:rPr lang="en-US" sz="1800" dirty="0" smtClean="0"/>
              <a:t>Variance Reduction</a:t>
            </a:r>
          </a:p>
          <a:p>
            <a:pPr lvl="1"/>
            <a:r>
              <a:rPr lang="en-US" sz="1800" dirty="0" smtClean="0"/>
              <a:t>Optimize algorithms</a:t>
            </a:r>
          </a:p>
          <a:p>
            <a:pPr lvl="1"/>
            <a:r>
              <a:rPr lang="en-US" sz="1800" dirty="0" smtClean="0"/>
              <a:t>Eliminate Redundant or Un-necessary Work</a:t>
            </a:r>
          </a:p>
          <a:p>
            <a:r>
              <a:rPr lang="en-US" sz="1800" dirty="0" smtClean="0"/>
              <a:t>Processes</a:t>
            </a:r>
          </a:p>
          <a:p>
            <a:pPr lvl="1"/>
            <a:r>
              <a:rPr lang="en-US" sz="1800" dirty="0" smtClean="0"/>
              <a:t>Optimize submission pipeline</a:t>
            </a:r>
          </a:p>
          <a:p>
            <a:pPr lvl="1"/>
            <a:r>
              <a:rPr lang="en-US" sz="1800" dirty="0" smtClean="0"/>
              <a:t>Reduce file transfers</a:t>
            </a:r>
          </a:p>
          <a:p>
            <a:pPr lvl="1"/>
            <a:r>
              <a:rPr lang="en-US" sz="1800" dirty="0" smtClean="0"/>
              <a:t>Implement Master/Worker framework</a:t>
            </a:r>
          </a:p>
          <a:p>
            <a:r>
              <a:rPr lang="en-US" sz="1800" dirty="0" smtClean="0"/>
              <a:t>Models</a:t>
            </a:r>
          </a:p>
          <a:p>
            <a:pPr lvl="1"/>
            <a:r>
              <a:rPr lang="en-US" sz="1800" dirty="0" smtClean="0"/>
              <a:t>Optimize code</a:t>
            </a:r>
          </a:p>
          <a:p>
            <a:pPr lvl="2"/>
            <a:r>
              <a:rPr lang="en-US" sz="1600" dirty="0" smtClean="0"/>
              <a:t>Caching</a:t>
            </a:r>
            <a:endParaRPr lang="en-US" sz="1600" dirty="0" smtClean="0"/>
          </a:p>
          <a:p>
            <a:pPr lvl="2"/>
            <a:r>
              <a:rPr lang="en-US" sz="1600" dirty="0" smtClean="0"/>
              <a:t>Dynamic scenario generation</a:t>
            </a:r>
          </a:p>
          <a:p>
            <a:pPr lvl="1"/>
            <a:r>
              <a:rPr lang="en-US" sz="1800" dirty="0" smtClean="0"/>
              <a:t>CUDA/OpenCL/OpenMP</a:t>
            </a:r>
            <a:endParaRPr lang="en-US" sz="1800" dirty="0" smtClean="0"/>
          </a:p>
          <a:p>
            <a:r>
              <a:rPr lang="en-US" sz="1800" dirty="0" smtClean="0"/>
              <a:t>Infrastructure</a:t>
            </a:r>
          </a:p>
          <a:p>
            <a:pPr lvl="1"/>
            <a:r>
              <a:rPr lang="en-US" sz="1800" dirty="0" smtClean="0"/>
              <a:t>Improve storage</a:t>
            </a:r>
          </a:p>
          <a:p>
            <a:pPr lvl="1"/>
            <a:r>
              <a:rPr lang="en-US" sz="1800" dirty="0" smtClean="0"/>
              <a:t>GPUs</a:t>
            </a:r>
            <a:endParaRPr lang="en-US" sz="18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7CB9-2054-4232-95A7-A8E5395F4DD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Modeling</a:t>
            </a:r>
          </a:p>
          <a:p>
            <a:pPr lvl="1"/>
            <a:r>
              <a:rPr lang="en-US" dirty="0" smtClean="0"/>
              <a:t>Test convergence with low-discrepancy sequences</a:t>
            </a:r>
          </a:p>
          <a:p>
            <a:pPr lvl="1"/>
            <a:r>
              <a:rPr lang="en-US" dirty="0" smtClean="0"/>
              <a:t>Evaluate closed-form or replicating portfolio approach</a:t>
            </a:r>
          </a:p>
          <a:p>
            <a:pPr lvl="1"/>
            <a:r>
              <a:rPr lang="en-US" dirty="0" smtClean="0"/>
              <a:t>Remove un-necessary workload</a:t>
            </a:r>
          </a:p>
          <a:p>
            <a:r>
              <a:rPr lang="en-US" dirty="0" smtClean="0"/>
              <a:t>Processes</a:t>
            </a:r>
          </a:p>
          <a:p>
            <a:pPr lvl="1"/>
            <a:r>
              <a:rPr lang="en-US" dirty="0" smtClean="0"/>
              <a:t>Interleave scenario/liability/asset submissions</a:t>
            </a:r>
          </a:p>
          <a:p>
            <a:pPr lvl="1"/>
            <a:r>
              <a:rPr lang="en-US" dirty="0" smtClean="0"/>
              <a:t>Improve nested stochastic analysis</a:t>
            </a:r>
          </a:p>
          <a:p>
            <a:pPr lvl="1"/>
            <a:r>
              <a:rPr lang="en-US" dirty="0" smtClean="0"/>
              <a:t>Develop Master/Worker scheduling </a:t>
            </a:r>
          </a:p>
          <a:p>
            <a:r>
              <a:rPr lang="en-US" dirty="0" smtClean="0"/>
              <a:t>Models</a:t>
            </a:r>
          </a:p>
          <a:p>
            <a:pPr lvl="1"/>
            <a:r>
              <a:rPr lang="en-US" dirty="0" smtClean="0"/>
              <a:t>Port model portfolio to CUDA</a:t>
            </a:r>
          </a:p>
          <a:p>
            <a:pPr lvl="1"/>
            <a:r>
              <a:rPr lang="en-US" dirty="0" smtClean="0"/>
              <a:t>Optimize algorithms</a:t>
            </a:r>
          </a:p>
          <a:p>
            <a:r>
              <a:rPr lang="en-US" dirty="0" smtClean="0"/>
              <a:t>Purchase GPU Infrastructure</a:t>
            </a:r>
          </a:p>
          <a:p>
            <a:pPr lvl="1"/>
            <a:r>
              <a:rPr lang="en-US" dirty="0" smtClean="0"/>
              <a:t>250 NVIDIA Tesla 2070s</a:t>
            </a:r>
          </a:p>
          <a:p>
            <a:pPr lvl="1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7CB9-2054-4232-95A7-A8E5395F4DD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Modeling</a:t>
            </a:r>
          </a:p>
          <a:p>
            <a:pPr lvl="1"/>
            <a:r>
              <a:rPr lang="en-US" sz="1800" dirty="0" smtClean="0"/>
              <a:t>Convergence achieved faster with low-discrepancy sequences</a:t>
            </a:r>
          </a:p>
          <a:p>
            <a:pPr lvl="2"/>
            <a:r>
              <a:rPr lang="en-US" sz="1600" dirty="0" smtClean="0"/>
              <a:t>2x improvement</a:t>
            </a:r>
          </a:p>
          <a:p>
            <a:pPr lvl="1"/>
            <a:r>
              <a:rPr lang="en-US" sz="1800" dirty="0" smtClean="0"/>
              <a:t>Removed non-essential tasks</a:t>
            </a:r>
          </a:p>
          <a:p>
            <a:pPr lvl="2"/>
            <a:r>
              <a:rPr lang="en-US" sz="1600" dirty="0" smtClean="0"/>
              <a:t>2x improvement</a:t>
            </a:r>
          </a:p>
          <a:p>
            <a:r>
              <a:rPr lang="en-US" sz="1800" dirty="0" smtClean="0"/>
              <a:t>Processes</a:t>
            </a:r>
          </a:p>
          <a:p>
            <a:pPr lvl="1"/>
            <a:r>
              <a:rPr lang="en-US" sz="1800" dirty="0" smtClean="0"/>
              <a:t>Streamlined submission pipeline for scenario/liability/assets</a:t>
            </a:r>
          </a:p>
          <a:p>
            <a:pPr lvl="1"/>
            <a:r>
              <a:rPr lang="en-US" sz="1800" dirty="0" smtClean="0"/>
              <a:t>Eliminated ~1TB/run of file transfer</a:t>
            </a:r>
          </a:p>
          <a:p>
            <a:pPr lvl="1"/>
            <a:r>
              <a:rPr lang="en-US" sz="1800" dirty="0" smtClean="0"/>
              <a:t>Using Work Queue for Master/Worker</a:t>
            </a:r>
          </a:p>
          <a:p>
            <a:pPr lvl="1"/>
            <a:r>
              <a:rPr lang="en-US" sz="1800" dirty="0" smtClean="0"/>
              <a:t>4-6x improvement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7CB9-2054-4232-95A7-A8E5395F4DD1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Results (cont.)…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Models</a:t>
            </a:r>
          </a:p>
          <a:p>
            <a:pPr lvl="1"/>
            <a:r>
              <a:rPr lang="en-US" sz="1800" dirty="0" smtClean="0"/>
              <a:t>Developed code generator for CUDA</a:t>
            </a:r>
          </a:p>
          <a:p>
            <a:pPr lvl="2"/>
            <a:r>
              <a:rPr lang="en-US" sz="1600" dirty="0" smtClean="0"/>
              <a:t>Automated development and end-user automation (priceless!)</a:t>
            </a:r>
          </a:p>
          <a:p>
            <a:pPr lvl="2"/>
            <a:r>
              <a:rPr lang="en-US" sz="1600" dirty="0" smtClean="0"/>
              <a:t>Directly Compiled Spec Models</a:t>
            </a:r>
          </a:p>
          <a:p>
            <a:pPr lvl="1"/>
            <a:r>
              <a:rPr lang="en-US" sz="1800" dirty="0" smtClean="0"/>
              <a:t>Ported entire model portfolio to CUDA (GPU) and C++ (CPU)</a:t>
            </a:r>
          </a:p>
          <a:p>
            <a:pPr lvl="1"/>
            <a:r>
              <a:rPr lang="en-US" sz="1800" dirty="0" smtClean="0"/>
              <a:t>40-60x improvement</a:t>
            </a:r>
          </a:p>
          <a:p>
            <a:r>
              <a:rPr lang="en-US" sz="1800" dirty="0" smtClean="0"/>
              <a:t>Infrastructure</a:t>
            </a:r>
          </a:p>
          <a:p>
            <a:pPr lvl="1"/>
            <a:r>
              <a:rPr lang="en-US" sz="1800" dirty="0" smtClean="0"/>
              <a:t>125 Servers with 250 M2070s</a:t>
            </a:r>
          </a:p>
          <a:p>
            <a:pPr lvl="1"/>
            <a:r>
              <a:rPr lang="en-US" sz="1800" dirty="0" smtClean="0"/>
              <a:t>3x reduction in data center footprint</a:t>
            </a:r>
          </a:p>
          <a:p>
            <a:pPr lvl="1"/>
            <a:r>
              <a:rPr lang="en-US" sz="1800" dirty="0" smtClean="0"/>
              <a:t>50% cost reduction</a:t>
            </a:r>
          </a:p>
          <a:p>
            <a:r>
              <a:rPr lang="en-US" sz="1800" dirty="0" smtClean="0"/>
              <a:t>Summary</a:t>
            </a:r>
          </a:p>
          <a:p>
            <a:pPr lvl="1"/>
            <a:r>
              <a:rPr lang="en-US" sz="1800" dirty="0" smtClean="0"/>
              <a:t>Success!</a:t>
            </a:r>
          </a:p>
          <a:p>
            <a:pPr lvl="2"/>
            <a:r>
              <a:rPr lang="en-US" sz="1600" dirty="0" smtClean="0"/>
              <a:t>Improved Performance</a:t>
            </a:r>
          </a:p>
          <a:p>
            <a:pPr lvl="2"/>
            <a:r>
              <a:rPr lang="en-US" sz="1600" dirty="0" smtClean="0"/>
              <a:t>Reduced Cost</a:t>
            </a:r>
          </a:p>
          <a:p>
            <a:pPr lvl="1"/>
            <a:r>
              <a:rPr lang="en-US" sz="1800" dirty="0" smtClean="0"/>
              <a:t>Improved our long-term capabilities</a:t>
            </a:r>
            <a:endParaRPr lang="en-US" sz="1600" dirty="0" smtClean="0"/>
          </a:p>
          <a:p>
            <a:endParaRPr lang="en-US" sz="18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7CB9-2054-4232-95A7-A8E5395F4DD1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 </a:t>
            </a:r>
            <a:br>
              <a:rPr lang="en-US" dirty="0" smtClean="0"/>
            </a:br>
            <a:r>
              <a:rPr lang="en-US" sz="2000" dirty="0" smtClean="0"/>
              <a:t>Complete integration of GPUs into our Condor environment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Quickly find the GPU nodes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GPU = “None”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SLOT1_GPU =“NVIDIA”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SLOT2_GPU=“NVIDIA”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STARTD_EXPRS = $(STARTD_EXPRS), GPU</a:t>
            </a:r>
          </a:p>
          <a:p>
            <a:r>
              <a:rPr lang="en-US" dirty="0" smtClean="0"/>
              <a:t>Identify GPGPU submissions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+GPGPU=True</a:t>
            </a:r>
          </a:p>
          <a:p>
            <a:r>
              <a:rPr lang="en-US" dirty="0" smtClean="0"/>
              <a:t>Reserve Slots for GPGPU jobs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START=( ( ( SlotID &lt; 3 ) &amp;&amp; ( GPUGPU =?= True ) ) || ( (SlotID &gt; 2) &amp;&amp; (GPGPU =!= True) ) )</a:t>
            </a:r>
          </a:p>
          <a:p>
            <a:r>
              <a:rPr lang="en-US" dirty="0" smtClean="0"/>
              <a:t>Work with Todd on GPU wish list</a:t>
            </a:r>
          </a:p>
          <a:p>
            <a:pPr lvl="1"/>
            <a:r>
              <a:rPr lang="en-US" dirty="0" smtClean="0"/>
              <a:t>Benchmarking</a:t>
            </a:r>
          </a:p>
          <a:p>
            <a:pPr lvl="1"/>
            <a:r>
              <a:rPr lang="en-US" dirty="0" smtClean="0"/>
              <a:t>Monitoring (corrupt memory, etc.)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7CB9-2054-4232-95A7-A8E5395F4DD1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br>
              <a:rPr lang="en-US" dirty="0" smtClean="0"/>
            </a:br>
            <a:r>
              <a:rPr lang="en-US" sz="2000" dirty="0" smtClean="0"/>
              <a:t>Refine our job scheduling architecture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Minimize Scheduling Overhead</a:t>
            </a:r>
          </a:p>
          <a:p>
            <a:pPr lvl="1"/>
            <a:r>
              <a:rPr lang="en-US" dirty="0" smtClean="0"/>
              <a:t>Continue development on our Work Queue implementation</a:t>
            </a:r>
          </a:p>
          <a:p>
            <a:pPr lvl="1"/>
            <a:r>
              <a:rPr lang="en-US" dirty="0" smtClean="0"/>
              <a:t>Leverage new Condor features – key_claim_idle?</a:t>
            </a:r>
          </a:p>
          <a:p>
            <a:r>
              <a:rPr lang="en-US" dirty="0" smtClean="0"/>
              <a:t>Optimize Work Distribution</a:t>
            </a:r>
          </a:p>
          <a:p>
            <a:pPr lvl="1"/>
            <a:r>
              <a:rPr lang="en-US" dirty="0" smtClean="0"/>
              <a:t>Need to prevent starvation of fast GPU resources while still leveraging existing dedicated and scavenged CPUs</a:t>
            </a:r>
          </a:p>
          <a:p>
            <a:pPr lvl="1"/>
            <a:r>
              <a:rPr lang="en-US" dirty="0" smtClean="0"/>
              <a:t>Integrate with CycleServer</a:t>
            </a:r>
          </a:p>
          <a:p>
            <a:r>
              <a:rPr lang="en-US" dirty="0" smtClean="0"/>
              <a:t>High-availability/disaster recovery</a:t>
            </a:r>
          </a:p>
          <a:p>
            <a:pPr lvl="1"/>
            <a:r>
              <a:rPr lang="en-US" dirty="0" smtClean="0"/>
              <a:t>Persistent queues</a:t>
            </a:r>
          </a:p>
          <a:p>
            <a:pPr lvl="1"/>
            <a:r>
              <a:rPr lang="en-US" dirty="0" smtClean="0"/>
              <a:t>Support for multiple resource pools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7CB9-2054-4232-95A7-A8E5395F4DD1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TERNAL_PowerPointTemplate">
  <a:themeElements>
    <a:clrScheme name="">
      <a:dk1>
        <a:srgbClr val="000000"/>
      </a:dk1>
      <a:lt1>
        <a:srgbClr val="FFFFFF"/>
      </a:lt1>
      <a:dk2>
        <a:srgbClr val="D79C00"/>
      </a:dk2>
      <a:lt2>
        <a:srgbClr val="909090"/>
      </a:lt2>
      <a:accent1>
        <a:srgbClr val="98001A"/>
      </a:accent1>
      <a:accent2>
        <a:srgbClr val="0E83D1"/>
      </a:accent2>
      <a:accent3>
        <a:srgbClr val="FFFFFF"/>
      </a:accent3>
      <a:accent4>
        <a:srgbClr val="000000"/>
      </a:accent4>
      <a:accent5>
        <a:srgbClr val="CAAAAB"/>
      </a:accent5>
      <a:accent6>
        <a:srgbClr val="0C76BD"/>
      </a:accent6>
      <a:hlink>
        <a:srgbClr val="FB6B00"/>
      </a:hlink>
      <a:folHlink>
        <a:srgbClr val="679900"/>
      </a:folHlink>
    </a:clrScheme>
    <a:fontScheme name="INTERNAL_PowerPointTempla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INTERNAL_PowerPoint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NAL_PowerPoint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NAL_PowerPoint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NAL_PowerPoint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NAL_PowerPoint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NAL_PowerPoint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NAL_PowerPoint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NAL_PowerPoint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NAL_PowerPoint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NAL_PowerPoint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NAL_PowerPoint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NAL_PowerPoint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thehartford_corp_internal_lite</Template>
  <TotalTime>5052</TotalTime>
  <Words>550</Words>
  <Application>Microsoft Office PowerPoint</Application>
  <PresentationFormat>On-screen Show (4:3)</PresentationFormat>
  <Paragraphs>140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INTERNAL_PowerPointTemplate</vt:lpstr>
      <vt:lpstr>GPU Computing with Condor @The Hartford</vt:lpstr>
      <vt:lpstr>Grid Computing @The Hartford…</vt:lpstr>
      <vt:lpstr>The Challenge…</vt:lpstr>
      <vt:lpstr>The Approach…(everything’s on the table)</vt:lpstr>
      <vt:lpstr>The Plan…</vt:lpstr>
      <vt:lpstr>The Results…</vt:lpstr>
      <vt:lpstr>The Results (cont.)…</vt:lpstr>
      <vt:lpstr>What’s Next?  Complete integration of GPUs into our Condor environment</vt:lpstr>
      <vt:lpstr>What’s Next? Refine our job scheduling architecture</vt:lpstr>
      <vt:lpstr>What’s Next? Expand Condor’s footprint @The Hartford</vt:lpstr>
      <vt:lpstr>Slide 11</vt:lpstr>
    </vt:vector>
  </TitlesOfParts>
  <Company>Hartford Life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GPU Computing with Condor @The Hartford</dc:title>
  <dc:creator>Robert Nordlund</dc:creator>
  <cp:lastModifiedBy>RN69373</cp:lastModifiedBy>
  <cp:revision>24</cp:revision>
  <dcterms:created xsi:type="dcterms:W3CDTF">2012-04-23T15:43:57Z</dcterms:created>
  <dcterms:modified xsi:type="dcterms:W3CDTF">2012-05-02T13:24:54Z</dcterms:modified>
</cp:coreProperties>
</file>