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23"/>
  </p:notesMasterIdLst>
  <p:sldIdLst>
    <p:sldId id="256" r:id="rId3"/>
    <p:sldId id="273" r:id="rId4"/>
    <p:sldId id="275" r:id="rId5"/>
    <p:sldId id="274" r:id="rId6"/>
    <p:sldId id="277" r:id="rId7"/>
    <p:sldId id="276" r:id="rId8"/>
    <p:sldId id="269" r:id="rId9"/>
    <p:sldId id="271" r:id="rId10"/>
    <p:sldId id="300" r:id="rId11"/>
    <p:sldId id="278" r:id="rId12"/>
    <p:sldId id="280" r:id="rId13"/>
    <p:sldId id="296" r:id="rId14"/>
    <p:sldId id="297" r:id="rId15"/>
    <p:sldId id="272" r:id="rId16"/>
    <p:sldId id="279" r:id="rId17"/>
    <p:sldId id="282" r:id="rId18"/>
    <p:sldId id="281" r:id="rId19"/>
    <p:sldId id="283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B7A56"/>
    <a:srgbClr val="8F9775"/>
    <a:srgbClr val="E5FFE1"/>
    <a:srgbClr val="969D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C373-606F-4964-B386-7115437588DC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9BB3-F8FC-4910-AA74-003F63809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9BB3-F8FC-4910-AA74-003F638098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9EC8105-6F80-4283-A4D3-D3FB513D674A}" type="slidenum">
              <a:rPr lang="en-US" sz="1200">
                <a:solidFill>
                  <a:prstClr val="black"/>
                </a:solidFill>
              </a:rPr>
              <a:pPr algn="r"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5900" indent="-215900"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8F97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\\psf\Host\Users\mnfienen1\Documents\CONFERENCES_PRESENTATIONS\AWRA_2010\usg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" y="6324600"/>
            <a:ext cx="1261219" cy="4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66874"/>
            <a:ext cx="959341" cy="5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9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21005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371600"/>
            <a:ext cx="4211638" cy="255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76700"/>
            <a:ext cx="4211638" cy="255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6B7A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89037"/>
            <a:ext cx="8915400" cy="5440363"/>
          </a:xfrm>
          <a:prstGeom prst="rect">
            <a:avLst/>
          </a:prstGeom>
        </p:spPr>
        <p:txBody>
          <a:bodyPr/>
          <a:lstStyle>
            <a:lvl1pPr marL="514350" indent="-514350">
              <a:spcBef>
                <a:spcPts val="0"/>
              </a:spcBef>
              <a:buFont typeface="+mj-lt"/>
              <a:buAutoNum type="arabicPeriod"/>
              <a:defRPr sz="2000"/>
            </a:lvl1pPr>
            <a:lvl2pPr marL="742950" indent="-285750">
              <a:spcBef>
                <a:spcPts val="0"/>
              </a:spcBef>
              <a:buFont typeface="Arial" pitchFamily="34" charset="0"/>
              <a:buChar char="•"/>
              <a:defRPr sz="1800"/>
            </a:lvl2pPr>
            <a:lvl3pPr marL="1371600" indent="-457200">
              <a:spcBef>
                <a:spcPts val="0"/>
              </a:spcBef>
              <a:buFont typeface="+mj-lt"/>
              <a:buAutoNum type="alphaLcParenR"/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4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4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1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4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8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86C1C-3D53-4071-A3B8-E7CBDC886BDF}" type="datetimeFigureOut">
              <a:rPr lang="en-US" smtClean="0">
                <a:solidFill>
                  <a:prstClr val="black"/>
                </a:solidFill>
              </a:rPr>
              <a:pPr/>
              <a:t>5/1/2012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68378F-D32D-4A14-AE9A-FCB7A2A9E7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38200"/>
            <a:ext cx="9144000" cy="114300"/>
          </a:xfrm>
          <a:prstGeom prst="rect">
            <a:avLst/>
          </a:prstGeom>
          <a:gradFill flip="none" rotWithShape="1">
            <a:gsLst>
              <a:gs pos="32000">
                <a:srgbClr val="6B7A56"/>
              </a:gs>
              <a:gs pos="0">
                <a:srgbClr val="E5FFE1"/>
              </a:gs>
              <a:gs pos="68000">
                <a:srgbClr val="6B7A56"/>
              </a:gs>
              <a:gs pos="100000">
                <a:srgbClr val="E5FF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\\psf\Host\Users\mnfienen1\Documents\CONFERENCES_PRESENTATIONS\AWRA_2010\usgs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" y="6324600"/>
            <a:ext cx="1261219" cy="4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66874"/>
            <a:ext cx="959341" cy="5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FFE1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D3082-6BBF-4A1D-8E5A-FE45ECAA2D7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5A39-66CE-4E5A-802C-ABE929E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869473" y="5170449"/>
            <a:ext cx="5257800" cy="16113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 smtClean="0">
              <a:solidFill>
                <a:srgbClr val="6B7A56"/>
              </a:solidFill>
            </a:endParaRPr>
          </a:p>
          <a:p>
            <a:pPr algn="r"/>
            <a:r>
              <a:rPr lang="en-US" sz="2000" dirty="0" smtClean="0">
                <a:solidFill>
                  <a:srgbClr val="6B7A56"/>
                </a:solidFill>
              </a:rPr>
              <a:t>Mike </a:t>
            </a:r>
            <a:r>
              <a:rPr lang="en-US" sz="2000" dirty="0" err="1" smtClean="0">
                <a:solidFill>
                  <a:srgbClr val="6B7A56"/>
                </a:solidFill>
              </a:rPr>
              <a:t>Fienen</a:t>
            </a:r>
            <a:r>
              <a:rPr lang="en-US" sz="2000" dirty="0" smtClean="0">
                <a:solidFill>
                  <a:srgbClr val="6B7A56"/>
                </a:solidFill>
              </a:rPr>
              <a:t> and Randy Hunt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Research Hydrologists</a:t>
            </a:r>
          </a:p>
          <a:p>
            <a:pPr algn="r"/>
            <a:r>
              <a:rPr lang="en-US" sz="2000" i="1" dirty="0" smtClean="0">
                <a:solidFill>
                  <a:schemeClr val="tx1"/>
                </a:solidFill>
              </a:rPr>
              <a:t>USGS Wisconsin Water Science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521">
            <a:off x="994969" y="774626"/>
            <a:ext cx="1659863" cy="198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54" y="1981202"/>
            <a:ext cx="263068" cy="180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5" y="3276602"/>
            <a:ext cx="732425" cy="1805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1828800"/>
            <a:ext cx="493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Water into Wine: </a:t>
            </a:r>
            <a:endParaRPr lang="en-US" sz="3600" dirty="0" smtClean="0"/>
          </a:p>
          <a:p>
            <a:r>
              <a:rPr lang="en-US" sz="3600" dirty="0" smtClean="0"/>
              <a:t>Condor</a:t>
            </a:r>
            <a:r>
              <a:rPr lang="en-US" sz="3600" dirty="0"/>
              <a:t>, PEST, and </a:t>
            </a:r>
            <a:endParaRPr lang="en-US" sz="3600" dirty="0" smtClean="0"/>
          </a:p>
          <a:p>
            <a:r>
              <a:rPr lang="en-US" sz="3600" dirty="0" smtClean="0"/>
              <a:t>Hydrologic </a:t>
            </a:r>
            <a:r>
              <a:rPr lang="en-US" sz="3600" dirty="0"/>
              <a:t>Modeling</a:t>
            </a:r>
          </a:p>
        </p:txBody>
      </p:sp>
      <p:pic>
        <p:nvPicPr>
          <p:cNvPr id="12" name="Picture 11" descr="pest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09" y="5890063"/>
            <a:ext cx="708805" cy="6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12" y="5867400"/>
            <a:ext cx="1276883" cy="685365"/>
          </a:xfrm>
          <a:prstGeom prst="rect">
            <a:avLst/>
          </a:prstGeom>
        </p:spPr>
      </p:pic>
      <p:pic>
        <p:nvPicPr>
          <p:cNvPr id="1026" name="Picture 2" descr="\\psf\Host\Users\mnfienen1\Documents\CONFERENCES_PRESENTATIONS\AWRA_2010\usg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5934302"/>
            <a:ext cx="1678683" cy="6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2600" dirty="0" err="1" smtClean="0"/>
              <a:t>beoPEST</a:t>
            </a:r>
            <a:r>
              <a:rPr lang="en-US" sz="2600" dirty="0" smtClean="0"/>
              <a:t> is an ideal tool for model calibration</a:t>
            </a:r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7" y="2974260"/>
            <a:ext cx="1211796" cy="12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9" y="1037295"/>
            <a:ext cx="3091510" cy="31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35" y="1046837"/>
            <a:ext cx="5705936" cy="295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8" y="2163216"/>
            <a:ext cx="4885350" cy="42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73" y="4278868"/>
            <a:ext cx="42370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launch remote slave processes</a:t>
            </a:r>
          </a:p>
          <a:p>
            <a:endParaRPr lang="en-US" sz="1000" dirty="0"/>
          </a:p>
          <a:p>
            <a:r>
              <a:rPr lang="en-US" dirty="0" smtClean="0"/>
              <a:t>Each slave needs model files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37272"/>
            <a:ext cx="3338877" cy="63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1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Condor with </a:t>
            </a:r>
            <a:r>
              <a:rPr lang="en-US" sz="2600" dirty="0" err="1" smtClean="0"/>
              <a:t>beoPEST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38200"/>
            <a:ext cx="8915400" cy="26971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6B7A56"/>
                </a:solidFill>
              </a:rPr>
              <a:t>Condor Advantages:</a:t>
            </a:r>
          </a:p>
          <a:p>
            <a:pPr marL="0" indent="0">
              <a:buNone/>
            </a:pPr>
            <a:r>
              <a:rPr lang="en-US" sz="2400" dirty="0" smtClean="0"/>
              <a:t>Move data to each worker machine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Automate starting of worker processes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Provide monitoring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Allow us to accommodate both Linux and Windows user base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 smtClean="0"/>
              <a:t>Started out with about 80 Linux cores and 450 Windows cores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62" y="1251396"/>
            <a:ext cx="3338877" cy="634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079">
            <a:off x="2362200" y="1232593"/>
            <a:ext cx="6095239" cy="55492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" y="3733800"/>
            <a:ext cx="8915400" cy="2163763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2400" i="1" dirty="0" smtClean="0">
                <a:solidFill>
                  <a:srgbClr val="6B7A56"/>
                </a:solidFill>
              </a:rPr>
              <a:t>Windows Issues:</a:t>
            </a:r>
          </a:p>
          <a:p>
            <a:pPr marL="0" indent="0">
              <a:buFont typeface="+mj-lt"/>
              <a:buNone/>
            </a:pPr>
            <a:r>
              <a:rPr lang="en-US" sz="2400" dirty="0" smtClean="0"/>
              <a:t>Very expensive to access </a:t>
            </a:r>
          </a:p>
          <a:p>
            <a:pPr marL="0" indent="0">
              <a:buFont typeface="+mj-lt"/>
              <a:buNone/>
            </a:pPr>
            <a:r>
              <a:rPr lang="en-US" sz="2400" dirty="0" smtClean="0"/>
              <a:t>more than 32GB RAM/blade</a:t>
            </a:r>
          </a:p>
          <a:p>
            <a:pPr marL="0" indent="0">
              <a:buFont typeface="+mj-lt"/>
              <a:buNone/>
            </a:pPr>
            <a:endParaRPr lang="en-US" sz="1000" dirty="0"/>
          </a:p>
          <a:p>
            <a:pPr marL="0" indent="0">
              <a:buFont typeface="+mj-lt"/>
              <a:buNone/>
            </a:pPr>
            <a:r>
              <a:rPr lang="en-US" sz="2400" dirty="0" smtClean="0"/>
              <a:t>TCP/IP related memory trouble</a:t>
            </a:r>
          </a:p>
          <a:p>
            <a:pPr marL="0" indent="0">
              <a:buFont typeface="+mj-lt"/>
              <a:buNone/>
            </a:pPr>
            <a:endParaRPr lang="en-US" sz="1000" dirty="0"/>
          </a:p>
          <a:p>
            <a:pPr marL="0" indent="0">
              <a:buFont typeface="+mj-lt"/>
              <a:buNone/>
            </a:pPr>
            <a:r>
              <a:rPr lang="en-US" sz="2400" dirty="0" smtClean="0"/>
              <a:t>Our parent agency proposed </a:t>
            </a:r>
          </a:p>
          <a:p>
            <a:pPr marL="0" indent="0">
              <a:buFont typeface="+mj-lt"/>
              <a:buNone/>
            </a:pPr>
            <a:r>
              <a:rPr lang="en-US" sz="2400" dirty="0" smtClean="0"/>
              <a:t>$600/year/machine Windows license surcharge.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9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w</a:t>
            </a:r>
            <a:r>
              <a:rPr lang="en-US" sz="2600" dirty="0" smtClean="0"/>
              <a:t>insock.dll Sings the Blues—120 Workers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070264"/>
            <a:ext cx="7564582" cy="4873336"/>
            <a:chOff x="346741" y="243667"/>
            <a:chExt cx="7564582" cy="4873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1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0" y="3352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1070264"/>
            <a:ext cx="7564582" cy="4873336"/>
            <a:chOff x="378229" y="258781"/>
            <a:chExt cx="7564582" cy="487333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58781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3369357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04284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10% runs complete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1070264"/>
            <a:ext cx="7564582" cy="4873336"/>
            <a:chOff x="378229" y="243667"/>
            <a:chExt cx="7564582" cy="48733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86448" y="3276600"/>
              <a:ext cx="2462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9190" y="1219200"/>
              <a:ext cx="2413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50% runs complete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1070264"/>
            <a:ext cx="7564582" cy="4873336"/>
            <a:chOff x="378229" y="258781"/>
            <a:chExt cx="7564582" cy="48733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58781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800600" y="3733800"/>
              <a:ext cx="2591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1676400"/>
              <a:ext cx="240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99% runs complete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1070264"/>
            <a:ext cx="7564582" cy="4873336"/>
            <a:chOff x="378229" y="243667"/>
            <a:chExt cx="7564582" cy="48733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029200" y="3669268"/>
              <a:ext cx="2360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0" y="914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runs complete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1070264"/>
            <a:ext cx="7564582" cy="4873336"/>
            <a:chOff x="378229" y="243667"/>
            <a:chExt cx="7564582" cy="48733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408940" y="3669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0" y="9144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runs complete—</a:t>
              </a:r>
            </a:p>
            <a:p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Jacobian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calculations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4400" y="1070264"/>
            <a:ext cx="7564582" cy="4873336"/>
            <a:chOff x="356188" y="243667"/>
            <a:chExt cx="7564582" cy="487333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88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408940" y="3669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0" y="914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runs complete—</a:t>
              </a:r>
            </a:p>
            <a:p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Jacobian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calculations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(continued)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400" y="1070264"/>
            <a:ext cx="7564582" cy="4873336"/>
            <a:chOff x="378229" y="255003"/>
            <a:chExt cx="7564582" cy="487333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55003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408940" y="3669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914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runs complete—</a:t>
              </a:r>
            </a:p>
            <a:p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Jacobian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calculations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(continued)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1070264"/>
            <a:ext cx="7564582" cy="4873336"/>
            <a:chOff x="351150" y="243667"/>
            <a:chExt cx="7564582" cy="4873336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50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419600" y="3669268"/>
              <a:ext cx="297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Run done/slaves stopped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0" y="9144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beoPEST</a:t>
              </a:r>
              <a:r>
                <a:rPr lang="en-US" dirty="0" smtClean="0">
                  <a:solidFill>
                    <a:schemeClr val="bg1"/>
                  </a:solidFill>
                </a:rPr>
                <a:t> finished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winsock.dll Sings the Blues—60 Workers</a:t>
            </a:r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5018" y="994064"/>
            <a:ext cx="7564582" cy="4873336"/>
            <a:chOff x="378229" y="243667"/>
            <a:chExt cx="7564582" cy="4873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90137" y="3352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018" y="994064"/>
            <a:ext cx="7564582" cy="4873336"/>
            <a:chOff x="378229" y="243667"/>
            <a:chExt cx="7564582" cy="48733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29" y="243667"/>
              <a:ext cx="7564582" cy="4873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08940" y="329379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60 slaves started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994064"/>
            <a:ext cx="7564582" cy="48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st\private\var\folders\Jl\JlDXSp1tGcCQp7QafE4e3++++TU\-Tmp-\com.apple.mail.drag\WoWScrnShot_043012_195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Making Wine Fine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50230" y="2829580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WINEPREFIX=$_CONDOR_SCRATCH_DIR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209" y="4675063"/>
            <a:ext cx="4285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6B7A56"/>
                </a:solidFill>
              </a:rPr>
              <a:t>Thanks Ian </a:t>
            </a:r>
            <a:r>
              <a:rPr lang="en-US" sz="2400" i="1" dirty="0" err="1" smtClean="0">
                <a:solidFill>
                  <a:srgbClr val="6B7A56"/>
                </a:solidFill>
              </a:rPr>
              <a:t>Chesal</a:t>
            </a:r>
            <a:r>
              <a:rPr lang="en-US" sz="2400" i="1" dirty="0" smtClean="0">
                <a:solidFill>
                  <a:srgbClr val="6B7A56"/>
                </a:solidFill>
              </a:rPr>
              <a:t> and</a:t>
            </a:r>
          </a:p>
          <a:p>
            <a:r>
              <a:rPr lang="en-US" sz="2400" i="1" dirty="0" smtClean="0">
                <a:solidFill>
                  <a:srgbClr val="6B7A56"/>
                </a:solidFill>
              </a:rPr>
              <a:t>Rich </a:t>
            </a:r>
            <a:r>
              <a:rPr lang="en-US" sz="2400" i="1" dirty="0" err="1" smtClean="0">
                <a:solidFill>
                  <a:srgbClr val="6B7A56"/>
                </a:solidFill>
              </a:rPr>
              <a:t>Pieri</a:t>
            </a:r>
            <a:r>
              <a:rPr lang="en-US" sz="2400" i="1" dirty="0" smtClean="0">
                <a:solidFill>
                  <a:srgbClr val="6B7A56"/>
                </a:solidFill>
              </a:rPr>
              <a:t> via [condor-users]!!!</a:t>
            </a:r>
            <a:endParaRPr lang="en-US" sz="2400" i="1" dirty="0">
              <a:solidFill>
                <a:srgbClr val="6B7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2600" dirty="0" smtClean="0"/>
              <a:t>Sea Level Rise Impacts on Island Geometry—DRAFT</a:t>
            </a:r>
            <a:endParaRPr lang="en-US" sz="2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28782" y="1001663"/>
            <a:ext cx="1298207" cy="5402114"/>
            <a:chOff x="2328782" y="1001663"/>
            <a:chExt cx="1298207" cy="54021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782" y="1001663"/>
              <a:ext cx="1298207" cy="53145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94174" y="6096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SLR +</a:t>
              </a:r>
              <a:r>
                <a:rPr lang="en-US" sz="1400" dirty="0" smtClean="0"/>
                <a:t>0.20m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3701" y="990600"/>
            <a:ext cx="1305582" cy="5413177"/>
            <a:chOff x="3773701" y="990600"/>
            <a:chExt cx="1305582" cy="5413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701" y="990600"/>
              <a:ext cx="1305582" cy="53255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42319" y="6096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SLR +</a:t>
              </a:r>
              <a:r>
                <a:rPr lang="en-US" sz="1400" dirty="0" smtClean="0"/>
                <a:t>0.40m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25995" y="1001663"/>
            <a:ext cx="1305582" cy="5402114"/>
            <a:chOff x="5225995" y="1001663"/>
            <a:chExt cx="1305582" cy="5402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995" y="1001663"/>
              <a:ext cx="1305582" cy="53145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90464" y="6096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SLR +</a:t>
              </a:r>
              <a:r>
                <a:rPr lang="en-US" sz="1400" dirty="0" smtClean="0"/>
                <a:t>0.60m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78288" y="990600"/>
            <a:ext cx="1305582" cy="5413177"/>
            <a:chOff x="6678288" y="990600"/>
            <a:chExt cx="1305582" cy="54131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288" y="990600"/>
              <a:ext cx="1305582" cy="53255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38609" y="6096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SLR +</a:t>
              </a:r>
              <a:r>
                <a:rPr lang="en-US" sz="1400" dirty="0" smtClean="0"/>
                <a:t>0.80m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4928" y="990600"/>
            <a:ext cx="1287142" cy="5413177"/>
            <a:chOff x="894928" y="990600"/>
            <a:chExt cx="1287142" cy="5413177"/>
          </a:xfrm>
        </p:grpSpPr>
        <p:sp>
          <p:nvSpPr>
            <p:cNvPr id="11" name="TextBox 10"/>
            <p:cNvSpPr txBox="1"/>
            <p:nvPr/>
          </p:nvSpPr>
          <p:spPr>
            <a:xfrm>
              <a:off x="946029" y="6096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SLR +0.00m</a:t>
              </a:r>
              <a:endParaRPr lang="en-US" sz="14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28" y="990600"/>
              <a:ext cx="1287142" cy="531822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3358783" y="312420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B7A56"/>
                </a:solidFill>
              </a:rPr>
              <a:t>Back to our story…</a:t>
            </a:r>
            <a:endParaRPr lang="en-US" sz="3600" dirty="0">
              <a:solidFill>
                <a:srgbClr val="6B7A56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0524" y="1623744"/>
            <a:ext cx="1535876" cy="509856"/>
            <a:chOff x="140524" y="1623744"/>
            <a:chExt cx="1535876" cy="509856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85800" y="1676400"/>
              <a:ext cx="685800" cy="15240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5800" y="1828800"/>
              <a:ext cx="990600" cy="30480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40524" y="162374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land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9865" y="3352800"/>
            <a:ext cx="1535876" cy="509856"/>
            <a:chOff x="140524" y="1623744"/>
            <a:chExt cx="1535876" cy="509856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85800" y="1676400"/>
              <a:ext cx="685800" cy="15240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85800" y="1828800"/>
              <a:ext cx="990600" cy="30480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40524" y="162374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3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828800"/>
          </a:xfrm>
        </p:spPr>
        <p:txBody>
          <a:bodyPr/>
          <a:lstStyle/>
          <a:p>
            <a:r>
              <a:rPr lang="en-US" sz="2400" dirty="0" smtClean="0"/>
              <a:t>Groundwater Results of Sea Level Rise Simulations—DRAFT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962528"/>
            <a:ext cx="5702458" cy="5303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962528"/>
            <a:ext cx="4094974" cy="5303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962528"/>
            <a:ext cx="2505092" cy="5303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" y="962528"/>
            <a:ext cx="8935023" cy="5303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962528"/>
            <a:ext cx="73275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64" y="1335695"/>
            <a:ext cx="5699936" cy="468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464" y="1335695"/>
            <a:ext cx="5699936" cy="371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464" y="1335695"/>
            <a:ext cx="5699936" cy="1783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464" y="1335695"/>
            <a:ext cx="5699936" cy="925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571750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SLR +0.02m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43300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SLR +0.04m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486400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SLR +0.08m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514850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SLR +0.06m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600200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SLR +0.00m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464" y="1335695"/>
            <a:ext cx="5699936" cy="27157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106680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Cross-section 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106680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Cross-section 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106680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Cross-section 3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77000" y="1151029"/>
            <a:ext cx="2480487" cy="449171"/>
            <a:chOff x="6477000" y="1151029"/>
            <a:chExt cx="2480487" cy="449171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6477000" y="1335695"/>
              <a:ext cx="1219200" cy="264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63543" y="1151029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Blue=fresh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000" y="1763694"/>
            <a:ext cx="2286000" cy="369332"/>
            <a:chOff x="6858000" y="1763694"/>
            <a:chExt cx="2286000" cy="369332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6858000" y="1902305"/>
              <a:ext cx="1143000" cy="460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27000" y="1763694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Red=salty</a:t>
              </a:r>
              <a:endParaRPr lang="en-US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0" y="228600"/>
            <a:ext cx="9144000" cy="182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B7A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Salinity Results of Sea Level Rise Simulations—DRAFT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78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What’s next?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 refining how </a:t>
            </a:r>
            <a:r>
              <a:rPr lang="en-US" dirty="0" err="1" smtClean="0"/>
              <a:t>beoPEST</a:t>
            </a:r>
            <a:r>
              <a:rPr lang="en-US" dirty="0" smtClean="0"/>
              <a:t> and Condor interact.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More hardware.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Incorporate GW results into a Bayesian Decision Network along with other processes.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Start linking the process models explicitly which will require much more computational power and more adventures with Condor.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49" y="3541418"/>
            <a:ext cx="4746086" cy="28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Sea Level Rise </a:t>
            </a:r>
            <a:endParaRPr lang="en-US" sz="2600" dirty="0"/>
          </a:p>
        </p:txBody>
      </p:sp>
      <p:pic>
        <p:nvPicPr>
          <p:cNvPr id="3" name="Picture 4" descr="Sweetspot Redraw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27112"/>
            <a:ext cx="7937500" cy="514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63700" y="1543050"/>
            <a:ext cx="3622675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</a:rPr>
              <a:t>The last 10,000 years have been ideal for the development of human societies. This has been a unique time during which climate varied very little and enabled humankind to flourish.</a:t>
            </a:r>
          </a:p>
        </p:txBody>
      </p:sp>
    </p:spTree>
    <p:extLst>
      <p:ext uri="{BB962C8B-B14F-4D97-AF65-F5344CB8AC3E}">
        <p14:creationId xmlns:p14="http://schemas.microsoft.com/office/powerpoint/2010/main" val="36230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2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417874"/>
            <a:ext cx="8785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to: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Doherty: Watermark Numerical Computing, Flinders University (Australia)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Willem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Schreüder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Principia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Livny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Brooklin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Gore, Todd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Tannenbaum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Vladimir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Brik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Cathrin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Weiss: CHTC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House, Daniel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Kester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Ben Feinstein, Shirley Stephan: USGS—CIDA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Heath, John Masterson, Rob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Thieler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Nathaniel Plant: USGS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est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77701"/>
            <a:ext cx="532535" cy="4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324600"/>
            <a:ext cx="2759403" cy="52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9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Piping Plover—vulnerable to Sea Level Rise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5" y="3485793"/>
            <a:ext cx="2926380" cy="2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0278" y="5544979"/>
            <a:ext cx="872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Jim Fenton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6" name="Picture 3" descr="no_asis98_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90" y="3038622"/>
            <a:ext cx="5803939" cy="37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2619" y="6528429"/>
            <a:ext cx="1426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Jane Thomas, IAN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26798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45230" y="26798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1" name="Cloud Callout 20"/>
          <p:cNvSpPr/>
          <p:nvPr/>
        </p:nvSpPr>
        <p:spPr>
          <a:xfrm>
            <a:off x="116095" y="1752600"/>
            <a:ext cx="3129095" cy="1371601"/>
          </a:xfrm>
          <a:prstGeom prst="cloudCallout">
            <a:avLst>
              <a:gd name="adj1" fmla="val -15970"/>
              <a:gd name="adj2" fmla="val 130343"/>
            </a:avLst>
          </a:prstGeom>
          <a:solidFill>
            <a:srgbClr val="8F9775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Have we always lived in this neighborhood?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9194" y="1013936"/>
            <a:ext cx="3728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Among the impacts on Plover</a:t>
            </a:r>
          </a:p>
          <a:p>
            <a:r>
              <a:rPr lang="en-US" i="1" dirty="0"/>
              <a:t>h</a:t>
            </a:r>
            <a:r>
              <a:rPr lang="en-US" i="1" dirty="0" smtClean="0"/>
              <a:t>abitat is depth to groundwater.</a:t>
            </a:r>
          </a:p>
          <a:p>
            <a:endParaRPr lang="en-US" i="1" dirty="0"/>
          </a:p>
          <a:p>
            <a:r>
              <a:rPr lang="en-US" i="1" dirty="0" smtClean="0"/>
              <a:t>Small islands off the Atlantic Coast</a:t>
            </a:r>
          </a:p>
          <a:p>
            <a:r>
              <a:rPr lang="en-US" i="1" dirty="0"/>
              <a:t>l</a:t>
            </a:r>
            <a:r>
              <a:rPr lang="en-US" i="1" dirty="0" smtClean="0"/>
              <a:t>ike Assateague Island, are a </a:t>
            </a:r>
          </a:p>
          <a:p>
            <a:r>
              <a:rPr lang="en-US" i="1" dirty="0" smtClean="0"/>
              <a:t>great early-warning system.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47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2600" dirty="0" smtClean="0"/>
              <a:t>Groundwater Impacts—Important for Plovers and People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9" descr="gwf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4" y="1635363"/>
            <a:ext cx="8254524" cy="425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92162"/>
          </a:xfrm>
        </p:spPr>
        <p:txBody>
          <a:bodyPr/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Sea-level rise impacts: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multivariate problem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full of uncertainties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30175" y="3238173"/>
            <a:ext cx="1851025" cy="1381125"/>
            <a:chOff x="82" y="2010"/>
            <a:chExt cx="1166" cy="870"/>
          </a:xfrm>
        </p:grpSpPr>
        <p:pic>
          <p:nvPicPr>
            <p:cNvPr id="6" name="Picture 3" descr="RobsSLR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10"/>
              <a:ext cx="1152" cy="870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2" y="2016"/>
              <a:ext cx="104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Climate Change</a:t>
              </a:r>
              <a:b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&amp;</a:t>
              </a:r>
              <a:b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Sea Level</a:t>
              </a:r>
              <a:b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Rise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819400" y="1998336"/>
            <a:ext cx="1371600" cy="1096962"/>
            <a:chOff x="1776" y="1229"/>
            <a:chExt cx="864" cy="691"/>
          </a:xfrm>
        </p:grpSpPr>
        <p:pic>
          <p:nvPicPr>
            <p:cNvPr id="9" name="Picture 5" descr="gwfi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67"/>
              <a:ext cx="864" cy="653"/>
            </a:xfrm>
            <a:prstGeom prst="rect">
              <a:avLst/>
            </a:prstGeom>
            <a:noFill/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869" y="1229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Groundwater</a:t>
              </a:r>
              <a:b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Impact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913188" y="2784148"/>
            <a:ext cx="1371600" cy="1085850"/>
            <a:chOff x="2465" y="1724"/>
            <a:chExt cx="864" cy="684"/>
          </a:xfrm>
        </p:grpSpPr>
        <p:pic>
          <p:nvPicPr>
            <p:cNvPr id="12" name="Picture 7" descr="StudySiteSca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1724"/>
              <a:ext cx="864" cy="684"/>
            </a:xfrm>
            <a:prstGeom prst="rect">
              <a:avLst/>
            </a:prstGeom>
            <a:noFill/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488" y="1724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Wetland Loss</a:t>
              </a: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913188" y="4250998"/>
            <a:ext cx="1382712" cy="1206500"/>
            <a:chOff x="2465" y="2648"/>
            <a:chExt cx="871" cy="760"/>
          </a:xfrm>
        </p:grpSpPr>
        <p:pic>
          <p:nvPicPr>
            <p:cNvPr id="15" name="Picture 9" descr="dauphinbreachL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2658"/>
              <a:ext cx="864" cy="750"/>
            </a:xfrm>
            <a:prstGeom prst="rect">
              <a:avLst/>
            </a:prstGeom>
            <a:noFill/>
          </p:spPr>
        </p:pic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472" y="2648"/>
              <a:ext cx="864" cy="19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Coastal Erosion</a:t>
              </a:r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2819400" y="4771698"/>
            <a:ext cx="1371600" cy="1100138"/>
            <a:chOff x="1776" y="2976"/>
            <a:chExt cx="864" cy="693"/>
          </a:xfrm>
        </p:grpSpPr>
        <p:pic>
          <p:nvPicPr>
            <p:cNvPr id="18" name="Picture 11" descr="Elevations_draft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76"/>
              <a:ext cx="864" cy="693"/>
            </a:xfrm>
            <a:prstGeom prst="rect">
              <a:avLst/>
            </a:prstGeom>
            <a:noFill/>
          </p:spPr>
        </p:pic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776" y="3456"/>
              <a:ext cx="637" cy="19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Inundation</a:t>
              </a:r>
            </a:p>
          </p:txBody>
        </p: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6019802" y="2257098"/>
            <a:ext cx="1373188" cy="3379788"/>
            <a:chOff x="3792" y="1392"/>
            <a:chExt cx="865" cy="2129"/>
          </a:xfrm>
        </p:grpSpPr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3792" y="2944"/>
              <a:ext cx="864" cy="577"/>
              <a:chOff x="3792" y="2944"/>
              <a:chExt cx="864" cy="577"/>
            </a:xfrm>
          </p:grpSpPr>
          <p:pic>
            <p:nvPicPr>
              <p:cNvPr id="25" name="Picture 13" descr="ike"/>
              <p:cNvPicPr>
                <a:picLocks noChangeAspect="1" noChangeArrowheads="1"/>
              </p:cNvPicPr>
              <p:nvPr/>
            </p:nvPicPr>
            <p:blipFill>
              <a:blip r:embed="rId7" cstate="screen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944"/>
                <a:ext cx="864" cy="577"/>
              </a:xfrm>
              <a:prstGeom prst="rect">
                <a:avLst/>
              </a:prstGeom>
              <a:noFill/>
            </p:spPr>
          </p:pic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4223" y="3312"/>
                <a:ext cx="433" cy="192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Safety</a:t>
                </a:r>
              </a:p>
            </p:txBody>
          </p:sp>
        </p:grpSp>
        <p:grpSp>
          <p:nvGrpSpPr>
            <p:cNvPr id="22" name="Group 55"/>
            <p:cNvGrpSpPr>
              <a:grpSpLocks/>
            </p:cNvGrpSpPr>
            <p:nvPr/>
          </p:nvGrpSpPr>
          <p:grpSpPr bwMode="auto">
            <a:xfrm>
              <a:off x="3792" y="1392"/>
              <a:ext cx="865" cy="540"/>
              <a:chOff x="3792" y="1392"/>
              <a:chExt cx="865" cy="540"/>
            </a:xfrm>
          </p:grpSpPr>
          <p:pic>
            <p:nvPicPr>
              <p:cNvPr id="23" name="Picture 53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392"/>
                <a:ext cx="864" cy="5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3914" y="1408"/>
                <a:ext cx="743" cy="194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Habitat Loss</a:t>
                </a:r>
              </a:p>
            </p:txBody>
          </p:sp>
        </p:grpSp>
      </p:grp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057400" y="3841423"/>
            <a:ext cx="533400" cy="228600"/>
          </a:xfrm>
          <a:prstGeom prst="rightArrow">
            <a:avLst>
              <a:gd name="adj1" fmla="val 47556"/>
              <a:gd name="adj2" fmla="val 82974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2603500" y="3247698"/>
            <a:ext cx="1371600" cy="13716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Biological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Processes</a:t>
            </a:r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943600" y="3247698"/>
            <a:ext cx="1371600" cy="1371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Impacts</a:t>
            </a:r>
          </a:p>
        </p:txBody>
      </p:sp>
      <p:sp>
        <p:nvSpPr>
          <p:cNvPr id="30" name="Oval 25"/>
          <p:cNvSpPr>
            <a:spLocks noChangeAspect="1" noChangeArrowheads="1"/>
          </p:cNvSpPr>
          <p:nvPr/>
        </p:nvSpPr>
        <p:spPr bwMode="auto">
          <a:xfrm>
            <a:off x="7391400" y="3247698"/>
            <a:ext cx="1462088" cy="1462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Decisions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 rot="18780000">
            <a:off x="7820819" y="1903879"/>
            <a:ext cx="127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F9775"/>
                </a:solidFill>
                <a:latin typeface="Arial" pitchFamily="34" charset="0"/>
                <a:cs typeface="Arial" pitchFamily="34" charset="0"/>
              </a:rPr>
              <a:t>Adaptation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F9775"/>
                </a:solidFill>
                <a:latin typeface="Arial" pitchFamily="34" charset="0"/>
                <a:cs typeface="Arial" pitchFamily="34" charset="0"/>
              </a:rPr>
              <a:t>Planning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F9775"/>
                </a:solidFill>
                <a:latin typeface="Arial" pitchFamily="34" charset="0"/>
                <a:cs typeface="Arial" pitchFamily="34" charset="0"/>
              </a:rPr>
              <a:t>Response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04800" y="2028498"/>
            <a:ext cx="129381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Driving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Forces</a:t>
            </a:r>
          </a:p>
        </p:txBody>
      </p:sp>
      <p:grpSp>
        <p:nvGrpSpPr>
          <p:cNvPr id="33" name="Group 48"/>
          <p:cNvGrpSpPr>
            <a:grpSpLocks/>
          </p:cNvGrpSpPr>
          <p:nvPr/>
        </p:nvGrpSpPr>
        <p:grpSpPr bwMode="auto">
          <a:xfrm>
            <a:off x="5334000" y="3095298"/>
            <a:ext cx="609600" cy="1600200"/>
            <a:chOff x="3360" y="1920"/>
            <a:chExt cx="384" cy="1008"/>
          </a:xfrm>
        </p:grpSpPr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 rot="2700000">
              <a:off x="3351" y="2016"/>
              <a:ext cx="336" cy="144"/>
            </a:xfrm>
            <a:prstGeom prst="rightArrow">
              <a:avLst>
                <a:gd name="adj1" fmla="val 47556"/>
                <a:gd name="adj2" fmla="val 82974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 rot="19500000">
              <a:off x="3360" y="2784"/>
              <a:ext cx="336" cy="144"/>
            </a:xfrm>
            <a:prstGeom prst="rightArrow">
              <a:avLst>
                <a:gd name="adj1" fmla="val 47556"/>
                <a:gd name="adj2" fmla="val 82974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408" y="2400"/>
              <a:ext cx="336" cy="144"/>
            </a:xfrm>
            <a:prstGeom prst="rightArrow">
              <a:avLst>
                <a:gd name="adj1" fmla="val 47556"/>
                <a:gd name="adj2" fmla="val 82974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52400" y="4847898"/>
            <a:ext cx="186848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Initial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Conditions</a:t>
            </a:r>
          </a:p>
        </p:txBody>
      </p:sp>
      <p:sp>
        <p:nvSpPr>
          <p:cNvPr id="38" name="Freeform 41"/>
          <p:cNvSpPr>
            <a:spLocks/>
          </p:cNvSpPr>
          <p:nvPr/>
        </p:nvSpPr>
        <p:spPr bwMode="auto">
          <a:xfrm>
            <a:off x="1143062" y="542430"/>
            <a:ext cx="6933874" cy="1409902"/>
          </a:xfrm>
          <a:custGeom>
            <a:avLst/>
            <a:gdLst>
              <a:gd name="connsiteX0" fmla="*/ 9951 w 9951"/>
              <a:gd name="connsiteY0" fmla="*/ 7920 h 11108"/>
              <a:gd name="connsiteX1" fmla="*/ 5161 w 9951"/>
              <a:gd name="connsiteY1" fmla="*/ 1741 h 11108"/>
              <a:gd name="connsiteX2" fmla="*/ 4602 w 9951"/>
              <a:gd name="connsiteY2" fmla="*/ 1550 h 11108"/>
              <a:gd name="connsiteX3" fmla="*/ 0 w 9951"/>
              <a:gd name="connsiteY3" fmla="*/ 11108 h 11108"/>
              <a:gd name="connsiteX0" fmla="*/ 10000 w 10000"/>
              <a:gd name="connsiteY0" fmla="*/ 6213 h 9083"/>
              <a:gd name="connsiteX1" fmla="*/ 4625 w 10000"/>
              <a:gd name="connsiteY1" fmla="*/ 478 h 9083"/>
              <a:gd name="connsiteX2" fmla="*/ 0 w 10000"/>
              <a:gd name="connsiteY2" fmla="*/ 9083 h 9083"/>
              <a:gd name="connsiteX0" fmla="*/ 10000 w 10000"/>
              <a:gd name="connsiteY0" fmla="*/ 7891 h 11051"/>
              <a:gd name="connsiteX1" fmla="*/ 4742 w 10000"/>
              <a:gd name="connsiteY1" fmla="*/ 526 h 11051"/>
              <a:gd name="connsiteX2" fmla="*/ 0 w 10000"/>
              <a:gd name="connsiteY2" fmla="*/ 11051 h 11051"/>
              <a:gd name="connsiteX0" fmla="*/ 10000 w 10000"/>
              <a:gd name="connsiteY0" fmla="*/ 8014 h 11174"/>
              <a:gd name="connsiteX1" fmla="*/ 474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8014 h 11174"/>
              <a:gd name="connsiteX1" fmla="*/ 474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8014 h 11174"/>
              <a:gd name="connsiteX1" fmla="*/ 509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7982 h 11142"/>
              <a:gd name="connsiteX1" fmla="*/ 5092 w 10000"/>
              <a:gd name="connsiteY1" fmla="*/ 617 h 11142"/>
              <a:gd name="connsiteX2" fmla="*/ 0 w 10000"/>
              <a:gd name="connsiteY2" fmla="*/ 11142 h 11142"/>
              <a:gd name="connsiteX0" fmla="*/ 10000 w 10000"/>
              <a:gd name="connsiteY0" fmla="*/ 7891 h 11051"/>
              <a:gd name="connsiteX1" fmla="*/ 5092 w 10000"/>
              <a:gd name="connsiteY1" fmla="*/ 526 h 11051"/>
              <a:gd name="connsiteX2" fmla="*/ 0 w 10000"/>
              <a:gd name="connsiteY2" fmla="*/ 11051 h 11051"/>
              <a:gd name="connsiteX0" fmla="*/ 10000 w 10000"/>
              <a:gd name="connsiteY0" fmla="*/ 7891 h 11051"/>
              <a:gd name="connsiteX1" fmla="*/ 4859 w 10000"/>
              <a:gd name="connsiteY1" fmla="*/ 526 h 11051"/>
              <a:gd name="connsiteX2" fmla="*/ 0 w 10000"/>
              <a:gd name="connsiteY2" fmla="*/ 11051 h 11051"/>
              <a:gd name="connsiteX0" fmla="*/ 10467 w 10467"/>
              <a:gd name="connsiteY0" fmla="*/ 11051 h 11051"/>
              <a:gd name="connsiteX1" fmla="*/ 4859 w 10467"/>
              <a:gd name="connsiteY1" fmla="*/ 526 h 11051"/>
              <a:gd name="connsiteX2" fmla="*/ 0 w 10467"/>
              <a:gd name="connsiteY2" fmla="*/ 11051 h 11051"/>
              <a:gd name="connsiteX0" fmla="*/ 10467 w 10467"/>
              <a:gd name="connsiteY0" fmla="*/ 11051 h 11051"/>
              <a:gd name="connsiteX1" fmla="*/ 4859 w 10467"/>
              <a:gd name="connsiteY1" fmla="*/ 526 h 11051"/>
              <a:gd name="connsiteX2" fmla="*/ 0 w 10467"/>
              <a:gd name="connsiteY2" fmla="*/ 11051 h 11051"/>
              <a:gd name="connsiteX0" fmla="*/ 10633 w 10633"/>
              <a:gd name="connsiteY0" fmla="*/ 11051 h 12104"/>
              <a:gd name="connsiteX1" fmla="*/ 5025 w 10633"/>
              <a:gd name="connsiteY1" fmla="*/ 526 h 12104"/>
              <a:gd name="connsiteX2" fmla="*/ 0 w 10633"/>
              <a:gd name="connsiteY2" fmla="*/ 12104 h 12104"/>
              <a:gd name="connsiteX0" fmla="*/ 10633 w 10633"/>
              <a:gd name="connsiteY0" fmla="*/ 11051 h 12104"/>
              <a:gd name="connsiteX1" fmla="*/ 5025 w 10633"/>
              <a:gd name="connsiteY1" fmla="*/ 526 h 12104"/>
              <a:gd name="connsiteX2" fmla="*/ 0 w 10633"/>
              <a:gd name="connsiteY2" fmla="*/ 12104 h 12104"/>
              <a:gd name="connsiteX0" fmla="*/ 10633 w 10633"/>
              <a:gd name="connsiteY0" fmla="*/ 11051 h 12104"/>
              <a:gd name="connsiteX1" fmla="*/ 4791 w 10633"/>
              <a:gd name="connsiteY1" fmla="*/ 526 h 12104"/>
              <a:gd name="connsiteX2" fmla="*/ 0 w 10633"/>
              <a:gd name="connsiteY2" fmla="*/ 12104 h 12104"/>
              <a:gd name="connsiteX0" fmla="*/ 10633 w 10633"/>
              <a:gd name="connsiteY0" fmla="*/ 9999 h 11052"/>
              <a:gd name="connsiteX1" fmla="*/ 4791 w 10633"/>
              <a:gd name="connsiteY1" fmla="*/ 526 h 11052"/>
              <a:gd name="connsiteX2" fmla="*/ 0 w 10633"/>
              <a:gd name="connsiteY2" fmla="*/ 11052 h 11052"/>
              <a:gd name="connsiteX0" fmla="*/ 10633 w 10633"/>
              <a:gd name="connsiteY0" fmla="*/ 0 h 1053"/>
              <a:gd name="connsiteX1" fmla="*/ 0 w 10633"/>
              <a:gd name="connsiteY1" fmla="*/ 1053 h 1053"/>
              <a:gd name="connsiteX0" fmla="*/ 10000 w 10000"/>
              <a:gd name="connsiteY0" fmla="*/ 174944 h 184944"/>
              <a:gd name="connsiteX1" fmla="*/ 0 w 10000"/>
              <a:gd name="connsiteY1" fmla="*/ 184944 h 184944"/>
              <a:gd name="connsiteX0" fmla="*/ 10000 w 10000"/>
              <a:gd name="connsiteY0" fmla="*/ 174944 h 184944"/>
              <a:gd name="connsiteX1" fmla="*/ 0 w 10000"/>
              <a:gd name="connsiteY1" fmla="*/ 184944 h 184944"/>
              <a:gd name="connsiteX0" fmla="*/ 10000 w 10000"/>
              <a:gd name="connsiteY0" fmla="*/ 174944 h 184944"/>
              <a:gd name="connsiteX1" fmla="*/ 0 w 10000"/>
              <a:gd name="connsiteY1" fmla="*/ 184944 h 184944"/>
              <a:gd name="connsiteX0" fmla="*/ 10000 w 10000"/>
              <a:gd name="connsiteY0" fmla="*/ 174944 h 184944"/>
              <a:gd name="connsiteX1" fmla="*/ 0 w 10000"/>
              <a:gd name="connsiteY1" fmla="*/ 184944 h 18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84944">
                <a:moveTo>
                  <a:pt x="10000" y="174944"/>
                </a:moveTo>
                <a:cubicBezTo>
                  <a:pt x="8084" y="87157"/>
                  <a:pt x="3135" y="0"/>
                  <a:pt x="0" y="184944"/>
                </a:cubicBezTo>
              </a:path>
            </a:pathLst>
          </a:custGeom>
          <a:noFill/>
          <a:ln w="41275" cap="flat" cmpd="sng">
            <a:solidFill>
              <a:srgbClr val="6B7A5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51"/>
          <p:cNvGrpSpPr>
            <a:grpSpLocks/>
          </p:cNvGrpSpPr>
          <p:nvPr/>
        </p:nvGrpSpPr>
        <p:grpSpPr bwMode="auto">
          <a:xfrm>
            <a:off x="7391400" y="2790498"/>
            <a:ext cx="533400" cy="2209800"/>
            <a:chOff x="4656" y="1728"/>
            <a:chExt cx="336" cy="1392"/>
          </a:xfrm>
        </p:grpSpPr>
        <p:sp>
          <p:nvSpPr>
            <p:cNvPr id="40" name="AutoShape 49"/>
            <p:cNvSpPr>
              <a:spLocks noChangeArrowheads="1"/>
            </p:cNvSpPr>
            <p:nvPr/>
          </p:nvSpPr>
          <p:spPr bwMode="auto">
            <a:xfrm rot="2700000">
              <a:off x="4656" y="1824"/>
              <a:ext cx="336" cy="144"/>
            </a:xfrm>
            <a:prstGeom prst="rightArrow">
              <a:avLst>
                <a:gd name="adj1" fmla="val 47556"/>
                <a:gd name="adj2" fmla="val 82974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50"/>
            <p:cNvSpPr>
              <a:spLocks noChangeArrowheads="1"/>
            </p:cNvSpPr>
            <p:nvPr/>
          </p:nvSpPr>
          <p:spPr bwMode="auto">
            <a:xfrm rot="18900000">
              <a:off x="4656" y="2976"/>
              <a:ext cx="336" cy="144"/>
            </a:xfrm>
            <a:prstGeom prst="rightArrow">
              <a:avLst>
                <a:gd name="adj1" fmla="val 47556"/>
                <a:gd name="adj2" fmla="val 82974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Freeform 41"/>
          <p:cNvSpPr>
            <a:spLocks/>
          </p:cNvSpPr>
          <p:nvPr/>
        </p:nvSpPr>
        <p:spPr bwMode="auto">
          <a:xfrm rot="10800000" flipH="1">
            <a:off x="1143001" y="5000290"/>
            <a:ext cx="7162570" cy="2289178"/>
          </a:xfrm>
          <a:custGeom>
            <a:avLst/>
            <a:gdLst>
              <a:gd name="connsiteX0" fmla="*/ 9951 w 9951"/>
              <a:gd name="connsiteY0" fmla="*/ 7920 h 11108"/>
              <a:gd name="connsiteX1" fmla="*/ 5161 w 9951"/>
              <a:gd name="connsiteY1" fmla="*/ 1741 h 11108"/>
              <a:gd name="connsiteX2" fmla="*/ 4602 w 9951"/>
              <a:gd name="connsiteY2" fmla="*/ 1550 h 11108"/>
              <a:gd name="connsiteX3" fmla="*/ 0 w 9951"/>
              <a:gd name="connsiteY3" fmla="*/ 11108 h 11108"/>
              <a:gd name="connsiteX0" fmla="*/ 10000 w 10000"/>
              <a:gd name="connsiteY0" fmla="*/ 6213 h 9083"/>
              <a:gd name="connsiteX1" fmla="*/ 4625 w 10000"/>
              <a:gd name="connsiteY1" fmla="*/ 478 h 9083"/>
              <a:gd name="connsiteX2" fmla="*/ 0 w 10000"/>
              <a:gd name="connsiteY2" fmla="*/ 9083 h 9083"/>
              <a:gd name="connsiteX0" fmla="*/ 10000 w 10000"/>
              <a:gd name="connsiteY0" fmla="*/ 7891 h 11051"/>
              <a:gd name="connsiteX1" fmla="*/ 4742 w 10000"/>
              <a:gd name="connsiteY1" fmla="*/ 526 h 11051"/>
              <a:gd name="connsiteX2" fmla="*/ 0 w 10000"/>
              <a:gd name="connsiteY2" fmla="*/ 11051 h 11051"/>
              <a:gd name="connsiteX0" fmla="*/ 10000 w 10000"/>
              <a:gd name="connsiteY0" fmla="*/ 8014 h 11174"/>
              <a:gd name="connsiteX1" fmla="*/ 474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8014 h 11174"/>
              <a:gd name="connsiteX1" fmla="*/ 474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8014 h 11174"/>
              <a:gd name="connsiteX1" fmla="*/ 5092 w 10000"/>
              <a:gd name="connsiteY1" fmla="*/ 649 h 11174"/>
              <a:gd name="connsiteX2" fmla="*/ 0 w 10000"/>
              <a:gd name="connsiteY2" fmla="*/ 11174 h 11174"/>
              <a:gd name="connsiteX0" fmla="*/ 10000 w 10000"/>
              <a:gd name="connsiteY0" fmla="*/ 7982 h 11142"/>
              <a:gd name="connsiteX1" fmla="*/ 5092 w 10000"/>
              <a:gd name="connsiteY1" fmla="*/ 617 h 11142"/>
              <a:gd name="connsiteX2" fmla="*/ 0 w 10000"/>
              <a:gd name="connsiteY2" fmla="*/ 11142 h 11142"/>
              <a:gd name="connsiteX0" fmla="*/ 10000 w 10000"/>
              <a:gd name="connsiteY0" fmla="*/ 7891 h 11051"/>
              <a:gd name="connsiteX1" fmla="*/ 5092 w 10000"/>
              <a:gd name="connsiteY1" fmla="*/ 526 h 11051"/>
              <a:gd name="connsiteX2" fmla="*/ 0 w 10000"/>
              <a:gd name="connsiteY2" fmla="*/ 11051 h 11051"/>
              <a:gd name="connsiteX0" fmla="*/ 10000 w 10000"/>
              <a:gd name="connsiteY0" fmla="*/ 7891 h 11051"/>
              <a:gd name="connsiteX1" fmla="*/ 4859 w 10000"/>
              <a:gd name="connsiteY1" fmla="*/ 526 h 11051"/>
              <a:gd name="connsiteX2" fmla="*/ 0 w 10000"/>
              <a:gd name="connsiteY2" fmla="*/ 11051 h 11051"/>
              <a:gd name="connsiteX0" fmla="*/ 10634 w 10634"/>
              <a:gd name="connsiteY0" fmla="*/ 22629 h 22629"/>
              <a:gd name="connsiteX1" fmla="*/ 4859 w 10634"/>
              <a:gd name="connsiteY1" fmla="*/ 526 h 22629"/>
              <a:gd name="connsiteX2" fmla="*/ 0 w 10634"/>
              <a:gd name="connsiteY2" fmla="*/ 11051 h 22629"/>
              <a:gd name="connsiteX0" fmla="*/ 10634 w 10634"/>
              <a:gd name="connsiteY0" fmla="*/ 22629 h 22629"/>
              <a:gd name="connsiteX1" fmla="*/ 4859 w 10634"/>
              <a:gd name="connsiteY1" fmla="*/ 526 h 22629"/>
              <a:gd name="connsiteX2" fmla="*/ 0 w 10634"/>
              <a:gd name="connsiteY2" fmla="*/ 11051 h 22629"/>
              <a:gd name="connsiteX0" fmla="*/ 10634 w 10634"/>
              <a:gd name="connsiteY0" fmla="*/ 22629 h 22629"/>
              <a:gd name="connsiteX1" fmla="*/ 4859 w 10634"/>
              <a:gd name="connsiteY1" fmla="*/ 526 h 22629"/>
              <a:gd name="connsiteX2" fmla="*/ 0 w 10634"/>
              <a:gd name="connsiteY2" fmla="*/ 11051 h 22629"/>
              <a:gd name="connsiteX0" fmla="*/ 10634 w 10634"/>
              <a:gd name="connsiteY0" fmla="*/ 11578 h 11578"/>
              <a:gd name="connsiteX1" fmla="*/ 0 w 10634"/>
              <a:gd name="connsiteY1" fmla="*/ 0 h 11578"/>
              <a:gd name="connsiteX0" fmla="*/ 10634 w 10634"/>
              <a:gd name="connsiteY0" fmla="*/ 31620 h 31620"/>
              <a:gd name="connsiteX1" fmla="*/ 0 w 10634"/>
              <a:gd name="connsiteY1" fmla="*/ 20042 h 31620"/>
              <a:gd name="connsiteX0" fmla="*/ 10634 w 10634"/>
              <a:gd name="connsiteY0" fmla="*/ 31620 h 31620"/>
              <a:gd name="connsiteX1" fmla="*/ 0 w 10634"/>
              <a:gd name="connsiteY1" fmla="*/ 20042 h 31620"/>
              <a:gd name="connsiteX0" fmla="*/ 10748 w 10748"/>
              <a:gd name="connsiteY0" fmla="*/ 31620 h 31620"/>
              <a:gd name="connsiteX1" fmla="*/ 0 w 10748"/>
              <a:gd name="connsiteY1" fmla="*/ 20042 h 31620"/>
              <a:gd name="connsiteX0" fmla="*/ 10748 w 10748"/>
              <a:gd name="connsiteY0" fmla="*/ 31620 h 31620"/>
              <a:gd name="connsiteX1" fmla="*/ 0 w 10748"/>
              <a:gd name="connsiteY1" fmla="*/ 20042 h 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48" h="31620">
                <a:moveTo>
                  <a:pt x="10748" y="31620"/>
                </a:moveTo>
                <a:cubicBezTo>
                  <a:pt x="10090" y="9172"/>
                  <a:pt x="3014" y="0"/>
                  <a:pt x="0" y="20042"/>
                </a:cubicBezTo>
              </a:path>
            </a:pathLst>
          </a:custGeom>
          <a:noFill/>
          <a:ln w="41275" cap="flat" cmpd="sng">
            <a:solidFill>
              <a:srgbClr val="6B7A5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Assateague Island Groundwater Model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112">
            <a:off x="6069215" y="1051444"/>
            <a:ext cx="1132725" cy="561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18" y="1172084"/>
            <a:ext cx="3046475" cy="515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19" y="1172084"/>
            <a:ext cx="304647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6377" name="Picture 57" descr="cross_Sect_comple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592513"/>
            <a:ext cx="4808538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60" name="Rectangle 6"/>
          <p:cNvSpPr>
            <a:spLocks noChangeArrowheads="1"/>
          </p:cNvSpPr>
          <p:nvPr/>
        </p:nvSpPr>
        <p:spPr bwMode="auto">
          <a:xfrm>
            <a:off x="0" y="243561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009900"/>
                </a:solidFill>
              </a:rPr>
              <a:t>Groundwater Model Calibration</a:t>
            </a:r>
            <a:endParaRPr lang="en-US" sz="2600" dirty="0">
              <a:solidFill>
                <a:srgbClr val="009900"/>
              </a:solidFill>
            </a:endParaRPr>
          </a:p>
        </p:txBody>
      </p:sp>
      <p:pic>
        <p:nvPicPr>
          <p:cNvPr id="56362" name="Picture 42" descr="conceptual_mode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281113"/>
            <a:ext cx="4964112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3" name="Picture 43" descr="conceptual_model_xsec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592513"/>
            <a:ext cx="4808537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4" name="Picture 44" descr="conceptual_mode_wells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81113"/>
            <a:ext cx="4960938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5" name="Picture 45" descr="best_contour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655763"/>
            <a:ext cx="3292475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6" name="Picture 46" descr="conceptual_model_gage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81113"/>
            <a:ext cx="4960938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7" name="Picture 47" descr="conceptual_model_tru_contou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"/>
          <a:stretch>
            <a:fillRect/>
          </a:stretch>
        </p:blipFill>
        <p:spPr bwMode="auto">
          <a:xfrm>
            <a:off x="3136900" y="1720850"/>
            <a:ext cx="3165475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8" name="Picture 48" descr="precal_contours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1412875"/>
            <a:ext cx="3557587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376" name="Group 56"/>
          <p:cNvGrpSpPr>
            <a:grpSpLocks/>
          </p:cNvGrpSpPr>
          <p:nvPr/>
        </p:nvGrpSpPr>
        <p:grpSpPr bwMode="auto">
          <a:xfrm>
            <a:off x="228600" y="3886200"/>
            <a:ext cx="1600200" cy="1576388"/>
            <a:chOff x="144" y="2448"/>
            <a:chExt cx="1008" cy="993"/>
          </a:xfrm>
        </p:grpSpPr>
        <p:pic>
          <p:nvPicPr>
            <p:cNvPr id="56371" name="Picture 51" descr="knob"/>
            <p:cNvPicPr>
              <a:picLocks noChangeAspect="1" noChangeArrowheads="1"/>
            </p:cNvPicPr>
            <p:nvPr/>
          </p:nvPicPr>
          <p:blipFill>
            <a:blip r:embed="rId11">
              <a:lum bright="-2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48"/>
              <a:ext cx="1008" cy="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73" name="Text Box 53"/>
            <p:cNvSpPr txBox="1">
              <a:spLocks noChangeArrowheads="1"/>
            </p:cNvSpPr>
            <p:nvPr/>
          </p:nvSpPr>
          <p:spPr bwMode="auto">
            <a:xfrm>
              <a:off x="505" y="276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prstClr val="black"/>
                  </a:solidFill>
                </a:rPr>
                <a:t>K</a:t>
              </a:r>
            </a:p>
          </p:txBody>
        </p:sp>
      </p:grpSp>
      <p:grpSp>
        <p:nvGrpSpPr>
          <p:cNvPr id="56375" name="Group 55"/>
          <p:cNvGrpSpPr>
            <a:grpSpLocks/>
          </p:cNvGrpSpPr>
          <p:nvPr/>
        </p:nvGrpSpPr>
        <p:grpSpPr bwMode="auto">
          <a:xfrm>
            <a:off x="7315200" y="3886200"/>
            <a:ext cx="1600200" cy="1576388"/>
            <a:chOff x="4608" y="2448"/>
            <a:chExt cx="1008" cy="993"/>
          </a:xfrm>
        </p:grpSpPr>
        <p:pic>
          <p:nvPicPr>
            <p:cNvPr id="56372" name="Picture 52" descr="knob"/>
            <p:cNvPicPr>
              <a:picLocks noChangeAspect="1" noChangeArrowheads="1"/>
            </p:cNvPicPr>
            <p:nvPr/>
          </p:nvPicPr>
          <p:blipFill>
            <a:blip r:embed="rId11">
              <a:lum bright="-2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48"/>
              <a:ext cx="1008" cy="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61" y="276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300000">
                                      <p:cBhvr>
                                        <p:cTn id="49" dur="10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1" dur="1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2295525" y="1281113"/>
            <a:ext cx="4867275" cy="4181475"/>
            <a:chOff x="1446" y="807"/>
            <a:chExt cx="3066" cy="2634"/>
          </a:xfrm>
        </p:grpSpPr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1904" y="1612"/>
              <a:ext cx="2608" cy="219"/>
              <a:chOff x="1840" y="1611"/>
              <a:chExt cx="2608" cy="219"/>
            </a:xfrm>
          </p:grpSpPr>
          <p:pic>
            <p:nvPicPr>
              <p:cNvPr id="67" name="Picture 5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5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5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5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5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58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5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6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8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61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7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6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5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6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2042" y="1880"/>
              <a:ext cx="2370" cy="219"/>
              <a:chOff x="2127" y="1926"/>
              <a:chExt cx="2370" cy="219"/>
            </a:xfrm>
          </p:grpSpPr>
          <p:pic>
            <p:nvPicPr>
              <p:cNvPr id="57" name="Picture 6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68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4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7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1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71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9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7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7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7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7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4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75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" y="192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1710" y="1075"/>
              <a:ext cx="952" cy="219"/>
              <a:chOff x="1710" y="1077"/>
              <a:chExt cx="952" cy="219"/>
            </a:xfrm>
          </p:grpSpPr>
          <p:pic>
            <p:nvPicPr>
              <p:cNvPr id="53" name="Picture 7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3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1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85" descr="knob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807"/>
              <a:ext cx="224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1793" y="2148"/>
              <a:ext cx="2608" cy="219"/>
              <a:chOff x="1840" y="1611"/>
              <a:chExt cx="2608" cy="219"/>
            </a:xfrm>
          </p:grpSpPr>
          <p:pic>
            <p:nvPicPr>
              <p:cNvPr id="42" name="Picture 9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91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8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9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6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9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9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95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9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9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8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98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7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9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5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0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61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101"/>
            <p:cNvGrpSpPr>
              <a:grpSpLocks/>
            </p:cNvGrpSpPr>
            <p:nvPr/>
          </p:nvGrpSpPr>
          <p:grpSpPr bwMode="auto">
            <a:xfrm>
              <a:off x="1921" y="2685"/>
              <a:ext cx="1437" cy="219"/>
              <a:chOff x="1446" y="1296"/>
              <a:chExt cx="1437" cy="219"/>
            </a:xfrm>
          </p:grpSpPr>
          <p:pic>
            <p:nvPicPr>
              <p:cNvPr id="36" name="Picture 10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05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0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6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0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1296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22"/>
            <p:cNvGrpSpPr>
              <a:grpSpLocks/>
            </p:cNvGrpSpPr>
            <p:nvPr/>
          </p:nvGrpSpPr>
          <p:grpSpPr bwMode="auto">
            <a:xfrm>
              <a:off x="1819" y="2417"/>
              <a:ext cx="1917" cy="219"/>
              <a:chOff x="1819" y="2427"/>
              <a:chExt cx="1917" cy="219"/>
            </a:xfrm>
          </p:grpSpPr>
          <p:pic>
            <p:nvPicPr>
              <p:cNvPr id="28" name="Picture 10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9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0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1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11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2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1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1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1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1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" y="242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30"/>
            <p:cNvGrpSpPr>
              <a:grpSpLocks/>
            </p:cNvGrpSpPr>
            <p:nvPr/>
          </p:nvGrpSpPr>
          <p:grpSpPr bwMode="auto">
            <a:xfrm>
              <a:off x="1446" y="1343"/>
              <a:ext cx="2254" cy="219"/>
              <a:chOff x="1446" y="1371"/>
              <a:chExt cx="2254" cy="219"/>
            </a:xfrm>
          </p:grpSpPr>
          <p:grpSp>
            <p:nvGrpSpPr>
              <p:cNvPr id="19" name="Group 88"/>
              <p:cNvGrpSpPr>
                <a:grpSpLocks/>
              </p:cNvGrpSpPr>
              <p:nvPr/>
            </p:nvGrpSpPr>
            <p:grpSpPr bwMode="auto">
              <a:xfrm>
                <a:off x="1446" y="1371"/>
                <a:ext cx="1437" cy="219"/>
                <a:chOff x="1446" y="1296"/>
                <a:chExt cx="1437" cy="219"/>
              </a:xfrm>
            </p:grpSpPr>
            <p:pic>
              <p:nvPicPr>
                <p:cNvPr id="22" name="Picture 12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45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8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6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1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47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3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51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6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52" descr="knob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24000" contras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9" y="1296"/>
                  <a:ext cx="224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" name="Picture 123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" y="137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4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1371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5"/>
            <p:cNvGrpSpPr>
              <a:grpSpLocks/>
            </p:cNvGrpSpPr>
            <p:nvPr/>
          </p:nvGrpSpPr>
          <p:grpSpPr bwMode="auto">
            <a:xfrm>
              <a:off x="2164" y="2953"/>
              <a:ext cx="952" cy="219"/>
              <a:chOff x="1710" y="1077"/>
              <a:chExt cx="952" cy="219"/>
            </a:xfrm>
          </p:grpSpPr>
          <p:pic>
            <p:nvPicPr>
              <p:cNvPr id="15" name="Picture 126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0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7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3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8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9" descr="knob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" y="1077"/>
                <a:ext cx="224" cy="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1" descr="knob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" y="3222"/>
              <a:ext cx="224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white area 3" descr="conceptual_model_gag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81113"/>
            <a:ext cx="4960938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white area 2" descr="conceptual_mode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281113"/>
            <a:ext cx="4964112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conceptual_model_tru_contou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"/>
          <a:stretch>
            <a:fillRect/>
          </a:stretch>
        </p:blipFill>
        <p:spPr bwMode="auto">
          <a:xfrm>
            <a:off x="3082925" y="1744663"/>
            <a:ext cx="3165475" cy="37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white area" descr="conceptual_mode_wells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81113"/>
            <a:ext cx="4960938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"/>
          <p:cNvGrpSpPr>
            <a:grpSpLocks/>
          </p:cNvGrpSpPr>
          <p:nvPr/>
        </p:nvGrpSpPr>
        <p:grpSpPr bwMode="auto">
          <a:xfrm>
            <a:off x="576263" y="5715000"/>
            <a:ext cx="6815137" cy="1125538"/>
            <a:chOff x="363" y="3600"/>
            <a:chExt cx="4293" cy="709"/>
          </a:xfrm>
        </p:grpSpPr>
        <p:grpSp>
          <p:nvGrpSpPr>
            <p:cNvPr id="83" name="Group 29"/>
            <p:cNvGrpSpPr>
              <a:grpSpLocks/>
            </p:cNvGrpSpPr>
            <p:nvPr/>
          </p:nvGrpSpPr>
          <p:grpSpPr bwMode="auto">
            <a:xfrm>
              <a:off x="3936" y="3600"/>
              <a:ext cx="720" cy="709"/>
              <a:chOff x="3936" y="3611"/>
              <a:chExt cx="720" cy="709"/>
            </a:xfrm>
          </p:grpSpPr>
          <p:pic>
            <p:nvPicPr>
              <p:cNvPr id="99" name="Picture 27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Rectangle 28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84" name="Group 30"/>
            <p:cNvGrpSpPr>
              <a:grpSpLocks/>
            </p:cNvGrpSpPr>
            <p:nvPr/>
          </p:nvGrpSpPr>
          <p:grpSpPr bwMode="auto">
            <a:xfrm>
              <a:off x="3222" y="3600"/>
              <a:ext cx="720" cy="709"/>
              <a:chOff x="3936" y="3611"/>
              <a:chExt cx="720" cy="709"/>
            </a:xfrm>
          </p:grpSpPr>
          <p:pic>
            <p:nvPicPr>
              <p:cNvPr id="97" name="Picture 31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Rectangle 32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85" name="Group 33"/>
            <p:cNvGrpSpPr>
              <a:grpSpLocks/>
            </p:cNvGrpSpPr>
            <p:nvPr/>
          </p:nvGrpSpPr>
          <p:grpSpPr bwMode="auto">
            <a:xfrm>
              <a:off x="2507" y="3600"/>
              <a:ext cx="720" cy="709"/>
              <a:chOff x="3936" y="3611"/>
              <a:chExt cx="720" cy="709"/>
            </a:xfrm>
          </p:grpSpPr>
          <p:pic>
            <p:nvPicPr>
              <p:cNvPr id="95" name="Picture 34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Rectangle 35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86" name="Group 36"/>
            <p:cNvGrpSpPr>
              <a:grpSpLocks/>
            </p:cNvGrpSpPr>
            <p:nvPr/>
          </p:nvGrpSpPr>
          <p:grpSpPr bwMode="auto">
            <a:xfrm>
              <a:off x="1078" y="3600"/>
              <a:ext cx="720" cy="709"/>
              <a:chOff x="3936" y="3611"/>
              <a:chExt cx="720" cy="709"/>
            </a:xfrm>
          </p:grpSpPr>
          <p:pic>
            <p:nvPicPr>
              <p:cNvPr id="93" name="Picture 37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87" name="Group 39"/>
            <p:cNvGrpSpPr>
              <a:grpSpLocks/>
            </p:cNvGrpSpPr>
            <p:nvPr/>
          </p:nvGrpSpPr>
          <p:grpSpPr bwMode="auto">
            <a:xfrm>
              <a:off x="1793" y="3600"/>
              <a:ext cx="720" cy="709"/>
              <a:chOff x="3936" y="3611"/>
              <a:chExt cx="720" cy="709"/>
            </a:xfrm>
          </p:grpSpPr>
          <p:pic>
            <p:nvPicPr>
              <p:cNvPr id="91" name="Picture 40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Rectangle 41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88" name="Group 42"/>
            <p:cNvGrpSpPr>
              <a:grpSpLocks/>
            </p:cNvGrpSpPr>
            <p:nvPr/>
          </p:nvGrpSpPr>
          <p:grpSpPr bwMode="auto">
            <a:xfrm>
              <a:off x="363" y="3600"/>
              <a:ext cx="720" cy="709"/>
              <a:chOff x="3936" y="3611"/>
              <a:chExt cx="720" cy="709"/>
            </a:xfrm>
          </p:grpSpPr>
          <p:pic>
            <p:nvPicPr>
              <p:cNvPr id="89" name="Picture 43" descr="knob"/>
              <p:cNvPicPr>
                <a:picLocks noChangeAspect="1" noChangeArrowheads="1"/>
              </p:cNvPicPr>
              <p:nvPr/>
            </p:nvPicPr>
            <p:blipFill>
              <a:blip r:embed="rId7">
                <a:lum bright="-24000" contras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611"/>
                <a:ext cx="720" cy="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44"/>
              <p:cNvSpPr>
                <a:spLocks noChangeArrowheads="1"/>
              </p:cNvSpPr>
              <p:nvPr/>
            </p:nvSpPr>
            <p:spPr bwMode="auto">
              <a:xfrm>
                <a:off x="4180" y="3802"/>
                <a:ext cx="260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500" b="1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</p:grpSp>
      <p:sp>
        <p:nvSpPr>
          <p:cNvPr id="102" name="Rectangle 134"/>
          <p:cNvSpPr>
            <a:spLocks/>
          </p:cNvSpPr>
          <p:nvPr/>
        </p:nvSpPr>
        <p:spPr bwMode="auto">
          <a:xfrm>
            <a:off x="-51594" y="1009223"/>
            <a:ext cx="9129713" cy="371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>
              <a:spcBef>
                <a:spcPts val="2000"/>
              </a:spcBef>
            </a:pPr>
            <a:endParaRPr lang="en-US" sz="2400" dirty="0" smtClean="0">
              <a:solidFill>
                <a:schemeClr val="bg1"/>
              </a:solidFill>
              <a:latin typeface="Corbel" charset="0"/>
            </a:endParaRPr>
          </a:p>
          <a:p>
            <a:pPr defTabSz="914400" eaLnBrk="0" hangingPunct="0">
              <a:spcBef>
                <a:spcPts val="2000"/>
              </a:spcBef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spcBef>
                <a:spcPts val="2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complex models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many parameters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spcBef>
                <a:spcPts val="2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must be run a multiple of number of parameters</a:t>
            </a:r>
          </a:p>
          <a:p>
            <a:pPr defTabSz="914400" eaLnBrk="0" hangingPunct="0">
              <a:spcBef>
                <a:spcPts val="2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Uncertainty analysis has similar computational needs</a:t>
            </a:r>
          </a:p>
          <a:p>
            <a:pPr defTabSz="914400" eaLnBrk="0" hangingPunct="0">
              <a:spcBef>
                <a:spcPts val="2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be run in parallel on many computers (embarrassingly)</a:t>
            </a:r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0" y="24025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009900"/>
                </a:solidFill>
              </a:rPr>
              <a:t>Calibration and Uncertainty</a:t>
            </a:r>
            <a:endParaRPr lang="en-US" sz="2600" dirty="0">
              <a:solidFill>
                <a:srgbClr val="0099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91213" y="4371108"/>
            <a:ext cx="1957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391400" y="3810000"/>
            <a:ext cx="1556836" cy="722416"/>
            <a:chOff x="7391400" y="3810000"/>
            <a:chExt cx="1556836" cy="722416"/>
          </a:xfrm>
        </p:grpSpPr>
        <p:grpSp>
          <p:nvGrpSpPr>
            <p:cNvPr id="105" name="Group 104"/>
            <p:cNvGrpSpPr/>
            <p:nvPr/>
          </p:nvGrpSpPr>
          <p:grpSpPr>
            <a:xfrm>
              <a:off x="7848600" y="4184651"/>
              <a:ext cx="524082" cy="347765"/>
              <a:chOff x="4500748" y="2196935"/>
              <a:chExt cx="697553" cy="462876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4500748" y="2196935"/>
                <a:ext cx="368135" cy="451262"/>
              </a:xfrm>
              <a:custGeom>
                <a:avLst/>
                <a:gdLst>
                  <a:gd name="connsiteX0" fmla="*/ 0 w 368135"/>
                  <a:gd name="connsiteY0" fmla="*/ 451262 h 451262"/>
                  <a:gd name="connsiteX1" fmla="*/ 225631 w 368135"/>
                  <a:gd name="connsiteY1" fmla="*/ 285008 h 451262"/>
                  <a:gd name="connsiteX2" fmla="*/ 368135 w 368135"/>
                  <a:gd name="connsiteY2" fmla="*/ 0 h 451262"/>
                  <a:gd name="connsiteX3" fmla="*/ 368135 w 368135"/>
                  <a:gd name="connsiteY3" fmla="*/ 0 h 45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35" h="451262">
                    <a:moveTo>
                      <a:pt x="0" y="451262"/>
                    </a:moveTo>
                    <a:cubicBezTo>
                      <a:pt x="82137" y="405740"/>
                      <a:pt x="164275" y="360218"/>
                      <a:pt x="225631" y="285008"/>
                    </a:cubicBezTo>
                    <a:cubicBezTo>
                      <a:pt x="286987" y="209798"/>
                      <a:pt x="368135" y="0"/>
                      <a:pt x="368135" y="0"/>
                    </a:cubicBezTo>
                    <a:lnTo>
                      <a:pt x="368135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 rot="7050025">
                <a:off x="4788602" y="2250113"/>
                <a:ext cx="368135" cy="451262"/>
              </a:xfrm>
              <a:custGeom>
                <a:avLst/>
                <a:gdLst>
                  <a:gd name="connsiteX0" fmla="*/ 0 w 368135"/>
                  <a:gd name="connsiteY0" fmla="*/ 451262 h 451262"/>
                  <a:gd name="connsiteX1" fmla="*/ 225631 w 368135"/>
                  <a:gd name="connsiteY1" fmla="*/ 285008 h 451262"/>
                  <a:gd name="connsiteX2" fmla="*/ 368135 w 368135"/>
                  <a:gd name="connsiteY2" fmla="*/ 0 h 451262"/>
                  <a:gd name="connsiteX3" fmla="*/ 368135 w 368135"/>
                  <a:gd name="connsiteY3" fmla="*/ 0 h 45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135" h="451262">
                    <a:moveTo>
                      <a:pt x="0" y="451262"/>
                    </a:moveTo>
                    <a:cubicBezTo>
                      <a:pt x="82137" y="405740"/>
                      <a:pt x="164275" y="360218"/>
                      <a:pt x="225631" y="285008"/>
                    </a:cubicBezTo>
                    <a:cubicBezTo>
                      <a:pt x="286987" y="209798"/>
                      <a:pt x="368135" y="0"/>
                      <a:pt x="368135" y="0"/>
                    </a:cubicBezTo>
                    <a:lnTo>
                      <a:pt x="368135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7391400" y="3810000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pleasingly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4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7"/>
                                      </p:to>
                                    </p:set>
                                    <p:animEffect filter="image" prLst="opacity: 0.07">
                                      <p:cBhvr rctx="IE">
                                        <p:cTn id="1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7"/>
                                      </p:to>
                                    </p:set>
                                    <p:animEffect filter="image" prLst="opacity: 0.07">
                                      <p:cBhvr rctx="IE">
                                        <p:cTn id="2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7"/>
                                      </p:to>
                                    </p:set>
                                    <p:animEffect filter="image" prLst="opacity: 0.07">
                                      <p:cBhvr rctx="IE">
                                        <p:cTn id="27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44649"/>
            <a:ext cx="9152930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endParaRPr lang="en-US" sz="3900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189756" y="1216223"/>
            <a:ext cx="8760023" cy="26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>
              <a:lnSpc>
                <a:spcPct val="70000"/>
              </a:lnSpc>
            </a:pPr>
            <a:r>
              <a:rPr lang="en-US" sz="2400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Written by John Doherty/Watermark Numerical Computing</a:t>
            </a:r>
          </a:p>
          <a:p>
            <a:pPr marL="40182">
              <a:lnSpc>
                <a:spcPct val="70000"/>
              </a:lnSpc>
            </a:pPr>
            <a:endParaRPr lang="en-US" sz="2400" dirty="0" smtClean="0">
              <a:latin typeface="+mj-lt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40182">
              <a:lnSpc>
                <a:spcPct val="70000"/>
              </a:lnSpc>
            </a:pPr>
            <a:r>
              <a:rPr lang="en-US" sz="2400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Model-independent parameter estimation code</a:t>
            </a:r>
          </a:p>
          <a:p>
            <a:pPr marL="40182">
              <a:lnSpc>
                <a:spcPct val="70000"/>
              </a:lnSpc>
            </a:pPr>
            <a:endParaRPr lang="en-US" sz="2400" dirty="0" smtClean="0">
              <a:latin typeface="+mj-lt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40182">
              <a:lnSpc>
                <a:spcPct val="70000"/>
              </a:lnSpc>
            </a:pPr>
            <a:r>
              <a:rPr lang="en-US" sz="2400" b="1" dirty="0" smtClean="0">
                <a:latin typeface="+mj-lt"/>
                <a:ea typeface="Helvetica Neue" charset="0"/>
                <a:cs typeface="Helvetica Neue" charset="0"/>
                <a:sym typeface="Helvetica Neue" charset="0"/>
              </a:rPr>
              <a:t>Writes</a:t>
            </a:r>
            <a:r>
              <a:rPr lang="en-US" sz="2400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 ASCII model input, </a:t>
            </a:r>
            <a:r>
              <a:rPr lang="en-US" sz="2400" b="1" dirty="0" smtClean="0">
                <a:latin typeface="+mj-lt"/>
                <a:ea typeface="Helvetica Neue" charset="0"/>
                <a:cs typeface="Helvetica Neue" charset="0"/>
                <a:sym typeface="Helvetica Neue" charset="0"/>
              </a:rPr>
              <a:t>reads</a:t>
            </a:r>
            <a:r>
              <a:rPr lang="en-US" sz="2400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 ASCII model output</a:t>
            </a:r>
          </a:p>
          <a:p>
            <a:pPr marL="40182">
              <a:lnSpc>
                <a:spcPct val="70000"/>
              </a:lnSpc>
            </a:pPr>
            <a:endParaRPr lang="en-US" sz="2400" dirty="0" smtClean="0">
              <a:latin typeface="+mj-lt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40182">
              <a:lnSpc>
                <a:spcPct val="70000"/>
              </a:lnSpc>
            </a:pPr>
            <a:r>
              <a:rPr lang="en-US" sz="2400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Takes control of a model and runs it many, many times</a:t>
            </a:r>
          </a:p>
          <a:p>
            <a:pPr marL="40182">
              <a:lnSpc>
                <a:spcPct val="70000"/>
              </a:lnSpc>
            </a:pPr>
            <a:endParaRPr lang="en-US" sz="2400" dirty="0" smtClean="0">
              <a:latin typeface="+mj-lt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40182">
              <a:lnSpc>
                <a:spcPct val="70000"/>
              </a:lnSpc>
            </a:pPr>
            <a:r>
              <a:rPr lang="en-US" sz="2400" i="1" dirty="0" smtClean="0">
                <a:latin typeface="+mj-lt"/>
                <a:ea typeface="Helvetica Neue Light" charset="0"/>
                <a:cs typeface="Helvetica Neue Light" charset="0"/>
                <a:sym typeface="Helvetica Neue Light" charset="0"/>
              </a:rPr>
              <a:t>Pleasingly parallel</a:t>
            </a:r>
            <a:endParaRPr lang="en-US" sz="2400" i="1" dirty="0">
              <a:latin typeface="+mj-lt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866305" y="4741664"/>
            <a:ext cx="1678781" cy="137517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input.txt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#stuff in here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par1: 1.0923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par2: 9.99E-04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. . .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5688211" y="4741664"/>
            <a:ext cx="1678781" cy="1893094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output.txt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#stuff in here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time    value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1.0      93.492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2.0      97.392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3.0      99.905</a:t>
            </a:r>
          </a:p>
          <a:p>
            <a:pPr marL="40182"/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. . .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552900" y="4723805"/>
            <a:ext cx="2138660" cy="562570"/>
            <a:chOff x="0" y="0"/>
            <a:chExt cx="1916" cy="504"/>
          </a:xfrm>
        </p:grpSpPr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472" y="0"/>
              <a:ext cx="960" cy="504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57799" bIns="0"/>
            <a:lstStyle/>
            <a:p>
              <a:pPr marL="40182">
                <a:lnSpc>
                  <a:spcPct val="40000"/>
                </a:lnSpc>
              </a:pPr>
              <a:endParaRPr lang="en-US" sz="17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  <a:p>
              <a:pPr marL="40182">
                <a:lnSpc>
                  <a:spcPct val="40000"/>
                </a:lnSpc>
              </a:pPr>
              <a:r>
                <a:rPr lang="en-US" sz="1700" b="1">
                  <a:solidFill>
                    <a:srgbClr val="FFFFF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model</a:t>
              </a:r>
            </a:p>
            <a:p>
              <a:pPr marL="40182">
                <a:lnSpc>
                  <a:spcPct val="40000"/>
                </a:lnSpc>
              </a:pPr>
              <a:endParaRPr lang="en-US" sz="17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endParaRP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0" y="248"/>
              <a:ext cx="475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>
              <a:off x="1440" y="248"/>
              <a:ext cx="47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17" name="Rectangle 9"/>
          <p:cNvSpPr>
            <a:spLocks/>
          </p:cNvSpPr>
          <p:nvPr/>
        </p:nvSpPr>
        <p:spPr bwMode="auto">
          <a:xfrm>
            <a:off x="4268391" y="3866554"/>
            <a:ext cx="709103" cy="261610"/>
          </a:xfrm>
          <a:prstGeom prst="rect">
            <a:avLst/>
          </a:prstGeom>
          <a:noFill/>
          <a:ln w="38100" cap="flat">
            <a:solidFill>
              <a:srgbClr val="1F29D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1F29D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PEST</a:t>
            </a:r>
            <a:r>
              <a:rPr lang="en-US" sz="170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1445494" y="4063008"/>
            <a:ext cx="2831827" cy="1065982"/>
            <a:chOff x="0" y="0"/>
            <a:chExt cx="2536" cy="955"/>
          </a:xfrm>
        </p:grpSpPr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0" y="0"/>
              <a:ext cx="25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0" cy="95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H="1">
              <a:off x="0" y="944"/>
              <a:ext cx="37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5027414" y="4054078"/>
            <a:ext cx="2839641" cy="1065982"/>
            <a:chOff x="0" y="0"/>
            <a:chExt cx="2544" cy="955"/>
          </a:xfrm>
        </p:grpSpPr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0" y="8"/>
              <a:ext cx="25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2536" y="0"/>
              <a:ext cx="0" cy="95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111" y="944"/>
              <a:ext cx="43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7426" name="Picture 1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53666"/>
            <a:ext cx="857250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sz="2600" dirty="0" smtClean="0"/>
              <a:t>What is PEST?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71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2" grpId="0" animBg="1" autoUpdateAnimBg="0"/>
      <p:bldP spid="17417" grpId="0" animBg="1" autoUpdateAnimBg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11192</TotalTime>
  <Words>626</Words>
  <Application>Microsoft Office PowerPoint</Application>
  <PresentationFormat>On-screen Show (4:3)</PresentationFormat>
  <Paragraphs>176</Paragraphs>
  <Slides>20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2_Office Theme</vt:lpstr>
      <vt:lpstr>Custom Design</vt:lpstr>
      <vt:lpstr>PowerPoint Presentation</vt:lpstr>
      <vt:lpstr>Sea Level Rise </vt:lpstr>
      <vt:lpstr>Piping Plover—vulnerable to Sea Level Rise</vt:lpstr>
      <vt:lpstr>Groundwater Impacts—Important for Plovers and People </vt:lpstr>
      <vt:lpstr>Sea-level rise impacts:  A multivariate problem full of uncertainties</vt:lpstr>
      <vt:lpstr>Assateague Island Groundwater Model</vt:lpstr>
      <vt:lpstr>PowerPoint Presentation</vt:lpstr>
      <vt:lpstr>PowerPoint Presentation</vt:lpstr>
      <vt:lpstr>What is PEST?</vt:lpstr>
      <vt:lpstr>beoPEST is an ideal tool for model calibration</vt:lpstr>
      <vt:lpstr>Condor with beoPEST</vt:lpstr>
      <vt:lpstr>winsock.dll Sings the Blues—120 Workers</vt:lpstr>
      <vt:lpstr>winsock.dll Sings the Blues—60 Workers</vt:lpstr>
      <vt:lpstr>PowerPoint Presentation</vt:lpstr>
      <vt:lpstr>Making Wine Fine</vt:lpstr>
      <vt:lpstr>Sea Level Rise Impacts on Island Geometry—DRAFT</vt:lpstr>
      <vt:lpstr>Groundwater Results of Sea Level Rise Simulations—DRAFT</vt:lpstr>
      <vt:lpstr>PowerPoint Presentation</vt:lpstr>
      <vt:lpstr>What’s next?</vt:lpstr>
      <vt:lpstr>PowerPoint Presentation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Fienen</dc:creator>
  <cp:lastModifiedBy>Fienen, Michael N.</cp:lastModifiedBy>
  <cp:revision>269</cp:revision>
  <dcterms:created xsi:type="dcterms:W3CDTF">2011-09-19T21:24:49Z</dcterms:created>
  <dcterms:modified xsi:type="dcterms:W3CDTF">2012-05-02T01:52:56Z</dcterms:modified>
</cp:coreProperties>
</file>