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5" r:id="rId3"/>
    <p:sldId id="258" r:id="rId4"/>
    <p:sldId id="259" r:id="rId5"/>
    <p:sldId id="267" r:id="rId6"/>
    <p:sldId id="266" r:id="rId7"/>
    <p:sldId id="28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8" r:id="rId19"/>
    <p:sldId id="289" r:id="rId20"/>
    <p:sldId id="290" r:id="rId21"/>
    <p:sldId id="282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6CB5"/>
    <a:srgbClr val="D5C139"/>
    <a:srgbClr val="ECD63F"/>
    <a:srgbClr val="CCCCCC"/>
    <a:srgbClr val="99CC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26" autoAdjust="0"/>
  </p:normalViewPr>
  <p:slideViewPr>
    <p:cSldViewPr>
      <p:cViewPr>
        <p:scale>
          <a:sx n="75" d="100"/>
          <a:sy n="75" d="100"/>
        </p:scale>
        <p:origin x="-131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042FC-13BC-6C49-81B5-175B0910E3FD}" type="datetimeFigureOut">
              <a:rPr lang="en-US" smtClean="0"/>
              <a:pPr/>
              <a:t>5/3/11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859D1-FDF4-1A48-A44A-CA7E5EC6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3001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D62E-A21B-B54F-A44C-2AD08CEBC67A}" type="datetimeFigureOut">
              <a:rPr lang="en-US" smtClean="0"/>
              <a:pPr/>
              <a:t>5/3/11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7E99-AFF7-AC43-9233-0CA032E72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960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808080"/>
                </a:solidFill>
                <a:latin typeface="Georgia"/>
              </a:defRPr>
            </a:lvl1pPr>
          </a:lstStyle>
          <a:p>
            <a:r>
              <a:rPr lang="en-US" dirty="0" smtClean="0"/>
              <a:t>End-to-end Data-flow Parallelism for Throughput Optimization in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err="1" smtClean="0"/>
              <a:t>Esma</a:t>
            </a:r>
            <a:r>
              <a:rPr lang="en-US" dirty="0" smtClean="0"/>
              <a:t> </a:t>
            </a:r>
            <a:r>
              <a:rPr lang="en-US" dirty="0" err="1" smtClean="0"/>
              <a:t>Yildirim</a:t>
            </a:r>
            <a:endParaRPr lang="en-US" dirty="0" smtClean="0"/>
          </a:p>
          <a:p>
            <a:r>
              <a:rPr lang="en-US" dirty="0" smtClean="0"/>
              <a:t>CCA’11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80808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1C6CB5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1C6CB5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1C6CB5"/>
              </a:buClr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1C6CB5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1C6CB5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1C6CB5"/>
              </a:buClr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chemeClr val="bg2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chemeClr val="bg2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chemeClr val="bg2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chemeClr val="bg2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chemeClr val="bg2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PPtemp8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9" r:id="rId3"/>
    <p:sldLayoutId id="2147483794" r:id="rId4"/>
    <p:sldLayoutId id="2147483795" r:id="rId5"/>
    <p:sldLayoutId id="214748379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image" Target="../media/image23.pdf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6" Type="http://schemas.openxmlformats.org/officeDocument/2006/relationships/image" Target="../media/image29.pdf"/><Relationship Id="rId7" Type="http://schemas.openxmlformats.org/officeDocument/2006/relationships/image" Target="../media/image30.png"/><Relationship Id="rId8" Type="http://schemas.openxmlformats.org/officeDocument/2006/relationships/image" Target="../media/image31.pdf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torkproject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End-to-end Data-flow Parallelism for Throughput Optimization in</a:t>
            </a:r>
            <a:br>
              <a:rPr lang="en-US" dirty="0" smtClean="0"/>
            </a:br>
            <a:r>
              <a:rPr lang="en-US" dirty="0" smtClean="0"/>
              <a:t> High-speed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7086600" cy="1752600"/>
          </a:xfrm>
        </p:spPr>
        <p:txBody>
          <a:bodyPr/>
          <a:lstStyle/>
          <a:p>
            <a:r>
              <a:rPr lang="en-US" dirty="0" err="1" smtClean="0"/>
              <a:t>Esma</a:t>
            </a:r>
            <a:r>
              <a:rPr lang="en-US" dirty="0" smtClean="0"/>
              <a:t> </a:t>
            </a:r>
            <a:r>
              <a:rPr lang="en-US" dirty="0" err="1" smtClean="0"/>
              <a:t>Yildirim</a:t>
            </a:r>
            <a:endParaRPr lang="en-US" dirty="0" smtClean="0"/>
          </a:p>
          <a:p>
            <a:r>
              <a:rPr lang="en-US" dirty="0" smtClean="0"/>
              <a:t>Data Intensive Distributed Computing Laboratory</a:t>
            </a:r>
          </a:p>
          <a:p>
            <a:r>
              <a:rPr lang="en-US" dirty="0" smtClean="0"/>
              <a:t>University at Buffalo (SUNY)</a:t>
            </a:r>
          </a:p>
          <a:p>
            <a:r>
              <a:rPr lang="en-US" dirty="0" smtClean="0"/>
              <a:t>Condor Week 2011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70407"/>
            <a:ext cx="1447800" cy="1335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429000"/>
          </a:xfrm>
        </p:spPr>
        <p:txBody>
          <a:bodyPr/>
          <a:lstStyle/>
          <a:p>
            <a:pPr marL="292437" indent="-104920">
              <a:buSzPct val="155000"/>
              <a:buBlip>
                <a:blip r:embed="rId2"/>
              </a:buBlip>
            </a:pPr>
            <a:r>
              <a:rPr lang="en-US" sz="2100" dirty="0" smtClean="0">
                <a:solidFill>
                  <a:srgbClr val="990000"/>
                </a:solidFill>
              </a:rPr>
              <a:t>Step2: Effect of Parallel Streams on Memory-to-memory</a:t>
            </a:r>
            <a:r>
              <a:rPr lang="en-US" sz="1900" dirty="0" smtClean="0">
                <a:solidFill>
                  <a:srgbClr val="990000"/>
                </a:solidFill>
              </a:rPr>
              <a:t> Transfers and CPU Utilization</a:t>
            </a:r>
            <a:endParaRPr lang="en-US" sz="1900" dirty="0" smtClean="0">
              <a:solidFill>
                <a:srgbClr val="262626"/>
              </a:solidFill>
            </a:endParaRP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Once disk bottleneck is eliminated, parallel streams improve the throughput dramatically</a:t>
            </a: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Throughput either becomes stable or falls down after reaching its peak due to network or end-system limitations. </a:t>
            </a:r>
            <a:r>
              <a:rPr lang="en-US" sz="1900" dirty="0" err="1" smtClean="0">
                <a:solidFill>
                  <a:srgbClr val="333399"/>
                </a:solidFill>
              </a:rPr>
              <a:t>Ex:The</a:t>
            </a:r>
            <a:r>
              <a:rPr lang="en-US" sz="1900" dirty="0" smtClean="0">
                <a:solidFill>
                  <a:srgbClr val="333399"/>
                </a:solidFill>
              </a:rPr>
              <a:t> network interface card limit(10G) could not be reached (e.g.7.5Gbps-internode)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3400" y="4572000"/>
            <a:ext cx="82296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5" y="4538115"/>
            <a:ext cx="8309505" cy="1938885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437" indent="-104920">
              <a:buSzPct val="155000"/>
              <a:buBlip>
                <a:blip r:embed="rId2"/>
              </a:buBlip>
            </a:pPr>
            <a:r>
              <a:rPr lang="en-US" sz="2100" dirty="0" smtClean="0">
                <a:solidFill>
                  <a:srgbClr val="990000"/>
                </a:solidFill>
              </a:rPr>
              <a:t>Step3: Effect of Striping and Removal of CPU Bottleneck</a:t>
            </a:r>
            <a:endParaRPr lang="en-US" sz="2100" dirty="0" smtClean="0">
              <a:solidFill>
                <a:srgbClr val="262626"/>
              </a:solidFill>
            </a:endParaRP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Striped transfers improves the throughput dramatically</a:t>
            </a: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Network card limit is reached for inter-node transfers(9Gbps)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4572000"/>
            <a:ext cx="82296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0"/>
            <a:ext cx="8305800" cy="193802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38800" y="2362200"/>
            <a:ext cx="32766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Optimal Parallel Stream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4495800" cy="3505200"/>
          </a:xfrm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en-US" sz="1200" dirty="0" smtClean="0">
                <a:solidFill>
                  <a:srgbClr val="333399"/>
                </a:solidFill>
              </a:rPr>
              <a:t>Throughput formulation : Newton’s Iteration Model </a:t>
            </a:r>
          </a:p>
          <a:p>
            <a:pPr algn="just">
              <a:buFont typeface="Wingdings" charset="2"/>
              <a:buChar char="Ø"/>
            </a:pPr>
            <a:endParaRPr lang="en-US" sz="1200" dirty="0" smtClean="0">
              <a:solidFill>
                <a:srgbClr val="333399"/>
              </a:solidFill>
            </a:endParaRPr>
          </a:p>
          <a:p>
            <a:pPr algn="just"/>
            <a:endParaRPr lang="en-US" sz="1200" dirty="0" smtClean="0">
              <a:solidFill>
                <a:srgbClr val="333399"/>
              </a:solidFill>
            </a:endParaRPr>
          </a:p>
          <a:p>
            <a:pPr algn="just"/>
            <a:endParaRPr lang="en-US" sz="1200" dirty="0" smtClean="0">
              <a:solidFill>
                <a:srgbClr val="333399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n-US" sz="1200" b="1" i="1" dirty="0" smtClean="0">
                <a:solidFill>
                  <a:srgbClr val="FF0000"/>
                </a:solidFill>
              </a:rPr>
              <a:t>a’</a:t>
            </a:r>
            <a:r>
              <a:rPr lang="en-US" sz="1200" dirty="0" smtClean="0">
                <a:solidFill>
                  <a:srgbClr val="333399"/>
                </a:solidFill>
              </a:rPr>
              <a:t> ,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b</a:t>
            </a:r>
            <a:r>
              <a:rPr lang="en-US" sz="1200" b="1" i="1" dirty="0" smtClean="0">
                <a:solidFill>
                  <a:srgbClr val="FF0000"/>
                </a:solidFill>
              </a:rPr>
              <a:t>’ </a:t>
            </a:r>
            <a:r>
              <a:rPr lang="en-US" sz="1200" dirty="0" smtClean="0">
                <a:solidFill>
                  <a:srgbClr val="333399"/>
                </a:solidFill>
              </a:rPr>
              <a:t>and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</a:rPr>
              <a:t>’</a:t>
            </a:r>
            <a:r>
              <a:rPr lang="en-US" sz="1200" dirty="0" smtClean="0">
                <a:solidFill>
                  <a:srgbClr val="333399"/>
                </a:solidFill>
              </a:rPr>
              <a:t> are three unknowns to be solved hence 3 throughput measurements of different parallelism level (</a:t>
            </a:r>
            <a:r>
              <a:rPr lang="en-US" sz="1200" b="1" i="1" dirty="0" err="1" smtClean="0">
                <a:solidFill>
                  <a:srgbClr val="FF0000"/>
                </a:solidFill>
              </a:rPr>
              <a:t>n</a:t>
            </a:r>
            <a:r>
              <a:rPr lang="en-US" sz="1200" dirty="0" smtClean="0">
                <a:solidFill>
                  <a:srgbClr val="333399"/>
                </a:solidFill>
              </a:rPr>
              <a:t>) are needed 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333399"/>
                </a:solidFill>
              </a:rPr>
              <a:t>Sampling strategy:</a:t>
            </a:r>
          </a:p>
          <a:p>
            <a:pPr lvl="1" algn="just">
              <a:buFont typeface="Wingdings" charset="2"/>
              <a:buChar char="Ø"/>
            </a:pPr>
            <a:r>
              <a:rPr lang="en-US" sz="1200" dirty="0" smtClean="0">
                <a:solidFill>
                  <a:srgbClr val="333399"/>
                </a:solidFill>
              </a:rPr>
              <a:t>Exponentially increasing parallelism levels </a:t>
            </a:r>
          </a:p>
          <a:p>
            <a:pPr lvl="2" algn="just">
              <a:buFont typeface="Wingdings" charset="2"/>
              <a:buChar char="Ø"/>
            </a:pPr>
            <a:r>
              <a:rPr lang="en-US" sz="1100" dirty="0" smtClean="0">
                <a:solidFill>
                  <a:srgbClr val="333399"/>
                </a:solidFill>
              </a:rPr>
              <a:t>Choose points not close to each other</a:t>
            </a:r>
          </a:p>
          <a:p>
            <a:pPr lvl="2" algn="just">
              <a:buFont typeface="Wingdings" charset="2"/>
              <a:buChar char="Ø"/>
            </a:pPr>
            <a:r>
              <a:rPr lang="en-US" sz="1100" dirty="0" smtClean="0">
                <a:solidFill>
                  <a:srgbClr val="333399"/>
                </a:solidFill>
              </a:rPr>
              <a:t>Select points that are power of 2: 1, 2, 4, 8, … , 2</a:t>
            </a:r>
            <a:r>
              <a:rPr lang="en-US" sz="1100" baseline="30000" dirty="0" smtClean="0">
                <a:solidFill>
                  <a:srgbClr val="333399"/>
                </a:solidFill>
              </a:rPr>
              <a:t>k </a:t>
            </a:r>
            <a:endParaRPr lang="en-US" sz="1100" dirty="0" smtClean="0">
              <a:solidFill>
                <a:srgbClr val="333399"/>
              </a:solidFill>
            </a:endParaRPr>
          </a:p>
          <a:p>
            <a:pPr lvl="2" algn="just">
              <a:buFont typeface="Wingdings" charset="2"/>
              <a:buChar char="Ø"/>
            </a:pPr>
            <a:r>
              <a:rPr lang="en-US" sz="1100" dirty="0" smtClean="0">
                <a:solidFill>
                  <a:srgbClr val="333399"/>
                </a:solidFill>
              </a:rPr>
              <a:t>Stop when the throughput starts to decrease or increase very slowly comparing to the previous level</a:t>
            </a:r>
          </a:p>
          <a:p>
            <a:pPr algn="just">
              <a:buFont typeface="Wingdings" charset="2"/>
              <a:buChar char="Ø"/>
            </a:pPr>
            <a:r>
              <a:rPr lang="en-US" sz="1200" dirty="0" smtClean="0">
                <a:solidFill>
                  <a:srgbClr val="333399"/>
                </a:solidFill>
              </a:rPr>
              <a:t>Selection of 3 data points</a:t>
            </a:r>
          </a:p>
          <a:p>
            <a:pPr lvl="1" algn="just">
              <a:buFont typeface="Wingdings" charset="2"/>
              <a:buChar char="Ø"/>
            </a:pPr>
            <a:r>
              <a:rPr lang="en-US" sz="1200" dirty="0" smtClean="0">
                <a:solidFill>
                  <a:srgbClr val="333399"/>
                </a:solidFill>
              </a:rPr>
              <a:t>From the available sampling points </a:t>
            </a:r>
          </a:p>
          <a:p>
            <a:pPr lvl="2" algn="just">
              <a:buFont typeface="Wingdings" charset="2"/>
              <a:buChar char="Ø"/>
            </a:pPr>
            <a:r>
              <a:rPr lang="en-US" sz="1100" dirty="0" smtClean="0">
                <a:solidFill>
                  <a:srgbClr val="333399"/>
                </a:solidFill>
              </a:rPr>
              <a:t>For every 3-point combination, calculate the predicted throughput curve</a:t>
            </a:r>
          </a:p>
          <a:p>
            <a:pPr lvl="2" algn="just">
              <a:buFont typeface="Wingdings" charset="2"/>
              <a:buChar char="Ø"/>
            </a:pPr>
            <a:r>
              <a:rPr lang="en-US" sz="1100" dirty="0" smtClean="0">
                <a:solidFill>
                  <a:srgbClr val="333399"/>
                </a:solidFill>
              </a:rPr>
              <a:t>Find the distance between the actual and predicted throughput curve</a:t>
            </a:r>
          </a:p>
          <a:p>
            <a:pPr lvl="2" algn="just">
              <a:buFont typeface="Wingdings" charset="2"/>
              <a:buChar char="Ø"/>
            </a:pPr>
            <a:r>
              <a:rPr lang="en-US" sz="1100" dirty="0" smtClean="0">
                <a:solidFill>
                  <a:srgbClr val="333399"/>
                </a:solidFill>
              </a:rPr>
              <a:t>Choose the combination with the minimum distance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Content Placeholder 4" descr="ornl4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8874" b="-8874"/>
          <a:stretch>
            <a:fillRect/>
          </a:stretch>
        </p:blipFill>
        <p:spPr>
          <a:xfrm>
            <a:off x="5486400" y="2133600"/>
            <a:ext cx="3409122" cy="3200400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295400" y="2446338"/>
          <a:ext cx="1524000" cy="554037"/>
        </p:xfrm>
        <a:graphic>
          <a:graphicData uri="http://schemas.openxmlformats.org/presentationml/2006/ole">
            <p:oleObj spid="_x0000_s26659" name="Equation" r:id="rId4" imgW="1079500" imgH="393700" progId="Equation.3">
              <p:embed/>
            </p:oleObj>
          </a:graphicData>
        </a:graphic>
      </p:graphicFrame>
      <p:sp>
        <p:nvSpPr>
          <p:cNvPr id="8" name="Slide Number Placeholder 2"/>
          <p:cNvSpPr txBox="1">
            <a:spLocks/>
          </p:cNvSpPr>
          <p:nvPr/>
        </p:nvSpPr>
        <p:spPr>
          <a:xfrm>
            <a:off x="8306459" y="173640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Flow Model of End-to-end Throughput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00453" y="4618037"/>
            <a:ext cx="7076747" cy="20875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1700" dirty="0" smtClean="0">
                <a:solidFill>
                  <a:srgbClr val="333399"/>
                </a:solidFill>
              </a:rPr>
              <a:t>CPU nodes are considered as nodes of a maximum flow problem</a:t>
            </a:r>
          </a:p>
          <a:p>
            <a:pPr>
              <a:buFont typeface="Wingdings" charset="2"/>
              <a:buChar char="Ø"/>
            </a:pPr>
            <a:r>
              <a:rPr lang="en-US" sz="1700" dirty="0" smtClean="0">
                <a:solidFill>
                  <a:srgbClr val="333399"/>
                </a:solidFill>
              </a:rPr>
              <a:t>Memory-to-memory transfers are simulated with dummy source and sink nodes</a:t>
            </a:r>
          </a:p>
          <a:p>
            <a:pPr>
              <a:buFont typeface="Wingdings" charset="2"/>
              <a:buChar char="Ø"/>
            </a:pPr>
            <a:r>
              <a:rPr lang="en-US" sz="1700" dirty="0" smtClean="0">
                <a:solidFill>
                  <a:srgbClr val="333399"/>
                </a:solidFill>
              </a:rPr>
              <a:t>The capacities of disk and network is found by applying parallel stream model by taking into consideration of resource capacities (NIC &amp; CPU)</a:t>
            </a:r>
            <a:endParaRPr lang="en-US" sz="1700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 descr="flow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534400" cy="3063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Flow Model of End-to-end Throughput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650" y="4747418"/>
            <a:ext cx="4038600" cy="17065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Convert the end-system and network capacities into a flow problem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Goal: Provide maximal possible data transfer throughput given real-time traffic (</a:t>
            </a:r>
            <a:r>
              <a:rPr lang="en-US" dirty="0" err="1" smtClean="0">
                <a:solidFill>
                  <a:srgbClr val="333399"/>
                </a:solidFill>
              </a:rPr>
              <a:t>maximize(</a:t>
            </a:r>
            <a:r>
              <a:rPr lang="en-US" i="1" dirty="0" err="1" smtClean="0">
                <a:solidFill>
                  <a:srgbClr val="333399"/>
                </a:solidFill>
              </a:rPr>
              <a:t>Th</a:t>
            </a:r>
            <a:r>
              <a:rPr lang="en-US" dirty="0" smtClean="0">
                <a:solidFill>
                  <a:srgbClr val="333399"/>
                </a:solidFill>
              </a:rPr>
              <a:t>))</a:t>
            </a:r>
          </a:p>
          <a:p>
            <a:pPr lvl="1">
              <a:buClr>
                <a:srgbClr val="FF6600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Number of streams per stripe (</a:t>
            </a:r>
            <a:r>
              <a:rPr lang="en-US" b="1" i="1" dirty="0" err="1" smtClean="0">
                <a:solidFill>
                  <a:srgbClr val="FF0000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lvl="1">
              <a:buClr>
                <a:srgbClr val="FF6600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Number of stripes per node 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lvl="1">
              <a:buClr>
                <a:srgbClr val="FF6600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Number of nodes (</a:t>
            </a:r>
            <a:r>
              <a:rPr lang="en-US" b="1" i="1" dirty="0" err="1" smtClean="0">
                <a:solidFill>
                  <a:srgbClr val="FF0000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572000"/>
            <a:ext cx="4238296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 not given and found by the model: 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 network capacity (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 disk system capacity (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 given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 capacity (100% assuming they are idle at the beginning of the transfer) 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 capacity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available nodes (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8" name="Picture 7" descr="flow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534400" cy="3063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Flow Model of End-to-end Throughput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1"/>
            <a:ext cx="7076747" cy="419099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chemeClr val="accent2"/>
                </a:solidFill>
              </a:rPr>
              <a:t>Variables: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Uij</a:t>
            </a:r>
            <a:r>
              <a:rPr lang="en-US" sz="1200" dirty="0" smtClean="0">
                <a:solidFill>
                  <a:schemeClr val="accent2"/>
                </a:solidFill>
              </a:rPr>
              <a:t> = Total capacity of each arc from node </a:t>
            </a:r>
            <a:r>
              <a:rPr lang="en-US" sz="1200" i="1" dirty="0" err="1" smtClean="0">
                <a:solidFill>
                  <a:schemeClr val="accent2"/>
                </a:solidFill>
              </a:rPr>
              <a:t>i</a:t>
            </a:r>
            <a:r>
              <a:rPr lang="en-US" sz="1200" dirty="0" smtClean="0">
                <a:solidFill>
                  <a:schemeClr val="accent2"/>
                </a:solidFill>
              </a:rPr>
              <a:t> to node </a:t>
            </a:r>
            <a:r>
              <a:rPr lang="en-US" sz="1200" i="1" dirty="0" err="1" smtClean="0">
                <a:solidFill>
                  <a:schemeClr val="accent2"/>
                </a:solidFill>
              </a:rPr>
              <a:t>j</a:t>
            </a:r>
            <a:endParaRPr lang="en-US" sz="1200" i="1" dirty="0" smtClean="0">
              <a:solidFill>
                <a:schemeClr val="accent2"/>
              </a:solidFill>
            </a:endParaRP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Uf</a:t>
            </a:r>
            <a:r>
              <a:rPr lang="en-US" sz="1200" dirty="0" smtClean="0">
                <a:solidFill>
                  <a:schemeClr val="accent2"/>
                </a:solidFill>
              </a:rPr>
              <a:t>= Maximal (optimal) capacity of each flow (stripe)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N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1200" dirty="0" smtClean="0">
                <a:solidFill>
                  <a:schemeClr val="accent2"/>
                </a:solidFill>
              </a:rPr>
              <a:t> = Number of streams for </a:t>
            </a:r>
            <a:r>
              <a:rPr lang="en-US" sz="1200" i="1" dirty="0" err="1" smtClean="0">
                <a:solidFill>
                  <a:schemeClr val="accent2"/>
                </a:solidFill>
              </a:rPr>
              <a:t>U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f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X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ij</a:t>
            </a:r>
            <a:r>
              <a:rPr lang="en-US" sz="1200" dirty="0" smtClean="0">
                <a:solidFill>
                  <a:schemeClr val="accent2"/>
                </a:solidFill>
              </a:rPr>
              <a:t> = Total amount of flow passing </a:t>
            </a:r>
            <a:r>
              <a:rPr lang="en-US" sz="1200" i="1" dirty="0" err="1" smtClean="0">
                <a:solidFill>
                  <a:schemeClr val="accent2"/>
                </a:solidFill>
              </a:rPr>
              <a:t>i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dirty="0" smtClean="0">
                <a:solidFill>
                  <a:schemeClr val="accent2"/>
                </a:solidFill>
              </a:rPr>
              <a:t>−&gt;  </a:t>
            </a:r>
            <a:r>
              <a:rPr lang="en-US" sz="1200" i="1" dirty="0" err="1" smtClean="0">
                <a:solidFill>
                  <a:schemeClr val="accent2"/>
                </a:solidFill>
              </a:rPr>
              <a:t>j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X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fk</a:t>
            </a:r>
            <a:r>
              <a:rPr lang="en-US" sz="1200" dirty="0" smtClean="0">
                <a:solidFill>
                  <a:schemeClr val="accent2"/>
                </a:solidFill>
              </a:rPr>
              <a:t> = Amount of each flow (stripe) 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N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Si</a:t>
            </a:r>
            <a:r>
              <a:rPr lang="en-US" sz="1200" dirty="0" smtClean="0">
                <a:solidFill>
                  <a:schemeClr val="accent2"/>
                </a:solidFill>
              </a:rPr>
              <a:t>= Number of streams to be used for </a:t>
            </a:r>
            <a:r>
              <a:rPr lang="en-US" sz="1200" i="1" dirty="0" err="1" smtClean="0">
                <a:solidFill>
                  <a:schemeClr val="accent2"/>
                </a:solidFill>
              </a:rPr>
              <a:t>X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fkij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Sx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ij</a:t>
            </a:r>
            <a:r>
              <a:rPr lang="en-US" sz="1200" dirty="0" smtClean="0">
                <a:solidFill>
                  <a:schemeClr val="accent2"/>
                </a:solidFill>
              </a:rPr>
              <a:t>= Number of stripes passing </a:t>
            </a:r>
            <a:r>
              <a:rPr lang="en-US" sz="1200" i="1" dirty="0" err="1" smtClean="0">
                <a:solidFill>
                  <a:schemeClr val="accent2"/>
                </a:solidFill>
              </a:rPr>
              <a:t>i</a:t>
            </a:r>
            <a:r>
              <a:rPr lang="en-US" sz="1200" dirty="0" smtClean="0">
                <a:solidFill>
                  <a:schemeClr val="accent2"/>
                </a:solidFill>
              </a:rPr>
              <a:t>− &gt; </a:t>
            </a:r>
            <a:r>
              <a:rPr lang="en-US" sz="1200" i="1" dirty="0" err="1" smtClean="0">
                <a:solidFill>
                  <a:schemeClr val="accent2"/>
                </a:solidFill>
              </a:rPr>
              <a:t>j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i="1" dirty="0" err="1" smtClean="0">
                <a:solidFill>
                  <a:schemeClr val="accent2"/>
                </a:solidFill>
              </a:rPr>
              <a:t>N</a:t>
            </a:r>
            <a:r>
              <a:rPr lang="en-US" sz="1200" i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1200" dirty="0" smtClean="0">
                <a:solidFill>
                  <a:schemeClr val="accent2"/>
                </a:solidFill>
              </a:rPr>
              <a:t> = Number of nodes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chemeClr val="accent2"/>
                </a:solidFill>
              </a:rPr>
              <a:t>Inequalities: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chemeClr val="accent2"/>
                </a:solidFill>
              </a:rPr>
              <a:t>There is a high positive correlation between the throughput of parallel streams and CPU utilization</a:t>
            </a: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dirty="0" smtClean="0">
                <a:solidFill>
                  <a:schemeClr val="accent2"/>
                </a:solidFill>
              </a:rPr>
              <a:t>The linear relation between CPU utilization and Throughput is presented as :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chemeClr val="accent2"/>
              </a:solidFill>
            </a:endParaRPr>
          </a:p>
          <a:p>
            <a:endParaRPr lang="en-US" sz="1200" dirty="0" smtClean="0">
              <a:solidFill>
                <a:schemeClr val="accent2"/>
              </a:solidFill>
            </a:endParaRPr>
          </a:p>
          <a:p>
            <a:pPr lvl="1">
              <a:buClr>
                <a:srgbClr val="D5C139"/>
              </a:buClr>
              <a:buFont typeface="Wingdings" charset="2"/>
              <a:buChar char="Ø"/>
            </a:pPr>
            <a:r>
              <a:rPr lang="en-US" sz="1200" b="1" i="1" dirty="0" smtClean="0">
                <a:solidFill>
                  <a:schemeClr val="accent2"/>
                </a:solidFill>
              </a:rPr>
              <a:t>a</a:t>
            </a:r>
            <a:r>
              <a:rPr lang="en-US" sz="1200" dirty="0" smtClean="0">
                <a:solidFill>
                  <a:schemeClr val="accent2"/>
                </a:solidFill>
              </a:rPr>
              <a:t> and </a:t>
            </a:r>
            <a:r>
              <a:rPr lang="en-US" sz="1200" b="1" i="1" dirty="0" err="1" smtClean="0">
                <a:solidFill>
                  <a:schemeClr val="accent2"/>
                </a:solidFill>
              </a:rPr>
              <a:t>b</a:t>
            </a:r>
            <a:r>
              <a:rPr lang="en-US" sz="1200" dirty="0" smtClean="0">
                <a:solidFill>
                  <a:schemeClr val="accent2"/>
                </a:solidFill>
              </a:rPr>
              <a:t> variables are solved by using the sampling throughput and CPU utilization measurements in regression of method of least squares </a:t>
            </a:r>
          </a:p>
          <a:p>
            <a:endParaRPr lang="en-US" sz="12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71800" y="5032644"/>
          <a:ext cx="1392238" cy="377556"/>
        </p:xfrm>
        <a:graphic>
          <a:graphicData uri="http://schemas.openxmlformats.org/presentationml/2006/ole">
            <p:oleObj spid="_x0000_s32865" name="Equation" r:id="rId3" imgW="7493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19800" y="5030449"/>
          <a:ext cx="1447800" cy="379751"/>
        </p:xfrm>
        <a:graphic>
          <a:graphicData uri="http://schemas.openxmlformats.org/presentationml/2006/ole">
            <p:oleObj spid="_x0000_s32866" name="Equation" r:id="rId4" imgW="762000" imgH="203200" progId="Equation.3">
              <p:embed/>
            </p:oleObj>
          </a:graphicData>
        </a:graphic>
      </p:graphicFrame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3352800" y="5867400"/>
          <a:ext cx="2395538" cy="381000"/>
        </p:xfrm>
        <a:graphic>
          <a:graphicData uri="http://schemas.openxmlformats.org/presentationml/2006/ole">
            <p:oleObj spid="_x0000_s32867" name="Equation" r:id="rId5" imgW="1117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OPT</a:t>
            </a:r>
            <a:r>
              <a:rPr lang="en-US" baseline="-25000" dirty="0" smtClean="0"/>
              <a:t>B </a:t>
            </a:r>
            <a:r>
              <a:rPr lang="en-US" dirty="0" smtClean="0"/>
              <a:t>Algorithm for Homogeneous Resources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This algorithm finds the best parallelism values for maximal throughput in homogeneous resources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Input parameters: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A set of sampling values from sampling algorithm (</a:t>
            </a:r>
            <a:r>
              <a:rPr lang="en-US" i="1" dirty="0" err="1" smtClean="0">
                <a:solidFill>
                  <a:srgbClr val="FF0000"/>
                </a:solidFill>
              </a:rPr>
              <a:t>Th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Destination CPU, NIC capacities (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CPU</a:t>
            </a:r>
            <a:r>
              <a:rPr lang="en-US" dirty="0" smtClean="0">
                <a:solidFill>
                  <a:srgbClr val="333399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U</a:t>
            </a:r>
            <a:r>
              <a:rPr lang="en-US" i="1" baseline="-25000" dirty="0" smtClean="0">
                <a:solidFill>
                  <a:srgbClr val="FF0000"/>
                </a:solidFill>
              </a:rPr>
              <a:t>NIC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Available number of nodes (</a:t>
            </a:r>
            <a:r>
              <a:rPr lang="en-US" i="1" dirty="0" err="1" smtClean="0">
                <a:solidFill>
                  <a:srgbClr val="FF0000"/>
                </a:solidFill>
              </a:rPr>
              <a:t>N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avail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Output: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Number of streams per stripe (</a:t>
            </a:r>
            <a:r>
              <a:rPr lang="en-US" i="1" dirty="0" err="1" smtClean="0">
                <a:solidFill>
                  <a:srgbClr val="FF0000"/>
                </a:solidFill>
              </a:rPr>
              <a:t>N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Number of stripes per node (</a:t>
            </a:r>
            <a:r>
              <a:rPr lang="en-US" i="1" dirty="0" err="1" smtClean="0">
                <a:solidFill>
                  <a:srgbClr val="FF0000"/>
                </a:solidFill>
              </a:rPr>
              <a:t>S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Number of nodes (</a:t>
            </a:r>
            <a:r>
              <a:rPr lang="en-US" i="1" dirty="0" err="1" smtClean="0">
                <a:solidFill>
                  <a:srgbClr val="FF0000"/>
                </a:solidFill>
              </a:rPr>
              <a:t>N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Assumes both source and destination nodes are idle</a:t>
            </a: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OPT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-Application Case Study</a:t>
            </a:r>
            <a:endParaRPr lang="en-US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" name="Content Placeholder 15" descr="case-study-optb-2no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7" y="1752600"/>
            <a:ext cx="8932383" cy="2895600"/>
          </a:xfrm>
        </p:spPr>
      </p:pic>
      <p:sp>
        <p:nvSpPr>
          <p:cNvPr id="18" name="TextBox 17"/>
          <p:cNvSpPr txBox="1"/>
          <p:nvPr/>
        </p:nvSpPr>
        <p:spPr>
          <a:xfrm>
            <a:off x="5943600" y="2039034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9Gbps</a:t>
            </a:r>
            <a:endParaRPr lang="en-US" sz="800" dirty="0"/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838200" y="4572000"/>
            <a:ext cx="7076747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  <a:latin typeface="Trebuchet MS"/>
                <a:cs typeface="Trebuchet MS"/>
              </a:rPr>
              <a:t>Systems: Oliver, Eric 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Network: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LONI (Local Area)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Processor: 4 cores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  <a:latin typeface="Trebuchet MS"/>
                <a:cs typeface="Trebuchet MS"/>
              </a:rPr>
              <a:t>Network Interface: 10GigE Ethernet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Transfer: Disk-to-disk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Lustre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)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Available number of nodes: 2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-Application Case Study</a:t>
            </a:r>
            <a:endParaRPr lang="en-US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52400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6" name="Content Placeholder 15" descr="case-study-optb-2no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7" y="1737653"/>
            <a:ext cx="8932383" cy="2895600"/>
          </a:xfrm>
        </p:spPr>
      </p:pic>
      <p:sp>
        <p:nvSpPr>
          <p:cNvPr id="18" name="TextBox 17"/>
          <p:cNvSpPr txBox="1"/>
          <p:nvPr/>
        </p:nvSpPr>
        <p:spPr>
          <a:xfrm>
            <a:off x="5943600" y="2100287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9Gbps</a:t>
            </a:r>
            <a:endParaRPr lang="en-US" sz="800" dirty="0"/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1295401" y="4633253"/>
            <a:ext cx="3428999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Th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Nsi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=903.41Mbps </a:t>
            </a: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p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=1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Th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Nsi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=954.84 Mbps </a:t>
            </a: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p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=2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Th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Nsi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=990.91 Mbps </a:t>
            </a: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p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=4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Th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Nsi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=953.43 Mbps </a:t>
            </a: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p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=8 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410200" y="6477000"/>
            <a:ext cx="342899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N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opt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=3           </a:t>
            </a: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N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si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=2</a:t>
            </a:r>
          </a:p>
        </p:txBody>
      </p:sp>
      <p:pic>
        <p:nvPicPr>
          <p:cNvPr id="8" name="Picture 7" descr="oliver-eric-10G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62601" y="4557053"/>
            <a:ext cx="3200399" cy="1909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1" y="2804453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465899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947453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26351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3608899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575853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7781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804453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2499653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37781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26351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3566453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23303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7600" y="37781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8077200" y="2787576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10668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3" name="TextBox 42"/>
          <p:cNvSpPr txBox="1"/>
          <p:nvPr/>
        </p:nvSpPr>
        <p:spPr>
          <a:xfrm>
            <a:off x="1066800" y="2956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5" name="TextBox 44"/>
          <p:cNvSpPr txBox="1"/>
          <p:nvPr/>
        </p:nvSpPr>
        <p:spPr>
          <a:xfrm>
            <a:off x="1676400" y="24519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6" name="TextBox 45"/>
          <p:cNvSpPr txBox="1"/>
          <p:nvPr/>
        </p:nvSpPr>
        <p:spPr>
          <a:xfrm>
            <a:off x="16764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7" name="TextBox 46"/>
          <p:cNvSpPr txBox="1"/>
          <p:nvPr/>
        </p:nvSpPr>
        <p:spPr>
          <a:xfrm>
            <a:off x="27432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8" name="TextBox 47"/>
          <p:cNvSpPr txBox="1"/>
          <p:nvPr/>
        </p:nvSpPr>
        <p:spPr>
          <a:xfrm>
            <a:off x="2743200" y="2756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2575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0" name="TextBox 49"/>
          <p:cNvSpPr txBox="1"/>
          <p:nvPr/>
        </p:nvSpPr>
        <p:spPr>
          <a:xfrm>
            <a:off x="3886200" y="27282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1" name="TextBox 50"/>
          <p:cNvSpPr txBox="1"/>
          <p:nvPr/>
        </p:nvSpPr>
        <p:spPr>
          <a:xfrm>
            <a:off x="46482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956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24996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4" name="TextBox 53"/>
          <p:cNvSpPr txBox="1"/>
          <p:nvPr/>
        </p:nvSpPr>
        <p:spPr>
          <a:xfrm>
            <a:off x="5562600" y="26520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5" name="TextBox 54"/>
          <p:cNvSpPr txBox="1"/>
          <p:nvPr/>
        </p:nvSpPr>
        <p:spPr>
          <a:xfrm>
            <a:off x="66294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6" name="TextBox 55"/>
          <p:cNvSpPr txBox="1"/>
          <p:nvPr/>
        </p:nvSpPr>
        <p:spPr>
          <a:xfrm>
            <a:off x="6629400" y="2756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7" name="TextBox 56"/>
          <p:cNvSpPr txBox="1"/>
          <p:nvPr/>
        </p:nvSpPr>
        <p:spPr>
          <a:xfrm>
            <a:off x="7696200" y="22995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8" name="TextBox 57"/>
          <p:cNvSpPr txBox="1"/>
          <p:nvPr/>
        </p:nvSpPr>
        <p:spPr>
          <a:xfrm>
            <a:off x="7696200" y="24519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9" name="TextBox 58"/>
          <p:cNvSpPr txBox="1"/>
          <p:nvPr/>
        </p:nvSpPr>
        <p:spPr>
          <a:xfrm>
            <a:off x="8305800" y="2756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60" name="TextBox 59"/>
          <p:cNvSpPr txBox="1"/>
          <p:nvPr/>
        </p:nvSpPr>
        <p:spPr>
          <a:xfrm>
            <a:off x="8305800" y="29091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61" name="TextBox 60"/>
          <p:cNvSpPr txBox="1"/>
          <p:nvPr/>
        </p:nvSpPr>
        <p:spPr>
          <a:xfrm>
            <a:off x="1676400" y="3947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2" name="TextBox 61"/>
          <p:cNvSpPr txBox="1"/>
          <p:nvPr/>
        </p:nvSpPr>
        <p:spPr>
          <a:xfrm>
            <a:off x="1676400" y="4099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35949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4" name="TextBox 63"/>
          <p:cNvSpPr txBox="1"/>
          <p:nvPr/>
        </p:nvSpPr>
        <p:spPr>
          <a:xfrm>
            <a:off x="2743200" y="3747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747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6" name="TextBox 65"/>
          <p:cNvSpPr txBox="1"/>
          <p:nvPr/>
        </p:nvSpPr>
        <p:spPr>
          <a:xfrm>
            <a:off x="3810000" y="3899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7" name="TextBox 66"/>
          <p:cNvSpPr txBox="1"/>
          <p:nvPr/>
        </p:nvSpPr>
        <p:spPr>
          <a:xfrm>
            <a:off x="5486400" y="3747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8" name="TextBox 67"/>
          <p:cNvSpPr txBox="1"/>
          <p:nvPr/>
        </p:nvSpPr>
        <p:spPr>
          <a:xfrm>
            <a:off x="5486400" y="3899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3566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9400" y="3718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1" name="TextBox 70"/>
          <p:cNvSpPr txBox="1"/>
          <p:nvPr/>
        </p:nvSpPr>
        <p:spPr>
          <a:xfrm>
            <a:off x="7696200" y="37950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2" name="TextBox 71"/>
          <p:cNvSpPr txBox="1"/>
          <p:nvPr/>
        </p:nvSpPr>
        <p:spPr>
          <a:xfrm>
            <a:off x="7696200" y="3947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3" name="TextBox 72"/>
          <p:cNvSpPr txBox="1"/>
          <p:nvPr/>
        </p:nvSpPr>
        <p:spPr>
          <a:xfrm>
            <a:off x="11430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752600" y="24519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8194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962400" y="2575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7244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638800" y="24996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7056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772400" y="22995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382000" y="2756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2192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28800" y="24519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956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38600" y="2575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006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15000" y="24996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818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48600" y="22995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458200" y="2756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990000"/>
                </a:solidFill>
              </a:rPr>
              <a:t>4</a:t>
            </a:r>
            <a:endParaRPr lang="en-US" sz="700" b="1" dirty="0">
              <a:solidFill>
                <a:srgbClr val="99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954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05000" y="24519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718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14800" y="25758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76800" y="28044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91200" y="2499653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58000" y="26043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24800" y="22995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534400" y="2756798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pic>
        <p:nvPicPr>
          <p:cNvPr id="100" name="Picture 99" descr="oliver-eric-10G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562600" y="4633253"/>
            <a:ext cx="3200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7" grpId="0"/>
      <p:bldP spid="7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-Application Case Study</a:t>
            </a:r>
            <a:endParaRPr lang="en-US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52400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6" name="Content Placeholder 15" descr="case-study-optb-2no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7" y="1749234"/>
            <a:ext cx="8932383" cy="2895600"/>
          </a:xfrm>
        </p:spPr>
      </p:pic>
      <p:sp>
        <p:nvSpPr>
          <p:cNvPr id="18" name="TextBox 17"/>
          <p:cNvSpPr txBox="1"/>
          <p:nvPr/>
        </p:nvSpPr>
        <p:spPr>
          <a:xfrm>
            <a:off x="5943600" y="2111868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9Gbps</a:t>
            </a:r>
            <a:endParaRPr lang="en-US" sz="800" dirty="0"/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1295400" y="4724400"/>
            <a:ext cx="3428999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S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x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=2 Th</a:t>
            </a:r>
            <a:r>
              <a:rPr lang="en-US" sz="1900" baseline="-25000" dirty="0" smtClean="0">
                <a:solidFill>
                  <a:srgbClr val="333399"/>
                </a:solidFill>
                <a:latin typeface="Trebuchet MS"/>
                <a:cs typeface="Trebuchet MS"/>
              </a:rPr>
              <a:t>Sx1,2,2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=1638.48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S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x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=4 Th</a:t>
            </a:r>
            <a:r>
              <a:rPr lang="en-US" sz="1900" baseline="-25000" dirty="0" smtClean="0">
                <a:solidFill>
                  <a:srgbClr val="333399"/>
                </a:solidFill>
                <a:latin typeface="Trebuchet MS"/>
                <a:cs typeface="Trebuchet MS"/>
              </a:rPr>
              <a:t>Sx1,4,2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=3527.23</a:t>
            </a:r>
          </a:p>
          <a:p>
            <a:pPr marL="454025" lvl="0" indent="-454025" defTabSz="914400">
              <a:spcBef>
                <a:spcPts val="1000"/>
              </a:spcBef>
              <a:buClr>
                <a:srgbClr val="FF6600"/>
              </a:buClr>
              <a:buSzPct val="90000"/>
              <a:buFont typeface="Wingdings" charset="2"/>
              <a:buChar char="Ø"/>
            </a:pPr>
            <a:r>
              <a:rPr lang="en-US" sz="19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S</a:t>
            </a:r>
            <a:r>
              <a:rPr lang="en-US" sz="1900" baseline="-25000" dirty="0" err="1" smtClean="0">
                <a:solidFill>
                  <a:srgbClr val="333399"/>
                </a:solidFill>
                <a:latin typeface="Trebuchet MS"/>
                <a:cs typeface="Trebuchet MS"/>
              </a:rPr>
              <a:t>x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=8 Th</a:t>
            </a:r>
            <a:r>
              <a:rPr lang="en-US" sz="1900" baseline="-25000" dirty="0" smtClean="0">
                <a:solidFill>
                  <a:srgbClr val="333399"/>
                </a:solidFill>
                <a:latin typeface="Trebuchet MS"/>
                <a:cs typeface="Trebuchet MS"/>
              </a:rPr>
              <a:t>Sx2,4,2</a:t>
            </a:r>
            <a:r>
              <a:rPr lang="en-US" sz="1900" dirty="0" smtClean="0">
                <a:solidFill>
                  <a:srgbClr val="333399"/>
                </a:solidFill>
                <a:latin typeface="Trebuchet MS"/>
                <a:cs typeface="Trebuchet MS"/>
              </a:rPr>
              <a:t>=4229.33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1" y="2816034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477480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959034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26467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3620480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587434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7897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816034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2511234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37897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26467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3578034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23419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7600" y="37897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8077200" y="2799157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Nsi</a:t>
            </a:r>
            <a:r>
              <a:rPr lang="en-US" sz="800" dirty="0" smtClean="0"/>
              <a:t>=</a:t>
            </a:r>
          </a:p>
          <a:p>
            <a:r>
              <a:rPr lang="en-US" sz="800" dirty="0" err="1" smtClean="0"/>
              <a:t>Sxij</a:t>
            </a:r>
            <a:r>
              <a:rPr lang="en-US" sz="800" dirty="0" smtClean="0"/>
              <a:t>=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1066800" y="2816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43" name="TextBox 42"/>
          <p:cNvSpPr txBox="1"/>
          <p:nvPr/>
        </p:nvSpPr>
        <p:spPr>
          <a:xfrm>
            <a:off x="10668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5" name="TextBox 44"/>
          <p:cNvSpPr txBox="1"/>
          <p:nvPr/>
        </p:nvSpPr>
        <p:spPr>
          <a:xfrm>
            <a:off x="1676400" y="24635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46" name="TextBox 45"/>
          <p:cNvSpPr txBox="1"/>
          <p:nvPr/>
        </p:nvSpPr>
        <p:spPr>
          <a:xfrm>
            <a:off x="1676400" y="2615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47" name="TextBox 46"/>
          <p:cNvSpPr txBox="1"/>
          <p:nvPr/>
        </p:nvSpPr>
        <p:spPr>
          <a:xfrm>
            <a:off x="2743200" y="2615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48" name="TextBox 47"/>
          <p:cNvSpPr txBox="1"/>
          <p:nvPr/>
        </p:nvSpPr>
        <p:spPr>
          <a:xfrm>
            <a:off x="27432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0" name="TextBox 49"/>
          <p:cNvSpPr txBox="1"/>
          <p:nvPr/>
        </p:nvSpPr>
        <p:spPr>
          <a:xfrm>
            <a:off x="3886200" y="27398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1" name="TextBox 50"/>
          <p:cNvSpPr txBox="1"/>
          <p:nvPr/>
        </p:nvSpPr>
        <p:spPr>
          <a:xfrm>
            <a:off x="4648200" y="2816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25112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54" name="TextBox 53"/>
          <p:cNvSpPr txBox="1"/>
          <p:nvPr/>
        </p:nvSpPr>
        <p:spPr>
          <a:xfrm>
            <a:off x="5562600" y="26636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5" name="TextBox 54"/>
          <p:cNvSpPr txBox="1"/>
          <p:nvPr/>
        </p:nvSpPr>
        <p:spPr>
          <a:xfrm>
            <a:off x="6629400" y="2615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56" name="TextBox 55"/>
          <p:cNvSpPr txBox="1"/>
          <p:nvPr/>
        </p:nvSpPr>
        <p:spPr>
          <a:xfrm>
            <a:off x="66294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7" name="TextBox 56"/>
          <p:cNvSpPr txBox="1"/>
          <p:nvPr/>
        </p:nvSpPr>
        <p:spPr>
          <a:xfrm>
            <a:off x="7696200" y="23111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58" name="TextBox 57"/>
          <p:cNvSpPr txBox="1"/>
          <p:nvPr/>
        </p:nvSpPr>
        <p:spPr>
          <a:xfrm>
            <a:off x="7696200" y="24635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59" name="TextBox 58"/>
          <p:cNvSpPr txBox="1"/>
          <p:nvPr/>
        </p:nvSpPr>
        <p:spPr>
          <a:xfrm>
            <a:off x="83058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60" name="TextBox 59"/>
          <p:cNvSpPr txBox="1"/>
          <p:nvPr/>
        </p:nvSpPr>
        <p:spPr>
          <a:xfrm>
            <a:off x="8305800" y="29207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61" name="TextBox 60"/>
          <p:cNvSpPr txBox="1"/>
          <p:nvPr/>
        </p:nvSpPr>
        <p:spPr>
          <a:xfrm>
            <a:off x="1676400" y="3959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2" name="TextBox 61"/>
          <p:cNvSpPr txBox="1"/>
          <p:nvPr/>
        </p:nvSpPr>
        <p:spPr>
          <a:xfrm>
            <a:off x="1676400" y="4111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36065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4" name="TextBox 63"/>
          <p:cNvSpPr txBox="1"/>
          <p:nvPr/>
        </p:nvSpPr>
        <p:spPr>
          <a:xfrm>
            <a:off x="2743200" y="3758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758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6" name="TextBox 65"/>
          <p:cNvSpPr txBox="1"/>
          <p:nvPr/>
        </p:nvSpPr>
        <p:spPr>
          <a:xfrm>
            <a:off x="3810000" y="3911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7" name="TextBox 66"/>
          <p:cNvSpPr txBox="1"/>
          <p:nvPr/>
        </p:nvSpPr>
        <p:spPr>
          <a:xfrm>
            <a:off x="5486400" y="3758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8" name="TextBox 67"/>
          <p:cNvSpPr txBox="1"/>
          <p:nvPr/>
        </p:nvSpPr>
        <p:spPr>
          <a:xfrm>
            <a:off x="5486400" y="3911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3578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9400" y="3730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1" name="TextBox 70"/>
          <p:cNvSpPr txBox="1"/>
          <p:nvPr/>
        </p:nvSpPr>
        <p:spPr>
          <a:xfrm>
            <a:off x="7696200" y="38066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72" name="TextBox 71"/>
          <p:cNvSpPr txBox="1"/>
          <p:nvPr/>
        </p:nvSpPr>
        <p:spPr>
          <a:xfrm>
            <a:off x="7696200" y="3959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886200" y="2587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1430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752600" y="2615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8194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962400" y="27398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7244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5638800" y="26636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67056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7772400" y="24635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8382000" y="29207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pic>
        <p:nvPicPr>
          <p:cNvPr id="111" name="Picture 110" descr="oliver-eric-10G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62600" y="4721034"/>
            <a:ext cx="3200400" cy="1927313"/>
          </a:xfrm>
          <a:prstGeom prst="rect">
            <a:avLst/>
          </a:prstGeom>
        </p:spPr>
      </p:pic>
      <p:sp>
        <p:nvSpPr>
          <p:cNvPr id="114" name="Right Arrow 113"/>
          <p:cNvSpPr/>
          <p:nvPr/>
        </p:nvSpPr>
        <p:spPr>
          <a:xfrm>
            <a:off x="7315199" y="5483034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12192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28800" y="2615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956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38600" y="27398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006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715000" y="26636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81800" y="2768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848600" y="24635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58200" y="29207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2954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52600" y="3959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752600" y="4111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19400" y="36065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819400" y="3758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886200" y="3758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3886200" y="3911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876800" y="2968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562600" y="37589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562600" y="39113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705600" y="3578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6705600" y="37304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72400" y="38066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2</a:t>
            </a:r>
            <a:endParaRPr lang="en-US" sz="7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7772400" y="3959034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4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534400" y="2920779"/>
            <a:ext cx="1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0000FF"/>
                </a:solidFill>
              </a:rPr>
              <a:t>8</a:t>
            </a:r>
            <a:endParaRPr lang="en-US" sz="700" b="1" dirty="0">
              <a:solidFill>
                <a:srgbClr val="0000FF"/>
              </a:solidFill>
            </a:endParaRPr>
          </a:p>
        </p:txBody>
      </p:sp>
      <p:pic>
        <p:nvPicPr>
          <p:cNvPr id="139" name="Picture 138" descr="oliver-eric-10G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34000" y="4724400"/>
            <a:ext cx="340134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4" grpId="0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1" y="1905000"/>
            <a:ext cx="824865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 grows larger hence the need for speed to transfer it</a:t>
            </a:r>
          </a:p>
          <a:p>
            <a:pPr marL="454025" marR="0" lvl="0" indent="-454025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Technology develops with the introduction of high-speed networks and complex computer architectures which are not fully utilized yet 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Still many questions are out in the uncertainty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4800" y="3733800"/>
            <a:ext cx="2667000" cy="1143000"/>
          </a:xfrm>
          <a:prstGeom prst="cloudCallout">
            <a:avLst>
              <a:gd name="adj1" fmla="val 57930"/>
              <a:gd name="adj2" fmla="val 297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can not receive the speed I am supposed to get from the network</a:t>
            </a:r>
            <a:endParaRPr lang="en-US" sz="1400" dirty="0"/>
          </a:p>
        </p:txBody>
      </p:sp>
      <p:sp>
        <p:nvSpPr>
          <p:cNvPr id="8" name="Cloud Callout 7"/>
          <p:cNvSpPr/>
          <p:nvPr/>
        </p:nvSpPr>
        <p:spPr>
          <a:xfrm>
            <a:off x="5943600" y="3581400"/>
            <a:ext cx="2743200" cy="1600200"/>
          </a:xfrm>
          <a:prstGeom prst="cloudCallout">
            <a:avLst>
              <a:gd name="adj1" fmla="val -61709"/>
              <a:gd name="adj2" fmla="val 102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 have a 10G high-speed network and supercomputers connecting. Why do I still get under 1G throughput?</a:t>
            </a:r>
            <a:endParaRPr lang="en-US" sz="1200" dirty="0"/>
          </a:p>
        </p:txBody>
      </p:sp>
      <p:sp>
        <p:nvSpPr>
          <p:cNvPr id="9" name="Cloud Callout 8"/>
          <p:cNvSpPr/>
          <p:nvPr/>
        </p:nvSpPr>
        <p:spPr>
          <a:xfrm>
            <a:off x="5867400" y="5257800"/>
            <a:ext cx="2856072" cy="1447800"/>
          </a:xfrm>
          <a:prstGeom prst="cloudCallout">
            <a:avLst>
              <a:gd name="adj1" fmla="val -52913"/>
              <a:gd name="adj2" fmla="val -477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 can’t wait for a new protocol to replace the current ones, why can’t I get high throughput with what I have at hand?</a:t>
            </a:r>
            <a:endParaRPr lang="en-US" sz="1200" dirty="0"/>
          </a:p>
        </p:txBody>
      </p:sp>
      <p:pic>
        <p:nvPicPr>
          <p:cNvPr id="10" name="Picture 9" descr="Question mark funny 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00"/>
            <a:ext cx="1143000" cy="129005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971800" y="5486400"/>
            <a:ext cx="2743200" cy="1210469"/>
          </a:xfrm>
          <a:prstGeom prst="cloudCallout">
            <a:avLst>
              <a:gd name="adj1" fmla="val -2006"/>
              <a:gd name="adj2" fmla="val -756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OK, may be I am asking too much but I want to get optimal settings to achieve maximal throughput</a:t>
            </a:r>
            <a:endParaRPr lang="en-US" sz="1200" dirty="0"/>
          </a:p>
        </p:txBody>
      </p:sp>
      <p:sp>
        <p:nvSpPr>
          <p:cNvPr id="13" name="Cloud Callout 12"/>
          <p:cNvSpPr/>
          <p:nvPr/>
        </p:nvSpPr>
        <p:spPr>
          <a:xfrm>
            <a:off x="228600" y="4953000"/>
            <a:ext cx="2667000" cy="1587691"/>
          </a:xfrm>
          <a:prstGeom prst="cloudCallout">
            <a:avLst>
              <a:gd name="adj1" fmla="val 59852"/>
              <a:gd name="adj2" fmla="val -271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 want to get high throughput without congesting the traffic too much. How can I do it in the application level?</a:t>
            </a:r>
            <a:endParaRPr lang="en-US" sz="1200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8382000" y="152400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-LONI-memory-to-memory-10G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52400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Content Placeholder 8" descr="oliver-eric-10G-memory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813853"/>
            <a:ext cx="3276600" cy="2047875"/>
          </a:xfrm>
        </p:spPr>
      </p:pic>
      <p:pic>
        <p:nvPicPr>
          <p:cNvPr id="10" name="Picture 9" descr="oliver-eric-10G-memory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0600" y="1813853"/>
            <a:ext cx="3352800" cy="2019089"/>
          </a:xfrm>
          <a:prstGeom prst="rect">
            <a:avLst/>
          </a:prstGeom>
        </p:spPr>
      </p:pic>
      <p:pic>
        <p:nvPicPr>
          <p:cNvPr id="11" name="Picture 10" descr="oliver-eric-10G-memory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38201" y="4161809"/>
            <a:ext cx="3276600" cy="2034287"/>
          </a:xfrm>
          <a:prstGeom prst="rect">
            <a:avLst/>
          </a:prstGeom>
        </p:spPr>
      </p:pic>
      <p:pic>
        <p:nvPicPr>
          <p:cNvPr id="12" name="Picture 11" descr="oliver-eric-10G-memory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14582" y="4176053"/>
            <a:ext cx="3338818" cy="201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-LONI-memory-to-memory-1G-Algorithm Overhead</a:t>
            </a:r>
            <a:endParaRPr lang="en-US" sz="3200" dirty="0"/>
          </a:p>
        </p:txBody>
      </p:sp>
      <p:pic>
        <p:nvPicPr>
          <p:cNvPr id="5" name="Content Placeholder 4" descr="loni-overhead-memory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209800"/>
            <a:ext cx="6096659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We have achieved end-to-end data transfer throughput optimization with data flow parallelism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Network level parallelism</a:t>
            </a:r>
          </a:p>
          <a:p>
            <a:pPr lvl="2">
              <a:buFont typeface="Wingdings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Parallel streams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End-system parallelism </a:t>
            </a:r>
          </a:p>
          <a:p>
            <a:pPr lvl="2">
              <a:buFont typeface="Wingdings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CPU/Disk striping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At both levels we have developed models that predict best combination of stream and stripe numbers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We have focused on TCP and </a:t>
            </a:r>
            <a:r>
              <a:rPr lang="en-US" dirty="0" err="1" smtClean="0">
                <a:solidFill>
                  <a:srgbClr val="333399"/>
                </a:solidFill>
              </a:rPr>
              <a:t>GridFTP</a:t>
            </a:r>
            <a:r>
              <a:rPr lang="en-US" dirty="0" smtClean="0">
                <a:solidFill>
                  <a:srgbClr val="333399"/>
                </a:solidFill>
              </a:rPr>
              <a:t> protocols and we would like to adjust our models for other protocols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We have tested these models in 10G network and we plan to test it using a faster network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We would like to increase the heterogeneity among the nodes in source or destination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3429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This project is in part sponsored by the National Science Foundation under award numbers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CNS-1131889 (CAREER) – </a:t>
            </a:r>
            <a:r>
              <a:rPr lang="en-US" i="1" dirty="0" smtClean="0">
                <a:solidFill>
                  <a:srgbClr val="333399"/>
                </a:solidFill>
              </a:rPr>
              <a:t>Research &amp; Theory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OCI-0926701 (Stork) – SW Design &amp; Implementation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CCF-1115805 (</a:t>
            </a:r>
            <a:r>
              <a:rPr lang="en-US" dirty="0" err="1" smtClean="0">
                <a:solidFill>
                  <a:srgbClr val="333399"/>
                </a:solidFill>
              </a:rPr>
              <a:t>CiC</a:t>
            </a:r>
            <a:r>
              <a:rPr lang="en-US" dirty="0" smtClean="0">
                <a:solidFill>
                  <a:srgbClr val="333399"/>
                </a:solidFill>
              </a:rPr>
              <a:t>) </a:t>
            </a:r>
            <a:r>
              <a:rPr lang="en-US" dirty="0">
                <a:solidFill>
                  <a:srgbClr val="333399"/>
                </a:solidFill>
              </a:rPr>
              <a:t>– </a:t>
            </a:r>
            <a:r>
              <a:rPr lang="en-US" dirty="0" smtClean="0">
                <a:solidFill>
                  <a:srgbClr val="333399"/>
                </a:solidFill>
              </a:rPr>
              <a:t>Stork for Windows Azure 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Wingdings" charset="2"/>
              <a:buChar char="Ø"/>
            </a:pPr>
            <a:endParaRPr lang="en-US" sz="1200" dirty="0" smtClean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We also would like to thank to Dr. </a:t>
            </a:r>
            <a:r>
              <a:rPr lang="en-US" dirty="0" err="1" smtClean="0">
                <a:solidFill>
                  <a:srgbClr val="333399"/>
                </a:solidFill>
              </a:rPr>
              <a:t>Miron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err="1" smtClean="0">
                <a:solidFill>
                  <a:srgbClr val="333399"/>
                </a:solidFill>
              </a:rPr>
              <a:t>Livny</a:t>
            </a:r>
            <a:r>
              <a:rPr lang="en-US" dirty="0" smtClean="0">
                <a:solidFill>
                  <a:srgbClr val="333399"/>
                </a:solidFill>
              </a:rPr>
              <a:t> and the Condor Team for their continuous support to the Stork project.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  <a:hlinkClick r:id="rId2"/>
              </a:rPr>
              <a:t>http://www.storkproject.org</a:t>
            </a:r>
            <a:endParaRPr lang="en-US" dirty="0" smtClean="0">
              <a:solidFill>
                <a:srgbClr val="333399"/>
              </a:solidFill>
            </a:endParaRPr>
          </a:p>
          <a:p>
            <a:endParaRPr lang="en-US" dirty="0" smtClean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F78F1624-E0FF-A747-9B43-4A56321673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Users of data-intensive applications need intelligent services and schedulers that will provide models and strategies to optimize their data transfer jobs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Goals: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Maximize throughput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Minimize model overhead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Do not cause contention among users 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rgbClr val="333399"/>
                </a:solidFill>
              </a:rPr>
              <a:t>Use minimum number of end-system resources </a:t>
            </a:r>
          </a:p>
          <a:p>
            <a:pPr lvl="1">
              <a:buNone/>
            </a:pPr>
            <a:endParaRPr lang="en-US" sz="2000" dirty="0" smtClean="0">
              <a:solidFill>
                <a:srgbClr val="333399"/>
              </a:solidFill>
            </a:endParaRPr>
          </a:p>
          <a:p>
            <a:endParaRPr lang="en-US" sz="2000" dirty="0" smtClean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429000"/>
          </a:xfrm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Current optical technology supports 100 G transport hence, the utilization of network brings a challenge to the middleware to provide faster data transfer speeds</a:t>
            </a:r>
          </a:p>
          <a:p>
            <a:pPr algn="just"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Achieving multiple </a:t>
            </a:r>
            <a:r>
              <a:rPr lang="en-US" sz="1900" dirty="0" err="1" smtClean="0">
                <a:solidFill>
                  <a:srgbClr val="333399"/>
                </a:solidFill>
              </a:rPr>
              <a:t>Gbps</a:t>
            </a:r>
            <a:r>
              <a:rPr lang="en-US" sz="1900" dirty="0" smtClean="0">
                <a:solidFill>
                  <a:srgbClr val="333399"/>
                </a:solidFill>
              </a:rPr>
              <a:t> throughput have become a burden over TCP-based networks</a:t>
            </a:r>
          </a:p>
          <a:p>
            <a:pPr lvl="1" algn="just">
              <a:buFont typeface="Wingdings" charset="2"/>
              <a:buChar char="Ø"/>
            </a:pPr>
            <a:r>
              <a:rPr lang="en-US" sz="1700" dirty="0" smtClean="0">
                <a:solidFill>
                  <a:srgbClr val="333399"/>
                </a:solidFill>
              </a:rPr>
              <a:t>Parallel streams can solve the problem of network utilization inefficiency of TCP</a:t>
            </a:r>
          </a:p>
          <a:p>
            <a:pPr lvl="1" algn="just">
              <a:buFont typeface="Wingdings" charset="2"/>
              <a:buChar char="Ø"/>
            </a:pPr>
            <a:r>
              <a:rPr lang="en-US" sz="1700" dirty="0" smtClean="0">
                <a:solidFill>
                  <a:srgbClr val="333399"/>
                </a:solidFill>
              </a:rPr>
              <a:t>Finding the optimal number of streams is a challenging task</a:t>
            </a:r>
          </a:p>
          <a:p>
            <a:pPr algn="just"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With faster networks end-systems have become the major source of bottleneck</a:t>
            </a:r>
          </a:p>
          <a:p>
            <a:pPr lvl="1" algn="just">
              <a:buFont typeface="Wingdings" charset="2"/>
              <a:buChar char="Ø"/>
            </a:pPr>
            <a:r>
              <a:rPr lang="en-US" sz="1700" dirty="0" smtClean="0">
                <a:solidFill>
                  <a:srgbClr val="333399"/>
                </a:solidFill>
              </a:rPr>
              <a:t>CPU, NIC and Disk Bottleneck</a:t>
            </a:r>
          </a:p>
          <a:p>
            <a:pPr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We provide models to decide on the optimal number of parallelism and CPU/disk stripes </a:t>
            </a:r>
          </a:p>
          <a:p>
            <a:endParaRPr lang="en-US" sz="2000" dirty="0" smtClean="0">
              <a:solidFill>
                <a:srgbClr val="333399"/>
              </a:solidFill>
            </a:endParaRPr>
          </a:p>
          <a:p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Stork Overview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End-system Bottlenecks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End-to-end Data-flow Parallelism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Optimization Algorithm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Conclusions and Future Work</a:t>
            </a:r>
          </a:p>
          <a:p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Stork Data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239000" cy="3429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Implements state-of-the art models and algorithms for data scheduling and optimization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Started as part of the Condor project as PhD thesis of Dr. Tevfik Kosar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Currently developed at University at Buffalo and funded by NSF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Heavily uses some Condor libraries such as </a:t>
            </a:r>
            <a:r>
              <a:rPr lang="en-US" dirty="0" err="1" smtClean="0">
                <a:solidFill>
                  <a:srgbClr val="333399"/>
                </a:solidFill>
              </a:rPr>
              <a:t>ClassAds</a:t>
            </a:r>
            <a:r>
              <a:rPr lang="en-US" dirty="0" smtClean="0">
                <a:solidFill>
                  <a:srgbClr val="333399"/>
                </a:solidFill>
              </a:rPr>
              <a:t> and </a:t>
            </a:r>
            <a:r>
              <a:rPr lang="en-US" dirty="0" err="1" smtClean="0">
                <a:solidFill>
                  <a:srgbClr val="333399"/>
                </a:solidFill>
              </a:rPr>
              <a:t>DaemonCore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810392"/>
            <a:ext cx="2260600" cy="208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Stork Data Scheduler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229600" cy="3429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Stork v.2.0 is available with enhanced features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http://</a:t>
            </a:r>
            <a:r>
              <a:rPr lang="en-US" dirty="0" err="1" smtClean="0">
                <a:solidFill>
                  <a:srgbClr val="333399"/>
                </a:solidFill>
              </a:rPr>
              <a:t>www.storkproject.org</a:t>
            </a:r>
            <a:endParaRPr lang="en-US" dirty="0" smtClean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Supports more than 20 platforms (mostly Linux flavors)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Windows and Azure Cloud support planned soon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The most recent enhancement: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333399"/>
                </a:solidFill>
              </a:rPr>
              <a:t>Throughput Estimation and Optimization Service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Wingdings" charset="2"/>
              <a:buChar char="Ø"/>
            </a:pPr>
            <a:endParaRPr lang="en-US" dirty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333399"/>
              </a:solidFill>
            </a:endParaRP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98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Data Transfer</a:t>
            </a:r>
            <a:endParaRPr lang="en-US" dirty="0"/>
          </a:p>
        </p:txBody>
      </p:sp>
      <p:pic>
        <p:nvPicPr>
          <p:cNvPr id="4" name="Content Placeholder 7" descr="slide-arch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1971371"/>
            <a:ext cx="6248400" cy="2676829"/>
          </a:xfrm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1371600" y="4724400"/>
            <a:ext cx="7338508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Method to improve the end-to-end data transfer throughput</a:t>
            </a:r>
          </a:p>
          <a:p>
            <a:pPr marL="911225" lvl="1" indent="-454025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D5C139"/>
              </a:buClr>
              <a:buSzPct val="90000"/>
              <a:buFont typeface="Wingdings" charset="2"/>
              <a:buChar char="Ø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Application-level Data Flow Parallelism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Network level parallelism (parallel streams)</a:t>
            </a:r>
          </a:p>
          <a:p>
            <a:pPr marL="12604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Disk/CPU level parallelism (stripes)</a:t>
            </a: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306459" y="152400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4572000"/>
            <a:ext cx="82296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429000"/>
          </a:xfrm>
        </p:spPr>
        <p:txBody>
          <a:bodyPr/>
          <a:lstStyle/>
          <a:p>
            <a:pPr marL="292437" indent="-104920">
              <a:buSzPct val="155000"/>
              <a:buBlip>
                <a:blip r:embed="rId2"/>
              </a:buBlip>
            </a:pPr>
            <a:r>
              <a:rPr lang="en-US" sz="2100" dirty="0" smtClean="0">
                <a:solidFill>
                  <a:srgbClr val="990000"/>
                </a:solidFill>
              </a:rPr>
              <a:t>Step1: Effect of Parallel Streams on Disk-to-disk Transfers</a:t>
            </a:r>
            <a:endParaRPr lang="en-US" sz="2100" dirty="0" smtClean="0">
              <a:solidFill>
                <a:srgbClr val="262626"/>
              </a:solidFill>
            </a:endParaRP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Parallel streams can improve the data throughput but only to a certain extent</a:t>
            </a: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Disk speed presents a major limitation.</a:t>
            </a:r>
          </a:p>
          <a:p>
            <a:pPr marL="616127" lvl="1" indent="-321457">
              <a:spcBef>
                <a:spcPts val="422"/>
              </a:spcBef>
              <a:buClr>
                <a:srgbClr val="FF6600"/>
              </a:buClr>
              <a:buSzPct val="89000"/>
              <a:buFont typeface="Wingdings" charset="2"/>
              <a:buChar char="Ø"/>
            </a:pPr>
            <a:r>
              <a:rPr lang="en-US" sz="1900" dirty="0" smtClean="0">
                <a:solidFill>
                  <a:srgbClr val="333399"/>
                </a:solidFill>
              </a:rPr>
              <a:t>Parallel streams may have an adverse effect if the disk speed upper limit is already reached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0"/>
            <a:ext cx="8164286" cy="19050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306459" y="173640"/>
            <a:ext cx="630621" cy="35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F1624-E0FF-A747-9B43-4A56321673F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1731</Words>
  <Application>Microsoft Macintosh PowerPoint</Application>
  <PresentationFormat>On-screen Show (4:3)</PresentationFormat>
  <Paragraphs>377</Paragraphs>
  <Slides>24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End-to-end Data-flow Parallelism for Throughput Optimization in  High-speed Networks</vt:lpstr>
      <vt:lpstr>Motivation</vt:lpstr>
      <vt:lpstr>Introduction</vt:lpstr>
      <vt:lpstr>Introduction</vt:lpstr>
      <vt:lpstr>Outline</vt:lpstr>
      <vt:lpstr>Stork Data Scheduler</vt:lpstr>
      <vt:lpstr>Stork Data Scheduler (cont.)</vt:lpstr>
      <vt:lpstr>End-to-end Data Transfer</vt:lpstr>
      <vt:lpstr>Network Bottleneck</vt:lpstr>
      <vt:lpstr>Disk Bottleneck</vt:lpstr>
      <vt:lpstr>CPU Bottleneck</vt:lpstr>
      <vt:lpstr>Prediction of Optimal Parallel Stream Number</vt:lpstr>
      <vt:lpstr>Flow Model of End-to-end Throughput</vt:lpstr>
      <vt:lpstr>Flow Model of End-to-end Throughput</vt:lpstr>
      <vt:lpstr>Flow Model of End-to-end Throughput</vt:lpstr>
      <vt:lpstr> OPTB Algorithm for Homogeneous Resources</vt:lpstr>
      <vt:lpstr> OPTB-Application Case Study</vt:lpstr>
      <vt:lpstr>OPTB-Application Case Study</vt:lpstr>
      <vt:lpstr>OPTB-Application Case Study</vt:lpstr>
      <vt:lpstr>OPTB-LONI-memory-to-memory-10G</vt:lpstr>
      <vt:lpstr>OPTB-LONI-memory-to-memory-1G-Algorithm Overhead</vt:lpstr>
      <vt:lpstr>Conclusions</vt:lpstr>
      <vt:lpstr>Future work</vt:lpstr>
      <vt:lpstr>Acknowledgements</vt:lpstr>
    </vt:vector>
  </TitlesOfParts>
  <Company>SUNY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esma yildirim</cp:lastModifiedBy>
  <cp:revision>92</cp:revision>
  <dcterms:created xsi:type="dcterms:W3CDTF">2011-05-03T16:24:29Z</dcterms:created>
  <dcterms:modified xsi:type="dcterms:W3CDTF">2011-05-03T16:26:56Z</dcterms:modified>
</cp:coreProperties>
</file>