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674" r:id="rId2"/>
    <p:sldMasterId id="2147483690" r:id="rId3"/>
  </p:sldMasterIdLst>
  <p:notesMasterIdLst>
    <p:notesMasterId r:id="rId19"/>
  </p:notesMasterIdLst>
  <p:handoutMasterIdLst>
    <p:handoutMasterId r:id="rId20"/>
  </p:handoutMasterIdLst>
  <p:sldIdLst>
    <p:sldId id="331" r:id="rId4"/>
    <p:sldId id="379" r:id="rId5"/>
    <p:sldId id="348" r:id="rId6"/>
    <p:sldId id="378" r:id="rId7"/>
    <p:sldId id="380" r:id="rId8"/>
    <p:sldId id="363" r:id="rId9"/>
    <p:sldId id="350" r:id="rId10"/>
    <p:sldId id="351" r:id="rId11"/>
    <p:sldId id="368" r:id="rId12"/>
    <p:sldId id="352" r:id="rId13"/>
    <p:sldId id="354" r:id="rId14"/>
    <p:sldId id="355" r:id="rId15"/>
    <p:sldId id="369" r:id="rId16"/>
    <p:sldId id="383" r:id="rId17"/>
    <p:sldId id="3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F42A"/>
    <a:srgbClr val="2B5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77245" autoAdjust="0"/>
  </p:normalViewPr>
  <p:slideViewPr>
    <p:cSldViewPr snapToObjects="1">
      <p:cViewPr varScale="1">
        <p:scale>
          <a:sx n="96" d="100"/>
          <a:sy n="96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A8B59-FAA0-2D45-B49F-4E402C932051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B331-11D0-574E-8328-F05DEE72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0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315EA-E638-AA4A-A201-7CAF0C7F0A9A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0AE0A-03F3-D44C-B1A3-3D0411FB9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4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slide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AE0A-03F3-D44C-B1A3-3D0411FB96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7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</a:t>
            </a:r>
            <a:r>
              <a:rPr lang="en-US" dirty="0" smtClean="0"/>
              <a:t>describe to you today an</a:t>
            </a:r>
            <a:r>
              <a:rPr lang="en-US" baseline="0" dirty="0" smtClean="0"/>
              <a:t> exciting opportunity to greatly accelerate discovery and innovation on a global scale—in the words of famous mathematician Alfred North Whitehead, to advance civilization, in this case by automating a set of demanding IT  tasks that hinder research progress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2FB31-171F-417E-8DBB-7309194999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7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F55C356-F33E-E440-9413-86D90269D07A}" type="datetime1">
              <a:rPr lang="en-US"/>
              <a:pPr/>
              <a:t>5/4/11</a:t>
            </a:fld>
            <a:endParaRPr lang="en-US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5904B-4412-FE40-9239-369AE5DE8E6E}" type="slidenum">
              <a:rPr lang="en-US"/>
              <a:pPr/>
              <a:t>2</a:t>
            </a:fld>
            <a:endParaRPr lang="en-US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44" y="4343716"/>
            <a:ext cx="5488912" cy="4113855"/>
          </a:xfrm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let’s look at that list again.</a:t>
            </a:r>
          </a:p>
          <a:p>
            <a:r>
              <a:rPr lang="en-US" dirty="0" smtClean="0"/>
              <a:t>I and my colleagues </a:t>
            </a:r>
            <a:r>
              <a:rPr lang="en-US" baseline="0" dirty="0" smtClean="0"/>
              <a:t>started an effort a little while ago aimed at applying </a:t>
            </a:r>
            <a:r>
              <a:rPr lang="en-US" baseline="0" dirty="0" err="1" smtClean="0"/>
              <a:t>SaaS</a:t>
            </a:r>
            <a:r>
              <a:rPr lang="en-US" baseline="0" dirty="0" smtClean="0"/>
              <a:t> to one of these tasks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65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Mike </a:t>
            </a:r>
            <a:r>
              <a:rPr lang="en-US" dirty="0" err="1" smtClean="0"/>
              <a:t>Vannier</a:t>
            </a:r>
            <a:r>
              <a:rPr lang="en-US" dirty="0" smtClean="0"/>
              <a:t> and others need Midway</a:t>
            </a:r>
            <a:r>
              <a:rPr lang="en-US" baseline="0" dirty="0" smtClean="0"/>
              <a:t>? Don’t they have the required IT? Or, if not, can’t they buy it?</a:t>
            </a:r>
          </a:p>
          <a:p>
            <a:r>
              <a:rPr lang="en-US" dirty="0" smtClean="0"/>
              <a:t>No they don’t have it, and they can’t easily acquire and operate it.</a:t>
            </a:r>
            <a:r>
              <a:rPr lang="en-US" baseline="0" dirty="0" smtClean="0"/>
              <a:t> For a number of reasons.</a:t>
            </a:r>
          </a:p>
          <a:p>
            <a:r>
              <a:rPr lang="en-US" dirty="0" smtClean="0"/>
              <a:t>Exacerbated by funding agency preferences</a:t>
            </a:r>
          </a:p>
          <a:p>
            <a:r>
              <a:rPr lang="en-US" dirty="0" smtClean="0"/>
              <a:t>The same problem as small companies outside IT: they need to</a:t>
            </a:r>
            <a:r>
              <a:rPr lang="en-US" baseline="0" dirty="0" smtClean="0"/>
              <a:t> run complex business processes, can’t afford to do it themselves.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2FB31-171F-417E-8DBB-7309194999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something new.  Not just more of the same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 Toolkit stuff.</a:t>
            </a:r>
          </a:p>
          <a:p>
            <a:r>
              <a:rPr lang="en-US" baseline="0" dirty="0" err="1" smtClean="0"/>
              <a:t>Globus</a:t>
            </a:r>
            <a:r>
              <a:rPr lang="en-US" baseline="0" dirty="0" smtClean="0"/>
              <a:t> Toolkit: hasn’t change. Been around 15 years. Still a toolkit for building custom Grids such as LHC and ESG.</a:t>
            </a:r>
          </a:p>
          <a:p>
            <a:r>
              <a:rPr lang="en-US" baseline="0" dirty="0" err="1" smtClean="0"/>
              <a:t>Globus</a:t>
            </a:r>
            <a:r>
              <a:rPr lang="en-US" baseline="0" dirty="0" smtClean="0"/>
              <a:t> Online: Provides easy access for end users to use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GridFTP</a:t>
            </a:r>
            <a:r>
              <a:rPr lang="en-US" baseline="0" dirty="0" smtClean="0"/>
              <a:t>-based grids (e.g. </a:t>
            </a:r>
            <a:r>
              <a:rPr lang="en-US" baseline="0" dirty="0" err="1" smtClean="0"/>
              <a:t>TeraGrid</a:t>
            </a:r>
            <a:r>
              <a:rPr lang="en-US" baseline="0" dirty="0" smtClean="0"/>
              <a:t>, OSG, BIRN, EGEE, LIGO, etc.). If you don’t have </a:t>
            </a:r>
            <a:r>
              <a:rPr lang="en-US" baseline="0" dirty="0" err="1" smtClean="0"/>
              <a:t>GridFTP</a:t>
            </a:r>
            <a:r>
              <a:rPr lang="en-US" baseline="0" dirty="0" smtClean="0"/>
              <a:t>,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B935-B0A0-9441-8335-F4DE3D0F55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let’s look at that list again.</a:t>
            </a:r>
          </a:p>
          <a:p>
            <a:r>
              <a:rPr lang="en-US" dirty="0" smtClean="0"/>
              <a:t>I and my colleagues </a:t>
            </a:r>
            <a:r>
              <a:rPr lang="en-US" baseline="0" dirty="0" smtClean="0"/>
              <a:t>started an effort a little while ago aimed at applying </a:t>
            </a:r>
            <a:r>
              <a:rPr lang="en-US" baseline="0" dirty="0" err="1" smtClean="0"/>
              <a:t>SaaS</a:t>
            </a:r>
            <a:r>
              <a:rPr lang="en-US" baseline="0" dirty="0" smtClean="0"/>
              <a:t> to one of these tasks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65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Why? </a:t>
            </a:r>
            <a:r>
              <a:rPr lang="en-US" sz="1400" dirty="0" smtClean="0"/>
              <a:t>Discover endpoints, determine available protocols, negotiate firewalls, configure software, manage space, determine required credentials, configure protocols, detect and respond to failures,</a:t>
            </a:r>
            <a:r>
              <a:rPr lang="en-US" sz="1400" baseline="0" dirty="0" smtClean="0"/>
              <a:t> identify diagnose and correct network misconfigurations,…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99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How are we going to help you?</a:t>
            </a:r>
          </a:p>
          <a:p>
            <a:r>
              <a:rPr lang="en-US" dirty="0" smtClean="0"/>
              <a:t>October 2010</a:t>
            </a:r>
          </a:p>
          <a:p>
            <a:r>
              <a:rPr lang="en-US" dirty="0" smtClean="0"/>
              <a:t>Image from: http://www.flickr.com/photos/argonne/4244642347/sizes/s/in/photostream/</a:t>
            </a:r>
          </a:p>
          <a:p>
            <a:endParaRPr lang="en-US" dirty="0" smtClean="0"/>
          </a:p>
          <a:p>
            <a:r>
              <a:rPr lang="en-US" dirty="0" smtClean="0"/>
              <a:t>Briefly describe</a:t>
            </a:r>
            <a:r>
              <a:rPr lang="en-US" baseline="0" dirty="0" smtClean="0"/>
              <a:t> 2-3 other use cases here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2D0FF3-CD68-1147-A56D-7D09E4436AC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let’s look at that list again.</a:t>
            </a:r>
          </a:p>
          <a:p>
            <a:r>
              <a:rPr lang="en-US" dirty="0" smtClean="0"/>
              <a:t>I and my colleagues </a:t>
            </a:r>
            <a:r>
              <a:rPr lang="en-US" baseline="0" dirty="0" smtClean="0"/>
              <a:t>started an effort a little while ago aimed at applying </a:t>
            </a:r>
            <a:r>
              <a:rPr lang="en-US" baseline="0" dirty="0" err="1" smtClean="0"/>
              <a:t>SaaS</a:t>
            </a:r>
            <a:r>
              <a:rPr lang="en-US" baseline="0" dirty="0" smtClean="0"/>
              <a:t> to one of these tasks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65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2" name="Picture 11" descr="gO_White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63585" cy="205740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globus-grid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1300"/>
            <a:ext cx="2590800" cy="2092037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5105400"/>
            <a:ext cx="70866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9" name="Picture 8" descr="gO_White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63585" cy="205740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globus-grid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1300"/>
            <a:ext cx="2590800" cy="2092037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370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186294"/>
            <a:ext cx="7086600" cy="71596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660"/>
            <a:ext cx="3200400" cy="2584281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685800" y="285886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>Globus Toolkit</a:t>
            </a:r>
            <a:endParaRPr lang="en-US" sz="4000" b="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45743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6138" y="5105400"/>
            <a:ext cx="7086600" cy="838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5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5" name="Picture 14" descr="globus-gri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660"/>
            <a:ext cx="3200400" cy="2584281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285886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 Neue"/>
                <a:cs typeface="Helvetica Neue"/>
              </a:rPr>
              <a:t>Globus Toolkit</a:t>
            </a:r>
            <a:endParaRPr lang="en-US" sz="4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45743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6138" y="5105400"/>
            <a:ext cx="7086600" cy="838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08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81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7"/>
            <a:ext cx="4038600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7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48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7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www.globus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toolkit</a:t>
            </a:r>
            <a:r>
              <a:rPr 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.org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8" descr="globus-grid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" y="47032"/>
            <a:ext cx="667633" cy="539105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1038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2" name="Picture 11" descr="gO_White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63585" cy="205740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1300"/>
            <a:ext cx="2590800" cy="2092037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5105400"/>
            <a:ext cx="70866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80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Copyright 2011 Computation Institute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186294"/>
            <a:ext cx="7086600" cy="71596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660"/>
            <a:ext cx="3200400" cy="2584281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685800" y="285886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 Neue"/>
                <a:cs typeface="Helvetica Neue"/>
              </a:rPr>
              <a:t>Globus Toolkit</a:t>
            </a:r>
            <a:endParaRPr lang="en-US" sz="4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45743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6138" y="5105400"/>
            <a:ext cx="7086600" cy="838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5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BNL_Alt_Logo_StackRight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84900"/>
            <a:ext cx="16922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OE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188075"/>
            <a:ext cx="2374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714D5E-8E41-8045-A35A-9E210845F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2" name="Picture 11" descr="gO_White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325"/>
            <a:ext cx="3200400" cy="2568475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609600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globus</a:t>
            </a:r>
            <a:r>
              <a:rPr lang="en-US" sz="3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 online</a:t>
            </a:r>
            <a:endParaRPr lang="en-US" sz="3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91332" y="4100484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90588" y="5105400"/>
            <a:ext cx="70866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75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4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81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8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7"/>
            <a:ext cx="4038600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7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48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7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2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gO_Whit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513"/>
            <a:ext cx="609600" cy="489234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</a:t>
            </a:r>
            <a:r>
              <a:rPr 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globus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online.org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2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81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3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2" name="Picture 11" descr="gO_White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63585" cy="205740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1300"/>
            <a:ext cx="2590800" cy="2092037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5105400"/>
            <a:ext cx="70866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5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186294"/>
            <a:ext cx="7086600" cy="715962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660"/>
            <a:ext cx="3200400" cy="2584281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685800" y="285886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Helvetica Neue"/>
                <a:cs typeface="Helvetica Neue"/>
              </a:rPr>
              <a:t>Globus Toolkit</a:t>
            </a:r>
            <a:endParaRPr lang="en-US" sz="4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45743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6138" y="5105400"/>
            <a:ext cx="7086600" cy="838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5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0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7"/>
            <a:ext cx="4038600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7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48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7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0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6200" y="6498722"/>
            <a:ext cx="22860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www.globustoolkit.org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www.globusonline.org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O_White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70" y="61154"/>
            <a:ext cx="609600" cy="489233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globus-gri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" y="61154"/>
            <a:ext cx="631868" cy="510225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454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48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2" name="Picture 11" descr="gO_White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63585" cy="205740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1300"/>
            <a:ext cx="2590800" cy="2092037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5105400"/>
            <a:ext cx="70866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18" Type="http://schemas.openxmlformats.org/officeDocument/2006/relationships/image" Target="../media/image1.jp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-PwrPtGrphc-04011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76200" y="6498722"/>
            <a:ext cx="22860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www.globustoolkit.org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www.globusonline.org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A75563C1-AFDE-7C43-A447-8DCD825537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gO_White_Transparen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0" y="152400"/>
            <a:ext cx="622591" cy="49966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 descr="globus-grid_whit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2526"/>
            <a:ext cx="629201" cy="508073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075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57" r:id="rId9"/>
    <p:sldLayoutId id="2147483652" r:id="rId10"/>
    <p:sldLayoutId id="214748365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200" kern="1200" baseline="0" dirty="0" smtClean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-PwrPtGrphc-04011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www.globus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toolkit</a:t>
            </a:r>
            <a:r>
              <a:rPr 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.org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8" descr="globus-grid_whi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906"/>
            <a:ext cx="1219200" cy="984488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769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7" r:id="rId8"/>
    <p:sldLayoutId id="2147483688" r:id="rId9"/>
    <p:sldLayoutId id="2147483689" r:id="rId10"/>
    <p:sldLayoutId id="214748371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200" kern="1200" baseline="0" dirty="0" smtClean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-PwrPtGrphc-040111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</a:t>
            </a:r>
            <a:r>
              <a:rPr 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globus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online.org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gO_White_Transparent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512"/>
            <a:ext cx="1219200" cy="978467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1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9" r:id="rId8"/>
    <p:sldLayoutId id="2147483701" r:id="rId9"/>
    <p:sldLayoutId id="2147483702" r:id="rId10"/>
    <p:sldLayoutId id="2147483703" r:id="rId11"/>
    <p:sldLayoutId id="2147483705" r:id="rId12"/>
    <p:sldLayoutId id="2147483712" r:id="rId13"/>
    <p:sldLayoutId id="2147483713" r:id="rId14"/>
    <p:sldLayoutId id="2147483714" r:id="rId15"/>
    <p:sldLayoutId id="214748371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200" kern="1200" baseline="0" dirty="0" smtClean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oleObject" Target="../embeddings/Microsoft_Word_97_-_2004_Document1.doc"/><Relationship Id="rId7" Type="http://schemas.openxmlformats.org/officeDocument/2006/relationships/image" Target="../media/image8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Software-as-a-Service for </a:t>
            </a:r>
            <a:br>
              <a:rPr lang="en-US" dirty="0" smtClean="0"/>
            </a:br>
            <a:r>
              <a:rPr lang="en-US" dirty="0" smtClean="0"/>
              <a:t>Research Data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90588" y="5105400"/>
            <a:ext cx="7491412" cy="914400"/>
          </a:xfrm>
        </p:spPr>
        <p:txBody>
          <a:bodyPr/>
          <a:lstStyle/>
          <a:p>
            <a:r>
              <a:rPr lang="en-US" dirty="0" smtClean="0"/>
              <a:t>Steve Tuecke</a:t>
            </a:r>
          </a:p>
          <a:p>
            <a:r>
              <a:rPr lang="en-US" dirty="0" smtClean="0"/>
              <a:t>Deputy Director, Computation Institute</a:t>
            </a:r>
          </a:p>
          <a:p>
            <a:r>
              <a:rPr lang="en-US" dirty="0" smtClean="0"/>
              <a:t>University of Chicago &amp; Argonne National Laboratory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4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Globus Online highlights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895600"/>
            <a:ext cx="5943600" cy="230832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Fire-and-forget data movement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Many files and lots of data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Third-party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transfers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Performance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optimization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Across multiple security domains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Expert operations and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support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gO_Blue_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76600"/>
            <a:ext cx="1817686" cy="1387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03175" y="24202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68" b="4707"/>
          <a:stretch/>
        </p:blipFill>
        <p:spPr>
          <a:xfrm>
            <a:off x="175775" y="1219200"/>
            <a:ext cx="2110225" cy="1201094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2485" y="1796534"/>
            <a:ext cx="154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Web interface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551" y="1225007"/>
            <a:ext cx="2484649" cy="120032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Command line interface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ls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alcf#dtn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:~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scp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alcf#dtn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:~/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myfile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\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nersc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#dtn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:~/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myfile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1219965"/>
            <a:ext cx="2648657" cy="120032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HTTP REST interface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POST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https://transfer.api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globusonline.org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 v0.10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transfer &lt;transfer-doc&gt;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1230888" y="2420294"/>
            <a:ext cx="1283712" cy="475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48400" y="2425336"/>
            <a:ext cx="1219200" cy="47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>
            <a:off x="4167876" y="2425336"/>
            <a:ext cx="0" cy="470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5754469"/>
            <a:ext cx="165047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GridFTP servers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FTP servers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6314" y="5754469"/>
            <a:ext cx="202388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High-performance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ata transfer nodes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5754469"/>
            <a:ext cx="198002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Globus Connect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on local computers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>
            <a:endCxn id="21" idx="0"/>
          </p:cNvCxnSpPr>
          <p:nvPr/>
        </p:nvCxnSpPr>
        <p:spPr>
          <a:xfrm flipH="1">
            <a:off x="1434837" y="5181838"/>
            <a:ext cx="1079763" cy="572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>
            <a:off x="5919870" y="5181838"/>
            <a:ext cx="1623345" cy="572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67876" y="5181838"/>
            <a:ext cx="0" cy="572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3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Globus Online architecture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1600200"/>
            <a:ext cx="9083675" cy="4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8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3774" b="3774"/>
          <a:stretch>
            <a:fillRect/>
          </a:stretch>
        </p:blipFill>
        <p:spPr>
          <a:xfrm>
            <a:off x="5228763" y="1600200"/>
            <a:ext cx="3672184" cy="2087563"/>
          </a:xfrm>
          <a:ln w="57150" cmpd="sng"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Globus Connect to/from your laptop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4" y="1295400"/>
            <a:ext cx="4656586" cy="4114800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78" y="4412370"/>
            <a:ext cx="3232822" cy="2021281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8947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rPr>
              <a:t>What’s next?</a:t>
            </a:r>
            <a:endParaRPr lang="en-U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947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152400" y="1447800"/>
            <a:ext cx="74676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0" dirty="0" smtClean="0">
                <a:latin typeface="+mj-lt"/>
              </a:rPr>
              <a:t>Run experiments</a:t>
            </a:r>
          </a:p>
          <a:p>
            <a:r>
              <a:rPr lang="en-US" sz="2800" b="0" dirty="0" smtClean="0">
                <a:latin typeface="+mj-lt"/>
              </a:rPr>
              <a:t>Collect data</a:t>
            </a:r>
          </a:p>
          <a:p>
            <a:r>
              <a:rPr lang="en-US" sz="2800" b="0" dirty="0" smtClean="0">
                <a:latin typeface="+mj-lt"/>
              </a:rPr>
              <a:t>Manage data</a:t>
            </a:r>
          </a:p>
          <a:p>
            <a:r>
              <a:rPr lang="en-US" sz="2800" b="0" dirty="0" smtClean="0">
                <a:latin typeface="+mj-lt"/>
              </a:rPr>
              <a:t>Move data</a:t>
            </a:r>
          </a:p>
          <a:p>
            <a:r>
              <a:rPr lang="en-US" sz="2800" b="0" dirty="0" smtClean="0">
                <a:latin typeface="+mj-lt"/>
              </a:rPr>
              <a:t>Acquire computers</a:t>
            </a:r>
          </a:p>
          <a:p>
            <a:r>
              <a:rPr lang="en-US" sz="2800" b="0" dirty="0" smtClean="0">
                <a:latin typeface="+mj-lt"/>
              </a:rPr>
              <a:t>Analyze data</a:t>
            </a:r>
          </a:p>
          <a:p>
            <a:r>
              <a:rPr lang="en-US" sz="2800" b="0" dirty="0" smtClean="0">
                <a:latin typeface="+mj-lt"/>
              </a:rPr>
              <a:t>Run simulations</a:t>
            </a:r>
          </a:p>
          <a:p>
            <a:r>
              <a:rPr lang="en-US" sz="2800" b="0" dirty="0" smtClean="0">
                <a:latin typeface="+mj-lt"/>
              </a:rPr>
              <a:t>Compare experiment </a:t>
            </a:r>
            <a:br>
              <a:rPr lang="en-US" sz="2800" b="0" dirty="0" smtClean="0">
                <a:latin typeface="+mj-lt"/>
              </a:rPr>
            </a:br>
            <a:r>
              <a:rPr lang="en-US" sz="2800" b="0" dirty="0" smtClean="0">
                <a:latin typeface="+mj-lt"/>
              </a:rPr>
              <a:t>with simulation</a:t>
            </a:r>
          </a:p>
          <a:p>
            <a:r>
              <a:rPr lang="en-US" sz="2800" b="0" dirty="0" smtClean="0">
                <a:latin typeface="+mj-lt"/>
              </a:rPr>
              <a:t>Search the literature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795838" y="1066800"/>
            <a:ext cx="43481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Monotype Sorts" charset="2"/>
              <a:buChar char="l"/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95838" y="1447800"/>
            <a:ext cx="4648200" cy="5257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Communicate with colleagues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Publish papers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Find, configure, install relevant software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Find, access, analyze relevant data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Order supplies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Write proposals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Write reports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…</a:t>
            </a:r>
            <a:endParaRPr lang="en-US" sz="28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1981200"/>
            <a:ext cx="2971800" cy="1524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3886200"/>
            <a:ext cx="25908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1219200"/>
            <a:ext cx="3276600" cy="1295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3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0" dirty="0" smtClean="0">
                <a:latin typeface="+mj-lt"/>
              </a:rPr>
              <a:t>Our goal</a:t>
            </a:r>
            <a:r>
              <a:rPr lang="en-US" sz="3200" b="0" dirty="0">
                <a:latin typeface="+mj-lt"/>
              </a:rPr>
              <a:t>: To leverage software-as-a-service (</a:t>
            </a:r>
            <a:r>
              <a:rPr lang="en-US" sz="3200" b="0" dirty="0" err="1">
                <a:latin typeface="+mj-lt"/>
              </a:rPr>
              <a:t>SaaS</a:t>
            </a:r>
            <a:r>
              <a:rPr lang="en-US" sz="3200" b="0" dirty="0">
                <a:latin typeface="+mj-lt"/>
              </a:rPr>
              <a:t>) to accelerate the pace of discovery and innovation worldwide, by providing millions of researchers with unprecedented access to powerful research </a:t>
            </a:r>
            <a:r>
              <a:rPr lang="en-US" sz="3200" b="0" dirty="0" smtClean="0">
                <a:latin typeface="+mj-lt"/>
              </a:rPr>
              <a:t>tools</a:t>
            </a:r>
            <a:endParaRPr lang="en-US" sz="3200" b="0" dirty="0" smtClean="0">
              <a:latin typeface="+mj-lt"/>
            </a:endParaRPr>
          </a:p>
          <a:p>
            <a:pPr>
              <a:spcAft>
                <a:spcPts val="600"/>
              </a:spcAft>
            </a:pPr>
            <a:endParaRPr lang="en-US" i="1" dirty="0">
              <a:latin typeface="+mj-lt"/>
            </a:endParaRPr>
          </a:p>
          <a:p>
            <a:pPr marL="800100" lvl="2" indent="0">
              <a:spcAft>
                <a:spcPts val="600"/>
              </a:spcAft>
              <a:buNone/>
            </a:pPr>
            <a:r>
              <a:rPr lang="en-US" sz="2800" i="1" dirty="0" smtClean="0">
                <a:latin typeface="+mj-lt"/>
              </a:rPr>
              <a:t>“Civilization </a:t>
            </a:r>
            <a:r>
              <a:rPr lang="en-US" sz="2800" i="1" dirty="0">
                <a:latin typeface="+mj-lt"/>
              </a:rPr>
              <a:t>advances by extending the number of important operations which we can perform without thinking of </a:t>
            </a:r>
            <a:r>
              <a:rPr lang="en-US" sz="2800" i="1" dirty="0" smtClean="0">
                <a:latin typeface="+mj-lt"/>
              </a:rPr>
              <a:t>them”</a:t>
            </a:r>
            <a:endParaRPr lang="en-US" sz="2800" i="1" dirty="0">
              <a:latin typeface="+mj-lt"/>
            </a:endParaRPr>
          </a:p>
          <a:p>
            <a:pPr marL="800100" lvl="2" indent="0">
              <a:spcAft>
                <a:spcPts val="4200"/>
              </a:spcAft>
              <a:buNone/>
            </a:pPr>
            <a:r>
              <a:rPr lang="en-US" sz="2800" dirty="0" smtClean="0">
                <a:latin typeface="+mj-lt"/>
              </a:rPr>
              <a:t>					Alfred </a:t>
            </a:r>
            <a:r>
              <a:rPr lang="en-US" sz="2800" dirty="0">
                <a:latin typeface="+mj-lt"/>
              </a:rPr>
              <a:t>North Whitehead , </a:t>
            </a:r>
            <a:r>
              <a:rPr lang="en-US" sz="2800" dirty="0" smtClean="0">
                <a:latin typeface="+mj-lt"/>
              </a:rPr>
              <a:t>1911</a:t>
            </a:r>
            <a:endParaRPr lang="en-US" sz="2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Looking to the future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0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www.globusoline.org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6F0A-5EC0-B040-A6A2-A482FA2424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 descr="Screen shot 2011-04-11 at 10.31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14624" r="-148" b="-194"/>
          <a:stretch/>
        </p:blipFill>
        <p:spPr>
          <a:xfrm>
            <a:off x="0" y="1143000"/>
            <a:ext cx="9157512" cy="57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3219800" y="-459233588"/>
            <a:ext cx="32004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8251800" y="-335027588"/>
            <a:ext cx="114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8099400" y="-334875188"/>
            <a:ext cx="114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447801"/>
            <a:ext cx="4535422" cy="2727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Science built on </a:t>
            </a:r>
            <a:r>
              <a:rPr lang="en-US" dirty="0" smtClean="0"/>
              <a:t>Globus Toolkit</a:t>
            </a:r>
            <a:endParaRPr lang="en-US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76200" y="4343400"/>
          <a:ext cx="4572000" cy="241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6" imgW="3191256" imgH="1853184" progId="Word.Document.8">
                  <p:embed/>
                </p:oleObj>
              </mc:Choice>
              <mc:Fallback>
                <p:oleObj name="Document" r:id="rId6" imgW="3191256" imgH="18531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43400"/>
                        <a:ext cx="4572000" cy="241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bg2"/>
                            </a:solidFill>
                            <a:miter lim="800000"/>
                            <a:headEnd type="none" w="sm" len="med"/>
                            <a:tailEnd type="none" w="sm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2216" y="5943600"/>
            <a:ext cx="2783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Earth System Grid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65" y="1484293"/>
            <a:ext cx="2530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Cancer </a:t>
            </a:r>
            <a:r>
              <a:rPr lang="en-US" sz="2800" dirty="0" err="1" smtClean="0">
                <a:solidFill>
                  <a:srgbClr val="FF6600"/>
                </a:solidFill>
              </a:rPr>
              <a:t>Biologiy</a:t>
            </a:r>
            <a:r>
              <a:rPr lang="en-US" sz="2800" dirty="0" smtClean="0">
                <a:solidFill>
                  <a:srgbClr val="FF6600"/>
                </a:solidFill>
              </a:rPr>
              <a:t/>
            </a:r>
            <a:br>
              <a:rPr lang="en-US" sz="2800" dirty="0" smtClean="0">
                <a:solidFill>
                  <a:srgbClr val="FF6600"/>
                </a:solidFill>
              </a:rPr>
            </a:br>
            <a:r>
              <a:rPr lang="en-US" sz="2800" dirty="0" smtClean="0">
                <a:solidFill>
                  <a:srgbClr val="FF6600"/>
                </a:solidFill>
              </a:rPr>
              <a:t>Informatics Grid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1" y="4343400"/>
            <a:ext cx="4572001" cy="2514600"/>
            <a:chOff x="0" y="1440"/>
            <a:chExt cx="4416" cy="234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440"/>
              <a:ext cx="4416" cy="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2880"/>
              <a:ext cx="840" cy="2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832" y="3360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672" y="3168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32" y="3024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44" y="2736"/>
              <a:ext cx="528" cy="20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6" y="2496"/>
              <a:ext cx="528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04" y="1496"/>
              <a:ext cx="528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4032" y="2064"/>
              <a:ext cx="336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105400" y="6334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LIGO data grid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4519" y="1447881"/>
            <a:ext cx="4363281" cy="27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7772400" y="1381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LHC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24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Thinking about “small and medium labs”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200" y="1524000"/>
            <a:ext cx="5334000" cy="4724400"/>
          </a:xfrm>
        </p:spPr>
        <p:txBody>
          <a:bodyPr/>
          <a:lstStyle/>
          <a:p>
            <a:r>
              <a:rPr lang="en-US" sz="2800" b="0" dirty="0" smtClean="0">
                <a:latin typeface="+mj-lt"/>
              </a:rPr>
              <a:t>Big projects like LHC, LIGO, ESG, etc., can run </a:t>
            </a:r>
            <a:r>
              <a:rPr lang="en-US" sz="2800" dirty="0" smtClean="0">
                <a:latin typeface="+mj-lt"/>
              </a:rPr>
              <a:t>resource-level </a:t>
            </a:r>
            <a:r>
              <a:rPr lang="en-US" sz="2800" b="0" dirty="0" smtClean="0">
                <a:latin typeface="+mj-lt"/>
              </a:rPr>
              <a:t>services reliably—and build and operate effective </a:t>
            </a:r>
            <a:r>
              <a:rPr lang="en-US" sz="2800" dirty="0" smtClean="0">
                <a:latin typeface="+mj-lt"/>
              </a:rPr>
              <a:t>collective </a:t>
            </a:r>
            <a:r>
              <a:rPr lang="en-US" sz="2800" b="0" dirty="0" smtClean="0">
                <a:latin typeface="+mj-lt"/>
              </a:rPr>
              <a:t>services</a:t>
            </a:r>
          </a:p>
          <a:p>
            <a:r>
              <a:rPr lang="en-US" sz="2800" b="0" dirty="0" smtClean="0">
                <a:latin typeface="+mj-lt"/>
              </a:rPr>
              <a:t>Small labs and collaborations have problems with both</a:t>
            </a:r>
          </a:p>
          <a:p>
            <a:r>
              <a:rPr lang="en-US" sz="2800" b="0" dirty="0" smtClean="0">
                <a:latin typeface="+mj-lt"/>
              </a:rPr>
              <a:t>They need </a:t>
            </a:r>
            <a:r>
              <a:rPr lang="en-US" sz="2800" dirty="0" smtClean="0">
                <a:latin typeface="+mj-lt"/>
              </a:rPr>
              <a:t>solutions</a:t>
            </a:r>
            <a:r>
              <a:rPr lang="en-US" sz="2800" b="0" dirty="0" smtClean="0">
                <a:latin typeface="+mj-lt"/>
              </a:rPr>
              <a:t>, not toolkits—ideally </a:t>
            </a:r>
            <a:r>
              <a:rPr lang="en-US" sz="2800" dirty="0" smtClean="0">
                <a:latin typeface="+mj-lt"/>
              </a:rPr>
              <a:t>outsourced solutions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6243935"/>
            <a:ext cx="9257299" cy="492443"/>
          </a:xfrm>
          <a:prstGeom prst="rect">
            <a:avLst/>
          </a:prstGeom>
          <a:solidFill>
            <a:srgbClr val="2B5089"/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Calibri"/>
              </a:rPr>
              <a:t> Can we harness the power of the cloud to scale access to the grid? </a:t>
            </a:r>
            <a:endParaRPr lang="en-US" sz="2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40" y="1981200"/>
            <a:ext cx="428306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49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rPr>
              <a:t>Time-consuming tasks in science</a:t>
            </a:r>
            <a:endParaRPr lang="en-U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947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152400" y="1447800"/>
            <a:ext cx="74676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0" dirty="0" smtClean="0">
                <a:latin typeface="+mj-lt"/>
              </a:rPr>
              <a:t>Run experiments</a:t>
            </a:r>
          </a:p>
          <a:p>
            <a:r>
              <a:rPr lang="en-US" sz="2800" b="0" dirty="0" smtClean="0">
                <a:latin typeface="+mj-lt"/>
              </a:rPr>
              <a:t>Collect data</a:t>
            </a:r>
          </a:p>
          <a:p>
            <a:r>
              <a:rPr lang="en-US" sz="2800" b="0" dirty="0" smtClean="0">
                <a:latin typeface="+mj-lt"/>
              </a:rPr>
              <a:t>Manage data</a:t>
            </a:r>
          </a:p>
          <a:p>
            <a:r>
              <a:rPr lang="en-US" sz="2800" b="0" dirty="0" smtClean="0">
                <a:latin typeface="+mj-lt"/>
              </a:rPr>
              <a:t>Move data</a:t>
            </a:r>
          </a:p>
          <a:p>
            <a:r>
              <a:rPr lang="en-US" sz="2800" b="0" dirty="0" smtClean="0">
                <a:latin typeface="+mj-lt"/>
              </a:rPr>
              <a:t>Acquire computers</a:t>
            </a:r>
          </a:p>
          <a:p>
            <a:r>
              <a:rPr lang="en-US" sz="2800" b="0" dirty="0" smtClean="0">
                <a:latin typeface="+mj-lt"/>
              </a:rPr>
              <a:t>Analyze data</a:t>
            </a:r>
          </a:p>
          <a:p>
            <a:r>
              <a:rPr lang="en-US" sz="2800" b="0" dirty="0" smtClean="0">
                <a:latin typeface="+mj-lt"/>
              </a:rPr>
              <a:t>Run simulations</a:t>
            </a:r>
          </a:p>
          <a:p>
            <a:r>
              <a:rPr lang="en-US" sz="2800" b="0" dirty="0" smtClean="0">
                <a:latin typeface="+mj-lt"/>
              </a:rPr>
              <a:t>Compare experiment </a:t>
            </a:r>
            <a:br>
              <a:rPr lang="en-US" sz="2800" b="0" dirty="0" smtClean="0">
                <a:latin typeface="+mj-lt"/>
              </a:rPr>
            </a:br>
            <a:r>
              <a:rPr lang="en-US" sz="2800" b="0" dirty="0" smtClean="0">
                <a:latin typeface="+mj-lt"/>
              </a:rPr>
              <a:t>with simulation</a:t>
            </a:r>
          </a:p>
          <a:p>
            <a:r>
              <a:rPr lang="en-US" sz="2800" b="0" dirty="0" smtClean="0">
                <a:latin typeface="+mj-lt"/>
              </a:rPr>
              <a:t>Search the literature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795838" y="1066800"/>
            <a:ext cx="43481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Monotype Sorts" charset="2"/>
              <a:buChar char="l"/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95838" y="1447800"/>
            <a:ext cx="4648200" cy="5257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Communicate with colleagues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Publish papers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Find, configure, install relevant software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Find, access, analyze relevant data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Order supplies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Write proposals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Write reports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…</a:t>
            </a:r>
            <a:endParaRPr lang="en-US" sz="28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13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Most research </a:t>
            </a:r>
            <a:r>
              <a:rPr lang="en-US" dirty="0" smtClean="0">
                <a:latin typeface="+mj-lt"/>
              </a:rPr>
              <a:t>performed in small laboratories</a:t>
            </a:r>
          </a:p>
          <a:p>
            <a:r>
              <a:rPr lang="en-US" dirty="0" smtClean="0">
                <a:latin typeface="+mj-lt"/>
              </a:rPr>
              <a:t>Researchers are trained in their field, not in IT</a:t>
            </a:r>
          </a:p>
          <a:p>
            <a:pPr lvl="1"/>
            <a:r>
              <a:rPr lang="en-US" dirty="0" smtClean="0">
                <a:latin typeface="+mj-lt"/>
              </a:rPr>
              <a:t>They are not experts in collecting, moving, storing, indexing, analyzing, mining, sharing, updating, publishing, and archiving massive amounts of data</a:t>
            </a:r>
          </a:p>
          <a:p>
            <a:r>
              <a:rPr lang="en-US" dirty="0" smtClean="0">
                <a:latin typeface="+mj-lt"/>
              </a:rPr>
              <a:t>Only limited capital is available for them to spend on data and IT support</a:t>
            </a:r>
          </a:p>
          <a:p>
            <a:r>
              <a:rPr lang="en-US" dirty="0" smtClean="0">
                <a:latin typeface="+mj-lt"/>
              </a:rPr>
              <a:t>Investment is spent on traditional research tools (e.g., microscopes)—but the world is changing</a:t>
            </a:r>
          </a:p>
          <a:p>
            <a:pPr lvl="1"/>
            <a:r>
              <a:rPr lang="en-US" dirty="0" smtClean="0">
                <a:latin typeface="+mj-lt"/>
              </a:rPr>
              <a:t>Now need substantial and sophisticated IT to perform research, data manipulation, data mining, collaboration	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63C1-AFDE-7C43-A447-8DCD825537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Researchers lack advanced IT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7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Globus Toolkit</a:t>
            </a: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Globus Online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dirty="0" smtClean="0"/>
              <a:t>Use  the Grid</a:t>
            </a:r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marL="0" indent="0" algn="ctr">
              <a:buFont typeface="Monotype Sorts" charset="2"/>
              <a:buNone/>
            </a:pPr>
            <a:r>
              <a:rPr lang="en-US" dirty="0"/>
              <a:t>Reliable file transfer Software-as-a-Service</a:t>
            </a: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r>
              <a:rPr lang="en-US" b="1" dirty="0" err="1" smtClean="0"/>
              <a:t>globusonline.org</a:t>
            </a:r>
            <a:endParaRPr lang="en-US" b="1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</p:txBody>
      </p:sp>
      <p:sp>
        <p:nvSpPr>
          <p:cNvPr id="17414" name="Content Placeholder 5"/>
          <p:cNvSpPr>
            <a:spLocks noGrp="1"/>
          </p:cNvSpPr>
          <p:nvPr>
            <p:ph idx="1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dirty="0" smtClean="0"/>
              <a:t>Build the Grid</a:t>
            </a:r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marL="0" indent="0" algn="ctr">
              <a:buFont typeface="Monotype Sorts" charset="2"/>
              <a:buNone/>
            </a:pPr>
            <a:r>
              <a:rPr lang="en-US" dirty="0"/>
              <a:t>Components for building custom grid </a:t>
            </a:r>
            <a:r>
              <a:rPr lang="en-US" dirty="0" smtClean="0"/>
              <a:t>solutions</a:t>
            </a:r>
          </a:p>
          <a:p>
            <a:pPr algn="ctr">
              <a:buFont typeface="Monotype Sorts" charset="2"/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globustoolkit.org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0A-5EC0-B040-A6A2-A482FA2424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21" name="Picture 20" descr="gO_Blue_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895600"/>
            <a:ext cx="2209800" cy="16872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47800" y="2895600"/>
            <a:ext cx="2133600" cy="1815176"/>
            <a:chOff x="990600" y="2514600"/>
            <a:chExt cx="2486780" cy="21156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1467"/>
            <a:stretch>
              <a:fillRect/>
            </a:stretch>
          </p:blipFill>
          <p:spPr>
            <a:xfrm>
              <a:off x="990600" y="2514600"/>
              <a:ext cx="2438400" cy="211564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486780" y="267426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6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rPr>
              <a:t>Time-consuming tasks in science</a:t>
            </a:r>
            <a:endParaRPr lang="en-U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947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152400" y="1447800"/>
            <a:ext cx="74676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0" dirty="0" smtClean="0">
                <a:latin typeface="+mj-lt"/>
              </a:rPr>
              <a:t>Run experiments</a:t>
            </a:r>
          </a:p>
          <a:p>
            <a:r>
              <a:rPr lang="en-US" sz="2800" b="0" dirty="0" smtClean="0">
                <a:latin typeface="+mj-lt"/>
              </a:rPr>
              <a:t>Collect data</a:t>
            </a:r>
          </a:p>
          <a:p>
            <a:r>
              <a:rPr lang="en-US" sz="2800" b="0" dirty="0" smtClean="0">
                <a:latin typeface="+mj-lt"/>
              </a:rPr>
              <a:t>Manage data</a:t>
            </a:r>
          </a:p>
          <a:p>
            <a:r>
              <a:rPr lang="en-US" sz="2800" b="0" dirty="0" smtClean="0">
                <a:latin typeface="+mj-lt"/>
              </a:rPr>
              <a:t>Move data</a:t>
            </a:r>
          </a:p>
          <a:p>
            <a:r>
              <a:rPr lang="en-US" sz="2800" b="0" dirty="0" smtClean="0">
                <a:latin typeface="+mj-lt"/>
              </a:rPr>
              <a:t>Acquire computers</a:t>
            </a:r>
          </a:p>
          <a:p>
            <a:r>
              <a:rPr lang="en-US" sz="2800" b="0" dirty="0" smtClean="0">
                <a:latin typeface="+mj-lt"/>
              </a:rPr>
              <a:t>Analyze data</a:t>
            </a:r>
          </a:p>
          <a:p>
            <a:r>
              <a:rPr lang="en-US" sz="2800" b="0" dirty="0" smtClean="0">
                <a:latin typeface="+mj-lt"/>
              </a:rPr>
              <a:t>Run simulations</a:t>
            </a:r>
          </a:p>
          <a:p>
            <a:r>
              <a:rPr lang="en-US" sz="2800" b="0" dirty="0" smtClean="0">
                <a:latin typeface="+mj-lt"/>
              </a:rPr>
              <a:t>Compare experiment </a:t>
            </a:r>
            <a:br>
              <a:rPr lang="en-US" sz="2800" b="0" dirty="0" smtClean="0">
                <a:latin typeface="+mj-lt"/>
              </a:rPr>
            </a:br>
            <a:r>
              <a:rPr lang="en-US" sz="2800" b="0" dirty="0" smtClean="0">
                <a:latin typeface="+mj-lt"/>
              </a:rPr>
              <a:t>with simulation</a:t>
            </a:r>
          </a:p>
          <a:p>
            <a:r>
              <a:rPr lang="en-US" sz="2800" b="0" dirty="0" smtClean="0">
                <a:latin typeface="+mj-lt"/>
              </a:rPr>
              <a:t>Search the literature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4795838" y="1066800"/>
            <a:ext cx="43481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70000"/>
              <a:buFont typeface="Monotype Sorts" charset="2"/>
              <a:buChar char="l"/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95838" y="1447800"/>
            <a:ext cx="4648200" cy="5257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Communicate with colleagues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Publish papers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Find, configure, install relevant software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Find, access, analyze relevant data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Order supplies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Write proposals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Write reports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rial"/>
              </a:rPr>
              <a:t>…</a:t>
            </a:r>
            <a:endParaRPr lang="en-US" sz="28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2971800"/>
            <a:ext cx="25908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7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5943600"/>
            <a:ext cx="4191000" cy="19431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 rot="2136440" flipV="1">
            <a:off x="1578200" y="5364730"/>
            <a:ext cx="2133599" cy="609600"/>
          </a:xfrm>
          <a:custGeom>
            <a:avLst/>
            <a:gdLst>
              <a:gd name="connsiteX0" fmla="*/ 0 w 852714"/>
              <a:gd name="connsiteY0" fmla="*/ 69548 h 238881"/>
              <a:gd name="connsiteX1" fmla="*/ 308428 w 852714"/>
              <a:gd name="connsiteY1" fmla="*/ 232833 h 238881"/>
              <a:gd name="connsiteX2" fmla="*/ 526143 w 852714"/>
              <a:gd name="connsiteY2" fmla="*/ 33262 h 238881"/>
              <a:gd name="connsiteX3" fmla="*/ 852714 w 852714"/>
              <a:gd name="connsiteY3" fmla="*/ 33262 h 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714" h="238881">
                <a:moveTo>
                  <a:pt x="0" y="69548"/>
                </a:moveTo>
                <a:cubicBezTo>
                  <a:pt x="110369" y="154214"/>
                  <a:pt x="220738" y="238881"/>
                  <a:pt x="308428" y="232833"/>
                </a:cubicBezTo>
                <a:cubicBezTo>
                  <a:pt x="396118" y="226785"/>
                  <a:pt x="435429" y="66524"/>
                  <a:pt x="526143" y="33262"/>
                </a:cubicBezTo>
                <a:cubicBezTo>
                  <a:pt x="616857" y="0"/>
                  <a:pt x="801309" y="30238"/>
                  <a:pt x="852714" y="33262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" y="1143000"/>
            <a:ext cx="1752600" cy="1879142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277727" y="4495800"/>
            <a:ext cx="1427999" cy="1295400"/>
          </a:xfrm>
          <a:prstGeom prst="can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800000"/>
                </a:solidFill>
                <a:latin typeface="Calibri"/>
              </a:rPr>
              <a:t>A</a:t>
            </a:r>
            <a:endParaRPr lang="en-US" sz="88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>
            <a:off x="7391400" y="4419600"/>
            <a:ext cx="1427999" cy="1295400"/>
          </a:xfrm>
          <a:prstGeom prst="can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800000"/>
                </a:solidFill>
                <a:latin typeface="Calibri"/>
              </a:rPr>
              <a:t>B</a:t>
            </a:r>
            <a:endParaRPr lang="en-US" sz="88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39" y="1171190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                     Discover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endpoints, determine available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                     protocols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, negotiate firewalls, configure software,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                     manage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space, determine required credentials,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                     configure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protocols, detect and respond to failures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, determine expected performance, determine actual performance, identify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diagnose and correct network misconfigurations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, integrate with file systems, …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endParaRPr lang="en-US" sz="2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Starting with data movement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Globus Online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6F0A-5EC0-B040-A6A2-A482FA2424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23" name="Picture 3" descr="Screenshot 2010-10-07 11h 52m 12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143000"/>
            <a:ext cx="55530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 flipH="1">
            <a:off x="5562600" y="2943225"/>
            <a:ext cx="289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28.6 Terabytes</a:t>
            </a:r>
          </a:p>
          <a:p>
            <a:r>
              <a:rPr lang="en-US" sz="2000" dirty="0"/>
              <a:t>31,000 files</a:t>
            </a:r>
          </a:p>
          <a:p>
            <a:r>
              <a:rPr lang="en-US" sz="2000" dirty="0"/>
              <a:t>56h 44m</a:t>
            </a:r>
          </a:p>
          <a:p>
            <a:r>
              <a:rPr lang="en-US" sz="2000" dirty="0"/>
              <a:t>No human involvement</a:t>
            </a: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54575"/>
            <a:ext cx="2209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" y="1162050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2038350" y="2530475"/>
            <a:ext cx="4835525" cy="3040063"/>
          </a:xfrm>
          <a:custGeom>
            <a:avLst/>
            <a:gdLst>
              <a:gd name="connsiteX0" fmla="*/ 0 w 5080173"/>
              <a:gd name="connsiteY0" fmla="*/ 0 h 3040390"/>
              <a:gd name="connsiteX1" fmla="*/ 1070821 w 5080173"/>
              <a:gd name="connsiteY1" fmla="*/ 1606322 h 3040390"/>
              <a:gd name="connsiteX2" fmla="*/ 2278607 w 5080173"/>
              <a:gd name="connsiteY2" fmla="*/ 2266284 h 3040390"/>
              <a:gd name="connsiteX3" fmla="*/ 2801566 w 5080173"/>
              <a:gd name="connsiteY3" fmla="*/ 2963602 h 3040390"/>
              <a:gd name="connsiteX4" fmla="*/ 4021804 w 5080173"/>
              <a:gd name="connsiteY4" fmla="*/ 2727012 h 3040390"/>
              <a:gd name="connsiteX5" fmla="*/ 5080173 w 5080173"/>
              <a:gd name="connsiteY5" fmla="*/ 2876438 h 3040390"/>
              <a:gd name="connsiteX0" fmla="*/ 0 w 5080173"/>
              <a:gd name="connsiteY0" fmla="*/ 0 h 3040390"/>
              <a:gd name="connsiteX1" fmla="*/ 522959 w 5080173"/>
              <a:gd name="connsiteY1" fmla="*/ 884100 h 3040390"/>
              <a:gd name="connsiteX2" fmla="*/ 1070821 w 5080173"/>
              <a:gd name="connsiteY2" fmla="*/ 1606322 h 3040390"/>
              <a:gd name="connsiteX3" fmla="*/ 2278607 w 5080173"/>
              <a:gd name="connsiteY3" fmla="*/ 2266284 h 3040390"/>
              <a:gd name="connsiteX4" fmla="*/ 2801566 w 5080173"/>
              <a:gd name="connsiteY4" fmla="*/ 2963602 h 3040390"/>
              <a:gd name="connsiteX5" fmla="*/ 4021804 w 5080173"/>
              <a:gd name="connsiteY5" fmla="*/ 2727012 h 3040390"/>
              <a:gd name="connsiteX6" fmla="*/ 5080173 w 5080173"/>
              <a:gd name="connsiteY6" fmla="*/ 2876438 h 3040390"/>
              <a:gd name="connsiteX0" fmla="*/ 0 w 5080173"/>
              <a:gd name="connsiteY0" fmla="*/ 0 h 3040390"/>
              <a:gd name="connsiteX1" fmla="*/ 980159 w 5080173"/>
              <a:gd name="connsiteY1" fmla="*/ 884100 h 3040390"/>
              <a:gd name="connsiteX2" fmla="*/ 1070821 w 5080173"/>
              <a:gd name="connsiteY2" fmla="*/ 1606322 h 3040390"/>
              <a:gd name="connsiteX3" fmla="*/ 2278607 w 5080173"/>
              <a:gd name="connsiteY3" fmla="*/ 2266284 h 3040390"/>
              <a:gd name="connsiteX4" fmla="*/ 2801566 w 5080173"/>
              <a:gd name="connsiteY4" fmla="*/ 2963602 h 3040390"/>
              <a:gd name="connsiteX5" fmla="*/ 4021804 w 5080173"/>
              <a:gd name="connsiteY5" fmla="*/ 2727012 h 3040390"/>
              <a:gd name="connsiteX6" fmla="*/ 5080173 w 5080173"/>
              <a:gd name="connsiteY6" fmla="*/ 2876438 h 3040390"/>
              <a:gd name="connsiteX0" fmla="*/ 0 w 5080173"/>
              <a:gd name="connsiteY0" fmla="*/ 0 h 3040390"/>
              <a:gd name="connsiteX1" fmla="*/ 1361159 w 5080173"/>
              <a:gd name="connsiteY1" fmla="*/ 655500 h 3040390"/>
              <a:gd name="connsiteX2" fmla="*/ 1070821 w 5080173"/>
              <a:gd name="connsiteY2" fmla="*/ 1606322 h 3040390"/>
              <a:gd name="connsiteX3" fmla="*/ 2278607 w 5080173"/>
              <a:gd name="connsiteY3" fmla="*/ 2266284 h 3040390"/>
              <a:gd name="connsiteX4" fmla="*/ 2801566 w 5080173"/>
              <a:gd name="connsiteY4" fmla="*/ 2963602 h 3040390"/>
              <a:gd name="connsiteX5" fmla="*/ 4021804 w 5080173"/>
              <a:gd name="connsiteY5" fmla="*/ 2727012 h 3040390"/>
              <a:gd name="connsiteX6" fmla="*/ 5080173 w 5080173"/>
              <a:gd name="connsiteY6" fmla="*/ 2876438 h 3040390"/>
              <a:gd name="connsiteX0" fmla="*/ 0 w 5080173"/>
              <a:gd name="connsiteY0" fmla="*/ 0 h 3040390"/>
              <a:gd name="connsiteX1" fmla="*/ 1361159 w 5080173"/>
              <a:gd name="connsiteY1" fmla="*/ 655500 h 3040390"/>
              <a:gd name="connsiteX2" fmla="*/ 1451821 w 5080173"/>
              <a:gd name="connsiteY2" fmla="*/ 1606322 h 3040390"/>
              <a:gd name="connsiteX3" fmla="*/ 2278607 w 5080173"/>
              <a:gd name="connsiteY3" fmla="*/ 2266284 h 3040390"/>
              <a:gd name="connsiteX4" fmla="*/ 2801566 w 5080173"/>
              <a:gd name="connsiteY4" fmla="*/ 2963602 h 3040390"/>
              <a:gd name="connsiteX5" fmla="*/ 4021804 w 5080173"/>
              <a:gd name="connsiteY5" fmla="*/ 2727012 h 3040390"/>
              <a:gd name="connsiteX6" fmla="*/ 5080173 w 5080173"/>
              <a:gd name="connsiteY6" fmla="*/ 2876438 h 304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173" h="3040390">
                <a:moveTo>
                  <a:pt x="0" y="0"/>
                </a:moveTo>
                <a:cubicBezTo>
                  <a:pt x="87160" y="147350"/>
                  <a:pt x="1119189" y="387780"/>
                  <a:pt x="1361159" y="655500"/>
                </a:cubicBezTo>
                <a:cubicBezTo>
                  <a:pt x="1603129" y="923220"/>
                  <a:pt x="1298913" y="1337858"/>
                  <a:pt x="1451821" y="1606322"/>
                </a:cubicBezTo>
                <a:cubicBezTo>
                  <a:pt x="1604729" y="1874786"/>
                  <a:pt x="2053650" y="2040071"/>
                  <a:pt x="2278607" y="2266284"/>
                </a:cubicBezTo>
                <a:cubicBezTo>
                  <a:pt x="2503564" y="2492497"/>
                  <a:pt x="2511033" y="2886814"/>
                  <a:pt x="2801566" y="2963602"/>
                </a:cubicBezTo>
                <a:cubicBezTo>
                  <a:pt x="3092099" y="3040390"/>
                  <a:pt x="3642036" y="2741539"/>
                  <a:pt x="4021804" y="2727012"/>
                </a:cubicBezTo>
                <a:cubicBezTo>
                  <a:pt x="4401572" y="2712485"/>
                  <a:pt x="5080173" y="2876438"/>
                  <a:pt x="5080173" y="2876438"/>
                </a:cubicBezTo>
              </a:path>
            </a:pathLst>
          </a:custGeom>
          <a:noFill/>
          <a:ln w="57150" cap="flat" cmpd="sng" algn="ctr">
            <a:solidFill>
              <a:srgbClr val="800000"/>
            </a:solidFill>
            <a:prstDash val="sysDash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76200" y="470535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Astrophysics simulation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generated </a:t>
            </a:r>
            <a:r>
              <a:rPr lang="en-US" sz="2000" dirty="0"/>
              <a:t>in Tennessee, </a:t>
            </a:r>
            <a:br>
              <a:rPr lang="en-US" sz="2000" dirty="0"/>
            </a:br>
            <a:r>
              <a:rPr lang="en-US" sz="2000" dirty="0"/>
              <a:t>moved to Illinois for visualization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Enzo</a:t>
            </a:r>
            <a:r>
              <a:rPr lang="en-US" sz="2000" dirty="0"/>
              <a:t>, UCSD; Futures Lab, Argonne)</a:t>
            </a:r>
          </a:p>
        </p:txBody>
      </p:sp>
      <p:pic>
        <p:nvPicPr>
          <p:cNvPr id="3072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12420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27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T_GO_Combined_Template_V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obusToolkit_Template_V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lobusOnline_Template_V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GT_GO_Combined_Template_V6.thmx</Template>
  <TotalTime>4883</TotalTime>
  <Words>960</Words>
  <Application>Microsoft Macintosh PowerPoint</Application>
  <PresentationFormat>On-screen Show (4:3)</PresentationFormat>
  <Paragraphs>183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GT_GO_Combined_Template_V6</vt:lpstr>
      <vt:lpstr>GlobusToolkit_Template_V6</vt:lpstr>
      <vt:lpstr>GlobusOnline_Template_V6</vt:lpstr>
      <vt:lpstr>Microsoft Word 97 - 2004 Document</vt:lpstr>
      <vt:lpstr>Software-as-a-Service for  Research Data Management</vt:lpstr>
      <vt:lpstr>Big Science built on Globus Toolkit</vt:lpstr>
      <vt:lpstr>Thinking about “small and medium labs”</vt:lpstr>
      <vt:lpstr>Time-consuming tasks in science</vt:lpstr>
      <vt:lpstr>Researchers lack advanced IT infrastructure</vt:lpstr>
      <vt:lpstr>PowerPoint Presentation</vt:lpstr>
      <vt:lpstr>Time-consuming tasks in science</vt:lpstr>
      <vt:lpstr>Starting with data movement</vt:lpstr>
      <vt:lpstr>Globus Online In Action</vt:lpstr>
      <vt:lpstr>Globus Online highlights</vt:lpstr>
      <vt:lpstr>Globus Online architecture</vt:lpstr>
      <vt:lpstr>Globus Connect to/from your laptop</vt:lpstr>
      <vt:lpstr>What’s next?</vt:lpstr>
      <vt:lpstr>Looking to the future</vt:lpstr>
      <vt:lpstr>www.globusoline.org</vt:lpstr>
    </vt:vector>
  </TitlesOfParts>
  <Company>T3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Angi Gahler</dc:creator>
  <cp:lastModifiedBy>Steve Tuecke</cp:lastModifiedBy>
  <cp:revision>104</cp:revision>
  <dcterms:created xsi:type="dcterms:W3CDTF">2011-04-11T03:52:10Z</dcterms:created>
  <dcterms:modified xsi:type="dcterms:W3CDTF">2011-05-04T15:22:07Z</dcterms:modified>
</cp:coreProperties>
</file>