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4"/>
  </p:notesMasterIdLst>
  <p:handoutMasterIdLst>
    <p:handoutMasterId r:id="rId25"/>
  </p:handoutMasterIdLst>
  <p:sldIdLst>
    <p:sldId id="256" r:id="rId2"/>
    <p:sldId id="865" r:id="rId3"/>
    <p:sldId id="857" r:id="rId4"/>
    <p:sldId id="867" r:id="rId5"/>
    <p:sldId id="874" r:id="rId6"/>
    <p:sldId id="858" r:id="rId7"/>
    <p:sldId id="868" r:id="rId8"/>
    <p:sldId id="856" r:id="rId9"/>
    <p:sldId id="859" r:id="rId10"/>
    <p:sldId id="860" r:id="rId11"/>
    <p:sldId id="861" r:id="rId12"/>
    <p:sldId id="875" r:id="rId13"/>
    <p:sldId id="876" r:id="rId14"/>
    <p:sldId id="872" r:id="rId15"/>
    <p:sldId id="873" r:id="rId16"/>
    <p:sldId id="880" r:id="rId17"/>
    <p:sldId id="881" r:id="rId18"/>
    <p:sldId id="877" r:id="rId19"/>
    <p:sldId id="870" r:id="rId20"/>
    <p:sldId id="871" r:id="rId21"/>
    <p:sldId id="878" r:id="rId22"/>
    <p:sldId id="863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9" autoAdjust="0"/>
    <p:restoredTop sz="94684" autoAdjust="0"/>
  </p:normalViewPr>
  <p:slideViewPr>
    <p:cSldViewPr snapToGrid="0">
      <p:cViewPr varScale="1">
        <p:scale>
          <a:sx n="69" d="100"/>
          <a:sy n="69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46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46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46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4B9F76D-882F-4594-829B-5172B684CB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6BAA86F-DD08-4B8A-9B6B-627092A7B8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DEFA-0533-426D-AE52-B33EC6369A77}" type="slidenum">
              <a:rPr lang="en-US"/>
              <a:pPr/>
              <a:t>3</a:t>
            </a:fld>
            <a:endParaRPr lang="en-US"/>
          </a:p>
        </p:txBody>
      </p:sp>
      <p:sp>
        <p:nvSpPr>
          <p:cNvPr id="144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FD67D-6F18-4D82-8008-DB953034185C}" type="slidenum">
              <a:rPr lang="en-US"/>
              <a:pPr/>
              <a:t>4</a:t>
            </a:fld>
            <a:endParaRPr lang="en-US"/>
          </a:p>
        </p:txBody>
      </p:sp>
      <p:sp>
        <p:nvSpPr>
          <p:cNvPr id="144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5CF52-0ED7-4C44-AC7E-B618EA47C4DF}" type="slidenum">
              <a:rPr lang="en-US"/>
              <a:pPr/>
              <a:t>5</a:t>
            </a:fld>
            <a:endParaRPr lang="en-US"/>
          </a:p>
        </p:txBody>
      </p:sp>
      <p:sp>
        <p:nvSpPr>
          <p:cNvPr id="1454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98675" y="4095750"/>
            <a:ext cx="4854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Condor Project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9B6E59-1A3A-40D4-95F6-6619F8DD1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537DB-DA7E-493C-8490-9D0C0A4FD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4266C3-D6A9-4626-939D-4BFA0F587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6E283-4853-4D30-8BCB-817AC9805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368CE9-A76F-4405-989B-0896057AA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8D68D3-9CE0-4A61-88A7-C37FA769E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1B49EC-86B0-4F99-9E16-5562FE253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A5581F-F087-4448-AA34-69CE95104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31512F-936A-4270-A481-3963A2861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E4D25-9F71-4B4A-BC81-476C8E204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25633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F075E7-67D5-448C-B882-6673414566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/>
              <a:t>Running Interpreted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take it with you </a:t>
            </a: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Bundle up the whole runtime</a:t>
            </a:r>
          </a:p>
          <a:p>
            <a:r>
              <a:rPr lang="en-US"/>
              <a:t>Transfer the bundle with the job</a:t>
            </a:r>
          </a:p>
          <a:p>
            <a:r>
              <a:rPr lang="en-US"/>
              <a:t>Wrapper script unbundles and runs</a:t>
            </a:r>
          </a:p>
          <a:p>
            <a:r>
              <a:rPr lang="en-US"/>
              <a:t>Downsides:</a:t>
            </a:r>
          </a:p>
          <a:p>
            <a:pPr lvl="1"/>
            <a:r>
              <a:rPr lang="en-US"/>
              <a:t>Extra time overhead to unbundle</a:t>
            </a:r>
          </a:p>
          <a:p>
            <a:pPr lvl="1"/>
            <a:r>
              <a:rPr lang="en-US"/>
              <a:t>Not so good for short*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run anywhere*: </a:t>
            </a:r>
          </a:p>
          <a:p>
            <a:pPr lvl="1"/>
            <a:r>
              <a:rPr lang="en-US"/>
              <a:t>Flocked, Campus Grids, OSG, etc.</a:t>
            </a:r>
          </a:p>
          <a:p>
            <a:r>
              <a:rPr lang="en-US"/>
              <a:t>Each job can have own runtime version/configuration.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Revised submit file</a:t>
            </a:r>
          </a:p>
        </p:txBody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460500"/>
            <a:ext cx="8567738" cy="4551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Courier New" pitchFamily="49" charset="0"/>
              </a:rPr>
              <a:t>universe = vanilla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Courier New" pitchFamily="49" charset="0"/>
              </a:rPr>
              <a:t>executable = </a:t>
            </a: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wrapper.sh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Courier New" pitchFamily="49" charset="0"/>
              </a:rPr>
              <a:t>output = output_file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Courier New" pitchFamily="49" charset="0"/>
              </a:rPr>
              <a:t>error = error_file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transfer_input_files = runtime.tar.gz, foo.r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should_transfer_files = true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0000"/>
                </a:solidFill>
                <a:latin typeface="Courier New" pitchFamily="49" charset="0"/>
              </a:rPr>
              <a:t>when_to_transfer_output = on_exit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Courier New" pitchFamily="49" charset="0"/>
              </a:rPr>
              <a:t>log = log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Courier New" pitchFamily="49" charset="0"/>
              </a:rPr>
              <a:t>queue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wrapper.sh</a:t>
            </a:r>
          </a:p>
        </p:txBody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#!/bin/sh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tar xzf runtime.tar.gz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./bin/R foo.r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Downside: Those Huge Runtimes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Full R, matlab runtime 100 Mb</a:t>
            </a:r>
          </a:p>
          <a:p>
            <a:pPr lvl="1"/>
            <a:r>
              <a:rPr lang="en-US"/>
              <a:t>Adds up when running thousands of jobs</a:t>
            </a:r>
          </a:p>
          <a:p>
            <a:endParaRPr lang="en-US"/>
          </a:p>
          <a:p>
            <a:r>
              <a:rPr lang="en-US"/>
              <a:t>Trivia:  How long to transfer 100 Mb?</a:t>
            </a:r>
          </a:p>
          <a:p>
            <a:pPr lvl="1"/>
            <a:r>
              <a:rPr lang="en-US"/>
              <a:t>Is this really a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Mitigating Huge Runtimes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Trim the bundle down </a:t>
            </a:r>
          </a:p>
          <a:p>
            <a:pPr marL="990600" lvl="1" indent="-533400">
              <a:buFontTx/>
              <a:buNone/>
            </a:pPr>
            <a:r>
              <a:rPr lang="en-US"/>
              <a:t>(identify unneeded files with  strace)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Second, perhaps &gt; 1 task per job</a:t>
            </a:r>
          </a:p>
          <a:p>
            <a:pPr marL="609600" indent="-609600"/>
            <a:endParaRPr lang="en-US"/>
          </a:p>
          <a:p>
            <a:pPr marL="609600" indent="-609600">
              <a:buFontTx/>
              <a:buNone/>
            </a:pPr>
            <a:r>
              <a:rPr lang="en-US"/>
              <a:t>Finally, cache with Squid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Users, not </a:t>
            </a:r>
            <a:r>
              <a:rPr lang="en-US" dirty="0" err="1" smtClean="0"/>
              <a:t>admins</a:t>
            </a:r>
            <a:endParaRPr lang="en-US" dirty="0"/>
          </a:p>
        </p:txBody>
      </p:sp>
      <p:pic>
        <p:nvPicPr>
          <p:cNvPr id="5" name="Picture 4" descr="scot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6618" y="2154382"/>
            <a:ext cx="4064000" cy="3048000"/>
          </a:xfrm>
          <a:prstGeom prst="rect">
            <a:avLst/>
          </a:prstGeom>
        </p:spPr>
      </p:pic>
      <p:pic>
        <p:nvPicPr>
          <p:cNvPr id="1461252" name="Picture 4" descr="C:\Documents and Settings\condor\Desktop\Mr_Sp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715" y="1944832"/>
            <a:ext cx="2356139" cy="3637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2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008" t="6143" r="2181"/>
          <a:stretch>
            <a:fillRect/>
          </a:stretch>
        </p:blipFill>
        <p:spPr bwMode="auto">
          <a:xfrm>
            <a:off x="1551708" y="1122218"/>
            <a:ext cx="6400800" cy="529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99855" y="5777345"/>
            <a:ext cx="6403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http://condor-wiki.cs.wisc.edu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302038" y="290946"/>
            <a:ext cx="7079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000000"/>
                </a:solidFill>
              </a:rPr>
              <a:t>http://condor-wiki.cs.wisc.edu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HTTP/Squid</a:t>
            </a:r>
          </a:p>
        </p:txBody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900238"/>
            <a:ext cx="8821738" cy="3738562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Change wrapper to manually wget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env http_proxy to squid source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OSG_SQUID_LOCATION in OSG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Otherwise, set with Daemon ClassAd hooks and $$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Cut runtime.tar.gz  from transfer_input_files, add</a:t>
            </a:r>
          </a:p>
          <a:p>
            <a:pPr lvl="1">
              <a:lnSpc>
                <a:spcPct val="90000"/>
              </a:lnSpc>
              <a:buFont typeface="Marlett" pitchFamily="2" charset="2"/>
              <a:buNone/>
            </a:pPr>
            <a:r>
              <a:rPr lang="en-US" sz="2400">
                <a:latin typeface="Courier New" pitchFamily="49" charset="0"/>
              </a:rPr>
              <a:t> wget –retry-connrefused –waitretry=10 your_http_server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the wrapper script – note retries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Don’t use curl!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set –H pragma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Matlab complications</a:t>
            </a:r>
          </a:p>
        </p:txBody>
      </p:sp>
      <p:sp>
        <p:nvSpPr>
          <p:cNvPr id="144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Licensing…</a:t>
            </a:r>
          </a:p>
          <a:p>
            <a:pPr lvl="1"/>
            <a:r>
              <a:rPr lang="en-US"/>
              <a:t>Octave (?)</a:t>
            </a:r>
          </a:p>
          <a:p>
            <a:pPr lvl="1"/>
            <a:r>
              <a:rPr lang="en-US"/>
              <a:t>Matlab compiler!</a:t>
            </a:r>
          </a:p>
          <a:p>
            <a:r>
              <a:rPr lang="en-US"/>
              <a:t>Matlab parallel toolkit</a:t>
            </a:r>
          </a:p>
          <a:p>
            <a:pPr lvl="1"/>
            <a:r>
              <a:rPr lang="en-US"/>
              <a:t>HTPC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43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folks running Matlab, R, etc. </a:t>
            </a:r>
          </a:p>
          <a:p>
            <a:endParaRPr lang="en-US"/>
          </a:p>
          <a:p>
            <a:r>
              <a:rPr lang="en-US"/>
              <a:t>Interpreters complicate Condor jobs</a:t>
            </a:r>
          </a:p>
          <a:p>
            <a:endParaRPr lang="en-US"/>
          </a:p>
          <a:p>
            <a:r>
              <a:rPr lang="en-US"/>
              <a:t>Let’s talk about best practices.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 Platform submit</a:t>
            </a:r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grids &gt; 1 platform:</a:t>
            </a:r>
          </a:p>
          <a:p>
            <a:pPr lvl="1"/>
            <a:r>
              <a:rPr lang="en-US"/>
              <a:t>Unix vs. Windows; 32 vs 64 bit</a:t>
            </a:r>
          </a:p>
          <a:p>
            <a:r>
              <a:rPr lang="en-US"/>
              <a:t>Huge benefit of High Level language:</a:t>
            </a:r>
          </a:p>
          <a:p>
            <a:pPr lvl="1"/>
            <a:r>
              <a:rPr lang="en-US"/>
              <a:t>Write once, run, … well…</a:t>
            </a:r>
          </a:p>
          <a:p>
            <a:r>
              <a:rPr lang="en-US"/>
              <a:t>Use Condor $$ to expand: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Courier New" pitchFamily="49" charset="0"/>
              </a:rPr>
              <a:t>executable = wrapper.$$(OPSYS).bat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Condor will expand </a:t>
            </a:r>
            <a:r>
              <a:rPr lang="en-US">
                <a:latin typeface="Courier New" pitchFamily="49" charset="0"/>
              </a:rPr>
              <a:t>OPSYS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LINUX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WINNT&lt;XX&gt;</a:t>
            </a:r>
          </a:p>
          <a:p>
            <a:pPr>
              <a:lnSpc>
                <a:spcPct val="90000"/>
              </a:lnSpc>
            </a:pPr>
            <a:r>
              <a:rPr lang="en-US"/>
              <a:t>Write both wrappers, make sure to wget correct runtime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Marlett" pitchFamily="2" charset="2"/>
              <a:buNone/>
            </a:pPr>
            <a:r>
              <a:rPr lang="en-US"/>
              <a:t>Many folks running lots of interpreted jobs</a:t>
            </a:r>
          </a:p>
          <a:p>
            <a:pPr lvl="1">
              <a:buFont typeface="Marlett" pitchFamily="2" charset="2"/>
              <a:buNone/>
            </a:pPr>
            <a:r>
              <a:rPr lang="en-US"/>
              <a:t>Transferring runtime along beneficial, but requires set up</a:t>
            </a:r>
          </a:p>
          <a:p>
            <a:pPr lvl="1">
              <a:buFont typeface="Marlett" pitchFamily="2" charset="2"/>
              <a:buNone/>
            </a:pPr>
            <a:r>
              <a:rPr lang="en-US"/>
              <a:t>Cross platform submits can be huge win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</a:t>
            </a:r>
            <a:r>
              <a:rPr lang="en-US" dirty="0" smtClean="0"/>
              <a:t>R</a:t>
            </a:r>
            <a:r>
              <a:rPr lang="en-US" dirty="0"/>
              <a:t>?</a:t>
            </a:r>
          </a:p>
        </p:txBody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#!/</a:t>
            </a:r>
            <a:r>
              <a:rPr lang="en-US" dirty="0" err="1">
                <a:latin typeface="Courier New" pitchFamily="49" charset="0"/>
              </a:rPr>
              <a:t>usr</a:t>
            </a:r>
            <a:r>
              <a:rPr lang="en-US" dirty="0">
                <a:latin typeface="Courier New" pitchFamily="49" charset="0"/>
              </a:rPr>
              <a:t>/bin/R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X &lt;- c(5, 7, </a:t>
            </a:r>
            <a:r>
              <a:rPr lang="en-US" dirty="0" smtClean="0">
                <a:latin typeface="Courier New" pitchFamily="49" charset="0"/>
              </a:rPr>
              <a:t>9)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cat </a:t>
            </a:r>
            <a:r>
              <a:rPr lang="en-US" dirty="0">
                <a:latin typeface="Courier New" pitchFamily="49" charset="0"/>
              </a:rPr>
              <a:t>(X)</a:t>
            </a: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      What could possibly  go wrong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430532" name="Picture 4" descr="C:\Documents and Settings\condor\Desktop\R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0849" y="1484313"/>
            <a:ext cx="2938751" cy="222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Submit file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universe = vanilla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executable = foo.r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output = output_file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error = error_file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log = log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so hard?</a:t>
            </a:r>
          </a:p>
        </p:txBody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900238"/>
            <a:ext cx="8026400" cy="3738562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#!/usr/bin/R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</a:t>
            </a:r>
            <a:r>
              <a:rPr lang="en-US"/>
              <a:t>What if /usr/bin/R isn’t there?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#!/usr/bin/env R </a:t>
            </a:r>
          </a:p>
          <a:p>
            <a:pPr>
              <a:buFontTx/>
              <a:buNone/>
            </a:pPr>
            <a:r>
              <a:rPr lang="en-US"/>
              <a:t>	isn’t good enough --  Condor doesn’t set the PATH for a Condor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Pre-staging:</a:t>
            </a:r>
            <a:br>
              <a:rPr lang="en-US"/>
            </a:br>
            <a:r>
              <a:rPr lang="en-US"/>
              <a:t>One (not-so-good) solution</a:t>
            </a:r>
          </a:p>
        </p:txBody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you control the site, pre-stage R</a:t>
            </a:r>
          </a:p>
          <a:p>
            <a:endParaRPr lang="en-US"/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#!/software/R/bin/R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/>
              <a:t>Fragile!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Pre-staging:</a:t>
            </a:r>
            <a:br>
              <a:rPr lang="en-US"/>
            </a:br>
            <a:r>
              <a:rPr lang="en-US"/>
              <a:t>If you must…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Marlett" pitchFamily="2" charset="2"/>
              <a:buNone/>
            </a:pPr>
            <a:r>
              <a:rPr lang="en-US" sz="2400"/>
              <a:t>			“test and advertise”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Use a  Daemon ClassAd hook like: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STARTD_CRON_JOBLIST =  R_INFO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STARTD_CRON_R_INFO_PREFIX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STARTD_CRON_R_INFO_EXECUTABLE = \ $(STARTD_CRON_MODULES)/r_info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STARTD_CRON_R_INFO_PERIOD = 1h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STARTD_CRON_R_INFO_MODE = periodic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STARTD_CRON_R_INFO_RECONFIG = false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STARTD_CRON_R_INFO_KILL = true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STARTD_CRON_R_INFO_ARGS =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0238"/>
            <a:ext cx="8458200" cy="3738562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pitchFamily="49" charset="0"/>
              </a:rPr>
              <a:t>#!/bin/sh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pitchFamily="49" charset="0"/>
              </a:rPr>
              <a:t>if [[ -d /path/to/r/bin &amp;&amp; 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pitchFamily="49" charset="0"/>
              </a:rPr>
              <a:t>	/path/to/R/bin/R –version &gt; /dev/null ]]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pitchFamily="49" charset="0"/>
              </a:rPr>
              <a:t>then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pitchFamily="49" charset="0"/>
              </a:rPr>
              <a:t>	echo “has_r = true”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pitchFamily="49" charset="0"/>
              </a:rPr>
              <a:t>fi</a:t>
            </a:r>
          </a:p>
          <a:p>
            <a:pPr marL="0" indent="0"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2400"/>
              <a:t>What about multiple installations of R ?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R_info	 script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Pre-staging is bad</a:t>
            </a:r>
          </a:p>
        </p:txBody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Limits where your job can run</a:t>
            </a:r>
          </a:p>
          <a:p>
            <a:r>
              <a:rPr lang="en-US"/>
              <a:t>Must be an administrator to set up</a:t>
            </a:r>
          </a:p>
          <a:p>
            <a:r>
              <a:rPr lang="en-US"/>
              <a:t>Difficult to change</a:t>
            </a:r>
          </a:p>
          <a:p>
            <a:pPr lvl="1"/>
            <a:r>
              <a:rPr lang="en-US"/>
              <a:t>Pre-staged files can change unexpectedly</a:t>
            </a:r>
          </a:p>
          <a:p>
            <a:pPr lvl="3"/>
            <a:r>
              <a:rPr lang="en-US"/>
              <a:t>Upgrade, new system installation, disk problems, …</a:t>
            </a:r>
          </a:p>
          <a:p>
            <a:pPr lvl="1">
              <a:buFont typeface="Marlett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ondorNew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12757</TotalTime>
  <Words>452</Words>
  <Application>Microsoft Office PowerPoint</Application>
  <PresentationFormat>On-screen Show (4:3)</PresentationFormat>
  <Paragraphs>137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Comic Sans MS</vt:lpstr>
      <vt:lpstr>Arial</vt:lpstr>
      <vt:lpstr>Marlett</vt:lpstr>
      <vt:lpstr>Courier New</vt:lpstr>
      <vt:lpstr>3_CondorNew</vt:lpstr>
      <vt:lpstr>Running Interpreted Jobs</vt:lpstr>
      <vt:lpstr>Overview</vt:lpstr>
      <vt:lpstr>What’s R?</vt:lpstr>
      <vt:lpstr>Submit file</vt:lpstr>
      <vt:lpstr>What’s so hard?</vt:lpstr>
      <vt:lpstr>Pre-staging: One (not-so-good) solution</vt:lpstr>
      <vt:lpstr>Pre-staging: If you must…</vt:lpstr>
      <vt:lpstr>R_info  script contents</vt:lpstr>
      <vt:lpstr>Pre-staging is bad</vt:lpstr>
      <vt:lpstr>Solution: take it with you </vt:lpstr>
      <vt:lpstr>Benefits</vt:lpstr>
      <vt:lpstr>Revised submit file</vt:lpstr>
      <vt:lpstr>wrapper.sh</vt:lpstr>
      <vt:lpstr>Downside: Those Huge Runtimes</vt:lpstr>
      <vt:lpstr>Mitigating Huge Runtimes</vt:lpstr>
      <vt:lpstr>Users, not admins</vt:lpstr>
      <vt:lpstr>Slide 17</vt:lpstr>
      <vt:lpstr>Using HTTP/Squid</vt:lpstr>
      <vt:lpstr>Matlab complications</vt:lpstr>
      <vt:lpstr>Cross Platform submit</vt:lpstr>
      <vt:lpstr>Slide 21</vt:lpstr>
      <vt:lpstr>Summary</vt:lpstr>
    </vt:vector>
  </TitlesOfParts>
  <Company>University of Wisconsin-Madison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- A Project and a System</dc:title>
  <dc:creator>Miron Livny</dc:creator>
  <cp:lastModifiedBy>J</cp:lastModifiedBy>
  <cp:revision>296</cp:revision>
  <dcterms:created xsi:type="dcterms:W3CDTF">1999-08-17T12:01:50Z</dcterms:created>
  <dcterms:modified xsi:type="dcterms:W3CDTF">2011-05-03T20:28:55Z</dcterms:modified>
</cp:coreProperties>
</file>