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7"/>
  </p:notesMasterIdLst>
  <p:sldIdLst>
    <p:sldId id="256" r:id="rId2"/>
    <p:sldId id="257" r:id="rId3"/>
    <p:sldId id="262" r:id="rId4"/>
    <p:sldId id="259" r:id="rId5"/>
    <p:sldId id="299" r:id="rId6"/>
    <p:sldId id="260" r:id="rId7"/>
    <p:sldId id="287" r:id="rId8"/>
    <p:sldId id="288" r:id="rId9"/>
    <p:sldId id="266" r:id="rId10"/>
    <p:sldId id="291" r:id="rId11"/>
    <p:sldId id="269" r:id="rId12"/>
    <p:sldId id="272" r:id="rId13"/>
    <p:sldId id="274" r:id="rId14"/>
    <p:sldId id="275" r:id="rId15"/>
    <p:sldId id="292" r:id="rId16"/>
    <p:sldId id="276" r:id="rId17"/>
    <p:sldId id="277" r:id="rId18"/>
    <p:sldId id="278" r:id="rId19"/>
    <p:sldId id="298" r:id="rId20"/>
    <p:sldId id="296" r:id="rId21"/>
    <p:sldId id="281" r:id="rId22"/>
    <p:sldId id="295" r:id="rId23"/>
    <p:sldId id="284" r:id="rId24"/>
    <p:sldId id="297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E6154-50F7-8B4C-A6B7-830F1795DA3C}" type="datetimeFigureOut">
              <a:rPr lang="en-US" smtClean="0"/>
              <a:t>5/4/11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0A2E9-5AF3-8543-BB62-BF069B5B3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possibly power-save entirely – and not</a:t>
            </a:r>
            <a:r>
              <a:rPr lang="en-US" baseline="0" dirty="0" smtClean="0"/>
              <a:t> incur hardly any power cost at all. But the tradeoff is the loss of the output from these systems!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A2E9-5AF3-8543-BB62-BF069B5B30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Chose BT because it has an I/O component</a:t>
            </a:r>
            <a:r>
              <a:rPr lang="en-US" baseline="0" dirty="0" smtClean="0"/>
              <a:t> – giving it a little more real-world applicability – and SP to match what was done in Community and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A2E9-5AF3-8543-BB62-BF069B5B30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bit about hours</a:t>
            </a:r>
            <a:r>
              <a:rPr lang="en-US" baseline="0" dirty="0" smtClean="0"/>
              <a:t> and jobs as a metric – it’s not perfect – for example, how do we know how many of those jobs had usable results?  Or did they just waste time?</a:t>
            </a:r>
          </a:p>
          <a:p>
            <a:r>
              <a:rPr lang="en-US" dirty="0" smtClean="0"/>
              <a:t>But as</a:t>
            </a:r>
            <a:r>
              <a:rPr lang="en-US" baseline="0" dirty="0" smtClean="0"/>
              <a:t> noted by </a:t>
            </a:r>
            <a:r>
              <a:rPr lang="en-US" dirty="0" err="1" smtClean="0"/>
              <a:t>Kuck</a:t>
            </a:r>
            <a:r>
              <a:rPr lang="en-US" dirty="0" smtClean="0"/>
              <a:t>, it’s hard</a:t>
            </a:r>
            <a:r>
              <a:rPr lang="en-US" baseline="0" dirty="0" smtClean="0"/>
              <a:t> to measure “solutions”..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A2E9-5AF3-8543-BB62-BF069B5B30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Again</a:t>
            </a:r>
            <a:r>
              <a:rPr lang="en-US" baseline="0" dirty="0" smtClean="0"/>
              <a:t> - </a:t>
            </a:r>
            <a:r>
              <a:rPr lang="en-US" dirty="0" smtClean="0"/>
              <a:t>NOT a fixed cost model</a:t>
            </a:r>
            <a:r>
              <a:rPr lang="en-US" baseline="0" dirty="0" smtClean="0"/>
              <a:t> which would decrease costs as users/</a:t>
            </a:r>
            <a:r>
              <a:rPr lang="en-US" baseline="0" dirty="0" err="1" smtClean="0"/>
              <a:t>Pis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increase – it is a variable cost model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A2E9-5AF3-8543-BB62-BF069B5B30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5/4/11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smith@purdu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4275667"/>
            <a:ext cx="7542212" cy="1717280"/>
          </a:xfrm>
        </p:spPr>
        <p:txBody>
          <a:bodyPr>
            <a:normAutofit/>
          </a:bodyPr>
          <a:lstStyle/>
          <a:p>
            <a:endParaRPr lang="en-US" b="0" dirty="0" smtClean="0"/>
          </a:p>
          <a:p>
            <a:r>
              <a:rPr lang="en-US" b="0" dirty="0" smtClean="0"/>
              <a:t>Preston </a:t>
            </a:r>
            <a:r>
              <a:rPr lang="en-US" b="0" dirty="0" smtClean="0"/>
              <a:t>Smith</a:t>
            </a:r>
          </a:p>
          <a:p>
            <a:r>
              <a:rPr lang="en-US" b="0" dirty="0" smtClean="0"/>
              <a:t>Rosen Center For Advanced Computing</a:t>
            </a:r>
            <a:endParaRPr lang="en-US" b="0" dirty="0" smtClean="0"/>
          </a:p>
          <a:p>
            <a:r>
              <a:rPr lang="en-US" b="0" dirty="0" smtClean="0"/>
              <a:t>Purdue University</a:t>
            </a:r>
            <a:endParaRPr lang="en-US" b="0" dirty="0" smtClean="0"/>
          </a:p>
          <a:p>
            <a:r>
              <a:rPr lang="en-US" b="0" dirty="0" smtClean="0">
                <a:hlinkClick r:id="rId2"/>
              </a:rPr>
              <a:t>psmith@purdue.edu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Cost-Benefit Analysis of a Campus Computing Grid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2493" y="5992947"/>
            <a:ext cx="569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Condor Week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2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Pre-Normalized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5175094"/>
              </p:ext>
            </p:extLst>
          </p:nvPr>
        </p:nvGraphicFramePr>
        <p:xfrm>
          <a:off x="2906888" y="2091619"/>
          <a:ext cx="33302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966"/>
                <a:gridCol w="205025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effectLst/>
                          <a:latin typeface="+mn-lt"/>
                        </a:rPr>
                        <a:t>Per </a:t>
                      </a:r>
                      <a:r>
                        <a:rPr lang="fr-FR" sz="2000" b="1" i="0" u="none" strike="noStrike" dirty="0" err="1">
                          <a:effectLst/>
                          <a:latin typeface="+mn-lt"/>
                        </a:rPr>
                        <a:t>Hour</a:t>
                      </a:r>
                      <a:r>
                        <a:rPr lang="fr-FR" sz="20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r-FR" sz="2000" b="1" i="0" u="none" strike="noStrike" dirty="0" err="1">
                          <a:effectLst/>
                          <a:latin typeface="+mn-lt"/>
                        </a:rPr>
                        <a:t>Cost</a:t>
                      </a:r>
                      <a:endParaRPr lang="fr-FR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+mj-lt"/>
                        </a:rPr>
                        <a:t>Labs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$0.0445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effectLst/>
                          <a:latin typeface="+mj-lt"/>
                        </a:rPr>
                        <a:t>Steele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$0.0218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i="0" u="none" strike="noStrike">
                          <a:effectLst/>
                          <a:latin typeface="+mj-lt"/>
                        </a:rPr>
                        <a:t>Coates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$0.0237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+mj-lt"/>
                        </a:rPr>
                        <a:t>Condor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$0.03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+mj-lt"/>
                        </a:rPr>
                        <a:t>EC2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$0.17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0668" y="4713111"/>
            <a:ext cx="692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Labs, Steele, and Coates are all derived from Purdue TCO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“Condor” is average of all three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“EC2” is retail </a:t>
            </a:r>
            <a:r>
              <a:rPr lang="en-US" dirty="0" smtClean="0"/>
              <a:t>price (per core) </a:t>
            </a:r>
            <a:r>
              <a:rPr lang="en-US" dirty="0" smtClean="0"/>
              <a:t>of EC2 “Large” instance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4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Internal benchmarks</a:t>
            </a:r>
          </a:p>
          <a:p>
            <a:pPr lvl="1"/>
            <a:r>
              <a:rPr lang="en-US" dirty="0" smtClean="0"/>
              <a:t>Condor runs and presents two predefined benchmarks</a:t>
            </a:r>
          </a:p>
          <a:p>
            <a:pPr lvl="2"/>
            <a:r>
              <a:rPr lang="en-US" dirty="0" err="1" smtClean="0"/>
              <a:t>Kflops</a:t>
            </a:r>
            <a:r>
              <a:rPr lang="en-US" dirty="0" smtClean="0"/>
              <a:t> (LINPACK)</a:t>
            </a:r>
          </a:p>
          <a:p>
            <a:pPr lvl="2"/>
            <a:r>
              <a:rPr lang="en-US" dirty="0" smtClean="0"/>
              <a:t>MIPS (Dhrystone)</a:t>
            </a:r>
          </a:p>
          <a:p>
            <a:pPr lvl="3"/>
            <a:r>
              <a:rPr lang="en-US" dirty="0" smtClean="0"/>
              <a:t>Are these benchmarks meaningful enough to normalize cost?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Application benchmark</a:t>
            </a:r>
          </a:p>
          <a:p>
            <a:pPr lvl="1"/>
            <a:r>
              <a:rPr lang="en-US" dirty="0" smtClean="0"/>
              <a:t>Use a benchmark that relates to real performance of an application</a:t>
            </a:r>
          </a:p>
          <a:p>
            <a:pPr lvl="2"/>
            <a:r>
              <a:rPr lang="en-US" dirty="0" smtClean="0"/>
              <a:t>NAS Parallel Benchmarks</a:t>
            </a:r>
          </a:p>
          <a:p>
            <a:pPr lvl="2"/>
            <a:r>
              <a:rPr lang="en-US" dirty="0" smtClean="0"/>
              <a:t>Single CPU BT, SP, Class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4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- Benchmarks</a:t>
            </a:r>
            <a:endParaRPr lang="en-US" dirty="0"/>
          </a:p>
        </p:txBody>
      </p:sp>
      <p:pic>
        <p:nvPicPr>
          <p:cNvPr id="4" name="Picture 3" descr="NPB-resul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8" y="1448416"/>
            <a:ext cx="7467600" cy="5085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8111" y="2074333"/>
            <a:ext cx="295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EC2 is 17.1% faster than </a:t>
            </a:r>
            <a:r>
              <a:rPr lang="en-US" dirty="0" err="1" smtClean="0">
                <a:solidFill>
                  <a:schemeClr val="accent1"/>
                </a:solidFill>
              </a:rPr>
              <a:t>avg</a:t>
            </a:r>
            <a:r>
              <a:rPr lang="en-US" dirty="0" smtClean="0">
                <a:solidFill>
                  <a:schemeClr val="accent1"/>
                </a:solidFill>
              </a:rPr>
              <a:t> Purdue </a:t>
            </a:r>
            <a:r>
              <a:rPr lang="en-US" dirty="0" smtClean="0">
                <a:solidFill>
                  <a:schemeClr val="accent1"/>
                </a:solidFill>
              </a:rPr>
              <a:t>Condor nodes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719" y="2836334"/>
            <a:ext cx="201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/>
                </a:solidFill>
              </a:rPr>
              <a:t>.829 cost</a:t>
            </a:r>
          </a:p>
          <a:p>
            <a:pPr algn="ctr"/>
            <a:r>
              <a:rPr lang="en-US" b="1" i="1" dirty="0" smtClean="0">
                <a:solidFill>
                  <a:schemeClr val="accent1"/>
                </a:solidFill>
              </a:rPr>
              <a:t> scaling factor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9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Cost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25" y="1745544"/>
            <a:ext cx="1803400" cy="194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4063999"/>
            <a:ext cx="643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: </a:t>
            </a:r>
            <a:r>
              <a:rPr lang="en-US" dirty="0"/>
              <a:t>normalized per-core-hour cost</a:t>
            </a:r>
            <a:endParaRPr lang="en-US" dirty="0" smtClean="0"/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h</a:t>
            </a:r>
            <a:r>
              <a:rPr lang="en-US" dirty="0" smtClean="0"/>
              <a:t>: </a:t>
            </a:r>
            <a:r>
              <a:rPr lang="en-US" dirty="0"/>
              <a:t>pre-normalized per core-hour </a:t>
            </a:r>
            <a:r>
              <a:rPr lang="en-US" dirty="0" smtClean="0"/>
              <a:t>cost </a:t>
            </a:r>
            <a:endParaRPr lang="en-US" baseline="-25000" dirty="0" smtClean="0"/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: </a:t>
            </a:r>
            <a:r>
              <a:rPr lang="en-US" dirty="0"/>
              <a:t>a constant representing the normalizing factor of one hour on the grid to 1 hour on EC2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9779" y="5461000"/>
            <a:ext cx="600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D16349"/>
                </a:solidFill>
              </a:rPr>
              <a:t>Normalized core-hour cost: $.03619</a:t>
            </a:r>
            <a:endParaRPr lang="en-US" sz="2400" b="1" i="1" dirty="0">
              <a:solidFill>
                <a:srgbClr val="D1634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54" y="2144887"/>
            <a:ext cx="2390757" cy="1382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6556" y="4332111"/>
            <a:ext cx="108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$.300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6556" y="4909107"/>
            <a:ext cx="108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.829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1411945"/>
              </p:ext>
            </p:extLst>
          </p:nvPr>
        </p:nvGraphicFramePr>
        <p:xfrm>
          <a:off x="2116666" y="1724730"/>
          <a:ext cx="526344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850444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Item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Total yearly Cost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effectLst/>
                          <a:latin typeface="+mn-lt"/>
                        </a:rPr>
                        <a:t>Systems Engineering (1 FTE)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$73,810.00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User Support (.75 FTE)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$55,357.50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Distributed IT Staff (.1 FTE)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$11,071.50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Additional 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Power Load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 $290,295.01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1" u="none" strike="noStrike" dirty="0" smtClean="0">
                          <a:effectLst/>
                          <a:latin typeface="+mn-lt"/>
                        </a:rPr>
                        <a:t>Amortized</a:t>
                      </a:r>
                      <a:r>
                        <a:rPr lang="is-IS" sz="1400" b="1" i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s-IS" sz="1400" b="1" i="1" u="none" strike="noStrike" dirty="0" smtClean="0">
                          <a:effectLst/>
                          <a:latin typeface="+mn-lt"/>
                        </a:rPr>
                        <a:t>Over </a:t>
                      </a:r>
                      <a:r>
                        <a:rPr lang="is-IS" sz="1400" b="1" i="1" u="none" strike="noStrike" dirty="0">
                          <a:effectLst/>
                          <a:latin typeface="+mn-lt"/>
                        </a:rPr>
                        <a:t>5 </a:t>
                      </a:r>
                      <a:r>
                        <a:rPr lang="is-IS" sz="1400" b="1" i="1" u="none" strike="noStrike" dirty="0" smtClean="0">
                          <a:effectLst/>
                          <a:latin typeface="+mn-lt"/>
                        </a:rPr>
                        <a:t>Years</a:t>
                      </a:r>
                      <a:endParaRPr lang="is-IS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effectLst/>
                          <a:latin typeface="+mn-lt"/>
                        </a:rPr>
                        <a:t>Submit</a:t>
                      </a:r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 Nodes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$6,360.00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Checkpoint Servers ,</a:t>
                      </a:r>
                      <a:r>
                        <a:rPr lang="en-US" sz="1400" b="0" i="0" u="none" strike="noStrike" dirty="0" err="1">
                          <a:effectLst/>
                          <a:latin typeface="+mn-lt"/>
                        </a:rPr>
                        <a:t>etc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 $8,480.00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$433,502.01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2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Costs – Per Core Hour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803400"/>
            <a:ext cx="17399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0" y="4064883"/>
            <a:ext cx="643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/>
              <a:t>a</a:t>
            </a:r>
            <a:r>
              <a:rPr lang="en-US" dirty="0" smtClean="0"/>
              <a:t>: additional </a:t>
            </a:r>
            <a:r>
              <a:rPr lang="en-US" dirty="0"/>
              <a:t>per-core-hour cost</a:t>
            </a:r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y</a:t>
            </a:r>
            <a:r>
              <a:rPr lang="en-US" dirty="0" smtClean="0"/>
              <a:t>: total yearly additional cost of operating the grid</a:t>
            </a:r>
            <a:endParaRPr lang="en-US" baseline="-25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a</a:t>
            </a:r>
            <a:r>
              <a:rPr lang="en-US" dirty="0" smtClean="0"/>
              <a:t>: total available slots in the grid</a:t>
            </a:r>
          </a:p>
          <a:p>
            <a:r>
              <a:rPr lang="en-US" dirty="0" err="1" smtClean="0"/>
              <a:t>H</a:t>
            </a:r>
            <a:r>
              <a:rPr lang="en-US" baseline="-25000" dirty="0" err="1" smtClean="0"/>
              <a:t>y</a:t>
            </a:r>
            <a:r>
              <a:rPr lang="en-US" dirty="0" smtClean="0"/>
              <a:t>: total hours in a 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1803400"/>
            <a:ext cx="4711700" cy="199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9556" y="4233334"/>
            <a:ext cx="16651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$433,502.01</a:t>
            </a:r>
            <a:endParaRPr lang="en-US" dirty="0">
              <a:solidFill>
                <a:srgbClr val="D1634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9556" y="4614334"/>
            <a:ext cx="166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13,526</a:t>
            </a:r>
            <a:endParaRPr lang="en-US" dirty="0">
              <a:solidFill>
                <a:srgbClr val="D1634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9556" y="4983666"/>
            <a:ext cx="166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8760</a:t>
            </a:r>
            <a:endParaRPr lang="en-US" dirty="0">
              <a:solidFill>
                <a:srgbClr val="D1634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8589" y="5821388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D16349"/>
                </a:solidFill>
              </a:rPr>
              <a:t>3.66 tenths of one cent!</a:t>
            </a:r>
            <a:endParaRPr lang="en-US" sz="2800" b="1" i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1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Costs</a:t>
            </a:r>
            <a:endParaRPr lang="en-US" dirty="0"/>
          </a:p>
        </p:txBody>
      </p:sp>
      <p:pic>
        <p:nvPicPr>
          <p:cNvPr id="4" name="Picture 3" descr="power_p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" y="1521376"/>
            <a:ext cx="7353300" cy="501065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908778" y="2088444"/>
            <a:ext cx="1665111" cy="211667"/>
          </a:xfrm>
          <a:prstGeom prst="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088444"/>
            <a:ext cx="197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Actual additional power expense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742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95" y="2669821"/>
            <a:ext cx="3175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00" y="4064883"/>
            <a:ext cx="6437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t</a:t>
            </a:r>
            <a:r>
              <a:rPr lang="en-US" dirty="0" smtClean="0"/>
              <a:t>: total </a:t>
            </a:r>
            <a:r>
              <a:rPr lang="en-US" dirty="0"/>
              <a:t>per-core-hour cost</a:t>
            </a:r>
            <a:endParaRPr lang="en-US" dirty="0" smtClean="0"/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: total normalized base cost of the campus grid</a:t>
            </a:r>
            <a:endParaRPr lang="en-US" baseline="-25000" dirty="0" smtClean="0"/>
          </a:p>
          <a:p>
            <a:r>
              <a:rPr lang="en-US" dirty="0" err="1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: total additional cost per core hour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95" y="1844322"/>
            <a:ext cx="1790700" cy="69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9779" y="5461000"/>
            <a:ext cx="561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D16349"/>
                </a:solidFill>
              </a:rPr>
              <a:t>Total per core-hour cost: $.03985</a:t>
            </a:r>
            <a:endParaRPr lang="en-US" sz="2400" b="1" i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7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Output – Raw 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747993"/>
              </p:ext>
            </p:extLst>
          </p:nvPr>
        </p:nvGraphicFramePr>
        <p:xfrm>
          <a:off x="1331736" y="2130777"/>
          <a:ext cx="6542264" cy="266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931"/>
                <a:gridCol w="959555"/>
                <a:gridCol w="860778"/>
                <a:gridCol w="1086555"/>
                <a:gridCol w="987778"/>
                <a:gridCol w="945445"/>
                <a:gridCol w="1044222"/>
              </a:tblGrid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Unique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Unique Pis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Unique PI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Depts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Fields of Science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Hours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295265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4.44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4.61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9.93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14.9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 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11853" y="6026476"/>
            <a:ext cx="2124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From Rosen Center Usage Metrics</a:t>
            </a:r>
          </a:p>
        </p:txBody>
      </p:sp>
    </p:spTree>
    <p:extLst>
      <p:ext uri="{BB962C8B-B14F-4D97-AF65-F5344CB8AC3E}">
        <p14:creationId xmlns:p14="http://schemas.microsoft.com/office/powerpoint/2010/main" val="102230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or Publications as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Solutions per </a:t>
            </a:r>
            <a:r>
              <a:rPr lang="en-US" dirty="0" smtClean="0"/>
              <a:t>unit of time is </a:t>
            </a:r>
            <a:r>
              <a:rPr lang="en-US" dirty="0" smtClean="0"/>
              <a:t>one metric </a:t>
            </a:r>
            <a:r>
              <a:rPr lang="en-US" dirty="0" smtClean="0"/>
              <a:t>recommended in the literature </a:t>
            </a:r>
          </a:p>
          <a:p>
            <a:pPr lvl="1"/>
            <a:r>
              <a:rPr lang="en-US" dirty="0" smtClean="0"/>
              <a:t>How much </a:t>
            </a:r>
            <a:r>
              <a:rPr lang="en-US" b="1" i="1" dirty="0" smtClean="0"/>
              <a:t>good</a:t>
            </a:r>
            <a:r>
              <a:rPr lang="en-US" dirty="0" smtClean="0"/>
              <a:t> computation was done in those millions of hours?</a:t>
            </a:r>
          </a:p>
          <a:p>
            <a:pPr lvl="1"/>
            <a:r>
              <a:rPr lang="en-US" dirty="0" smtClean="0"/>
              <a:t>But</a:t>
            </a:r>
            <a:r>
              <a:rPr lang="en-US" dirty="0" smtClean="0"/>
              <a:t>, from the perspective of the institution, this is hard to obtain</a:t>
            </a:r>
          </a:p>
          <a:p>
            <a:pPr lvl="2"/>
            <a:r>
              <a:rPr lang="en-US" dirty="0" smtClean="0"/>
              <a:t>Only the user knows how many of these jobs were scientifically useful!</a:t>
            </a:r>
          </a:p>
          <a:p>
            <a:r>
              <a:rPr lang="en-US" dirty="0" smtClean="0"/>
              <a:t>Publications are the end goal of research, so they are an excellent measure of output</a:t>
            </a:r>
          </a:p>
          <a:p>
            <a:pPr lvl="1"/>
            <a:r>
              <a:rPr lang="en-US" dirty="0" smtClean="0"/>
              <a:t>Unfortunately no data exists on publications directly attributable to the campus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6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9462" y="1284111"/>
            <a:ext cx="7581901" cy="5573889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Problem</a:t>
            </a:r>
          </a:p>
          <a:p>
            <a:pPr lvl="1"/>
            <a:r>
              <a:rPr lang="en-US" dirty="0" smtClean="0"/>
              <a:t>Significance of the Problem</a:t>
            </a:r>
          </a:p>
          <a:p>
            <a:r>
              <a:rPr lang="en-US" dirty="0" smtClean="0"/>
              <a:t>Methodology</a:t>
            </a:r>
            <a:endParaRPr lang="en-US" dirty="0" smtClean="0"/>
          </a:p>
          <a:p>
            <a:pPr lvl="1"/>
            <a:r>
              <a:rPr lang="en-US" dirty="0" smtClean="0"/>
              <a:t>Costs</a:t>
            </a:r>
          </a:p>
          <a:p>
            <a:pPr lvl="2"/>
            <a:r>
              <a:rPr lang="en-US" dirty="0" smtClean="0"/>
              <a:t>Benchmarking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Utility </a:t>
            </a:r>
          </a:p>
          <a:p>
            <a:r>
              <a:rPr lang="en-US" dirty="0" smtClean="0"/>
              <a:t>Findings</a:t>
            </a:r>
          </a:p>
          <a:p>
            <a:r>
              <a:rPr lang="en-US" dirty="0" smtClean="0"/>
              <a:t>Conclusions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91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Per-Metric Costs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000" y="4036661"/>
            <a:ext cx="643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tot</a:t>
            </a:r>
            <a:r>
              <a:rPr lang="en-US" dirty="0" smtClean="0"/>
              <a:t>: </a:t>
            </a:r>
            <a:r>
              <a:rPr lang="en-US" dirty="0"/>
              <a:t>the total per-core-hour cost per unit of </a:t>
            </a:r>
            <a:r>
              <a:rPr lang="en-US" dirty="0" smtClean="0"/>
              <a:t>M</a:t>
            </a:r>
            <a:r>
              <a:rPr lang="en-US" baseline="-25000" dirty="0" smtClean="0"/>
              <a:t>u</a:t>
            </a:r>
            <a:endParaRPr lang="en-US" dirty="0" smtClean="0"/>
          </a:p>
          <a:p>
            <a:r>
              <a:rPr lang="en-US" dirty="0" err="1"/>
              <a:t>H</a:t>
            </a:r>
            <a:r>
              <a:rPr lang="en-US" baseline="-25000" dirty="0" err="1"/>
              <a:t>y</a:t>
            </a:r>
            <a:r>
              <a:rPr lang="en-US" dirty="0"/>
              <a:t>: total hours </a:t>
            </a:r>
            <a:r>
              <a:rPr lang="en-US" dirty="0" smtClean="0"/>
              <a:t>provided in </a:t>
            </a:r>
            <a:r>
              <a:rPr lang="en-US" dirty="0"/>
              <a:t>a year</a:t>
            </a:r>
          </a:p>
          <a:p>
            <a:r>
              <a:rPr lang="en-US" dirty="0" smtClean="0"/>
              <a:t>C</a:t>
            </a:r>
            <a:r>
              <a:rPr lang="en-US" baseline="-25000" dirty="0"/>
              <a:t>t</a:t>
            </a:r>
            <a:r>
              <a:rPr lang="en-US" dirty="0" smtClean="0"/>
              <a:t>: </a:t>
            </a:r>
            <a:r>
              <a:rPr lang="en-US" dirty="0"/>
              <a:t>total cost of an hour of use in the campus </a:t>
            </a:r>
            <a:r>
              <a:rPr lang="en-US" dirty="0" smtClean="0"/>
              <a:t>grid</a:t>
            </a:r>
          </a:p>
          <a:p>
            <a:r>
              <a:rPr lang="en-US" dirty="0" smtClean="0"/>
              <a:t>M</a:t>
            </a:r>
            <a:r>
              <a:rPr lang="en-US" baseline="-25000" dirty="0"/>
              <a:t>u</a:t>
            </a:r>
            <a:r>
              <a:rPr lang="en-US" dirty="0" smtClean="0"/>
              <a:t>: metric of use (such as users or PIs)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9556" y="4884212"/>
            <a:ext cx="16651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9556" y="455789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$0.0398468012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9556" y="4235778"/>
            <a:ext cx="166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1,945,723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589" y="5793166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accent1"/>
                </a:solidFill>
              </a:rPr>
              <a:t>$3, 101.23 per </a:t>
            </a:r>
            <a:r>
              <a:rPr lang="it-IT" sz="2800" b="1" i="1" dirty="0" err="1">
                <a:solidFill>
                  <a:schemeClr val="accent1"/>
                </a:solidFill>
              </a:rPr>
              <a:t>user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22" y="2142066"/>
            <a:ext cx="15367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367" y="2142066"/>
            <a:ext cx="379730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24778" y="1679222"/>
            <a:ext cx="167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Costs, Per Metric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0885672"/>
              </p:ext>
            </p:extLst>
          </p:nvPr>
        </p:nvGraphicFramePr>
        <p:xfrm>
          <a:off x="301625" y="1654174"/>
          <a:ext cx="850424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48"/>
                <a:gridCol w="1700848"/>
                <a:gridCol w="1700848"/>
                <a:gridCol w="1700848"/>
                <a:gridCol w="170084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User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PI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PI 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Dept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Field of Science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$284.75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$889.83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$1,423.73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$1,779.67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$241.13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$625.14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$1,534.45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$1,534.45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$259.87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$597.69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$1,867.78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$1,572.87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$528.17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$1,012.32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$4,672.24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$3,374.40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$403.96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$774.66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$3,658.12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$4,115.39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$469.54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$861.81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$3,404.15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$4,255.18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User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PI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PI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Field of Science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$364.57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$793.58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$2,760.08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$2,771.99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8557" y="5461000"/>
            <a:ext cx="211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Average 11.3 Million Hours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0" y="5461000"/>
            <a:ext cx="252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Average 105 users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845" y="5461000"/>
            <a:ext cx="252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Average 107,300 hours per user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1775" y="2906888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$</a:t>
            </a:r>
            <a:r>
              <a:rPr lang="en-US" sz="6000" b="1" dirty="0" smtClean="0">
                <a:solidFill>
                  <a:srgbClr val="0000FF"/>
                </a:solidFill>
              </a:rPr>
              <a:t>364.57 a user</a:t>
            </a:r>
            <a:endParaRPr lang="en-US" sz="6000" b="1" dirty="0">
              <a:solidFill>
                <a:srgbClr val="0000FF"/>
              </a:solidFill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2214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Costs, Per Metric</a:t>
            </a:r>
            <a:endParaRPr lang="en-US" dirty="0"/>
          </a:p>
        </p:txBody>
      </p:sp>
      <p:pic>
        <p:nvPicPr>
          <p:cNvPr id="4" name="Picture 3" descr="attl_per_metr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1505628"/>
            <a:ext cx="7326489" cy="49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Measured </a:t>
            </a:r>
            <a:r>
              <a:rPr lang="en-US" dirty="0" smtClean="0"/>
              <a:t>Relative Performance of Grid Nodes</a:t>
            </a:r>
          </a:p>
          <a:p>
            <a:pPr lvl="1"/>
            <a:r>
              <a:rPr lang="en-US" dirty="0" smtClean="0"/>
              <a:t>.829 relative to Amazon EC2</a:t>
            </a:r>
          </a:p>
          <a:p>
            <a:r>
              <a:rPr lang="en-US" dirty="0" smtClean="0"/>
              <a:t>Developed Models and Calculated Per-Core Hour Costs:</a:t>
            </a:r>
          </a:p>
          <a:p>
            <a:pPr lvl="1"/>
            <a:r>
              <a:rPr lang="en-US" dirty="0" smtClean="0"/>
              <a:t>Normalized: </a:t>
            </a:r>
            <a:r>
              <a:rPr lang="en-US" dirty="0"/>
              <a:t>$.</a:t>
            </a:r>
            <a:r>
              <a:rPr lang="en-US" dirty="0" smtClean="0"/>
              <a:t>03619</a:t>
            </a:r>
          </a:p>
          <a:p>
            <a:pPr lvl="1"/>
            <a:r>
              <a:rPr lang="en-US" dirty="0" smtClean="0"/>
              <a:t>Additional: </a:t>
            </a:r>
            <a:r>
              <a:rPr lang="en-US" dirty="0"/>
              <a:t>$0.003658623</a:t>
            </a:r>
            <a:endParaRPr lang="en-US" dirty="0" smtClean="0"/>
          </a:p>
          <a:p>
            <a:pPr lvl="1"/>
            <a:r>
              <a:rPr lang="en-US" dirty="0" smtClean="0"/>
              <a:t>Total: </a:t>
            </a:r>
            <a:r>
              <a:rPr lang="en-US" dirty="0"/>
              <a:t> $</a:t>
            </a:r>
            <a:r>
              <a:rPr lang="en-US" dirty="0" smtClean="0"/>
              <a:t>0.039847</a:t>
            </a:r>
          </a:p>
          <a:p>
            <a:r>
              <a:rPr lang="en-US" dirty="0" smtClean="0"/>
              <a:t>Calculated Costs per unit of Several Metrics</a:t>
            </a:r>
          </a:p>
          <a:p>
            <a:pPr lvl="1"/>
            <a:r>
              <a:rPr lang="en-US" dirty="0" smtClean="0"/>
              <a:t>For example: For each user of the grid in 2010</a:t>
            </a:r>
          </a:p>
          <a:p>
            <a:pPr lvl="2"/>
            <a:r>
              <a:rPr lang="en-US" dirty="0" smtClean="0"/>
              <a:t>Additional cost to Purdue is </a:t>
            </a:r>
            <a:r>
              <a:rPr lang="en-US" dirty="0"/>
              <a:t>$</a:t>
            </a:r>
            <a:r>
              <a:rPr lang="en-US" dirty="0" smtClean="0"/>
              <a:t>469.54</a:t>
            </a:r>
          </a:p>
          <a:p>
            <a:r>
              <a:rPr lang="en-US" dirty="0" smtClean="0">
                <a:solidFill>
                  <a:srgbClr val="D16349"/>
                </a:solidFill>
              </a:rPr>
              <a:t>On average, each user costs Purdue an extra </a:t>
            </a:r>
            <a:r>
              <a:rPr lang="en-US" dirty="0">
                <a:solidFill>
                  <a:srgbClr val="D16349"/>
                </a:solidFill>
              </a:rPr>
              <a:t>$364.57</a:t>
            </a:r>
          </a:p>
        </p:txBody>
      </p:sp>
    </p:spTree>
    <p:extLst>
      <p:ext uri="{BB962C8B-B14F-4D97-AF65-F5344CB8AC3E}">
        <p14:creationId xmlns:p14="http://schemas.microsoft.com/office/powerpoint/2010/main" val="199976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503" y="1527048"/>
            <a:ext cx="5235309" cy="4572000"/>
          </a:xfrm>
        </p:spPr>
        <p:txBody>
          <a:bodyPr/>
          <a:lstStyle/>
          <a:p>
            <a:r>
              <a:rPr lang="en-US" dirty="0" smtClean="0"/>
              <a:t>A campus grid is indeed a cost-effective way to create a useful HPC resource</a:t>
            </a:r>
          </a:p>
          <a:p>
            <a:pPr lvl="1"/>
            <a:r>
              <a:rPr lang="en-US" dirty="0" smtClean="0"/>
              <a:t>Any institution with a substantial investment in an IT infrastructure should consider a campus grid to support </a:t>
            </a:r>
            <a:r>
              <a:rPr lang="en-US" dirty="0" smtClean="0"/>
              <a:t>HPC</a:t>
            </a:r>
          </a:p>
          <a:p>
            <a:pPr lvl="1"/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061" y="1527048"/>
            <a:ext cx="3260566" cy="43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2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Purdue University Campus Grid</a:t>
            </a:r>
          </a:p>
          <a:p>
            <a:pPr lvl="1"/>
            <a:r>
              <a:rPr lang="en-US" dirty="0" smtClean="0"/>
              <a:t>Large, high throughput, computation resource – 42,000 processor cores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Frequently linked to efforts to reduce IT costs </a:t>
            </a:r>
          </a:p>
          <a:p>
            <a:pPr lvl="1"/>
            <a:r>
              <a:rPr lang="en-US" dirty="0" smtClean="0"/>
              <a:t>Claims include</a:t>
            </a:r>
          </a:p>
          <a:p>
            <a:pPr lvl="2"/>
            <a:r>
              <a:rPr lang="en-US" dirty="0" smtClean="0"/>
              <a:t>Power savings, maximizing investment in IT</a:t>
            </a:r>
          </a:p>
          <a:p>
            <a:pPr lvl="2"/>
            <a:r>
              <a:rPr lang="en-US" dirty="0" smtClean="0"/>
              <a:t>HPC resource using existing equipment</a:t>
            </a:r>
          </a:p>
          <a:p>
            <a:pPr lvl="2"/>
            <a:r>
              <a:rPr lang="en-US" i="1" dirty="0" smtClean="0"/>
              <a:t>No marginal cost increase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7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Additional Cost of Having a Campus Grid?</a:t>
            </a:r>
          </a:p>
          <a:p>
            <a:pPr lvl="1"/>
            <a:r>
              <a:rPr lang="en-US" dirty="0" smtClean="0"/>
              <a:t>On top of existing IT investment</a:t>
            </a:r>
          </a:p>
          <a:p>
            <a:pPr lvl="1"/>
            <a:r>
              <a:rPr lang="en-US" dirty="0" smtClean="0"/>
              <a:t>People say </a:t>
            </a:r>
            <a:r>
              <a:rPr lang="en-US" dirty="0" smtClean="0"/>
              <a:t>it’s basically zero </a:t>
            </a:r>
            <a:r>
              <a:rPr lang="en-US" dirty="0" smtClean="0"/>
              <a:t>– but how close is it in reality?</a:t>
            </a:r>
          </a:p>
          <a:p>
            <a:endParaRPr lang="en-US" dirty="0" smtClean="0"/>
          </a:p>
          <a:p>
            <a:r>
              <a:rPr lang="en-US" dirty="0" smtClean="0"/>
              <a:t>An institution needs information for designing an HPC resource</a:t>
            </a:r>
          </a:p>
          <a:p>
            <a:pPr lvl="1"/>
            <a:r>
              <a:rPr lang="en-US" dirty="0" smtClean="0"/>
              <a:t>Therefore, I define a model for identifying the costs and benefits of building a campus grid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0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the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414" y="1612388"/>
            <a:ext cx="3995837" cy="45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6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Appropriate Computations</a:t>
            </a:r>
          </a:p>
          <a:p>
            <a:pPr lvl="1"/>
            <a:r>
              <a:rPr lang="en-US" dirty="0" smtClean="0"/>
              <a:t>IU study reports:</a:t>
            </a:r>
          </a:p>
          <a:p>
            <a:pPr lvl="2"/>
            <a:r>
              <a:rPr lang="en-US" dirty="0" smtClean="0"/>
              <a:t>66% of all jobs on </a:t>
            </a:r>
            <a:r>
              <a:rPr lang="en-US" dirty="0" err="1" smtClean="0"/>
              <a:t>TeraGrid</a:t>
            </a:r>
            <a:r>
              <a:rPr lang="en-US" dirty="0" smtClean="0"/>
              <a:t> in 2004-2006 were single-CPU jobs</a:t>
            </a:r>
          </a:p>
          <a:p>
            <a:pPr lvl="2"/>
            <a:r>
              <a:rPr lang="en-US" dirty="0" smtClean="0"/>
              <a:t>80% of those jobs ran for two hours or less</a:t>
            </a:r>
          </a:p>
          <a:p>
            <a:pPr lvl="1"/>
            <a:r>
              <a:rPr lang="en-US" dirty="0" smtClean="0"/>
              <a:t>Purdue University</a:t>
            </a:r>
          </a:p>
          <a:p>
            <a:pPr lvl="2"/>
            <a:r>
              <a:rPr lang="fr-FR" dirty="0"/>
              <a:t>35.4 million single-</a:t>
            </a:r>
            <a:r>
              <a:rPr lang="fr-FR" dirty="0" err="1"/>
              <a:t>core</a:t>
            </a:r>
            <a:r>
              <a:rPr lang="fr-FR" dirty="0"/>
              <a:t> serial </a:t>
            </a:r>
            <a:r>
              <a:rPr lang="fr-FR" dirty="0" smtClean="0"/>
              <a:t>jobs in 2008-10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runtime of 1.35 </a:t>
            </a:r>
            <a:r>
              <a:rPr lang="en-US" dirty="0" smtClean="0"/>
              <a:t>hours</a:t>
            </a:r>
          </a:p>
          <a:p>
            <a:pPr lvl="3"/>
            <a:r>
              <a:rPr lang="en-US" b="1" dirty="0" smtClean="0">
                <a:solidFill>
                  <a:schemeClr val="accent1"/>
                </a:solidFill>
              </a:rPr>
              <a:t>This is 21</a:t>
            </a:r>
            <a:r>
              <a:rPr lang="en-US" b="1" dirty="0">
                <a:solidFill>
                  <a:schemeClr val="accent1"/>
                </a:solidFill>
              </a:rPr>
              <a:t>% of all HPC hours consumed at Purdue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</a:p>
          <a:p>
            <a:pPr lvl="3"/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 large amount of work is appropriate for a campus grid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0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Size of Grid </a:t>
            </a:r>
            <a:r>
              <a:rPr lang="en-US" dirty="0" smtClean="0"/>
              <a:t>Resource</a:t>
            </a:r>
          </a:p>
          <a:p>
            <a:pPr lvl="1"/>
            <a:r>
              <a:rPr lang="en-US" dirty="0" smtClean="0"/>
              <a:t>27,000 desktop machines at Purdue</a:t>
            </a:r>
          </a:p>
          <a:p>
            <a:pPr lvl="2"/>
            <a:r>
              <a:rPr lang="en-US" dirty="0" smtClean="0"/>
              <a:t>2 cores per machine – 54,000 </a:t>
            </a:r>
            <a:br>
              <a:rPr lang="en-US" dirty="0" smtClean="0"/>
            </a:br>
            <a:r>
              <a:rPr lang="en-US" dirty="0" smtClean="0"/>
              <a:t>cores on desktops</a:t>
            </a:r>
          </a:p>
          <a:p>
            <a:pPr lvl="1"/>
            <a:r>
              <a:rPr lang="en-US" dirty="0" smtClean="0"/>
              <a:t>30,000 cores of HPC clusters</a:t>
            </a:r>
          </a:p>
          <a:p>
            <a:pPr lvl="1"/>
            <a:r>
              <a:rPr lang="en-US" b="1" dirty="0" smtClean="0"/>
              <a:t>84,000 cores potentially usable </a:t>
            </a:r>
            <a:br>
              <a:rPr lang="en-US" b="1" dirty="0" smtClean="0"/>
            </a:br>
            <a:r>
              <a:rPr lang="en-US" b="1" dirty="0" smtClean="0"/>
              <a:t>by the grid</a:t>
            </a:r>
          </a:p>
          <a:p>
            <a:pPr lvl="2"/>
            <a:r>
              <a:rPr lang="en-US" b="1" dirty="0" smtClean="0"/>
              <a:t>40,000 used by the grid today</a:t>
            </a:r>
          </a:p>
          <a:p>
            <a:pPr lvl="1"/>
            <a:endParaRPr lang="en-US" b="1" dirty="0"/>
          </a:p>
          <a:p>
            <a:r>
              <a:rPr lang="en-US" dirty="0" smtClean="0"/>
              <a:t>Only 17 systems on 2010 Top 500 with more than 40,000 cores! 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200 TF theoretical performance – top 20 machine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61" y="1538111"/>
            <a:ext cx="3173266" cy="20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1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Cost of Desktop Computers</a:t>
            </a:r>
          </a:p>
          <a:p>
            <a:pPr lvl="1"/>
            <a:r>
              <a:rPr lang="en-US" dirty="0" smtClean="0"/>
              <a:t>111W idle</a:t>
            </a:r>
          </a:p>
          <a:p>
            <a:pPr lvl="1"/>
            <a:r>
              <a:rPr lang="en-US" dirty="0" smtClean="0"/>
              <a:t>160W at full load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Purdue’s 27,000 desktops</a:t>
            </a:r>
          </a:p>
          <a:p>
            <a:pPr lvl="1"/>
            <a:r>
              <a:rPr lang="en-US" dirty="0"/>
              <a:t>2.99 MW/hour, for a total of 26,253.7 MW per </a:t>
            </a:r>
            <a:r>
              <a:rPr lang="en-US" dirty="0" smtClean="0"/>
              <a:t>year</a:t>
            </a:r>
          </a:p>
          <a:p>
            <a:pPr lvl="1"/>
            <a:endParaRPr lang="en-US" dirty="0"/>
          </a:p>
          <a:p>
            <a:r>
              <a:rPr lang="en-US" dirty="0" smtClean="0"/>
              <a:t>Idle to fully loaded</a:t>
            </a:r>
          </a:p>
          <a:p>
            <a:pPr lvl="1"/>
            <a:r>
              <a:rPr lang="en-US" dirty="0" smtClean="0"/>
              <a:t>Estimated additional cost of  </a:t>
            </a:r>
            <a:r>
              <a:rPr lang="en-US" dirty="0"/>
              <a:t>$393,805.80 per </a:t>
            </a:r>
            <a:r>
              <a:rPr lang="en-US" dirty="0" smtClean="0"/>
              <a:t>year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2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Identify and calculate baseline costs</a:t>
            </a:r>
          </a:p>
          <a:p>
            <a:pPr lvl="1"/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Desktop, student lab IT</a:t>
            </a:r>
          </a:p>
          <a:p>
            <a:r>
              <a:rPr lang="en-US" dirty="0" smtClean="0"/>
              <a:t>Identify and calculate additional costs</a:t>
            </a:r>
          </a:p>
          <a:p>
            <a:pPr lvl="1"/>
            <a:r>
              <a:rPr lang="en-US" dirty="0" smtClean="0"/>
              <a:t>Staff, power, hardware</a:t>
            </a:r>
          </a:p>
          <a:p>
            <a:r>
              <a:rPr lang="en-US" dirty="0" smtClean="0"/>
              <a:t>Measure capacity of the grid</a:t>
            </a:r>
          </a:p>
          <a:p>
            <a:pPr lvl="1"/>
            <a:r>
              <a:rPr lang="en-US" dirty="0" smtClean="0"/>
              <a:t>Sample the state of the grid over 2-week period</a:t>
            </a:r>
          </a:p>
          <a:p>
            <a:r>
              <a:rPr lang="en-US" dirty="0" smtClean="0"/>
              <a:t>Benchmark </a:t>
            </a:r>
          </a:p>
          <a:p>
            <a:pPr lvl="1"/>
            <a:r>
              <a:rPr lang="en-US" dirty="0" smtClean="0"/>
              <a:t>Condor nodes</a:t>
            </a:r>
          </a:p>
          <a:p>
            <a:pPr lvl="1"/>
            <a:r>
              <a:rPr lang="en-US" dirty="0" smtClean="0"/>
              <a:t>Amazon EC2</a:t>
            </a:r>
          </a:p>
          <a:p>
            <a:r>
              <a:rPr lang="en-US" dirty="0" smtClean="0"/>
              <a:t>Normalize Costs</a:t>
            </a:r>
          </a:p>
          <a:p>
            <a:pPr lvl="1"/>
            <a:r>
              <a:rPr lang="en-US" dirty="0" smtClean="0"/>
              <a:t>To Amazon EC2</a:t>
            </a:r>
          </a:p>
          <a:p>
            <a:r>
              <a:rPr lang="en-US" dirty="0" smtClean="0"/>
              <a:t>Collect and Report Output of Grid</a:t>
            </a:r>
          </a:p>
          <a:p>
            <a:pPr lvl="1"/>
            <a:r>
              <a:rPr lang="en-US" dirty="0" smtClean="0"/>
              <a:t>Cost per productivity 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0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5594</TotalTime>
  <Words>1274</Words>
  <Application>Microsoft Macintosh PowerPoint</Application>
  <PresentationFormat>On-screen Show (4:3)</PresentationFormat>
  <Paragraphs>296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A Cost-Benefit Analysis of a Campus Computing Grid</vt:lpstr>
      <vt:lpstr>Overview</vt:lpstr>
      <vt:lpstr>Background</vt:lpstr>
      <vt:lpstr>The Problem</vt:lpstr>
      <vt:lpstr>Significance of the Problem</vt:lpstr>
      <vt:lpstr>Significance of the Problem</vt:lpstr>
      <vt:lpstr>Significance of the Problem</vt:lpstr>
      <vt:lpstr>Significance of the Problem</vt:lpstr>
      <vt:lpstr>Methodology</vt:lpstr>
      <vt:lpstr>Pre-Normalized Costs</vt:lpstr>
      <vt:lpstr>Normalization</vt:lpstr>
      <vt:lpstr>Normalization - Benchmarks</vt:lpstr>
      <vt:lpstr>Normalized Cost Model</vt:lpstr>
      <vt:lpstr>Additional Costs</vt:lpstr>
      <vt:lpstr>Additional Costs – Per Core Hour</vt:lpstr>
      <vt:lpstr>Power Costs</vt:lpstr>
      <vt:lpstr>Total Cost</vt:lpstr>
      <vt:lpstr>Scientific Output – Raw Metrics</vt:lpstr>
      <vt:lpstr>Solutions or Publications as Metrics</vt:lpstr>
      <vt:lpstr>Per-Metric Costs</vt:lpstr>
      <vt:lpstr>Additional Costs, Per Metric</vt:lpstr>
      <vt:lpstr>Additional Costs, Per Metric</vt:lpstr>
      <vt:lpstr>Summary</vt:lpstr>
      <vt:lpstr>Recommendation</vt:lpstr>
      <vt:lpstr>The End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Cost-Benefit Analysis of a Campus Computing Grid</dc:title>
  <dc:creator>Preston Smith</dc:creator>
  <cp:lastModifiedBy>Preston Smith</cp:lastModifiedBy>
  <cp:revision>60</cp:revision>
  <cp:lastPrinted>2011-05-04T19:40:32Z</cp:lastPrinted>
  <dcterms:created xsi:type="dcterms:W3CDTF">2011-04-11T01:14:54Z</dcterms:created>
  <dcterms:modified xsi:type="dcterms:W3CDTF">2011-05-05T14:21:22Z</dcterms:modified>
</cp:coreProperties>
</file>