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3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76" r:id="rId2"/>
    <p:sldId id="273" r:id="rId3"/>
    <p:sldId id="281" r:id="rId4"/>
    <p:sldId id="275" r:id="rId5"/>
    <p:sldId id="274" r:id="rId6"/>
    <p:sldId id="278" r:id="rId7"/>
    <p:sldId id="279" r:id="rId8"/>
    <p:sldId id="282" r:id="rId9"/>
    <p:sldId id="277" r:id="rId10"/>
    <p:sldId id="268" r:id="rId11"/>
    <p:sldId id="270" r:id="rId12"/>
    <p:sldId id="284" r:id="rId13"/>
    <p:sldId id="285" r:id="rId14"/>
    <p:sldId id="286" r:id="rId15"/>
    <p:sldId id="288" r:id="rId16"/>
    <p:sldId id="265" r:id="rId17"/>
    <p:sldId id="28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373" autoAdjust="0"/>
  </p:normalViewPr>
  <p:slideViewPr>
    <p:cSldViewPr snapToGrid="0" snapToObjects="1">
      <p:cViewPr varScale="1">
        <p:scale>
          <a:sx n="63" d="100"/>
          <a:sy n="63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65D704-2E27-4D05-BE23-18ECE109C4F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3B79FB20-A15E-4E46-9082-3DB51E7D65D6}">
      <dgm:prSet/>
      <dgm:spPr/>
      <dgm:t>
        <a:bodyPr/>
        <a:lstStyle/>
        <a:p>
          <a:endParaRPr lang="en-US"/>
        </a:p>
      </dgm:t>
    </dgm:pt>
    <dgm:pt modelId="{03A79A03-04ED-4B7C-B707-DCE242E17974}" type="parTrans" cxnId="{243C29A9-7DC9-4372-BD93-ADE446F37124}">
      <dgm:prSet/>
      <dgm:spPr/>
    </dgm:pt>
    <dgm:pt modelId="{869E45A8-964B-46EA-B8C2-167B9344370C}" type="sibTrans" cxnId="{243C29A9-7DC9-4372-BD93-ADE446F37124}">
      <dgm:prSet/>
      <dgm:spPr/>
    </dgm:pt>
    <dgm:pt modelId="{4A60EAF7-987C-4DA9-8036-FB29231BB490}">
      <dgm:prSet/>
      <dgm:spPr/>
      <dgm:t>
        <a:bodyPr/>
        <a:lstStyle/>
        <a:p>
          <a:endParaRPr lang="en-US"/>
        </a:p>
      </dgm:t>
    </dgm:pt>
    <dgm:pt modelId="{1D2E1DA4-34E8-4326-BB6E-488F6B87D330}" type="parTrans" cxnId="{353936D0-0FC4-4D93-ABA5-892905501F91}">
      <dgm:prSet/>
      <dgm:spPr/>
    </dgm:pt>
    <dgm:pt modelId="{556F39D7-1051-499D-83FC-F76E722C766E}" type="sibTrans" cxnId="{353936D0-0FC4-4D93-ABA5-892905501F91}">
      <dgm:prSet/>
      <dgm:spPr/>
    </dgm:pt>
    <dgm:pt modelId="{B513BA66-9079-42A9-9049-3CA0B3463B12}">
      <dgm:prSet/>
      <dgm:spPr/>
      <dgm:t>
        <a:bodyPr/>
        <a:lstStyle/>
        <a:p>
          <a:endParaRPr lang="en-US"/>
        </a:p>
      </dgm:t>
    </dgm:pt>
    <dgm:pt modelId="{13FEA3C8-239D-4FF1-847C-7B6F5CF38703}" type="parTrans" cxnId="{F4EDBBBE-4038-48BA-9F2A-4B18CF6644F4}">
      <dgm:prSet/>
      <dgm:spPr/>
    </dgm:pt>
    <dgm:pt modelId="{03FCEF9D-541A-4441-8A37-EF26F3F42F0B}" type="sibTrans" cxnId="{F4EDBBBE-4038-48BA-9F2A-4B18CF6644F4}">
      <dgm:prSet/>
      <dgm:spPr/>
    </dgm:pt>
    <dgm:pt modelId="{F3341E68-5B26-4B89-9A30-A5F946908E15}">
      <dgm:prSet/>
      <dgm:spPr/>
      <dgm:t>
        <a:bodyPr/>
        <a:lstStyle/>
        <a:p>
          <a:endParaRPr lang="en-US"/>
        </a:p>
      </dgm:t>
    </dgm:pt>
    <dgm:pt modelId="{0A3A3B49-2811-4325-81BD-3A5FA8C58D97}" type="parTrans" cxnId="{1ED63972-6C5B-4C2F-B69E-4C456F2D6142}">
      <dgm:prSet/>
      <dgm:spPr/>
    </dgm:pt>
    <dgm:pt modelId="{244A21FD-714D-4026-9E02-F8AE439216CE}" type="sibTrans" cxnId="{1ED63972-6C5B-4C2F-B69E-4C456F2D6142}">
      <dgm:prSet/>
      <dgm:spPr/>
    </dgm:pt>
    <dgm:pt modelId="{4C07CA16-3E35-4311-91AD-6CE063F93227}">
      <dgm:prSet/>
      <dgm:spPr/>
      <dgm:t>
        <a:bodyPr/>
        <a:lstStyle/>
        <a:p>
          <a:endParaRPr lang="en-US"/>
        </a:p>
      </dgm:t>
    </dgm:pt>
    <dgm:pt modelId="{2453FE5B-1777-4C96-BC91-9F5FCF51AE43}" type="parTrans" cxnId="{7C1A3C8A-5602-4DE3-8649-AEDA7ACFE415}">
      <dgm:prSet/>
      <dgm:spPr/>
    </dgm:pt>
    <dgm:pt modelId="{6865FA83-BAC2-45B5-8DB5-71C12FB20AC9}" type="sibTrans" cxnId="{7C1A3C8A-5602-4DE3-8649-AEDA7ACFE415}">
      <dgm:prSet/>
      <dgm:spPr/>
    </dgm:pt>
    <dgm:pt modelId="{98061532-8A5E-416D-9526-0524737EB6D3}">
      <dgm:prSet/>
      <dgm:spPr/>
      <dgm:t>
        <a:bodyPr/>
        <a:lstStyle/>
        <a:p>
          <a:endParaRPr lang="en-US"/>
        </a:p>
      </dgm:t>
    </dgm:pt>
    <dgm:pt modelId="{ED49FFC8-9736-43EB-A4B0-6659655AF40B}" type="parTrans" cxnId="{99E83D71-002F-41C0-9DCE-37DF1AF2716F}">
      <dgm:prSet/>
      <dgm:spPr/>
    </dgm:pt>
    <dgm:pt modelId="{539C8E41-8C51-4FC3-AE7E-056ACC313C2B}" type="sibTrans" cxnId="{99E83D71-002F-41C0-9DCE-37DF1AF2716F}">
      <dgm:prSet/>
      <dgm:spPr/>
    </dgm:pt>
    <dgm:pt modelId="{26A6E5F5-95F0-4658-85A6-800E7DDDAFAB}">
      <dgm:prSet/>
      <dgm:spPr/>
      <dgm:t>
        <a:bodyPr/>
        <a:lstStyle/>
        <a:p>
          <a:endParaRPr lang="en-US"/>
        </a:p>
      </dgm:t>
    </dgm:pt>
    <dgm:pt modelId="{3BAF1121-6EAC-491C-8352-B74D967C35FC}" type="parTrans" cxnId="{BC52C361-2E8E-4CE5-845F-1EB13EE8010A}">
      <dgm:prSet/>
      <dgm:spPr/>
    </dgm:pt>
    <dgm:pt modelId="{D741BD3F-92D5-43A0-B1F6-DBD5531F8005}" type="sibTrans" cxnId="{BC52C361-2E8E-4CE5-845F-1EB13EE8010A}">
      <dgm:prSet/>
      <dgm:spPr/>
    </dgm:pt>
    <dgm:pt modelId="{F50DB23F-CE68-40E9-ADB3-2A349A7D8E7A}" type="pres">
      <dgm:prSet presAssocID="{1465D704-2E27-4D05-BE23-18ECE109C4F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5E70F50-B322-4299-8E53-5B51B7BE8A17}" type="pres">
      <dgm:prSet presAssocID="{3B79FB20-A15E-4E46-9082-3DB51E7D65D6}" presName="hierRoot1" presStyleCnt="0">
        <dgm:presLayoutVars>
          <dgm:hierBranch/>
        </dgm:presLayoutVars>
      </dgm:prSet>
      <dgm:spPr/>
    </dgm:pt>
    <dgm:pt modelId="{1C350C3E-C9A9-494C-992A-C2EBFEEF5B7E}" type="pres">
      <dgm:prSet presAssocID="{3B79FB20-A15E-4E46-9082-3DB51E7D65D6}" presName="rootComposite1" presStyleCnt="0"/>
      <dgm:spPr/>
    </dgm:pt>
    <dgm:pt modelId="{268746DE-D8EF-4CBD-A277-D75BDE32FC83}" type="pres">
      <dgm:prSet presAssocID="{3B79FB20-A15E-4E46-9082-3DB51E7D65D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1D6D3C-6C78-4EF4-A99D-D2EE5EA78BC8}" type="pres">
      <dgm:prSet presAssocID="{3B79FB20-A15E-4E46-9082-3DB51E7D65D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6707E2C-B75C-4A07-A3BF-6E0412A6B559}" type="pres">
      <dgm:prSet presAssocID="{3B79FB20-A15E-4E46-9082-3DB51E7D65D6}" presName="hierChild2" presStyleCnt="0"/>
      <dgm:spPr/>
    </dgm:pt>
    <dgm:pt modelId="{24484E3B-1ED6-40C4-A097-11D66D4B457B}" type="pres">
      <dgm:prSet presAssocID="{1D2E1DA4-34E8-4326-BB6E-488F6B87D330}" presName="Name35" presStyleLbl="parChTrans1D2" presStyleIdx="0" presStyleCnt="2"/>
      <dgm:spPr/>
    </dgm:pt>
    <dgm:pt modelId="{CB7D8EAB-1FEA-4384-AAAC-29E11BFE22C1}" type="pres">
      <dgm:prSet presAssocID="{4A60EAF7-987C-4DA9-8036-FB29231BB490}" presName="hierRoot2" presStyleCnt="0">
        <dgm:presLayoutVars>
          <dgm:hierBranch/>
        </dgm:presLayoutVars>
      </dgm:prSet>
      <dgm:spPr/>
    </dgm:pt>
    <dgm:pt modelId="{92B57F55-FA57-4194-94AC-B36A5FC35B59}" type="pres">
      <dgm:prSet presAssocID="{4A60EAF7-987C-4DA9-8036-FB29231BB490}" presName="rootComposite" presStyleCnt="0"/>
      <dgm:spPr/>
    </dgm:pt>
    <dgm:pt modelId="{D81171B3-576B-4F33-BCF5-2FC61CEBF670}" type="pres">
      <dgm:prSet presAssocID="{4A60EAF7-987C-4DA9-8036-FB29231BB49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87EB1D-298D-45AD-9561-B756F14F4A17}" type="pres">
      <dgm:prSet presAssocID="{4A60EAF7-987C-4DA9-8036-FB29231BB490}" presName="rootConnector" presStyleLbl="node2" presStyleIdx="0" presStyleCnt="2"/>
      <dgm:spPr/>
      <dgm:t>
        <a:bodyPr/>
        <a:lstStyle/>
        <a:p>
          <a:endParaRPr lang="en-US"/>
        </a:p>
      </dgm:t>
    </dgm:pt>
    <dgm:pt modelId="{ED61480A-AAC0-4C42-B273-22D1E4EDC446}" type="pres">
      <dgm:prSet presAssocID="{4A60EAF7-987C-4DA9-8036-FB29231BB490}" presName="hierChild4" presStyleCnt="0"/>
      <dgm:spPr/>
    </dgm:pt>
    <dgm:pt modelId="{6353EC4C-E04F-4536-A6B6-324CC6A9DDD7}" type="pres">
      <dgm:prSet presAssocID="{13FEA3C8-239D-4FF1-847C-7B6F5CF38703}" presName="Name35" presStyleLbl="parChTrans1D3" presStyleIdx="0" presStyleCnt="4"/>
      <dgm:spPr/>
    </dgm:pt>
    <dgm:pt modelId="{210299F7-5A50-47FC-8E82-008246401F17}" type="pres">
      <dgm:prSet presAssocID="{B513BA66-9079-42A9-9049-3CA0B3463B12}" presName="hierRoot2" presStyleCnt="0">
        <dgm:presLayoutVars>
          <dgm:hierBranch/>
        </dgm:presLayoutVars>
      </dgm:prSet>
      <dgm:spPr/>
    </dgm:pt>
    <dgm:pt modelId="{32830923-E42C-4C81-85E7-AAA18B5C50C9}" type="pres">
      <dgm:prSet presAssocID="{B513BA66-9079-42A9-9049-3CA0B3463B12}" presName="rootComposite" presStyleCnt="0"/>
      <dgm:spPr/>
    </dgm:pt>
    <dgm:pt modelId="{A4D093A5-3FC1-4BBF-B01F-9CAB3473D3B0}" type="pres">
      <dgm:prSet presAssocID="{B513BA66-9079-42A9-9049-3CA0B3463B12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A1B317-8F0A-4E62-B89F-0D6122FB3803}" type="pres">
      <dgm:prSet presAssocID="{B513BA66-9079-42A9-9049-3CA0B3463B12}" presName="rootConnector" presStyleLbl="node3" presStyleIdx="0" presStyleCnt="4"/>
      <dgm:spPr/>
      <dgm:t>
        <a:bodyPr/>
        <a:lstStyle/>
        <a:p>
          <a:endParaRPr lang="en-US"/>
        </a:p>
      </dgm:t>
    </dgm:pt>
    <dgm:pt modelId="{E5931EF2-6D82-447B-9738-A3ED5AE62DAF}" type="pres">
      <dgm:prSet presAssocID="{B513BA66-9079-42A9-9049-3CA0B3463B12}" presName="hierChild4" presStyleCnt="0"/>
      <dgm:spPr/>
    </dgm:pt>
    <dgm:pt modelId="{5036D2F5-C59B-4A9E-946B-0523E9387F1B}" type="pres">
      <dgm:prSet presAssocID="{B513BA66-9079-42A9-9049-3CA0B3463B12}" presName="hierChild5" presStyleCnt="0"/>
      <dgm:spPr/>
    </dgm:pt>
    <dgm:pt modelId="{CACA7C34-6586-4F4C-B50B-3A0B3FAE9C45}" type="pres">
      <dgm:prSet presAssocID="{0A3A3B49-2811-4325-81BD-3A5FA8C58D97}" presName="Name35" presStyleLbl="parChTrans1D3" presStyleIdx="1" presStyleCnt="4"/>
      <dgm:spPr/>
    </dgm:pt>
    <dgm:pt modelId="{382D1D8F-BC7F-4DEA-BF14-F71ED819E4E8}" type="pres">
      <dgm:prSet presAssocID="{F3341E68-5B26-4B89-9A30-A5F946908E15}" presName="hierRoot2" presStyleCnt="0">
        <dgm:presLayoutVars>
          <dgm:hierBranch/>
        </dgm:presLayoutVars>
      </dgm:prSet>
      <dgm:spPr/>
    </dgm:pt>
    <dgm:pt modelId="{31B581DC-B180-40BD-8195-B0AE82FB47B5}" type="pres">
      <dgm:prSet presAssocID="{F3341E68-5B26-4B89-9A30-A5F946908E15}" presName="rootComposite" presStyleCnt="0"/>
      <dgm:spPr/>
    </dgm:pt>
    <dgm:pt modelId="{BA717F8F-324E-48CE-8364-CC24E5951BC5}" type="pres">
      <dgm:prSet presAssocID="{F3341E68-5B26-4B89-9A30-A5F946908E15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DAA2CE-C41D-49CC-86BD-F301D9F7AEEB}" type="pres">
      <dgm:prSet presAssocID="{F3341E68-5B26-4B89-9A30-A5F946908E15}" presName="rootConnector" presStyleLbl="node3" presStyleIdx="1" presStyleCnt="4"/>
      <dgm:spPr/>
      <dgm:t>
        <a:bodyPr/>
        <a:lstStyle/>
        <a:p>
          <a:endParaRPr lang="en-US"/>
        </a:p>
      </dgm:t>
    </dgm:pt>
    <dgm:pt modelId="{5F9900BA-37FA-4AAF-9B8B-4A5E7A766A24}" type="pres">
      <dgm:prSet presAssocID="{F3341E68-5B26-4B89-9A30-A5F946908E15}" presName="hierChild4" presStyleCnt="0"/>
      <dgm:spPr/>
    </dgm:pt>
    <dgm:pt modelId="{E4DBB1B1-00E1-4042-ADCC-A9DE6F2036EE}" type="pres">
      <dgm:prSet presAssocID="{F3341E68-5B26-4B89-9A30-A5F946908E15}" presName="hierChild5" presStyleCnt="0"/>
      <dgm:spPr/>
    </dgm:pt>
    <dgm:pt modelId="{4FEF6B7A-2792-4BD4-971F-80309770AB50}" type="pres">
      <dgm:prSet presAssocID="{4A60EAF7-987C-4DA9-8036-FB29231BB490}" presName="hierChild5" presStyleCnt="0"/>
      <dgm:spPr/>
    </dgm:pt>
    <dgm:pt modelId="{DFD4199B-BD3D-4BBA-994D-618B5F82441F}" type="pres">
      <dgm:prSet presAssocID="{2453FE5B-1777-4C96-BC91-9F5FCF51AE43}" presName="Name35" presStyleLbl="parChTrans1D2" presStyleIdx="1" presStyleCnt="2"/>
      <dgm:spPr/>
    </dgm:pt>
    <dgm:pt modelId="{7FB97358-CCA5-449F-BA2B-D38202925A7F}" type="pres">
      <dgm:prSet presAssocID="{4C07CA16-3E35-4311-91AD-6CE063F93227}" presName="hierRoot2" presStyleCnt="0">
        <dgm:presLayoutVars>
          <dgm:hierBranch/>
        </dgm:presLayoutVars>
      </dgm:prSet>
      <dgm:spPr/>
    </dgm:pt>
    <dgm:pt modelId="{158FF5D9-F498-4452-B318-9E11940B42B2}" type="pres">
      <dgm:prSet presAssocID="{4C07CA16-3E35-4311-91AD-6CE063F93227}" presName="rootComposite" presStyleCnt="0"/>
      <dgm:spPr/>
    </dgm:pt>
    <dgm:pt modelId="{ED8AB2D8-EC7F-4B54-B70B-101EAB964D8E}" type="pres">
      <dgm:prSet presAssocID="{4C07CA16-3E35-4311-91AD-6CE063F9322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91E406-19B0-4312-B2D2-19D5CA1F372B}" type="pres">
      <dgm:prSet presAssocID="{4C07CA16-3E35-4311-91AD-6CE063F93227}" presName="rootConnector" presStyleLbl="node2" presStyleIdx="1" presStyleCnt="2"/>
      <dgm:spPr/>
      <dgm:t>
        <a:bodyPr/>
        <a:lstStyle/>
        <a:p>
          <a:endParaRPr lang="en-US"/>
        </a:p>
      </dgm:t>
    </dgm:pt>
    <dgm:pt modelId="{BC46275D-70F2-4119-AA00-FC69E827E578}" type="pres">
      <dgm:prSet presAssocID="{4C07CA16-3E35-4311-91AD-6CE063F93227}" presName="hierChild4" presStyleCnt="0"/>
      <dgm:spPr/>
    </dgm:pt>
    <dgm:pt modelId="{DFAE10AC-4649-46E7-8045-6AE5D85B58FD}" type="pres">
      <dgm:prSet presAssocID="{ED49FFC8-9736-43EB-A4B0-6659655AF40B}" presName="Name35" presStyleLbl="parChTrans1D3" presStyleIdx="2" presStyleCnt="4"/>
      <dgm:spPr/>
    </dgm:pt>
    <dgm:pt modelId="{C42A21F2-2BFB-4A9C-9FA5-D097433FA45A}" type="pres">
      <dgm:prSet presAssocID="{98061532-8A5E-416D-9526-0524737EB6D3}" presName="hierRoot2" presStyleCnt="0">
        <dgm:presLayoutVars>
          <dgm:hierBranch/>
        </dgm:presLayoutVars>
      </dgm:prSet>
      <dgm:spPr/>
    </dgm:pt>
    <dgm:pt modelId="{99200BED-CB40-4D8A-90A4-56CF91587C73}" type="pres">
      <dgm:prSet presAssocID="{98061532-8A5E-416D-9526-0524737EB6D3}" presName="rootComposite" presStyleCnt="0"/>
      <dgm:spPr/>
    </dgm:pt>
    <dgm:pt modelId="{81EFE9CC-5193-44B8-8E27-C8CC5E910FF9}" type="pres">
      <dgm:prSet presAssocID="{98061532-8A5E-416D-9526-0524737EB6D3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CE55A5-40F1-40F4-9D5E-957D5EE0E340}" type="pres">
      <dgm:prSet presAssocID="{98061532-8A5E-416D-9526-0524737EB6D3}" presName="rootConnector" presStyleLbl="node3" presStyleIdx="2" presStyleCnt="4"/>
      <dgm:spPr/>
      <dgm:t>
        <a:bodyPr/>
        <a:lstStyle/>
        <a:p>
          <a:endParaRPr lang="en-US"/>
        </a:p>
      </dgm:t>
    </dgm:pt>
    <dgm:pt modelId="{855B78C4-A89D-4A2D-AACB-BE6D45E8D9E2}" type="pres">
      <dgm:prSet presAssocID="{98061532-8A5E-416D-9526-0524737EB6D3}" presName="hierChild4" presStyleCnt="0"/>
      <dgm:spPr/>
    </dgm:pt>
    <dgm:pt modelId="{7ECA51BC-62D9-4A1A-AF13-52718B44AE06}" type="pres">
      <dgm:prSet presAssocID="{98061532-8A5E-416D-9526-0524737EB6D3}" presName="hierChild5" presStyleCnt="0"/>
      <dgm:spPr/>
    </dgm:pt>
    <dgm:pt modelId="{E24E9E21-86F9-4C4C-AE8A-130DD3B054E6}" type="pres">
      <dgm:prSet presAssocID="{3BAF1121-6EAC-491C-8352-B74D967C35FC}" presName="Name35" presStyleLbl="parChTrans1D3" presStyleIdx="3" presStyleCnt="4"/>
      <dgm:spPr/>
    </dgm:pt>
    <dgm:pt modelId="{BEF09E50-7442-48B5-B091-28C4B4EEEEBE}" type="pres">
      <dgm:prSet presAssocID="{26A6E5F5-95F0-4658-85A6-800E7DDDAFAB}" presName="hierRoot2" presStyleCnt="0">
        <dgm:presLayoutVars>
          <dgm:hierBranch/>
        </dgm:presLayoutVars>
      </dgm:prSet>
      <dgm:spPr/>
    </dgm:pt>
    <dgm:pt modelId="{686A6C51-E0ED-4250-B602-C712D0E82864}" type="pres">
      <dgm:prSet presAssocID="{26A6E5F5-95F0-4658-85A6-800E7DDDAFAB}" presName="rootComposite" presStyleCnt="0"/>
      <dgm:spPr/>
    </dgm:pt>
    <dgm:pt modelId="{F4F957FC-3BAE-4440-A0E4-C5DA66DF3F2F}" type="pres">
      <dgm:prSet presAssocID="{26A6E5F5-95F0-4658-85A6-800E7DDDAFAB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10A43F-207A-4FE5-8F4D-63DFD61934B8}" type="pres">
      <dgm:prSet presAssocID="{26A6E5F5-95F0-4658-85A6-800E7DDDAFAB}" presName="rootConnector" presStyleLbl="node3" presStyleIdx="3" presStyleCnt="4"/>
      <dgm:spPr/>
      <dgm:t>
        <a:bodyPr/>
        <a:lstStyle/>
        <a:p>
          <a:endParaRPr lang="en-US"/>
        </a:p>
      </dgm:t>
    </dgm:pt>
    <dgm:pt modelId="{4B863494-7C97-4C97-A291-B4EFA42FBC6A}" type="pres">
      <dgm:prSet presAssocID="{26A6E5F5-95F0-4658-85A6-800E7DDDAFAB}" presName="hierChild4" presStyleCnt="0"/>
      <dgm:spPr/>
    </dgm:pt>
    <dgm:pt modelId="{619EB5BF-B266-4D41-904C-7C85C429708C}" type="pres">
      <dgm:prSet presAssocID="{26A6E5F5-95F0-4658-85A6-800E7DDDAFAB}" presName="hierChild5" presStyleCnt="0"/>
      <dgm:spPr/>
    </dgm:pt>
    <dgm:pt modelId="{F5DABFA9-5E6B-431B-B397-1B43011922BE}" type="pres">
      <dgm:prSet presAssocID="{4C07CA16-3E35-4311-91AD-6CE063F93227}" presName="hierChild5" presStyleCnt="0"/>
      <dgm:spPr/>
    </dgm:pt>
    <dgm:pt modelId="{FA35B79A-404D-4902-B338-CCAFADF0526E}" type="pres">
      <dgm:prSet presAssocID="{3B79FB20-A15E-4E46-9082-3DB51E7D65D6}" presName="hierChild3" presStyleCnt="0"/>
      <dgm:spPr/>
    </dgm:pt>
  </dgm:ptLst>
  <dgm:cxnLst>
    <dgm:cxn modelId="{D5969E19-E1F4-044B-80CF-EB738B17E1B1}" type="presOf" srcId="{13FEA3C8-239D-4FF1-847C-7B6F5CF38703}" destId="{6353EC4C-E04F-4536-A6B6-324CC6A9DDD7}" srcOrd="0" destOrd="0" presId="urn:microsoft.com/office/officeart/2005/8/layout/orgChart1"/>
    <dgm:cxn modelId="{BA19BB8B-C070-0D41-8F67-623F661F0E6C}" type="presOf" srcId="{1465D704-2E27-4D05-BE23-18ECE109C4F0}" destId="{F50DB23F-CE68-40E9-ADB3-2A349A7D8E7A}" srcOrd="0" destOrd="0" presId="urn:microsoft.com/office/officeart/2005/8/layout/orgChart1"/>
    <dgm:cxn modelId="{7C1A3C8A-5602-4DE3-8649-AEDA7ACFE415}" srcId="{3B79FB20-A15E-4E46-9082-3DB51E7D65D6}" destId="{4C07CA16-3E35-4311-91AD-6CE063F93227}" srcOrd="1" destOrd="0" parTransId="{2453FE5B-1777-4C96-BC91-9F5FCF51AE43}" sibTransId="{6865FA83-BAC2-45B5-8DB5-71C12FB20AC9}"/>
    <dgm:cxn modelId="{C8B2B52A-01EF-4F4D-938C-97A50787065B}" type="presOf" srcId="{3BAF1121-6EAC-491C-8352-B74D967C35FC}" destId="{E24E9E21-86F9-4C4C-AE8A-130DD3B054E6}" srcOrd="0" destOrd="0" presId="urn:microsoft.com/office/officeart/2005/8/layout/orgChart1"/>
    <dgm:cxn modelId="{C1340EB1-80EA-A54F-A1CA-39D8DB4E5DA0}" type="presOf" srcId="{ED49FFC8-9736-43EB-A4B0-6659655AF40B}" destId="{DFAE10AC-4649-46E7-8045-6AE5D85B58FD}" srcOrd="0" destOrd="0" presId="urn:microsoft.com/office/officeart/2005/8/layout/orgChart1"/>
    <dgm:cxn modelId="{5E08558B-B78D-414D-BE4B-EE84A99664FE}" type="presOf" srcId="{B513BA66-9079-42A9-9049-3CA0B3463B12}" destId="{72A1B317-8F0A-4E62-B89F-0D6122FB3803}" srcOrd="1" destOrd="0" presId="urn:microsoft.com/office/officeart/2005/8/layout/orgChart1"/>
    <dgm:cxn modelId="{7AA7D8D2-6C06-424D-8A84-0C723B268279}" type="presOf" srcId="{26A6E5F5-95F0-4658-85A6-800E7DDDAFAB}" destId="{9010A43F-207A-4FE5-8F4D-63DFD61934B8}" srcOrd="1" destOrd="0" presId="urn:microsoft.com/office/officeart/2005/8/layout/orgChart1"/>
    <dgm:cxn modelId="{F4EDBBBE-4038-48BA-9F2A-4B18CF6644F4}" srcId="{4A60EAF7-987C-4DA9-8036-FB29231BB490}" destId="{B513BA66-9079-42A9-9049-3CA0B3463B12}" srcOrd="0" destOrd="0" parTransId="{13FEA3C8-239D-4FF1-847C-7B6F5CF38703}" sibTransId="{03FCEF9D-541A-4441-8A37-EF26F3F42F0B}"/>
    <dgm:cxn modelId="{99E83D71-002F-41C0-9DCE-37DF1AF2716F}" srcId="{4C07CA16-3E35-4311-91AD-6CE063F93227}" destId="{98061532-8A5E-416D-9526-0524737EB6D3}" srcOrd="0" destOrd="0" parTransId="{ED49FFC8-9736-43EB-A4B0-6659655AF40B}" sibTransId="{539C8E41-8C51-4FC3-AE7E-056ACC313C2B}"/>
    <dgm:cxn modelId="{E42D941A-3549-AF42-B700-79F323E1B7DC}" type="presOf" srcId="{1D2E1DA4-34E8-4326-BB6E-488F6B87D330}" destId="{24484E3B-1ED6-40C4-A097-11D66D4B457B}" srcOrd="0" destOrd="0" presId="urn:microsoft.com/office/officeart/2005/8/layout/orgChart1"/>
    <dgm:cxn modelId="{2BCA0213-6C2D-F749-984A-670B0F66C6BC}" type="presOf" srcId="{4A60EAF7-987C-4DA9-8036-FB29231BB490}" destId="{D81171B3-576B-4F33-BCF5-2FC61CEBF670}" srcOrd="0" destOrd="0" presId="urn:microsoft.com/office/officeart/2005/8/layout/orgChart1"/>
    <dgm:cxn modelId="{D8788647-7822-DA48-BA5F-4DD9969EB821}" type="presOf" srcId="{3B79FB20-A15E-4E46-9082-3DB51E7D65D6}" destId="{BB1D6D3C-6C78-4EF4-A99D-D2EE5EA78BC8}" srcOrd="1" destOrd="0" presId="urn:microsoft.com/office/officeart/2005/8/layout/orgChart1"/>
    <dgm:cxn modelId="{7DA6E229-9C17-F04B-B1BE-604BB2627984}" type="presOf" srcId="{B513BA66-9079-42A9-9049-3CA0B3463B12}" destId="{A4D093A5-3FC1-4BBF-B01F-9CAB3473D3B0}" srcOrd="0" destOrd="0" presId="urn:microsoft.com/office/officeart/2005/8/layout/orgChart1"/>
    <dgm:cxn modelId="{52A49F0D-C089-3B44-A4F5-F40D5CC5A006}" type="presOf" srcId="{3B79FB20-A15E-4E46-9082-3DB51E7D65D6}" destId="{268746DE-D8EF-4CBD-A277-D75BDE32FC83}" srcOrd="0" destOrd="0" presId="urn:microsoft.com/office/officeart/2005/8/layout/orgChart1"/>
    <dgm:cxn modelId="{47D72CE6-7779-1942-881B-7769FD6159E1}" type="presOf" srcId="{98061532-8A5E-416D-9526-0524737EB6D3}" destId="{89CE55A5-40F1-40F4-9D5E-957D5EE0E340}" srcOrd="1" destOrd="0" presId="urn:microsoft.com/office/officeart/2005/8/layout/orgChart1"/>
    <dgm:cxn modelId="{BC52C361-2E8E-4CE5-845F-1EB13EE8010A}" srcId="{4C07CA16-3E35-4311-91AD-6CE063F93227}" destId="{26A6E5F5-95F0-4658-85A6-800E7DDDAFAB}" srcOrd="1" destOrd="0" parTransId="{3BAF1121-6EAC-491C-8352-B74D967C35FC}" sibTransId="{D741BD3F-92D5-43A0-B1F6-DBD5531F8005}"/>
    <dgm:cxn modelId="{1A1116AF-748B-2740-933F-6B16290377CF}" type="presOf" srcId="{4C07CA16-3E35-4311-91AD-6CE063F93227}" destId="{ED8AB2D8-EC7F-4B54-B70B-101EAB964D8E}" srcOrd="0" destOrd="0" presId="urn:microsoft.com/office/officeart/2005/8/layout/orgChart1"/>
    <dgm:cxn modelId="{DBE67CCA-0AD9-3440-92A8-BA44D35D7C09}" type="presOf" srcId="{F3341E68-5B26-4B89-9A30-A5F946908E15}" destId="{BA717F8F-324E-48CE-8364-CC24E5951BC5}" srcOrd="0" destOrd="0" presId="urn:microsoft.com/office/officeart/2005/8/layout/orgChart1"/>
    <dgm:cxn modelId="{32ECA8CF-E209-C24B-A615-8E56C59DFCB4}" type="presOf" srcId="{0A3A3B49-2811-4325-81BD-3A5FA8C58D97}" destId="{CACA7C34-6586-4F4C-B50B-3A0B3FAE9C45}" srcOrd="0" destOrd="0" presId="urn:microsoft.com/office/officeart/2005/8/layout/orgChart1"/>
    <dgm:cxn modelId="{353936D0-0FC4-4D93-ABA5-892905501F91}" srcId="{3B79FB20-A15E-4E46-9082-3DB51E7D65D6}" destId="{4A60EAF7-987C-4DA9-8036-FB29231BB490}" srcOrd="0" destOrd="0" parTransId="{1D2E1DA4-34E8-4326-BB6E-488F6B87D330}" sibTransId="{556F39D7-1051-499D-83FC-F76E722C766E}"/>
    <dgm:cxn modelId="{1ED63972-6C5B-4C2F-B69E-4C456F2D6142}" srcId="{4A60EAF7-987C-4DA9-8036-FB29231BB490}" destId="{F3341E68-5B26-4B89-9A30-A5F946908E15}" srcOrd="1" destOrd="0" parTransId="{0A3A3B49-2811-4325-81BD-3A5FA8C58D97}" sibTransId="{244A21FD-714D-4026-9E02-F8AE439216CE}"/>
    <dgm:cxn modelId="{243C29A9-7DC9-4372-BD93-ADE446F37124}" srcId="{1465D704-2E27-4D05-BE23-18ECE109C4F0}" destId="{3B79FB20-A15E-4E46-9082-3DB51E7D65D6}" srcOrd="0" destOrd="0" parTransId="{03A79A03-04ED-4B7C-B707-DCE242E17974}" sibTransId="{869E45A8-964B-46EA-B8C2-167B9344370C}"/>
    <dgm:cxn modelId="{EEDDE466-FDE4-F84C-8839-51DA52547E18}" type="presOf" srcId="{4C07CA16-3E35-4311-91AD-6CE063F93227}" destId="{FE91E406-19B0-4312-B2D2-19D5CA1F372B}" srcOrd="1" destOrd="0" presId="urn:microsoft.com/office/officeart/2005/8/layout/orgChart1"/>
    <dgm:cxn modelId="{CC255578-5E9E-CE48-BF49-1F9B34D41D0F}" type="presOf" srcId="{F3341E68-5B26-4B89-9A30-A5F946908E15}" destId="{E3DAA2CE-C41D-49CC-86BD-F301D9F7AEEB}" srcOrd="1" destOrd="0" presId="urn:microsoft.com/office/officeart/2005/8/layout/orgChart1"/>
    <dgm:cxn modelId="{A58DCE17-3FF2-6B48-B6E5-88DFE39CB6D2}" type="presOf" srcId="{26A6E5F5-95F0-4658-85A6-800E7DDDAFAB}" destId="{F4F957FC-3BAE-4440-A0E4-C5DA66DF3F2F}" srcOrd="0" destOrd="0" presId="urn:microsoft.com/office/officeart/2005/8/layout/orgChart1"/>
    <dgm:cxn modelId="{15D66A62-0BE7-4149-9F26-23A356504108}" type="presOf" srcId="{4A60EAF7-987C-4DA9-8036-FB29231BB490}" destId="{6E87EB1D-298D-45AD-9561-B756F14F4A17}" srcOrd="1" destOrd="0" presId="urn:microsoft.com/office/officeart/2005/8/layout/orgChart1"/>
    <dgm:cxn modelId="{157C92E7-94A3-864C-8F7D-5CADC46F1348}" type="presOf" srcId="{2453FE5B-1777-4C96-BC91-9F5FCF51AE43}" destId="{DFD4199B-BD3D-4BBA-994D-618B5F82441F}" srcOrd="0" destOrd="0" presId="urn:microsoft.com/office/officeart/2005/8/layout/orgChart1"/>
    <dgm:cxn modelId="{4E119AF2-D146-E043-8BA8-FA0DEA465FB6}" type="presOf" srcId="{98061532-8A5E-416D-9526-0524737EB6D3}" destId="{81EFE9CC-5193-44B8-8E27-C8CC5E910FF9}" srcOrd="0" destOrd="0" presId="urn:microsoft.com/office/officeart/2005/8/layout/orgChart1"/>
    <dgm:cxn modelId="{D80FCAE5-EB2E-3F43-809E-CA5B6CF684A1}" type="presParOf" srcId="{F50DB23F-CE68-40E9-ADB3-2A349A7D8E7A}" destId="{55E70F50-B322-4299-8E53-5B51B7BE8A17}" srcOrd="0" destOrd="0" presId="urn:microsoft.com/office/officeart/2005/8/layout/orgChart1"/>
    <dgm:cxn modelId="{A61BAF2B-0563-0E4D-A9E0-070168D3E4D8}" type="presParOf" srcId="{55E70F50-B322-4299-8E53-5B51B7BE8A17}" destId="{1C350C3E-C9A9-494C-992A-C2EBFEEF5B7E}" srcOrd="0" destOrd="0" presId="urn:microsoft.com/office/officeart/2005/8/layout/orgChart1"/>
    <dgm:cxn modelId="{374A3E72-C349-534C-AEEC-8F968B21E072}" type="presParOf" srcId="{1C350C3E-C9A9-494C-992A-C2EBFEEF5B7E}" destId="{268746DE-D8EF-4CBD-A277-D75BDE32FC83}" srcOrd="0" destOrd="0" presId="urn:microsoft.com/office/officeart/2005/8/layout/orgChart1"/>
    <dgm:cxn modelId="{53F6D61F-E336-4946-B00E-EB904243A4CA}" type="presParOf" srcId="{1C350C3E-C9A9-494C-992A-C2EBFEEF5B7E}" destId="{BB1D6D3C-6C78-4EF4-A99D-D2EE5EA78BC8}" srcOrd="1" destOrd="0" presId="urn:microsoft.com/office/officeart/2005/8/layout/orgChart1"/>
    <dgm:cxn modelId="{1F049225-8C95-E943-B91B-2EB671CE5201}" type="presParOf" srcId="{55E70F50-B322-4299-8E53-5B51B7BE8A17}" destId="{46707E2C-B75C-4A07-A3BF-6E0412A6B559}" srcOrd="1" destOrd="0" presId="urn:microsoft.com/office/officeart/2005/8/layout/orgChart1"/>
    <dgm:cxn modelId="{FE2BE666-35B9-2343-BF1A-046253EEA85A}" type="presParOf" srcId="{46707E2C-B75C-4A07-A3BF-6E0412A6B559}" destId="{24484E3B-1ED6-40C4-A097-11D66D4B457B}" srcOrd="0" destOrd="0" presId="urn:microsoft.com/office/officeart/2005/8/layout/orgChart1"/>
    <dgm:cxn modelId="{A7D73ACE-2AC2-214D-BDD1-2C746A99D7F7}" type="presParOf" srcId="{46707E2C-B75C-4A07-A3BF-6E0412A6B559}" destId="{CB7D8EAB-1FEA-4384-AAAC-29E11BFE22C1}" srcOrd="1" destOrd="0" presId="urn:microsoft.com/office/officeart/2005/8/layout/orgChart1"/>
    <dgm:cxn modelId="{688789E4-6F41-374A-BA66-408D87C67D36}" type="presParOf" srcId="{CB7D8EAB-1FEA-4384-AAAC-29E11BFE22C1}" destId="{92B57F55-FA57-4194-94AC-B36A5FC35B59}" srcOrd="0" destOrd="0" presId="urn:microsoft.com/office/officeart/2005/8/layout/orgChart1"/>
    <dgm:cxn modelId="{00C06CE6-04D7-8848-84A0-6F947869D170}" type="presParOf" srcId="{92B57F55-FA57-4194-94AC-B36A5FC35B59}" destId="{D81171B3-576B-4F33-BCF5-2FC61CEBF670}" srcOrd="0" destOrd="0" presId="urn:microsoft.com/office/officeart/2005/8/layout/orgChart1"/>
    <dgm:cxn modelId="{822BA1A5-04E7-694D-ACD3-7AB7DA60523E}" type="presParOf" srcId="{92B57F55-FA57-4194-94AC-B36A5FC35B59}" destId="{6E87EB1D-298D-45AD-9561-B756F14F4A17}" srcOrd="1" destOrd="0" presId="urn:microsoft.com/office/officeart/2005/8/layout/orgChart1"/>
    <dgm:cxn modelId="{52BBFF64-1D02-4C44-8BDD-92140A54F97D}" type="presParOf" srcId="{CB7D8EAB-1FEA-4384-AAAC-29E11BFE22C1}" destId="{ED61480A-AAC0-4C42-B273-22D1E4EDC446}" srcOrd="1" destOrd="0" presId="urn:microsoft.com/office/officeart/2005/8/layout/orgChart1"/>
    <dgm:cxn modelId="{82C4595B-72F5-364F-9A36-6C8C6C1BA41A}" type="presParOf" srcId="{ED61480A-AAC0-4C42-B273-22D1E4EDC446}" destId="{6353EC4C-E04F-4536-A6B6-324CC6A9DDD7}" srcOrd="0" destOrd="0" presId="urn:microsoft.com/office/officeart/2005/8/layout/orgChart1"/>
    <dgm:cxn modelId="{45EACAFC-7665-7646-9C2D-856C708946EB}" type="presParOf" srcId="{ED61480A-AAC0-4C42-B273-22D1E4EDC446}" destId="{210299F7-5A50-47FC-8E82-008246401F17}" srcOrd="1" destOrd="0" presId="urn:microsoft.com/office/officeart/2005/8/layout/orgChart1"/>
    <dgm:cxn modelId="{3E2B1C1C-CDD2-4B45-BED2-74C2353760E9}" type="presParOf" srcId="{210299F7-5A50-47FC-8E82-008246401F17}" destId="{32830923-E42C-4C81-85E7-AAA18B5C50C9}" srcOrd="0" destOrd="0" presId="urn:microsoft.com/office/officeart/2005/8/layout/orgChart1"/>
    <dgm:cxn modelId="{846191C7-BEF4-6A46-AD4E-BC5473C570C8}" type="presParOf" srcId="{32830923-E42C-4C81-85E7-AAA18B5C50C9}" destId="{A4D093A5-3FC1-4BBF-B01F-9CAB3473D3B0}" srcOrd="0" destOrd="0" presId="urn:microsoft.com/office/officeart/2005/8/layout/orgChart1"/>
    <dgm:cxn modelId="{1DAA67D4-8D3A-D64F-8D10-41DDC135BF9A}" type="presParOf" srcId="{32830923-E42C-4C81-85E7-AAA18B5C50C9}" destId="{72A1B317-8F0A-4E62-B89F-0D6122FB3803}" srcOrd="1" destOrd="0" presId="urn:microsoft.com/office/officeart/2005/8/layout/orgChart1"/>
    <dgm:cxn modelId="{BD1FF0CE-DC15-4141-90BF-B70EBB5FF02E}" type="presParOf" srcId="{210299F7-5A50-47FC-8E82-008246401F17}" destId="{E5931EF2-6D82-447B-9738-A3ED5AE62DAF}" srcOrd="1" destOrd="0" presId="urn:microsoft.com/office/officeart/2005/8/layout/orgChart1"/>
    <dgm:cxn modelId="{9CD05FD6-37F7-F74A-BD26-755710F97EB3}" type="presParOf" srcId="{210299F7-5A50-47FC-8E82-008246401F17}" destId="{5036D2F5-C59B-4A9E-946B-0523E9387F1B}" srcOrd="2" destOrd="0" presId="urn:microsoft.com/office/officeart/2005/8/layout/orgChart1"/>
    <dgm:cxn modelId="{D3D5DC9E-B69D-574A-878D-F51610CE2CD3}" type="presParOf" srcId="{ED61480A-AAC0-4C42-B273-22D1E4EDC446}" destId="{CACA7C34-6586-4F4C-B50B-3A0B3FAE9C45}" srcOrd="2" destOrd="0" presId="urn:microsoft.com/office/officeart/2005/8/layout/orgChart1"/>
    <dgm:cxn modelId="{8B5BB45E-458D-974E-9C22-21C6D6E68573}" type="presParOf" srcId="{ED61480A-AAC0-4C42-B273-22D1E4EDC446}" destId="{382D1D8F-BC7F-4DEA-BF14-F71ED819E4E8}" srcOrd="3" destOrd="0" presId="urn:microsoft.com/office/officeart/2005/8/layout/orgChart1"/>
    <dgm:cxn modelId="{A6242A2A-F25B-3345-819F-FE34CBF39D3D}" type="presParOf" srcId="{382D1D8F-BC7F-4DEA-BF14-F71ED819E4E8}" destId="{31B581DC-B180-40BD-8195-B0AE82FB47B5}" srcOrd="0" destOrd="0" presId="urn:microsoft.com/office/officeart/2005/8/layout/orgChart1"/>
    <dgm:cxn modelId="{73CC02BE-2A22-6846-8C1F-71F4272FE467}" type="presParOf" srcId="{31B581DC-B180-40BD-8195-B0AE82FB47B5}" destId="{BA717F8F-324E-48CE-8364-CC24E5951BC5}" srcOrd="0" destOrd="0" presId="urn:microsoft.com/office/officeart/2005/8/layout/orgChart1"/>
    <dgm:cxn modelId="{F6D65D53-7CAE-DB48-96A7-6BEB86FCE1A0}" type="presParOf" srcId="{31B581DC-B180-40BD-8195-B0AE82FB47B5}" destId="{E3DAA2CE-C41D-49CC-86BD-F301D9F7AEEB}" srcOrd="1" destOrd="0" presId="urn:microsoft.com/office/officeart/2005/8/layout/orgChart1"/>
    <dgm:cxn modelId="{C9025B41-36F2-8747-8997-788082FEC41B}" type="presParOf" srcId="{382D1D8F-BC7F-4DEA-BF14-F71ED819E4E8}" destId="{5F9900BA-37FA-4AAF-9B8B-4A5E7A766A24}" srcOrd="1" destOrd="0" presId="urn:microsoft.com/office/officeart/2005/8/layout/orgChart1"/>
    <dgm:cxn modelId="{655A6538-BF66-9940-886E-5D5F65AB8774}" type="presParOf" srcId="{382D1D8F-BC7F-4DEA-BF14-F71ED819E4E8}" destId="{E4DBB1B1-00E1-4042-ADCC-A9DE6F2036EE}" srcOrd="2" destOrd="0" presId="urn:microsoft.com/office/officeart/2005/8/layout/orgChart1"/>
    <dgm:cxn modelId="{290D345F-6292-484A-B6C4-33E2DA97B093}" type="presParOf" srcId="{CB7D8EAB-1FEA-4384-AAAC-29E11BFE22C1}" destId="{4FEF6B7A-2792-4BD4-971F-80309770AB50}" srcOrd="2" destOrd="0" presId="urn:microsoft.com/office/officeart/2005/8/layout/orgChart1"/>
    <dgm:cxn modelId="{1854EE0F-1BDD-C94B-BB33-B26A05521005}" type="presParOf" srcId="{46707E2C-B75C-4A07-A3BF-6E0412A6B559}" destId="{DFD4199B-BD3D-4BBA-994D-618B5F82441F}" srcOrd="2" destOrd="0" presId="urn:microsoft.com/office/officeart/2005/8/layout/orgChart1"/>
    <dgm:cxn modelId="{007BDD47-3612-FF42-A1C0-5E66947DD238}" type="presParOf" srcId="{46707E2C-B75C-4A07-A3BF-6E0412A6B559}" destId="{7FB97358-CCA5-449F-BA2B-D38202925A7F}" srcOrd="3" destOrd="0" presId="urn:microsoft.com/office/officeart/2005/8/layout/orgChart1"/>
    <dgm:cxn modelId="{166E088F-33A4-3F49-8907-206B2D8662F0}" type="presParOf" srcId="{7FB97358-CCA5-449F-BA2B-D38202925A7F}" destId="{158FF5D9-F498-4452-B318-9E11940B42B2}" srcOrd="0" destOrd="0" presId="urn:microsoft.com/office/officeart/2005/8/layout/orgChart1"/>
    <dgm:cxn modelId="{6B98F74A-4514-5B44-965D-5BD7EC429068}" type="presParOf" srcId="{158FF5D9-F498-4452-B318-9E11940B42B2}" destId="{ED8AB2D8-EC7F-4B54-B70B-101EAB964D8E}" srcOrd="0" destOrd="0" presId="urn:microsoft.com/office/officeart/2005/8/layout/orgChart1"/>
    <dgm:cxn modelId="{A5FCD2A9-65F7-DB4A-BFBD-C6A261EBE464}" type="presParOf" srcId="{158FF5D9-F498-4452-B318-9E11940B42B2}" destId="{FE91E406-19B0-4312-B2D2-19D5CA1F372B}" srcOrd="1" destOrd="0" presId="urn:microsoft.com/office/officeart/2005/8/layout/orgChart1"/>
    <dgm:cxn modelId="{5B4CA2D8-D649-D448-AACF-1A83394E7CCA}" type="presParOf" srcId="{7FB97358-CCA5-449F-BA2B-D38202925A7F}" destId="{BC46275D-70F2-4119-AA00-FC69E827E578}" srcOrd="1" destOrd="0" presId="urn:microsoft.com/office/officeart/2005/8/layout/orgChart1"/>
    <dgm:cxn modelId="{885AD26B-A312-234E-8A9B-144F94A35CC5}" type="presParOf" srcId="{BC46275D-70F2-4119-AA00-FC69E827E578}" destId="{DFAE10AC-4649-46E7-8045-6AE5D85B58FD}" srcOrd="0" destOrd="0" presId="urn:microsoft.com/office/officeart/2005/8/layout/orgChart1"/>
    <dgm:cxn modelId="{E6BB58C4-65ED-2C49-8B58-55BC62D9A46D}" type="presParOf" srcId="{BC46275D-70F2-4119-AA00-FC69E827E578}" destId="{C42A21F2-2BFB-4A9C-9FA5-D097433FA45A}" srcOrd="1" destOrd="0" presId="urn:microsoft.com/office/officeart/2005/8/layout/orgChart1"/>
    <dgm:cxn modelId="{FDA68DA5-8EC0-D844-B85B-1222144D51CA}" type="presParOf" srcId="{C42A21F2-2BFB-4A9C-9FA5-D097433FA45A}" destId="{99200BED-CB40-4D8A-90A4-56CF91587C73}" srcOrd="0" destOrd="0" presId="urn:microsoft.com/office/officeart/2005/8/layout/orgChart1"/>
    <dgm:cxn modelId="{4C3AAD9D-9791-A04A-9E4B-A0DB770C15A6}" type="presParOf" srcId="{99200BED-CB40-4D8A-90A4-56CF91587C73}" destId="{81EFE9CC-5193-44B8-8E27-C8CC5E910FF9}" srcOrd="0" destOrd="0" presId="urn:microsoft.com/office/officeart/2005/8/layout/orgChart1"/>
    <dgm:cxn modelId="{CFE12B38-2F76-4146-9C8B-9A97C4E89E92}" type="presParOf" srcId="{99200BED-CB40-4D8A-90A4-56CF91587C73}" destId="{89CE55A5-40F1-40F4-9D5E-957D5EE0E340}" srcOrd="1" destOrd="0" presId="urn:microsoft.com/office/officeart/2005/8/layout/orgChart1"/>
    <dgm:cxn modelId="{24009887-C965-9644-84AD-31D4F1C6E07F}" type="presParOf" srcId="{C42A21F2-2BFB-4A9C-9FA5-D097433FA45A}" destId="{855B78C4-A89D-4A2D-AACB-BE6D45E8D9E2}" srcOrd="1" destOrd="0" presId="urn:microsoft.com/office/officeart/2005/8/layout/orgChart1"/>
    <dgm:cxn modelId="{54C5D88C-C979-674E-BF3A-98F431C94DF0}" type="presParOf" srcId="{C42A21F2-2BFB-4A9C-9FA5-D097433FA45A}" destId="{7ECA51BC-62D9-4A1A-AF13-52718B44AE06}" srcOrd="2" destOrd="0" presId="urn:microsoft.com/office/officeart/2005/8/layout/orgChart1"/>
    <dgm:cxn modelId="{FCB38893-3007-7F40-BF24-0FD5994A28E4}" type="presParOf" srcId="{BC46275D-70F2-4119-AA00-FC69E827E578}" destId="{E24E9E21-86F9-4C4C-AE8A-130DD3B054E6}" srcOrd="2" destOrd="0" presId="urn:microsoft.com/office/officeart/2005/8/layout/orgChart1"/>
    <dgm:cxn modelId="{8C09866A-95A5-B349-9303-9A5433124434}" type="presParOf" srcId="{BC46275D-70F2-4119-AA00-FC69E827E578}" destId="{BEF09E50-7442-48B5-B091-28C4B4EEEEBE}" srcOrd="3" destOrd="0" presId="urn:microsoft.com/office/officeart/2005/8/layout/orgChart1"/>
    <dgm:cxn modelId="{E748ED34-7306-404F-AF6B-38AE810E6C0C}" type="presParOf" srcId="{BEF09E50-7442-48B5-B091-28C4B4EEEEBE}" destId="{686A6C51-E0ED-4250-B602-C712D0E82864}" srcOrd="0" destOrd="0" presId="urn:microsoft.com/office/officeart/2005/8/layout/orgChart1"/>
    <dgm:cxn modelId="{032AE4FF-0CED-1E41-AFC9-1E33E65789E2}" type="presParOf" srcId="{686A6C51-E0ED-4250-B602-C712D0E82864}" destId="{F4F957FC-3BAE-4440-A0E4-C5DA66DF3F2F}" srcOrd="0" destOrd="0" presId="urn:microsoft.com/office/officeart/2005/8/layout/orgChart1"/>
    <dgm:cxn modelId="{86E20F85-02AF-234B-AFE3-651E68862A97}" type="presParOf" srcId="{686A6C51-E0ED-4250-B602-C712D0E82864}" destId="{9010A43F-207A-4FE5-8F4D-63DFD61934B8}" srcOrd="1" destOrd="0" presId="urn:microsoft.com/office/officeart/2005/8/layout/orgChart1"/>
    <dgm:cxn modelId="{687E8A91-CE25-794F-B17E-363CFD3207D1}" type="presParOf" srcId="{BEF09E50-7442-48B5-B091-28C4B4EEEEBE}" destId="{4B863494-7C97-4C97-A291-B4EFA42FBC6A}" srcOrd="1" destOrd="0" presId="urn:microsoft.com/office/officeart/2005/8/layout/orgChart1"/>
    <dgm:cxn modelId="{D35CD6C6-07F2-F141-A529-E6A10F646243}" type="presParOf" srcId="{BEF09E50-7442-48B5-B091-28C4B4EEEEBE}" destId="{619EB5BF-B266-4D41-904C-7C85C429708C}" srcOrd="2" destOrd="0" presId="urn:microsoft.com/office/officeart/2005/8/layout/orgChart1"/>
    <dgm:cxn modelId="{B35424FB-F96E-5E40-AA5E-27527F4E0370}" type="presParOf" srcId="{7FB97358-CCA5-449F-BA2B-D38202925A7F}" destId="{F5DABFA9-5E6B-431B-B397-1B43011922BE}" srcOrd="2" destOrd="0" presId="urn:microsoft.com/office/officeart/2005/8/layout/orgChart1"/>
    <dgm:cxn modelId="{46FD0A4B-FA16-D442-84E2-BEF8C8CAD9CE}" type="presParOf" srcId="{55E70F50-B322-4299-8E53-5B51B7BE8A17}" destId="{FA35B79A-404D-4902-B338-CCAFADF052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731D05-D256-4CEF-AE4D-395C98D09395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7D8CED-CFBE-457B-B985-2EDC981C0552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3200" b="1" dirty="0" smtClean="0"/>
            <a:t>UCS API Features</a:t>
          </a:r>
          <a:endParaRPr lang="en-US" sz="3200" dirty="0"/>
        </a:p>
      </dgm:t>
    </dgm:pt>
    <dgm:pt modelId="{8C86DDA0-C48E-4D4F-8335-95FA507591E0}" type="parTrans" cxnId="{5926EC3B-C178-437A-8536-5031CDA79B5F}">
      <dgm:prSet/>
      <dgm:spPr/>
      <dgm:t>
        <a:bodyPr/>
        <a:lstStyle/>
        <a:p>
          <a:endParaRPr lang="en-US"/>
        </a:p>
      </dgm:t>
    </dgm:pt>
    <dgm:pt modelId="{7A67FE55-56D5-4F76-8011-FDEDAD32BEAD}" type="sibTrans" cxnId="{5926EC3B-C178-437A-8536-5031CDA79B5F}">
      <dgm:prSet/>
      <dgm:spPr/>
      <dgm:t>
        <a:bodyPr/>
        <a:lstStyle/>
        <a:p>
          <a:endParaRPr lang="en-US"/>
        </a:p>
      </dgm:t>
    </dgm:pt>
    <dgm:pt modelId="{F6E9B968-4D99-4A13-A54D-43D6D316E441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Communicates over HTTP/HTTPS</a:t>
          </a:r>
          <a:endParaRPr lang="en-US" dirty="0">
            <a:solidFill>
              <a:schemeClr val="tx1"/>
            </a:solidFill>
          </a:endParaRPr>
        </a:p>
      </dgm:t>
    </dgm:pt>
    <dgm:pt modelId="{5317F922-BB02-4DFF-95D3-B9B4E11BB7A1}" type="parTrans" cxnId="{E53E296A-0771-4A39-8DDD-63C61091D766}">
      <dgm:prSet/>
      <dgm:spPr/>
      <dgm:t>
        <a:bodyPr/>
        <a:lstStyle/>
        <a:p>
          <a:endParaRPr lang="en-US"/>
        </a:p>
      </dgm:t>
    </dgm:pt>
    <dgm:pt modelId="{2A6FEC4F-DF0C-46DD-8202-7AA4137A6B1D}" type="sibTrans" cxnId="{E53E296A-0771-4A39-8DDD-63C61091D766}">
      <dgm:prSet/>
      <dgm:spPr/>
      <dgm:t>
        <a:bodyPr/>
        <a:lstStyle/>
        <a:p>
          <a:endParaRPr lang="en-US"/>
        </a:p>
      </dgm:t>
    </dgm:pt>
    <dgm:pt modelId="{8C3C1D0C-18C4-4282-BA17-1F6EEFB2CB95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XML Based, Transactional</a:t>
          </a:r>
          <a:endParaRPr lang="en-US" dirty="0">
            <a:solidFill>
              <a:schemeClr val="tx1"/>
            </a:solidFill>
          </a:endParaRPr>
        </a:p>
      </dgm:t>
    </dgm:pt>
    <dgm:pt modelId="{3B12A088-289A-4FCD-A411-9211214D7123}" type="parTrans" cxnId="{6BC970C7-C8B5-4D36-9E12-C83DEF28D634}">
      <dgm:prSet/>
      <dgm:spPr/>
      <dgm:t>
        <a:bodyPr/>
        <a:lstStyle/>
        <a:p>
          <a:endParaRPr lang="en-US"/>
        </a:p>
      </dgm:t>
    </dgm:pt>
    <dgm:pt modelId="{A980106D-5BFB-4075-A116-8A42A35CA888}" type="sibTrans" cxnId="{6BC970C7-C8B5-4D36-9E12-C83DEF28D634}">
      <dgm:prSet/>
      <dgm:spPr/>
      <dgm:t>
        <a:bodyPr/>
        <a:lstStyle/>
        <a:p>
          <a:endParaRPr lang="en-US"/>
        </a:p>
      </dgm:t>
    </dgm:pt>
    <dgm:pt modelId="{2A9E1903-C038-4EE3-B6B8-D81F30BA636D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Object Model Hierarchy</a:t>
          </a:r>
          <a:endParaRPr lang="en-US" dirty="0">
            <a:solidFill>
              <a:schemeClr val="tx1"/>
            </a:solidFill>
          </a:endParaRPr>
        </a:p>
      </dgm:t>
    </dgm:pt>
    <dgm:pt modelId="{4EEECE51-DC94-4E11-9D68-323C2429075C}" type="parTrans" cxnId="{B917B2FF-B76D-4899-957F-611E6401D082}">
      <dgm:prSet/>
      <dgm:spPr/>
      <dgm:t>
        <a:bodyPr/>
        <a:lstStyle/>
        <a:p>
          <a:endParaRPr lang="en-US"/>
        </a:p>
      </dgm:t>
    </dgm:pt>
    <dgm:pt modelId="{FB910BE6-6648-42BA-8073-43C5F23F08D2}" type="sibTrans" cxnId="{B917B2FF-B76D-4899-957F-611E6401D082}">
      <dgm:prSet/>
      <dgm:spPr/>
      <dgm:t>
        <a:bodyPr/>
        <a:lstStyle/>
        <a:p>
          <a:endParaRPr lang="en-US"/>
        </a:p>
      </dgm:t>
    </dgm:pt>
    <dgm:pt modelId="{0F1E2C6E-050E-4B2A-99CF-5BD18EFF9BC5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Published Schema</a:t>
          </a:r>
          <a:endParaRPr lang="en-US" dirty="0">
            <a:solidFill>
              <a:schemeClr val="tx1"/>
            </a:solidFill>
          </a:endParaRPr>
        </a:p>
      </dgm:t>
    </dgm:pt>
    <dgm:pt modelId="{32E21C88-99A2-42D4-9456-E4CDA8C408D5}" type="parTrans" cxnId="{3C782F17-1BA6-479A-A1AA-6C2B5E0171C6}">
      <dgm:prSet/>
      <dgm:spPr/>
      <dgm:t>
        <a:bodyPr/>
        <a:lstStyle/>
        <a:p>
          <a:endParaRPr lang="en-US"/>
        </a:p>
      </dgm:t>
    </dgm:pt>
    <dgm:pt modelId="{04448F98-D3B8-40B2-8471-FD593E2544F9}" type="sibTrans" cxnId="{3C782F17-1BA6-479A-A1AA-6C2B5E0171C6}">
      <dgm:prSet/>
      <dgm:spPr/>
      <dgm:t>
        <a:bodyPr/>
        <a:lstStyle/>
        <a:p>
          <a:endParaRPr lang="en-US"/>
        </a:p>
      </dgm:t>
    </dgm:pt>
    <dgm:pt modelId="{F5EB8107-C64F-4548-9F11-1ED8DF3A2F92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Java Doc Style documentation</a:t>
          </a:r>
          <a:endParaRPr lang="en-US" dirty="0">
            <a:solidFill>
              <a:schemeClr val="tx1"/>
            </a:solidFill>
          </a:endParaRPr>
        </a:p>
      </dgm:t>
    </dgm:pt>
    <dgm:pt modelId="{E88A76CF-04DF-4E2F-9AB3-4D1717FA3293}" type="parTrans" cxnId="{79D2F982-A2C0-400E-8E5F-5B6A4EA4D10F}">
      <dgm:prSet/>
      <dgm:spPr/>
      <dgm:t>
        <a:bodyPr/>
        <a:lstStyle/>
        <a:p>
          <a:endParaRPr lang="en-US"/>
        </a:p>
      </dgm:t>
    </dgm:pt>
    <dgm:pt modelId="{AA3C0193-F3DD-4A42-9414-BFF45A6EDE85}" type="sibTrans" cxnId="{79D2F982-A2C0-400E-8E5F-5B6A4EA4D10F}">
      <dgm:prSet/>
      <dgm:spPr/>
      <dgm:t>
        <a:bodyPr/>
        <a:lstStyle/>
        <a:p>
          <a:endParaRPr lang="en-US"/>
        </a:p>
      </dgm:t>
    </dgm:pt>
    <dgm:pt modelId="{9ECE6735-BDBE-4BBE-AF02-21AAF36C5F40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High Availability</a:t>
          </a:r>
          <a:endParaRPr lang="en-US" b="1" dirty="0">
            <a:solidFill>
              <a:schemeClr val="tx1"/>
            </a:solidFill>
          </a:endParaRPr>
        </a:p>
      </dgm:t>
    </dgm:pt>
    <dgm:pt modelId="{50C0DD31-BE81-44DC-8289-7DAEFF486E42}" type="parTrans" cxnId="{F714E1E1-6C90-4580-9A39-BD4F09DCFED8}">
      <dgm:prSet/>
      <dgm:spPr/>
      <dgm:t>
        <a:bodyPr/>
        <a:lstStyle/>
        <a:p>
          <a:endParaRPr lang="en-US"/>
        </a:p>
      </dgm:t>
    </dgm:pt>
    <dgm:pt modelId="{41074A22-D08F-4464-AAEA-6A1FC74892C5}" type="sibTrans" cxnId="{F714E1E1-6C90-4580-9A39-BD4F09DCFED8}">
      <dgm:prSet/>
      <dgm:spPr/>
      <dgm:t>
        <a:bodyPr/>
        <a:lstStyle/>
        <a:p>
          <a:endParaRPr lang="en-US"/>
        </a:p>
      </dgm:t>
    </dgm:pt>
    <dgm:pt modelId="{46D364BB-0C23-4399-8F51-994C6F82B761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Standard Request/Response cycle</a:t>
          </a:r>
          <a:endParaRPr lang="en-US" b="1" dirty="0">
            <a:solidFill>
              <a:schemeClr val="tx1"/>
            </a:solidFill>
          </a:endParaRPr>
        </a:p>
      </dgm:t>
    </dgm:pt>
    <dgm:pt modelId="{2BFC6C7B-B33F-458D-96B0-FE549C3610D3}" type="parTrans" cxnId="{AE546547-395A-400A-8766-42C80B20CE05}">
      <dgm:prSet/>
      <dgm:spPr/>
      <dgm:t>
        <a:bodyPr/>
        <a:lstStyle/>
        <a:p>
          <a:endParaRPr lang="en-US"/>
        </a:p>
      </dgm:t>
    </dgm:pt>
    <dgm:pt modelId="{4D259D2C-1A0A-4B06-A3F1-8CFDF47EC9AB}" type="sibTrans" cxnId="{AE546547-395A-400A-8766-42C80B20CE05}">
      <dgm:prSet/>
      <dgm:spPr/>
      <dgm:t>
        <a:bodyPr/>
        <a:lstStyle/>
        <a:p>
          <a:endParaRPr lang="en-US"/>
        </a:p>
      </dgm:t>
    </dgm:pt>
    <dgm:pt modelId="{C85F1840-347B-4F3F-A58B-20F1ED60CFC9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Role Based Authentication</a:t>
          </a:r>
          <a:endParaRPr lang="en-US" b="1" dirty="0">
            <a:solidFill>
              <a:schemeClr val="tx1"/>
            </a:solidFill>
          </a:endParaRPr>
        </a:p>
      </dgm:t>
    </dgm:pt>
    <dgm:pt modelId="{2B73A2A4-2106-4B07-A59F-609A4698DA84}" type="parTrans" cxnId="{FA08078C-E393-4256-980B-50E7B15FBB34}">
      <dgm:prSet/>
      <dgm:spPr/>
      <dgm:t>
        <a:bodyPr/>
        <a:lstStyle/>
        <a:p>
          <a:endParaRPr lang="en-US"/>
        </a:p>
      </dgm:t>
    </dgm:pt>
    <dgm:pt modelId="{59741B54-34ED-4B30-8C78-505936108592}" type="sibTrans" cxnId="{FA08078C-E393-4256-980B-50E7B15FBB34}">
      <dgm:prSet/>
      <dgm:spPr/>
      <dgm:t>
        <a:bodyPr/>
        <a:lstStyle/>
        <a:p>
          <a:endParaRPr lang="en-US"/>
        </a:p>
      </dgm:t>
    </dgm:pt>
    <dgm:pt modelId="{A4AF124B-A1FE-4F6C-B51C-7520B5C1C74B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Built-in Object Browser</a:t>
          </a:r>
          <a:endParaRPr lang="en-US" b="1" dirty="0">
            <a:solidFill>
              <a:schemeClr val="tx1"/>
            </a:solidFill>
          </a:endParaRPr>
        </a:p>
      </dgm:t>
    </dgm:pt>
    <dgm:pt modelId="{264044A0-DBC3-46B3-AC0D-3036734B076A}" type="parTrans" cxnId="{EA538E49-0059-4691-A44C-0B38D122B8BF}">
      <dgm:prSet/>
      <dgm:spPr/>
      <dgm:t>
        <a:bodyPr/>
        <a:lstStyle/>
        <a:p>
          <a:endParaRPr lang="en-US"/>
        </a:p>
      </dgm:t>
    </dgm:pt>
    <dgm:pt modelId="{D8292411-2971-4D69-9823-BE66879298B5}" type="sibTrans" cxnId="{EA538E49-0059-4691-A44C-0B38D122B8BF}">
      <dgm:prSet/>
      <dgm:spPr/>
      <dgm:t>
        <a:bodyPr/>
        <a:lstStyle/>
        <a:p>
          <a:endParaRPr lang="en-US"/>
        </a:p>
      </dgm:t>
    </dgm:pt>
    <dgm:pt modelId="{E45F2E82-CD2D-4DAC-BEE5-C456711ECDA1}">
      <dgm:prSet/>
      <dgm:spPr/>
      <dgm:t>
        <a:bodyPr/>
        <a:lstStyle/>
        <a:p>
          <a:pPr rtl="0"/>
          <a:r>
            <a:rPr lang="en-US" b="1" dirty="0" err="1" smtClean="0">
              <a:solidFill>
                <a:schemeClr val="tx1"/>
              </a:solidFill>
            </a:rPr>
            <a:t>EventStream</a:t>
          </a:r>
          <a:endParaRPr lang="en-US" b="1" dirty="0">
            <a:solidFill>
              <a:schemeClr val="tx1"/>
            </a:solidFill>
          </a:endParaRPr>
        </a:p>
      </dgm:t>
    </dgm:pt>
    <dgm:pt modelId="{F512ABC9-E29F-4A4A-85FA-E8076F5F515E}" type="parTrans" cxnId="{E3F3651F-A9FA-478C-90BB-3209053575B7}">
      <dgm:prSet/>
      <dgm:spPr/>
      <dgm:t>
        <a:bodyPr/>
        <a:lstStyle/>
        <a:p>
          <a:endParaRPr lang="en-US"/>
        </a:p>
      </dgm:t>
    </dgm:pt>
    <dgm:pt modelId="{641F7961-52D5-4338-BCF4-FB2477F0A9B1}" type="sibTrans" cxnId="{E3F3651F-A9FA-478C-90BB-3209053575B7}">
      <dgm:prSet/>
      <dgm:spPr/>
      <dgm:t>
        <a:bodyPr/>
        <a:lstStyle/>
        <a:p>
          <a:endParaRPr lang="en-US"/>
        </a:p>
      </dgm:t>
    </dgm:pt>
    <dgm:pt modelId="{E73CFE6D-73B9-47B7-95C7-F9A5D9BC67B8}" type="pres">
      <dgm:prSet presAssocID="{EB731D05-D256-4CEF-AE4D-395C98D0939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698607-2E36-4C93-ACE0-53C655F2CA3C}" type="pres">
      <dgm:prSet presAssocID="{DA7D8CED-CFBE-457B-B985-2EDC981C0552}" presName="parentLin" presStyleCnt="0"/>
      <dgm:spPr/>
    </dgm:pt>
    <dgm:pt modelId="{F918FB66-5F65-496C-A345-094DA5B09FDD}" type="pres">
      <dgm:prSet presAssocID="{DA7D8CED-CFBE-457B-B985-2EDC981C0552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4CFB590D-D538-4148-9FEA-913934702E95}" type="pres">
      <dgm:prSet presAssocID="{DA7D8CED-CFBE-457B-B985-2EDC981C055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DD85B-4A24-4EB8-B769-40611290DFB6}" type="pres">
      <dgm:prSet presAssocID="{DA7D8CED-CFBE-457B-B985-2EDC981C0552}" presName="negativeSpace" presStyleCnt="0"/>
      <dgm:spPr/>
    </dgm:pt>
    <dgm:pt modelId="{92A8C6D7-0F4A-4A79-BEC7-187457676CEC}" type="pres">
      <dgm:prSet presAssocID="{DA7D8CED-CFBE-457B-B985-2EDC981C0552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51EE5E-B7A9-412F-A543-BB4E1B64053B}" type="presOf" srcId="{DA7D8CED-CFBE-457B-B985-2EDC981C0552}" destId="{F918FB66-5F65-496C-A345-094DA5B09FDD}" srcOrd="0" destOrd="0" presId="urn:microsoft.com/office/officeart/2005/8/layout/list1"/>
    <dgm:cxn modelId="{3CB95B5A-3182-4B07-B696-4D0FEAF8A575}" type="presOf" srcId="{9ECE6735-BDBE-4BBE-AF02-21AAF36C5F40}" destId="{92A8C6D7-0F4A-4A79-BEC7-187457676CEC}" srcOrd="0" destOrd="8" presId="urn:microsoft.com/office/officeart/2005/8/layout/list1"/>
    <dgm:cxn modelId="{3C782F17-1BA6-479A-A1AA-6C2B5E0171C6}" srcId="{DA7D8CED-CFBE-457B-B985-2EDC981C0552}" destId="{0F1E2C6E-050E-4B2A-99CF-5BD18EFF9BC5}" srcOrd="6" destOrd="0" parTransId="{32E21C88-99A2-42D4-9456-E4CDA8C408D5}" sibTransId="{04448F98-D3B8-40B2-8471-FD593E2544F9}"/>
    <dgm:cxn modelId="{AE546547-395A-400A-8766-42C80B20CE05}" srcId="{DA7D8CED-CFBE-457B-B985-2EDC981C0552}" destId="{46D364BB-0C23-4399-8F51-994C6F82B761}" srcOrd="2" destOrd="0" parTransId="{2BFC6C7B-B33F-458D-96B0-FE549C3610D3}" sibTransId="{4D259D2C-1A0A-4B06-A3F1-8CFDF47EC9AB}"/>
    <dgm:cxn modelId="{E53E296A-0771-4A39-8DDD-63C61091D766}" srcId="{DA7D8CED-CFBE-457B-B985-2EDC981C0552}" destId="{F6E9B968-4D99-4A13-A54D-43D6D316E441}" srcOrd="0" destOrd="0" parTransId="{5317F922-BB02-4DFF-95D3-B9B4E11BB7A1}" sibTransId="{2A6FEC4F-DF0C-46DD-8202-7AA4137A6B1D}"/>
    <dgm:cxn modelId="{EA538E49-0059-4691-A44C-0B38D122B8BF}" srcId="{DA7D8CED-CFBE-457B-B985-2EDC981C0552}" destId="{A4AF124B-A1FE-4F6C-B51C-7520B5C1C74B}" srcOrd="5" destOrd="0" parTransId="{264044A0-DBC3-46B3-AC0D-3036734B076A}" sibTransId="{D8292411-2971-4D69-9823-BE66879298B5}"/>
    <dgm:cxn modelId="{6BC970C7-C8B5-4D36-9E12-C83DEF28D634}" srcId="{DA7D8CED-CFBE-457B-B985-2EDC981C0552}" destId="{8C3C1D0C-18C4-4282-BA17-1F6EEFB2CB95}" srcOrd="1" destOrd="0" parTransId="{3B12A088-289A-4FCD-A411-9211214D7123}" sibTransId="{A980106D-5BFB-4075-A116-8A42A35CA888}"/>
    <dgm:cxn modelId="{FA08078C-E393-4256-980B-50E7B15FBB34}" srcId="{DA7D8CED-CFBE-457B-B985-2EDC981C0552}" destId="{C85F1840-347B-4F3F-A58B-20F1ED60CFC9}" srcOrd="3" destOrd="0" parTransId="{2B73A2A4-2106-4B07-A59F-609A4698DA84}" sibTransId="{59741B54-34ED-4B30-8C78-505936108592}"/>
    <dgm:cxn modelId="{79D2F982-A2C0-400E-8E5F-5B6A4EA4D10F}" srcId="{DA7D8CED-CFBE-457B-B985-2EDC981C0552}" destId="{F5EB8107-C64F-4548-9F11-1ED8DF3A2F92}" srcOrd="7" destOrd="0" parTransId="{E88A76CF-04DF-4E2F-9AB3-4D1717FA3293}" sibTransId="{AA3C0193-F3DD-4A42-9414-BFF45A6EDE85}"/>
    <dgm:cxn modelId="{43E32AB1-DC00-4DB3-A2AA-73A76C63D43C}" type="presOf" srcId="{E45F2E82-CD2D-4DAC-BEE5-C456711ECDA1}" destId="{92A8C6D7-0F4A-4A79-BEC7-187457676CEC}" srcOrd="0" destOrd="9" presId="urn:microsoft.com/office/officeart/2005/8/layout/list1"/>
    <dgm:cxn modelId="{5926EC3B-C178-437A-8536-5031CDA79B5F}" srcId="{EB731D05-D256-4CEF-AE4D-395C98D09395}" destId="{DA7D8CED-CFBE-457B-B985-2EDC981C0552}" srcOrd="0" destOrd="0" parTransId="{8C86DDA0-C48E-4D4F-8335-95FA507591E0}" sibTransId="{7A67FE55-56D5-4F76-8011-FDEDAD32BEAD}"/>
    <dgm:cxn modelId="{79A3CA3A-771C-47CF-8BB3-646C01877448}" type="presOf" srcId="{EB731D05-D256-4CEF-AE4D-395C98D09395}" destId="{E73CFE6D-73B9-47B7-95C7-F9A5D9BC67B8}" srcOrd="0" destOrd="0" presId="urn:microsoft.com/office/officeart/2005/8/layout/list1"/>
    <dgm:cxn modelId="{978F1194-8972-4777-9AD4-58956DCB6EB5}" type="presOf" srcId="{8C3C1D0C-18C4-4282-BA17-1F6EEFB2CB95}" destId="{92A8C6D7-0F4A-4A79-BEC7-187457676CEC}" srcOrd="0" destOrd="1" presId="urn:microsoft.com/office/officeart/2005/8/layout/list1"/>
    <dgm:cxn modelId="{F714E1E1-6C90-4580-9A39-BD4F09DCFED8}" srcId="{DA7D8CED-CFBE-457B-B985-2EDC981C0552}" destId="{9ECE6735-BDBE-4BBE-AF02-21AAF36C5F40}" srcOrd="8" destOrd="0" parTransId="{50C0DD31-BE81-44DC-8289-7DAEFF486E42}" sibTransId="{41074A22-D08F-4464-AAEA-6A1FC74892C5}"/>
    <dgm:cxn modelId="{0127EBC2-351B-42A7-9D21-72C6C44C15AC}" type="presOf" srcId="{C85F1840-347B-4F3F-A58B-20F1ED60CFC9}" destId="{92A8C6D7-0F4A-4A79-BEC7-187457676CEC}" srcOrd="0" destOrd="3" presId="urn:microsoft.com/office/officeart/2005/8/layout/list1"/>
    <dgm:cxn modelId="{CF6178A1-EECF-426F-A3CB-7EC320BD3B03}" type="presOf" srcId="{DA7D8CED-CFBE-457B-B985-2EDC981C0552}" destId="{4CFB590D-D538-4148-9FEA-913934702E95}" srcOrd="1" destOrd="0" presId="urn:microsoft.com/office/officeart/2005/8/layout/list1"/>
    <dgm:cxn modelId="{E3F3651F-A9FA-478C-90BB-3209053575B7}" srcId="{DA7D8CED-CFBE-457B-B985-2EDC981C0552}" destId="{E45F2E82-CD2D-4DAC-BEE5-C456711ECDA1}" srcOrd="9" destOrd="0" parTransId="{F512ABC9-E29F-4A4A-85FA-E8076F5F515E}" sibTransId="{641F7961-52D5-4338-BCF4-FB2477F0A9B1}"/>
    <dgm:cxn modelId="{688FDA57-7569-4820-BDAF-7F81AE80880F}" type="presOf" srcId="{F5EB8107-C64F-4548-9F11-1ED8DF3A2F92}" destId="{92A8C6D7-0F4A-4A79-BEC7-187457676CEC}" srcOrd="0" destOrd="7" presId="urn:microsoft.com/office/officeart/2005/8/layout/list1"/>
    <dgm:cxn modelId="{FA6CEDA0-670A-447B-9AD0-FB81BC79490C}" type="presOf" srcId="{A4AF124B-A1FE-4F6C-B51C-7520B5C1C74B}" destId="{92A8C6D7-0F4A-4A79-BEC7-187457676CEC}" srcOrd="0" destOrd="5" presId="urn:microsoft.com/office/officeart/2005/8/layout/list1"/>
    <dgm:cxn modelId="{A10341EB-37A7-4C24-96E8-EC4D2BD97217}" type="presOf" srcId="{2A9E1903-C038-4EE3-B6B8-D81F30BA636D}" destId="{92A8C6D7-0F4A-4A79-BEC7-187457676CEC}" srcOrd="0" destOrd="4" presId="urn:microsoft.com/office/officeart/2005/8/layout/list1"/>
    <dgm:cxn modelId="{5B0552F9-4E3A-4A65-9507-68A56A389A37}" type="presOf" srcId="{F6E9B968-4D99-4A13-A54D-43D6D316E441}" destId="{92A8C6D7-0F4A-4A79-BEC7-187457676CEC}" srcOrd="0" destOrd="0" presId="urn:microsoft.com/office/officeart/2005/8/layout/list1"/>
    <dgm:cxn modelId="{A3705253-0470-4438-AEBF-E7AB037B2D16}" type="presOf" srcId="{46D364BB-0C23-4399-8F51-994C6F82B761}" destId="{92A8C6D7-0F4A-4A79-BEC7-187457676CEC}" srcOrd="0" destOrd="2" presId="urn:microsoft.com/office/officeart/2005/8/layout/list1"/>
    <dgm:cxn modelId="{5655DA49-040D-4F76-BF3F-FE9C5540450D}" type="presOf" srcId="{0F1E2C6E-050E-4B2A-99CF-5BD18EFF9BC5}" destId="{92A8C6D7-0F4A-4A79-BEC7-187457676CEC}" srcOrd="0" destOrd="6" presId="urn:microsoft.com/office/officeart/2005/8/layout/list1"/>
    <dgm:cxn modelId="{B917B2FF-B76D-4899-957F-611E6401D082}" srcId="{DA7D8CED-CFBE-457B-B985-2EDC981C0552}" destId="{2A9E1903-C038-4EE3-B6B8-D81F30BA636D}" srcOrd="4" destOrd="0" parTransId="{4EEECE51-DC94-4E11-9D68-323C2429075C}" sibTransId="{FB910BE6-6648-42BA-8073-43C5F23F08D2}"/>
    <dgm:cxn modelId="{A5EDACB8-ED86-4659-A6EC-572C1BABC5BE}" type="presParOf" srcId="{E73CFE6D-73B9-47B7-95C7-F9A5D9BC67B8}" destId="{10698607-2E36-4C93-ACE0-53C655F2CA3C}" srcOrd="0" destOrd="0" presId="urn:microsoft.com/office/officeart/2005/8/layout/list1"/>
    <dgm:cxn modelId="{55E04FC6-8857-4736-82D3-A60BD8EFA971}" type="presParOf" srcId="{10698607-2E36-4C93-ACE0-53C655F2CA3C}" destId="{F918FB66-5F65-496C-A345-094DA5B09FDD}" srcOrd="0" destOrd="0" presId="urn:microsoft.com/office/officeart/2005/8/layout/list1"/>
    <dgm:cxn modelId="{0133F3F3-B359-4904-A20B-4F6B69AED454}" type="presParOf" srcId="{10698607-2E36-4C93-ACE0-53C655F2CA3C}" destId="{4CFB590D-D538-4148-9FEA-913934702E95}" srcOrd="1" destOrd="0" presId="urn:microsoft.com/office/officeart/2005/8/layout/list1"/>
    <dgm:cxn modelId="{45F509F0-7414-44B2-AE55-3ADB8F8BA03B}" type="presParOf" srcId="{E73CFE6D-73B9-47B7-95C7-F9A5D9BC67B8}" destId="{D48DD85B-4A24-4EB8-B769-40611290DFB6}" srcOrd="1" destOrd="0" presId="urn:microsoft.com/office/officeart/2005/8/layout/list1"/>
    <dgm:cxn modelId="{21834155-0923-494B-A889-F314DE0A437C}" type="presParOf" srcId="{E73CFE6D-73B9-47B7-95C7-F9A5D9BC67B8}" destId="{92A8C6D7-0F4A-4A79-BEC7-187457676CEC}" srcOrd="2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B21CF3-E43D-4848-8708-86A95641F71B}" type="doc">
      <dgm:prSet loTypeId="urn:microsoft.com/office/officeart/2005/8/layout/list1" loCatId="list" qsTypeId="urn:microsoft.com/office/officeart/2005/8/quickstyle/simple2" qsCatId="simple" csTypeId="urn:microsoft.com/office/officeart/2005/8/colors/accent1_2#13" csCatId="accent1" phldr="1"/>
      <dgm:spPr/>
      <dgm:t>
        <a:bodyPr/>
        <a:lstStyle/>
        <a:p>
          <a:endParaRPr lang="en-US"/>
        </a:p>
      </dgm:t>
    </dgm:pt>
    <dgm:pt modelId="{1E8F48B3-3CAE-4403-ACCE-E8ABF5AD104A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dirty="0" smtClean="0"/>
            <a:t>Manage Multiple UCS Systems</a:t>
          </a:r>
          <a:endParaRPr lang="en-US" dirty="0"/>
        </a:p>
      </dgm:t>
    </dgm:pt>
    <dgm:pt modelId="{B72F84A2-A4D7-4185-92FB-5A0EC3C5FA66}" type="parTrans" cxnId="{0E43E4B5-8437-4CA5-88DF-E8AD6BF49661}">
      <dgm:prSet/>
      <dgm:spPr/>
      <dgm:t>
        <a:bodyPr/>
        <a:lstStyle/>
        <a:p>
          <a:endParaRPr lang="en-US"/>
        </a:p>
      </dgm:t>
    </dgm:pt>
    <dgm:pt modelId="{F4BE88A3-58E1-42EA-BCE7-AC32F2BD2D74}" type="sibTrans" cxnId="{0E43E4B5-8437-4CA5-88DF-E8AD6BF49661}">
      <dgm:prSet/>
      <dgm:spPr/>
      <dgm:t>
        <a:bodyPr/>
        <a:lstStyle/>
        <a:p>
          <a:endParaRPr lang="en-US"/>
        </a:p>
      </dgm:t>
    </dgm:pt>
    <dgm:pt modelId="{FE0DD9D5-047E-4E77-8D54-5E1BF396D242}">
      <dgm:prSet/>
      <dgm:spPr/>
      <dgm:t>
        <a:bodyPr/>
        <a:lstStyle/>
        <a:p>
          <a:pPr rtl="0"/>
          <a:r>
            <a:rPr lang="en-US" dirty="0" smtClean="0"/>
            <a:t>Overarching system to maintain resource pools, users, policies, etc…</a:t>
          </a:r>
          <a:endParaRPr lang="en-US" dirty="0"/>
        </a:p>
      </dgm:t>
    </dgm:pt>
    <dgm:pt modelId="{0716B308-E6BB-4C85-B6F5-190A0A283B4B}" type="parTrans" cxnId="{2F80A40E-8BA3-43B8-9461-1CC032D55458}">
      <dgm:prSet/>
      <dgm:spPr/>
      <dgm:t>
        <a:bodyPr/>
        <a:lstStyle/>
        <a:p>
          <a:endParaRPr lang="en-US"/>
        </a:p>
      </dgm:t>
    </dgm:pt>
    <dgm:pt modelId="{15BF40BA-BE3F-45E3-88B0-1F9E97A82309}" type="sibTrans" cxnId="{2F80A40E-8BA3-43B8-9461-1CC032D55458}">
      <dgm:prSet/>
      <dgm:spPr/>
      <dgm:t>
        <a:bodyPr/>
        <a:lstStyle/>
        <a:p>
          <a:endParaRPr lang="en-US"/>
        </a:p>
      </dgm:t>
    </dgm:pt>
    <dgm:pt modelId="{E2E2FBD7-9027-499A-86E5-64BFF8FD225B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dirty="0" smtClean="0"/>
            <a:t>Monitor and Integrate the Event Stream</a:t>
          </a:r>
          <a:endParaRPr lang="en-US" dirty="0"/>
        </a:p>
      </dgm:t>
    </dgm:pt>
    <dgm:pt modelId="{C37B911B-AB85-46F0-AD94-21E1856F7D0D}" type="parTrans" cxnId="{6C593BE9-FCC7-4A0C-92E5-59920A61871E}">
      <dgm:prSet/>
      <dgm:spPr/>
      <dgm:t>
        <a:bodyPr/>
        <a:lstStyle/>
        <a:p>
          <a:endParaRPr lang="en-US"/>
        </a:p>
      </dgm:t>
    </dgm:pt>
    <dgm:pt modelId="{9359D624-FD91-4861-866D-F5AE16C28F93}" type="sibTrans" cxnId="{6C593BE9-FCC7-4A0C-92E5-59920A61871E}">
      <dgm:prSet/>
      <dgm:spPr/>
      <dgm:t>
        <a:bodyPr/>
        <a:lstStyle/>
        <a:p>
          <a:endParaRPr lang="en-US"/>
        </a:p>
      </dgm:t>
    </dgm:pt>
    <dgm:pt modelId="{8DD3C0F1-5BEB-4C7A-8C09-7F8DDC5937B7}">
      <dgm:prSet/>
      <dgm:spPr/>
      <dgm:t>
        <a:bodyPr/>
        <a:lstStyle/>
        <a:p>
          <a:pPr rtl="0"/>
          <a:r>
            <a:rPr lang="en-US" dirty="0" smtClean="0"/>
            <a:t>Capture events, parse, store, report</a:t>
          </a:r>
          <a:endParaRPr lang="en-US" dirty="0"/>
        </a:p>
      </dgm:t>
    </dgm:pt>
    <dgm:pt modelId="{5B888649-F29A-4D3D-8F08-DFA51C1A9E75}" type="parTrans" cxnId="{9EDE25D5-2357-47CB-A1C4-E6372C6B57BD}">
      <dgm:prSet/>
      <dgm:spPr/>
      <dgm:t>
        <a:bodyPr/>
        <a:lstStyle/>
        <a:p>
          <a:endParaRPr lang="en-US"/>
        </a:p>
      </dgm:t>
    </dgm:pt>
    <dgm:pt modelId="{2F07219B-1686-481D-85A3-93767BAE09D3}" type="sibTrans" cxnId="{9EDE25D5-2357-47CB-A1C4-E6372C6B57BD}">
      <dgm:prSet/>
      <dgm:spPr/>
      <dgm:t>
        <a:bodyPr/>
        <a:lstStyle/>
        <a:p>
          <a:endParaRPr lang="en-US"/>
        </a:p>
      </dgm:t>
    </dgm:pt>
    <dgm:pt modelId="{A552A30F-7C35-4EAD-9F08-1953973AD052}">
      <dgm:prSet/>
      <dgm:spPr/>
      <dgm:t>
        <a:bodyPr/>
        <a:lstStyle/>
        <a:p>
          <a:pPr rtl="0"/>
          <a:r>
            <a:rPr lang="en-US" dirty="0" smtClean="0"/>
            <a:t>Create event gateway to monitoring solutions</a:t>
          </a:r>
          <a:endParaRPr lang="en-US" dirty="0"/>
        </a:p>
      </dgm:t>
    </dgm:pt>
    <dgm:pt modelId="{A1692F79-38C8-49F2-B039-99EAD8D62AA2}" type="parTrans" cxnId="{655FFEAA-4F1A-4CF0-A891-700A7E071F70}">
      <dgm:prSet/>
      <dgm:spPr/>
      <dgm:t>
        <a:bodyPr/>
        <a:lstStyle/>
        <a:p>
          <a:endParaRPr lang="en-US"/>
        </a:p>
      </dgm:t>
    </dgm:pt>
    <dgm:pt modelId="{9470D78F-3C97-45F6-AE6F-76C84940572D}" type="sibTrans" cxnId="{655FFEAA-4F1A-4CF0-A891-700A7E071F70}">
      <dgm:prSet/>
      <dgm:spPr/>
      <dgm:t>
        <a:bodyPr/>
        <a:lstStyle/>
        <a:p>
          <a:endParaRPr lang="en-US"/>
        </a:p>
      </dgm:t>
    </dgm:pt>
    <dgm:pt modelId="{7D014659-FB48-46F6-B720-14D701BEF4B9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dirty="0" smtClean="0"/>
            <a:t>Automate Issue Remediation</a:t>
          </a:r>
          <a:endParaRPr lang="en-US" dirty="0"/>
        </a:p>
      </dgm:t>
    </dgm:pt>
    <dgm:pt modelId="{FD6785DE-9138-4930-A331-05D562CF139F}" type="parTrans" cxnId="{3CFFAF40-D9BC-4658-8C4D-4BEFD4E315F1}">
      <dgm:prSet/>
      <dgm:spPr/>
      <dgm:t>
        <a:bodyPr/>
        <a:lstStyle/>
        <a:p>
          <a:endParaRPr lang="en-US"/>
        </a:p>
      </dgm:t>
    </dgm:pt>
    <dgm:pt modelId="{01E3B9AC-824E-41E1-A074-AE961E554243}" type="sibTrans" cxnId="{3CFFAF40-D9BC-4658-8C4D-4BEFD4E315F1}">
      <dgm:prSet/>
      <dgm:spPr/>
      <dgm:t>
        <a:bodyPr/>
        <a:lstStyle/>
        <a:p>
          <a:endParaRPr lang="en-US"/>
        </a:p>
      </dgm:t>
    </dgm:pt>
    <dgm:pt modelId="{A2056FB0-DD71-4604-97D8-5A487D5B4D38}">
      <dgm:prSet/>
      <dgm:spPr/>
      <dgm:t>
        <a:bodyPr/>
        <a:lstStyle/>
        <a:p>
          <a:pPr rtl="0"/>
          <a:r>
            <a:rPr lang="en-US" dirty="0" smtClean="0"/>
            <a:t>Generate appropriate responses to events</a:t>
          </a:r>
          <a:endParaRPr lang="en-US" dirty="0"/>
        </a:p>
      </dgm:t>
    </dgm:pt>
    <dgm:pt modelId="{171953B3-B99B-4B28-8AE3-8E093FD7C08E}" type="parTrans" cxnId="{A7AFA3E8-3496-497D-8BAB-AF831F3BFA01}">
      <dgm:prSet/>
      <dgm:spPr/>
      <dgm:t>
        <a:bodyPr/>
        <a:lstStyle/>
        <a:p>
          <a:endParaRPr lang="en-US"/>
        </a:p>
      </dgm:t>
    </dgm:pt>
    <dgm:pt modelId="{A50A8C2A-EC7F-4E56-9AD0-A65CC60C94B4}" type="sibTrans" cxnId="{A7AFA3E8-3496-497D-8BAB-AF831F3BFA01}">
      <dgm:prSet/>
      <dgm:spPr/>
      <dgm:t>
        <a:bodyPr/>
        <a:lstStyle/>
        <a:p>
          <a:endParaRPr lang="en-US"/>
        </a:p>
      </dgm:t>
    </dgm:pt>
    <dgm:pt modelId="{F49ABE46-9BF1-444E-A097-AF059C34CA20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dirty="0" smtClean="0"/>
            <a:t>Configuration Backup</a:t>
          </a:r>
          <a:endParaRPr lang="en-US" dirty="0"/>
        </a:p>
      </dgm:t>
    </dgm:pt>
    <dgm:pt modelId="{07D23319-DD3A-4FDF-B511-FF58361C2437}" type="parTrans" cxnId="{C9E8AB1E-0870-4040-8F6E-6226F4C7A1D7}">
      <dgm:prSet/>
      <dgm:spPr/>
      <dgm:t>
        <a:bodyPr/>
        <a:lstStyle/>
        <a:p>
          <a:endParaRPr lang="en-US"/>
        </a:p>
      </dgm:t>
    </dgm:pt>
    <dgm:pt modelId="{4D8FDD33-B940-406E-BB2C-4D2BF21D524B}" type="sibTrans" cxnId="{C9E8AB1E-0870-4040-8F6E-6226F4C7A1D7}">
      <dgm:prSet/>
      <dgm:spPr/>
      <dgm:t>
        <a:bodyPr/>
        <a:lstStyle/>
        <a:p>
          <a:endParaRPr lang="en-US"/>
        </a:p>
      </dgm:t>
    </dgm:pt>
    <dgm:pt modelId="{19261F74-D80F-4661-902E-83162DF22705}">
      <dgm:prSet/>
      <dgm:spPr/>
      <dgm:t>
        <a:bodyPr/>
        <a:lstStyle/>
        <a:p>
          <a:pPr rtl="0"/>
          <a:r>
            <a:rPr lang="en-US" dirty="0" smtClean="0"/>
            <a:t>Export entire UCS Information Model</a:t>
          </a:r>
          <a:endParaRPr lang="en-US" dirty="0"/>
        </a:p>
      </dgm:t>
    </dgm:pt>
    <dgm:pt modelId="{C64D5E8D-FF79-4AD3-B893-8F1344465292}" type="parTrans" cxnId="{3753D912-C880-49BE-9418-661047243945}">
      <dgm:prSet/>
      <dgm:spPr/>
      <dgm:t>
        <a:bodyPr/>
        <a:lstStyle/>
        <a:p>
          <a:endParaRPr lang="en-US"/>
        </a:p>
      </dgm:t>
    </dgm:pt>
    <dgm:pt modelId="{8ED337AC-8E3D-431C-B308-EC0C1BB71AB9}" type="sibTrans" cxnId="{3753D912-C880-49BE-9418-661047243945}">
      <dgm:prSet/>
      <dgm:spPr/>
      <dgm:t>
        <a:bodyPr/>
        <a:lstStyle/>
        <a:p>
          <a:endParaRPr lang="en-US"/>
        </a:p>
      </dgm:t>
    </dgm:pt>
    <dgm:pt modelId="{78F439CD-663B-4AE8-865B-4783D5A1344C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dirty="0" smtClean="0"/>
            <a:t>Firmware Image Management</a:t>
          </a:r>
          <a:endParaRPr lang="en-US" dirty="0"/>
        </a:p>
      </dgm:t>
    </dgm:pt>
    <dgm:pt modelId="{8B5A3121-2482-4CD3-98CD-9F6A68D34AC9}" type="parTrans" cxnId="{98A7C86E-3379-444F-9596-1D35D63987CB}">
      <dgm:prSet/>
      <dgm:spPr/>
      <dgm:t>
        <a:bodyPr/>
        <a:lstStyle/>
        <a:p>
          <a:endParaRPr lang="en-US"/>
        </a:p>
      </dgm:t>
    </dgm:pt>
    <dgm:pt modelId="{1A962751-301C-4F14-A0BB-3490C04DA6DC}" type="sibTrans" cxnId="{98A7C86E-3379-444F-9596-1D35D63987CB}">
      <dgm:prSet/>
      <dgm:spPr/>
      <dgm:t>
        <a:bodyPr/>
        <a:lstStyle/>
        <a:p>
          <a:endParaRPr lang="en-US"/>
        </a:p>
      </dgm:t>
    </dgm:pt>
    <dgm:pt modelId="{5228F179-BC12-4C99-98FF-AB8B9F7B3689}">
      <dgm:prSet/>
      <dgm:spPr/>
      <dgm:t>
        <a:bodyPr/>
        <a:lstStyle/>
        <a:p>
          <a:pPr rtl="0"/>
          <a:r>
            <a:rPr lang="en-US" dirty="0" smtClean="0"/>
            <a:t>Ensure Firmware consistency across all components</a:t>
          </a:r>
          <a:endParaRPr lang="en-US" dirty="0"/>
        </a:p>
      </dgm:t>
    </dgm:pt>
    <dgm:pt modelId="{9219D1E9-CE4F-4111-B0B8-2758887A4A88}" type="parTrans" cxnId="{2C9C6AF1-5421-4F01-B65B-B3E89D2CFC52}">
      <dgm:prSet/>
      <dgm:spPr/>
      <dgm:t>
        <a:bodyPr/>
        <a:lstStyle/>
        <a:p>
          <a:endParaRPr lang="en-US"/>
        </a:p>
      </dgm:t>
    </dgm:pt>
    <dgm:pt modelId="{40C5DA4A-53F3-4F10-8D1F-DE39B38CD6FB}" type="sibTrans" cxnId="{2C9C6AF1-5421-4F01-B65B-B3E89D2CFC52}">
      <dgm:prSet/>
      <dgm:spPr/>
      <dgm:t>
        <a:bodyPr/>
        <a:lstStyle/>
        <a:p>
          <a:endParaRPr lang="en-US"/>
        </a:p>
      </dgm:t>
    </dgm:pt>
    <dgm:pt modelId="{8BFF13AA-4528-4E71-A53D-245B112715A6}" type="pres">
      <dgm:prSet presAssocID="{1BB21CF3-E43D-4848-8708-86A95641F71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272501-5E43-4114-B87A-31A3923A9ECA}" type="pres">
      <dgm:prSet presAssocID="{1E8F48B3-3CAE-4403-ACCE-E8ABF5AD104A}" presName="parentLin" presStyleCnt="0"/>
      <dgm:spPr/>
    </dgm:pt>
    <dgm:pt modelId="{FA9E8DA2-CEBE-49B2-8966-5A580E96E04D}" type="pres">
      <dgm:prSet presAssocID="{1E8F48B3-3CAE-4403-ACCE-E8ABF5AD104A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978306C6-9C74-466D-AE1B-3348A6D1961F}" type="pres">
      <dgm:prSet presAssocID="{1E8F48B3-3CAE-4403-ACCE-E8ABF5AD104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D9B30-D450-4A71-9ED5-958BDB669131}" type="pres">
      <dgm:prSet presAssocID="{1E8F48B3-3CAE-4403-ACCE-E8ABF5AD104A}" presName="negativeSpace" presStyleCnt="0"/>
      <dgm:spPr/>
    </dgm:pt>
    <dgm:pt modelId="{BA7D0A0F-3BB1-4EA9-8293-F7F334164E57}" type="pres">
      <dgm:prSet presAssocID="{1E8F48B3-3CAE-4403-ACCE-E8ABF5AD104A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AB6807-AF41-4DED-B413-6EDF68EA75D9}" type="pres">
      <dgm:prSet presAssocID="{F4BE88A3-58E1-42EA-BCE7-AC32F2BD2D74}" presName="spaceBetweenRectangles" presStyleCnt="0"/>
      <dgm:spPr/>
    </dgm:pt>
    <dgm:pt modelId="{B8311F11-D99D-49EF-AE2C-F4239BCD79D7}" type="pres">
      <dgm:prSet presAssocID="{E2E2FBD7-9027-499A-86E5-64BFF8FD225B}" presName="parentLin" presStyleCnt="0"/>
      <dgm:spPr/>
    </dgm:pt>
    <dgm:pt modelId="{A2A17C86-B2AA-4D2B-A908-48DD68F34616}" type="pres">
      <dgm:prSet presAssocID="{E2E2FBD7-9027-499A-86E5-64BFF8FD225B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190D385C-1C27-4E8A-B1FA-FFC2905EDBAB}" type="pres">
      <dgm:prSet presAssocID="{E2E2FBD7-9027-499A-86E5-64BFF8FD225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5236B7-F473-4CDA-B7E8-1F2F16854764}" type="pres">
      <dgm:prSet presAssocID="{E2E2FBD7-9027-499A-86E5-64BFF8FD225B}" presName="negativeSpace" presStyleCnt="0"/>
      <dgm:spPr/>
    </dgm:pt>
    <dgm:pt modelId="{6D94B7B3-C6F4-4753-A58E-C70C6EF7FCA8}" type="pres">
      <dgm:prSet presAssocID="{E2E2FBD7-9027-499A-86E5-64BFF8FD225B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181170-C37E-48E0-AE9D-16B5DC053D30}" type="pres">
      <dgm:prSet presAssocID="{9359D624-FD91-4861-866D-F5AE16C28F93}" presName="spaceBetweenRectangles" presStyleCnt="0"/>
      <dgm:spPr/>
    </dgm:pt>
    <dgm:pt modelId="{A9075C44-ACFE-4921-B651-DF757D958EC1}" type="pres">
      <dgm:prSet presAssocID="{7D014659-FB48-46F6-B720-14D701BEF4B9}" presName="parentLin" presStyleCnt="0"/>
      <dgm:spPr/>
    </dgm:pt>
    <dgm:pt modelId="{5BE61182-AA83-4D0C-8F04-8D60BE08F19C}" type="pres">
      <dgm:prSet presAssocID="{7D014659-FB48-46F6-B720-14D701BEF4B9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D40AC0E2-1ECB-4147-894E-670E96A5B380}" type="pres">
      <dgm:prSet presAssocID="{7D014659-FB48-46F6-B720-14D701BEF4B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65BA72-33A5-4BEC-B785-9795F1F214DB}" type="pres">
      <dgm:prSet presAssocID="{7D014659-FB48-46F6-B720-14D701BEF4B9}" presName="negativeSpace" presStyleCnt="0"/>
      <dgm:spPr/>
    </dgm:pt>
    <dgm:pt modelId="{88E6FBE7-6D1C-42A1-844B-DB44BD963403}" type="pres">
      <dgm:prSet presAssocID="{7D014659-FB48-46F6-B720-14D701BEF4B9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32F1A5-629E-45BB-A0C1-EAC3C52E0964}" type="pres">
      <dgm:prSet presAssocID="{01E3B9AC-824E-41E1-A074-AE961E554243}" presName="spaceBetweenRectangles" presStyleCnt="0"/>
      <dgm:spPr/>
    </dgm:pt>
    <dgm:pt modelId="{52A6258E-A612-4067-9940-1D97D18D9003}" type="pres">
      <dgm:prSet presAssocID="{F49ABE46-9BF1-444E-A097-AF059C34CA20}" presName="parentLin" presStyleCnt="0"/>
      <dgm:spPr/>
    </dgm:pt>
    <dgm:pt modelId="{AB8C5E17-6445-4997-9108-E1A51AA233C7}" type="pres">
      <dgm:prSet presAssocID="{F49ABE46-9BF1-444E-A097-AF059C34CA20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BE98D4DC-1F4F-41BF-8418-71091617056A}" type="pres">
      <dgm:prSet presAssocID="{F49ABE46-9BF1-444E-A097-AF059C34CA2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A8CD8-1836-442F-B8A9-CBB6AB8C5CE0}" type="pres">
      <dgm:prSet presAssocID="{F49ABE46-9BF1-444E-A097-AF059C34CA20}" presName="negativeSpace" presStyleCnt="0"/>
      <dgm:spPr/>
    </dgm:pt>
    <dgm:pt modelId="{16BA8F52-A413-4C70-A798-C2F6F65F7018}" type="pres">
      <dgm:prSet presAssocID="{F49ABE46-9BF1-444E-A097-AF059C34CA20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EA213D-A6D7-4F13-8C74-4179DDD280CA}" type="pres">
      <dgm:prSet presAssocID="{4D8FDD33-B940-406E-BB2C-4D2BF21D524B}" presName="spaceBetweenRectangles" presStyleCnt="0"/>
      <dgm:spPr/>
    </dgm:pt>
    <dgm:pt modelId="{6ED6E355-A257-48A7-90D4-605132651FE5}" type="pres">
      <dgm:prSet presAssocID="{78F439CD-663B-4AE8-865B-4783D5A1344C}" presName="parentLin" presStyleCnt="0"/>
      <dgm:spPr/>
    </dgm:pt>
    <dgm:pt modelId="{AE695244-484D-4A19-936A-5B76DC06FC29}" type="pres">
      <dgm:prSet presAssocID="{78F439CD-663B-4AE8-865B-4783D5A1344C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611BBC8C-5656-490E-9027-E86CB3C7D821}" type="pres">
      <dgm:prSet presAssocID="{78F439CD-663B-4AE8-865B-4783D5A1344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1703EF-DFC0-45FB-B093-F42969720582}" type="pres">
      <dgm:prSet presAssocID="{78F439CD-663B-4AE8-865B-4783D5A1344C}" presName="negativeSpace" presStyleCnt="0"/>
      <dgm:spPr/>
    </dgm:pt>
    <dgm:pt modelId="{0AF6829D-9D04-4C63-B9F7-F7C56E77D7CC}" type="pres">
      <dgm:prSet presAssocID="{78F439CD-663B-4AE8-865B-4783D5A1344C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6AF51B-917D-49ED-B965-A2EAFA41EC79}" type="presOf" srcId="{5228F179-BC12-4C99-98FF-AB8B9F7B3689}" destId="{0AF6829D-9D04-4C63-B9F7-F7C56E77D7CC}" srcOrd="0" destOrd="0" presId="urn:microsoft.com/office/officeart/2005/8/layout/list1"/>
    <dgm:cxn modelId="{98A7C86E-3379-444F-9596-1D35D63987CB}" srcId="{1BB21CF3-E43D-4848-8708-86A95641F71B}" destId="{78F439CD-663B-4AE8-865B-4783D5A1344C}" srcOrd="4" destOrd="0" parTransId="{8B5A3121-2482-4CD3-98CD-9F6A68D34AC9}" sibTransId="{1A962751-301C-4F14-A0BB-3490C04DA6DC}"/>
    <dgm:cxn modelId="{DA17DD3A-4DF7-4E99-9DD9-182C24715858}" type="presOf" srcId="{7D014659-FB48-46F6-B720-14D701BEF4B9}" destId="{5BE61182-AA83-4D0C-8F04-8D60BE08F19C}" srcOrd="0" destOrd="0" presId="urn:microsoft.com/office/officeart/2005/8/layout/list1"/>
    <dgm:cxn modelId="{95A21463-E12A-4301-90DD-3DC3D0E08563}" type="presOf" srcId="{E2E2FBD7-9027-499A-86E5-64BFF8FD225B}" destId="{190D385C-1C27-4E8A-B1FA-FFC2905EDBAB}" srcOrd="1" destOrd="0" presId="urn:microsoft.com/office/officeart/2005/8/layout/list1"/>
    <dgm:cxn modelId="{3753D912-C880-49BE-9418-661047243945}" srcId="{F49ABE46-9BF1-444E-A097-AF059C34CA20}" destId="{19261F74-D80F-4661-902E-83162DF22705}" srcOrd="0" destOrd="0" parTransId="{C64D5E8D-FF79-4AD3-B893-8F1344465292}" sibTransId="{8ED337AC-8E3D-431C-B308-EC0C1BB71AB9}"/>
    <dgm:cxn modelId="{275547E4-C93A-4622-A0FE-A8907D7C35CC}" type="presOf" srcId="{1E8F48B3-3CAE-4403-ACCE-E8ABF5AD104A}" destId="{FA9E8DA2-CEBE-49B2-8966-5A580E96E04D}" srcOrd="0" destOrd="0" presId="urn:microsoft.com/office/officeart/2005/8/layout/list1"/>
    <dgm:cxn modelId="{508721CE-9E9B-4FC2-B998-A5B8A55379C8}" type="presOf" srcId="{A2056FB0-DD71-4604-97D8-5A487D5B4D38}" destId="{88E6FBE7-6D1C-42A1-844B-DB44BD963403}" srcOrd="0" destOrd="0" presId="urn:microsoft.com/office/officeart/2005/8/layout/list1"/>
    <dgm:cxn modelId="{6C593BE9-FCC7-4A0C-92E5-59920A61871E}" srcId="{1BB21CF3-E43D-4848-8708-86A95641F71B}" destId="{E2E2FBD7-9027-499A-86E5-64BFF8FD225B}" srcOrd="1" destOrd="0" parTransId="{C37B911B-AB85-46F0-AD94-21E1856F7D0D}" sibTransId="{9359D624-FD91-4861-866D-F5AE16C28F93}"/>
    <dgm:cxn modelId="{FFFCF1EC-CDA2-4AEB-848A-FA369EF56C22}" type="presOf" srcId="{FE0DD9D5-047E-4E77-8D54-5E1BF396D242}" destId="{BA7D0A0F-3BB1-4EA9-8293-F7F334164E57}" srcOrd="0" destOrd="0" presId="urn:microsoft.com/office/officeart/2005/8/layout/list1"/>
    <dgm:cxn modelId="{3427A586-C60A-4DCF-A3E6-F5D8AA5ED2B1}" type="presOf" srcId="{F49ABE46-9BF1-444E-A097-AF059C34CA20}" destId="{AB8C5E17-6445-4997-9108-E1A51AA233C7}" srcOrd="0" destOrd="0" presId="urn:microsoft.com/office/officeart/2005/8/layout/list1"/>
    <dgm:cxn modelId="{B54E01EA-6C39-41C2-91D4-BA0D32A0F778}" type="presOf" srcId="{1BB21CF3-E43D-4848-8708-86A95641F71B}" destId="{8BFF13AA-4528-4E71-A53D-245B112715A6}" srcOrd="0" destOrd="0" presId="urn:microsoft.com/office/officeart/2005/8/layout/list1"/>
    <dgm:cxn modelId="{9D082897-6102-4478-AD9E-B2C50C062C7C}" type="presOf" srcId="{E2E2FBD7-9027-499A-86E5-64BFF8FD225B}" destId="{A2A17C86-B2AA-4D2B-A908-48DD68F34616}" srcOrd="0" destOrd="0" presId="urn:microsoft.com/office/officeart/2005/8/layout/list1"/>
    <dgm:cxn modelId="{2F80A40E-8BA3-43B8-9461-1CC032D55458}" srcId="{1E8F48B3-3CAE-4403-ACCE-E8ABF5AD104A}" destId="{FE0DD9D5-047E-4E77-8D54-5E1BF396D242}" srcOrd="0" destOrd="0" parTransId="{0716B308-E6BB-4C85-B6F5-190A0A283B4B}" sibTransId="{15BF40BA-BE3F-45E3-88B0-1F9E97A82309}"/>
    <dgm:cxn modelId="{323DD57D-695C-4699-BCFA-F636F40B8329}" type="presOf" srcId="{19261F74-D80F-4661-902E-83162DF22705}" destId="{16BA8F52-A413-4C70-A798-C2F6F65F7018}" srcOrd="0" destOrd="0" presId="urn:microsoft.com/office/officeart/2005/8/layout/list1"/>
    <dgm:cxn modelId="{77CDC8FF-0298-4304-843E-77D16592D78B}" type="presOf" srcId="{F49ABE46-9BF1-444E-A097-AF059C34CA20}" destId="{BE98D4DC-1F4F-41BF-8418-71091617056A}" srcOrd="1" destOrd="0" presId="urn:microsoft.com/office/officeart/2005/8/layout/list1"/>
    <dgm:cxn modelId="{C9E8AB1E-0870-4040-8F6E-6226F4C7A1D7}" srcId="{1BB21CF3-E43D-4848-8708-86A95641F71B}" destId="{F49ABE46-9BF1-444E-A097-AF059C34CA20}" srcOrd="3" destOrd="0" parTransId="{07D23319-DD3A-4FDF-B511-FF58361C2437}" sibTransId="{4D8FDD33-B940-406E-BB2C-4D2BF21D524B}"/>
    <dgm:cxn modelId="{89FB0F5D-A522-4048-8273-E5FD54567B2D}" type="presOf" srcId="{8DD3C0F1-5BEB-4C7A-8C09-7F8DDC5937B7}" destId="{6D94B7B3-C6F4-4753-A58E-C70C6EF7FCA8}" srcOrd="0" destOrd="0" presId="urn:microsoft.com/office/officeart/2005/8/layout/list1"/>
    <dgm:cxn modelId="{A7AFA3E8-3496-497D-8BAB-AF831F3BFA01}" srcId="{7D014659-FB48-46F6-B720-14D701BEF4B9}" destId="{A2056FB0-DD71-4604-97D8-5A487D5B4D38}" srcOrd="0" destOrd="0" parTransId="{171953B3-B99B-4B28-8AE3-8E093FD7C08E}" sibTransId="{A50A8C2A-EC7F-4E56-9AD0-A65CC60C94B4}"/>
    <dgm:cxn modelId="{33365221-B5AA-4AC6-BDD5-7F3302D11060}" type="presOf" srcId="{1E8F48B3-3CAE-4403-ACCE-E8ABF5AD104A}" destId="{978306C6-9C74-466D-AE1B-3348A6D1961F}" srcOrd="1" destOrd="0" presId="urn:microsoft.com/office/officeart/2005/8/layout/list1"/>
    <dgm:cxn modelId="{ACAC5919-D850-47D0-BDDF-6F4170CFE9B2}" type="presOf" srcId="{7D014659-FB48-46F6-B720-14D701BEF4B9}" destId="{D40AC0E2-1ECB-4147-894E-670E96A5B380}" srcOrd="1" destOrd="0" presId="urn:microsoft.com/office/officeart/2005/8/layout/list1"/>
    <dgm:cxn modelId="{2C9C6AF1-5421-4F01-B65B-B3E89D2CFC52}" srcId="{78F439CD-663B-4AE8-865B-4783D5A1344C}" destId="{5228F179-BC12-4C99-98FF-AB8B9F7B3689}" srcOrd="0" destOrd="0" parTransId="{9219D1E9-CE4F-4111-B0B8-2758887A4A88}" sibTransId="{40C5DA4A-53F3-4F10-8D1F-DE39B38CD6FB}"/>
    <dgm:cxn modelId="{3CFFAF40-D9BC-4658-8C4D-4BEFD4E315F1}" srcId="{1BB21CF3-E43D-4848-8708-86A95641F71B}" destId="{7D014659-FB48-46F6-B720-14D701BEF4B9}" srcOrd="2" destOrd="0" parTransId="{FD6785DE-9138-4930-A331-05D562CF139F}" sibTransId="{01E3B9AC-824E-41E1-A074-AE961E554243}"/>
    <dgm:cxn modelId="{533C370C-2904-4780-B38A-306E8051273A}" type="presOf" srcId="{A552A30F-7C35-4EAD-9F08-1953973AD052}" destId="{6D94B7B3-C6F4-4753-A58E-C70C6EF7FCA8}" srcOrd="0" destOrd="1" presId="urn:microsoft.com/office/officeart/2005/8/layout/list1"/>
    <dgm:cxn modelId="{0E43E4B5-8437-4CA5-88DF-E8AD6BF49661}" srcId="{1BB21CF3-E43D-4848-8708-86A95641F71B}" destId="{1E8F48B3-3CAE-4403-ACCE-E8ABF5AD104A}" srcOrd="0" destOrd="0" parTransId="{B72F84A2-A4D7-4185-92FB-5A0EC3C5FA66}" sibTransId="{F4BE88A3-58E1-42EA-BCE7-AC32F2BD2D74}"/>
    <dgm:cxn modelId="{8CFDCEA3-AC1D-47E5-AC2E-DEB7115437F7}" type="presOf" srcId="{78F439CD-663B-4AE8-865B-4783D5A1344C}" destId="{611BBC8C-5656-490E-9027-E86CB3C7D821}" srcOrd="1" destOrd="0" presId="urn:microsoft.com/office/officeart/2005/8/layout/list1"/>
    <dgm:cxn modelId="{655FFEAA-4F1A-4CF0-A891-700A7E071F70}" srcId="{E2E2FBD7-9027-499A-86E5-64BFF8FD225B}" destId="{A552A30F-7C35-4EAD-9F08-1953973AD052}" srcOrd="1" destOrd="0" parTransId="{A1692F79-38C8-49F2-B039-99EAD8D62AA2}" sibTransId="{9470D78F-3C97-45F6-AE6F-76C84940572D}"/>
    <dgm:cxn modelId="{9EDE25D5-2357-47CB-A1C4-E6372C6B57BD}" srcId="{E2E2FBD7-9027-499A-86E5-64BFF8FD225B}" destId="{8DD3C0F1-5BEB-4C7A-8C09-7F8DDC5937B7}" srcOrd="0" destOrd="0" parTransId="{5B888649-F29A-4D3D-8F08-DFA51C1A9E75}" sibTransId="{2F07219B-1686-481D-85A3-93767BAE09D3}"/>
    <dgm:cxn modelId="{43BB75DF-8067-4D5C-97DA-838184880B82}" type="presOf" srcId="{78F439CD-663B-4AE8-865B-4783D5A1344C}" destId="{AE695244-484D-4A19-936A-5B76DC06FC29}" srcOrd="0" destOrd="0" presId="urn:microsoft.com/office/officeart/2005/8/layout/list1"/>
    <dgm:cxn modelId="{4AAA008C-053A-4250-8815-A54DC85369DA}" type="presParOf" srcId="{8BFF13AA-4528-4E71-A53D-245B112715A6}" destId="{8D272501-5E43-4114-B87A-31A3923A9ECA}" srcOrd="0" destOrd="0" presId="urn:microsoft.com/office/officeart/2005/8/layout/list1"/>
    <dgm:cxn modelId="{22BF5224-5AFF-4B31-9672-454E96BFFF33}" type="presParOf" srcId="{8D272501-5E43-4114-B87A-31A3923A9ECA}" destId="{FA9E8DA2-CEBE-49B2-8966-5A580E96E04D}" srcOrd="0" destOrd="0" presId="urn:microsoft.com/office/officeart/2005/8/layout/list1"/>
    <dgm:cxn modelId="{B1E7CB9B-582A-438A-BFFE-49203FE62631}" type="presParOf" srcId="{8D272501-5E43-4114-B87A-31A3923A9ECA}" destId="{978306C6-9C74-466D-AE1B-3348A6D1961F}" srcOrd="1" destOrd="0" presId="urn:microsoft.com/office/officeart/2005/8/layout/list1"/>
    <dgm:cxn modelId="{21C1EB84-73FD-4DF2-ABD1-660FF566BA3F}" type="presParOf" srcId="{8BFF13AA-4528-4E71-A53D-245B112715A6}" destId="{D7BD9B30-D450-4A71-9ED5-958BDB669131}" srcOrd="1" destOrd="0" presId="urn:microsoft.com/office/officeart/2005/8/layout/list1"/>
    <dgm:cxn modelId="{4D45E8EC-B25D-4C9A-BCA6-7183DEEB5FEE}" type="presParOf" srcId="{8BFF13AA-4528-4E71-A53D-245B112715A6}" destId="{BA7D0A0F-3BB1-4EA9-8293-F7F334164E57}" srcOrd="2" destOrd="0" presId="urn:microsoft.com/office/officeart/2005/8/layout/list1"/>
    <dgm:cxn modelId="{C412B57D-05AC-44BF-89B0-B4438D305CFB}" type="presParOf" srcId="{8BFF13AA-4528-4E71-A53D-245B112715A6}" destId="{FCAB6807-AF41-4DED-B413-6EDF68EA75D9}" srcOrd="3" destOrd="0" presId="urn:microsoft.com/office/officeart/2005/8/layout/list1"/>
    <dgm:cxn modelId="{2C051F8B-BD9F-4163-B5A6-53C90536CAD4}" type="presParOf" srcId="{8BFF13AA-4528-4E71-A53D-245B112715A6}" destId="{B8311F11-D99D-49EF-AE2C-F4239BCD79D7}" srcOrd="4" destOrd="0" presId="urn:microsoft.com/office/officeart/2005/8/layout/list1"/>
    <dgm:cxn modelId="{1BD4096B-A7AE-40E5-8358-352E88B973CA}" type="presParOf" srcId="{B8311F11-D99D-49EF-AE2C-F4239BCD79D7}" destId="{A2A17C86-B2AA-4D2B-A908-48DD68F34616}" srcOrd="0" destOrd="0" presId="urn:microsoft.com/office/officeart/2005/8/layout/list1"/>
    <dgm:cxn modelId="{1060C76D-D1A5-469F-B546-BFE5D71536D0}" type="presParOf" srcId="{B8311F11-D99D-49EF-AE2C-F4239BCD79D7}" destId="{190D385C-1C27-4E8A-B1FA-FFC2905EDBAB}" srcOrd="1" destOrd="0" presId="urn:microsoft.com/office/officeart/2005/8/layout/list1"/>
    <dgm:cxn modelId="{162207C1-286C-42CC-9A6B-AF0B6DC6F8CC}" type="presParOf" srcId="{8BFF13AA-4528-4E71-A53D-245B112715A6}" destId="{7D5236B7-F473-4CDA-B7E8-1F2F16854764}" srcOrd="5" destOrd="0" presId="urn:microsoft.com/office/officeart/2005/8/layout/list1"/>
    <dgm:cxn modelId="{CCFBF987-2CC9-40D4-A209-6EC9035C49F5}" type="presParOf" srcId="{8BFF13AA-4528-4E71-A53D-245B112715A6}" destId="{6D94B7B3-C6F4-4753-A58E-C70C6EF7FCA8}" srcOrd="6" destOrd="0" presId="urn:microsoft.com/office/officeart/2005/8/layout/list1"/>
    <dgm:cxn modelId="{77F0FB11-E537-4699-945E-F190E0E24A72}" type="presParOf" srcId="{8BFF13AA-4528-4E71-A53D-245B112715A6}" destId="{85181170-C37E-48E0-AE9D-16B5DC053D30}" srcOrd="7" destOrd="0" presId="urn:microsoft.com/office/officeart/2005/8/layout/list1"/>
    <dgm:cxn modelId="{91D8EE33-D25F-4FD5-A2D3-CD80855F04F0}" type="presParOf" srcId="{8BFF13AA-4528-4E71-A53D-245B112715A6}" destId="{A9075C44-ACFE-4921-B651-DF757D958EC1}" srcOrd="8" destOrd="0" presId="urn:microsoft.com/office/officeart/2005/8/layout/list1"/>
    <dgm:cxn modelId="{1F87F72B-F15A-4606-B2DA-93B778823506}" type="presParOf" srcId="{A9075C44-ACFE-4921-B651-DF757D958EC1}" destId="{5BE61182-AA83-4D0C-8F04-8D60BE08F19C}" srcOrd="0" destOrd="0" presId="urn:microsoft.com/office/officeart/2005/8/layout/list1"/>
    <dgm:cxn modelId="{750A8C0F-E0D8-412E-B2F1-A57FC3EAF9B6}" type="presParOf" srcId="{A9075C44-ACFE-4921-B651-DF757D958EC1}" destId="{D40AC0E2-1ECB-4147-894E-670E96A5B380}" srcOrd="1" destOrd="0" presId="urn:microsoft.com/office/officeart/2005/8/layout/list1"/>
    <dgm:cxn modelId="{B52B0825-AA7F-4FE3-BEA1-255504687869}" type="presParOf" srcId="{8BFF13AA-4528-4E71-A53D-245B112715A6}" destId="{F265BA72-33A5-4BEC-B785-9795F1F214DB}" srcOrd="9" destOrd="0" presId="urn:microsoft.com/office/officeart/2005/8/layout/list1"/>
    <dgm:cxn modelId="{70B09115-67E8-41CF-B6F1-62272417201D}" type="presParOf" srcId="{8BFF13AA-4528-4E71-A53D-245B112715A6}" destId="{88E6FBE7-6D1C-42A1-844B-DB44BD963403}" srcOrd="10" destOrd="0" presId="urn:microsoft.com/office/officeart/2005/8/layout/list1"/>
    <dgm:cxn modelId="{009B6AB2-430E-4654-BA90-A29E44450E0E}" type="presParOf" srcId="{8BFF13AA-4528-4E71-A53D-245B112715A6}" destId="{0A32F1A5-629E-45BB-A0C1-EAC3C52E0964}" srcOrd="11" destOrd="0" presId="urn:microsoft.com/office/officeart/2005/8/layout/list1"/>
    <dgm:cxn modelId="{5B45F9FB-1F44-4464-A311-165A1F6714E9}" type="presParOf" srcId="{8BFF13AA-4528-4E71-A53D-245B112715A6}" destId="{52A6258E-A612-4067-9940-1D97D18D9003}" srcOrd="12" destOrd="0" presId="urn:microsoft.com/office/officeart/2005/8/layout/list1"/>
    <dgm:cxn modelId="{82770F0F-D1DF-44D8-81C5-DE00C06BDDFE}" type="presParOf" srcId="{52A6258E-A612-4067-9940-1D97D18D9003}" destId="{AB8C5E17-6445-4997-9108-E1A51AA233C7}" srcOrd="0" destOrd="0" presId="urn:microsoft.com/office/officeart/2005/8/layout/list1"/>
    <dgm:cxn modelId="{8EEE0F22-A8DB-4DFE-8CEA-0FBEC940B524}" type="presParOf" srcId="{52A6258E-A612-4067-9940-1D97D18D9003}" destId="{BE98D4DC-1F4F-41BF-8418-71091617056A}" srcOrd="1" destOrd="0" presId="urn:microsoft.com/office/officeart/2005/8/layout/list1"/>
    <dgm:cxn modelId="{20FFE2DA-B769-4910-80A7-8796B6D3B64E}" type="presParOf" srcId="{8BFF13AA-4528-4E71-A53D-245B112715A6}" destId="{015A8CD8-1836-442F-B8A9-CBB6AB8C5CE0}" srcOrd="13" destOrd="0" presId="urn:microsoft.com/office/officeart/2005/8/layout/list1"/>
    <dgm:cxn modelId="{E88E5631-5BD2-43FB-9F3F-AE84414E2BF7}" type="presParOf" srcId="{8BFF13AA-4528-4E71-A53D-245B112715A6}" destId="{16BA8F52-A413-4C70-A798-C2F6F65F7018}" srcOrd="14" destOrd="0" presId="urn:microsoft.com/office/officeart/2005/8/layout/list1"/>
    <dgm:cxn modelId="{E6535ADC-F67B-4D74-A0E3-DED5A156E5ED}" type="presParOf" srcId="{8BFF13AA-4528-4E71-A53D-245B112715A6}" destId="{91EA213D-A6D7-4F13-8C74-4179DDD280CA}" srcOrd="15" destOrd="0" presId="urn:microsoft.com/office/officeart/2005/8/layout/list1"/>
    <dgm:cxn modelId="{7F221672-5B54-44C6-87C6-F5E53B986C23}" type="presParOf" srcId="{8BFF13AA-4528-4E71-A53D-245B112715A6}" destId="{6ED6E355-A257-48A7-90D4-605132651FE5}" srcOrd="16" destOrd="0" presId="urn:microsoft.com/office/officeart/2005/8/layout/list1"/>
    <dgm:cxn modelId="{FDB3C337-C91F-4E0D-92A5-A12ACAC44488}" type="presParOf" srcId="{6ED6E355-A257-48A7-90D4-605132651FE5}" destId="{AE695244-484D-4A19-936A-5B76DC06FC29}" srcOrd="0" destOrd="0" presId="urn:microsoft.com/office/officeart/2005/8/layout/list1"/>
    <dgm:cxn modelId="{64EEB500-78AD-467E-BCC5-4C528566C034}" type="presParOf" srcId="{6ED6E355-A257-48A7-90D4-605132651FE5}" destId="{611BBC8C-5656-490E-9027-E86CB3C7D821}" srcOrd="1" destOrd="0" presId="urn:microsoft.com/office/officeart/2005/8/layout/list1"/>
    <dgm:cxn modelId="{E249DDE4-916D-469D-8B28-8F3E2BE4337F}" type="presParOf" srcId="{8BFF13AA-4528-4E71-A53D-245B112715A6}" destId="{7B1703EF-DFC0-45FB-B093-F42969720582}" srcOrd="17" destOrd="0" presId="urn:microsoft.com/office/officeart/2005/8/layout/list1"/>
    <dgm:cxn modelId="{CCBAA739-4175-4767-8AB7-FD31B757E22F}" type="presParOf" srcId="{8BFF13AA-4528-4E71-A53D-245B112715A6}" destId="{0AF6829D-9D04-4C63-B9F7-F7C56E77D7CC}" srcOrd="18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83DC1-C9B3-4140-9987-71C75D8E7B4C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9224-3816-8D4A-96B5-69091FD80D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1262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84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7995D2-4918-4AC9-B483-65B4C8353E9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 txBox="1">
            <a:spLocks noGrp="1" noChangeArrowheads="1"/>
          </p:cNvSpPr>
          <p:nvPr/>
        </p:nvSpPr>
        <p:spPr bwMode="auto">
          <a:xfrm>
            <a:off x="5800051" y="8538883"/>
            <a:ext cx="795018" cy="28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639" tIns="0" rIns="18639" bIns="0" anchor="b"/>
          <a:lstStyle/>
          <a:p>
            <a:pPr algn="r" defTabSz="893002"/>
            <a:fld id="{F24E3AF6-2524-41FA-A8C4-64837B55CEF2}" type="slidenum">
              <a:rPr lang="en-US" sz="800">
                <a:ea typeface="MS PGothic" pitchFamily="34" charset="-128"/>
              </a:rPr>
              <a:pPr algn="r" defTabSz="893002"/>
              <a:t>4</a:t>
            </a:fld>
            <a:endParaRPr lang="en-US" sz="800" dirty="0">
              <a:ea typeface="MS PGothic" pitchFamily="34" charset="-128"/>
            </a:endParaRPr>
          </a:p>
        </p:txBody>
      </p:sp>
      <p:sp>
        <p:nvSpPr>
          <p:cNvPr id="106499" name="Rectangle 7"/>
          <p:cNvSpPr txBox="1">
            <a:spLocks noGrp="1" noChangeArrowheads="1"/>
          </p:cNvSpPr>
          <p:nvPr/>
        </p:nvSpPr>
        <p:spPr bwMode="auto">
          <a:xfrm>
            <a:off x="3883297" y="8684299"/>
            <a:ext cx="2973149" cy="45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79" tIns="46140" rIns="92279" bIns="46140" anchor="b"/>
          <a:lstStyle/>
          <a:p>
            <a:pPr algn="r" defTabSz="919776"/>
            <a:fld id="{631B2624-4A75-4C02-B56F-79F35F54625C}" type="slidenum">
              <a:rPr lang="en-US" sz="1200">
                <a:ea typeface="MS PGothic" pitchFamily="34" charset="-128"/>
              </a:rPr>
              <a:pPr algn="r" defTabSz="919776"/>
              <a:t>4</a:t>
            </a:fld>
            <a:endParaRPr lang="en-US" sz="1200" dirty="0">
              <a:ea typeface="MS PGothic" pitchFamily="34" charset="-128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420" y="686430"/>
            <a:ext cx="4554730" cy="3427426"/>
          </a:xfrm>
          <a:ln/>
        </p:spPr>
      </p:sp>
      <p:sp>
        <p:nvSpPr>
          <p:cNvPr id="106501" name="Notes Placeholder 5"/>
          <p:cNvSpPr>
            <a:spLocks noGrp="1"/>
          </p:cNvSpPr>
          <p:nvPr/>
        </p:nvSpPr>
        <p:spPr bwMode="auto">
          <a:xfrm>
            <a:off x="751456" y="4306186"/>
            <a:ext cx="5350422" cy="4184225"/>
          </a:xfrm>
          <a:prstGeom prst="rect">
            <a:avLst/>
          </a:prstGeom>
        </p:spPr>
        <p:txBody>
          <a:bodyPr lIns="94759" tIns="49709" rIns="94759" bIns="49709"/>
          <a:lstStyle/>
          <a:p>
            <a:pPr marL="111823" indent="-111823" defTabSz="1012699">
              <a:spcBef>
                <a:spcPct val="50000"/>
              </a:spcBef>
              <a:buSzPct val="100000"/>
              <a:buFontTx/>
              <a:buChar char="•"/>
            </a:pPr>
            <a:endParaRPr lang="en-US" sz="1200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5CE94D-8FBC-0A4B-97AF-4F1DED8A1B6A}" type="slidenum">
              <a:rPr lang="en-US"/>
              <a:pPr/>
              <a:t>5</a:t>
            </a:fld>
            <a:endParaRPr lang="en-US"/>
          </a:p>
        </p:txBody>
      </p:sp>
      <p:sp>
        <p:nvSpPr>
          <p:cNvPr id="1184770" name="AutoShap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29F6BA-3558-4278-B147-A664EE5FDE4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280" y="688005"/>
            <a:ext cx="455944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35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7E9E93-D340-47E9-B797-36207A8728C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280" y="686430"/>
            <a:ext cx="4559440" cy="3429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>
              <a:lnSpc>
                <a:spcPct val="100000"/>
              </a:lnSpc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367921" y="8759354"/>
            <a:ext cx="388952" cy="273632"/>
          </a:xfrm>
          <a:noFill/>
        </p:spPr>
        <p:txBody>
          <a:bodyPr/>
          <a:lstStyle/>
          <a:p>
            <a:pPr defTabSz="453588"/>
            <a:fld id="{DF23442F-BCAF-41EC-BBEA-6083FF409AD1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 defTabSz="453588"/>
              <a:t>9</a:t>
            </a:fld>
            <a:endParaRPr lang="en-US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2883" name="Rectangle 11"/>
          <p:cNvSpPr txBox="1">
            <a:spLocks noGrp="1" noChangeArrowheads="1"/>
          </p:cNvSpPr>
          <p:nvPr/>
        </p:nvSpPr>
        <p:spPr bwMode="auto">
          <a:xfrm>
            <a:off x="5800051" y="8538883"/>
            <a:ext cx="795018" cy="28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21" tIns="0" rIns="18321" bIns="0" anchor="b"/>
          <a:lstStyle/>
          <a:p>
            <a:pPr algn="r" defTabSz="878827"/>
            <a:fld id="{9AECC2A5-CEDF-4CA7-9270-21E5C3298654}" type="slidenum">
              <a:rPr lang="en-US" sz="800">
                <a:solidFill>
                  <a:srgbClr val="000000"/>
                </a:solidFill>
                <a:latin typeface="Calibri" pitchFamily="34" charset="0"/>
              </a:rPr>
              <a:pPr algn="r" defTabSz="878827"/>
              <a:t>9</a:t>
            </a:fld>
            <a:endParaRPr lang="en-US" sz="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2884" name="Rectangle 7"/>
          <p:cNvSpPr txBox="1">
            <a:spLocks noGrp="1" noChangeArrowheads="1"/>
          </p:cNvSpPr>
          <p:nvPr/>
        </p:nvSpPr>
        <p:spPr bwMode="auto">
          <a:xfrm>
            <a:off x="3884853" y="8684299"/>
            <a:ext cx="2971592" cy="45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05" tIns="45353" rIns="90705" bIns="45353" anchor="b"/>
          <a:lstStyle/>
          <a:p>
            <a:pPr algn="r" defTabSz="872527"/>
            <a:fld id="{A20388D4-B1E9-4C43-97CE-F93CBA995453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defTabSz="872527"/>
              <a:t>9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28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280" y="684857"/>
            <a:ext cx="4559440" cy="3429000"/>
          </a:xfrm>
          <a:ln/>
        </p:spPr>
      </p:sp>
      <p:sp>
        <p:nvSpPr>
          <p:cNvPr id="122886" name="Notes Placeholder 6"/>
          <p:cNvSpPr>
            <a:spLocks noGrp="1"/>
          </p:cNvSpPr>
          <p:nvPr/>
        </p:nvSpPr>
        <p:spPr bwMode="auto">
          <a:xfrm>
            <a:off x="751456" y="4306186"/>
            <a:ext cx="5350422" cy="4184225"/>
          </a:xfrm>
          <a:prstGeom prst="rect">
            <a:avLst/>
          </a:prstGeom>
        </p:spPr>
        <p:txBody>
          <a:bodyPr lIns="94759" tIns="49709" rIns="94759" bIns="49709"/>
          <a:lstStyle/>
          <a:p>
            <a:pPr marL="111823" indent="-111823" defTabSz="1012699">
              <a:spcBef>
                <a:spcPct val="50000"/>
              </a:spcBef>
              <a:buSzPct val="100000"/>
              <a:buFontTx/>
              <a:buChar char="•"/>
            </a:pPr>
            <a:endParaRPr 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B9F3FA-4AD1-E441-A536-98A09A12F746}" type="slidenum">
              <a:rPr lang="en-US"/>
              <a:pPr/>
              <a:t>10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7D4A3-0F78-44C6-933B-CBF74B927CB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-anima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ottom 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3405352" y="5948636"/>
            <a:ext cx="599089" cy="11456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460939" y="5948636"/>
            <a:ext cx="472965" cy="1145627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771697" y="5948636"/>
            <a:ext cx="472965" cy="1145627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3" name="Rounded Rectangle 42"/>
          <p:cNvSpPr/>
          <p:nvPr/>
        </p:nvSpPr>
        <p:spPr>
          <a:xfrm rot="10800000" flipH="1">
            <a:off x="2856506" y="831272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5" name="Rounded Rectangle 44"/>
          <p:cNvSpPr/>
          <p:nvPr/>
        </p:nvSpPr>
        <p:spPr>
          <a:xfrm rot="10800000" flipH="1">
            <a:off x="821966" y="471678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6" name="Rounded Rectangle 45"/>
          <p:cNvSpPr/>
          <p:nvPr/>
        </p:nvSpPr>
        <p:spPr>
          <a:xfrm rot="10800000" flipH="1">
            <a:off x="13325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7" name="Rounded Rectangle 46"/>
          <p:cNvSpPr/>
          <p:nvPr/>
        </p:nvSpPr>
        <p:spPr>
          <a:xfrm rot="10800000" flipH="1">
            <a:off x="5869870" y="6614159"/>
            <a:ext cx="780312" cy="3319549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8" name="Rounded Rectangle 47"/>
          <p:cNvSpPr/>
          <p:nvPr/>
        </p:nvSpPr>
        <p:spPr>
          <a:xfrm rot="10800000" flipH="1">
            <a:off x="6933206" y="661416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9" name="Rounded Rectangle 48"/>
          <p:cNvSpPr/>
          <p:nvPr/>
        </p:nvSpPr>
        <p:spPr>
          <a:xfrm rot="10800000" flipH="1">
            <a:off x="2191486" y="6719450"/>
            <a:ext cx="662549" cy="63310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0" name="Rounded Rectangle 49"/>
          <p:cNvSpPr/>
          <p:nvPr/>
        </p:nvSpPr>
        <p:spPr>
          <a:xfrm rot="10800000" flipH="1">
            <a:off x="2794161" y="6668595"/>
            <a:ext cx="779356" cy="55463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1" name="Rounded Rectangle 50"/>
          <p:cNvSpPr/>
          <p:nvPr/>
        </p:nvSpPr>
        <p:spPr>
          <a:xfrm rot="10800000" flipH="1">
            <a:off x="4920834" y="1025236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2" name="Rounded Rectangle 51"/>
          <p:cNvSpPr/>
          <p:nvPr/>
        </p:nvSpPr>
        <p:spPr>
          <a:xfrm rot="10800000" flipH="1">
            <a:off x="539188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3" name="Rounded Rectangle 52"/>
          <p:cNvSpPr/>
          <p:nvPr/>
        </p:nvSpPr>
        <p:spPr>
          <a:xfrm rot="10800000" flipH="1">
            <a:off x="341313" y="6708752"/>
            <a:ext cx="780312" cy="33195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4" name="Rounded Rectangle 53"/>
          <p:cNvSpPr/>
          <p:nvPr/>
        </p:nvSpPr>
        <p:spPr>
          <a:xfrm rot="10800000" flipH="1">
            <a:off x="8038251" y="8318268"/>
            <a:ext cx="780312" cy="3319549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5" name="Rounded Rectangle 54"/>
          <p:cNvSpPr/>
          <p:nvPr/>
        </p:nvSpPr>
        <p:spPr>
          <a:xfrm rot="10800000" flipH="1">
            <a:off x="816224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6" name="Rounded Rectangle 55"/>
          <p:cNvSpPr/>
          <p:nvPr/>
        </p:nvSpPr>
        <p:spPr>
          <a:xfrm rot="10800000" flipH="1">
            <a:off x="37709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0" y="0"/>
            <a:ext cx="9129008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59" name="Group 67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0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88" name="Rectangle 87"/>
          <p:cNvSpPr/>
          <p:nvPr/>
        </p:nvSpPr>
        <p:spPr>
          <a:xfrm>
            <a:off x="1" y="6541294"/>
            <a:ext cx="9129008" cy="316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91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295275"/>
            <a:ext cx="4123944" cy="838200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600200"/>
            <a:ext cx="4142232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635000" indent="-228600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600200"/>
            <a:ext cx="4005072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635000" indent="-228600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 smtClean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© 2010 Cisco and/or its affiliates. All rights reserved.</a:t>
            </a:r>
            <a:endParaRPr lang="en-US" sz="600" kern="1200" dirty="0">
              <a:solidFill>
                <a:srgbClr val="C0C0C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30903" y="295275"/>
            <a:ext cx="4132262" cy="838200"/>
          </a:xfrm>
        </p:spPr>
        <p:txBody>
          <a:bodyPr lIns="82296" rIns="82296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Tx/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rgbClr val="0096D6"/>
                    </a:gs>
                    <a:gs pos="44000">
                      <a:srgbClr val="01BBBB"/>
                    </a:gs>
                    <a:gs pos="100000">
                      <a:srgbClr val="008041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Two Column</a:t>
            </a:r>
            <a:b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rgbClr val="0096D6"/>
                    </a:gs>
                    <a:gs pos="44000">
                      <a:srgbClr val="01BBBB"/>
                    </a:gs>
                    <a:gs pos="100000">
                      <a:srgbClr val="008041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rgbClr val="0096D6"/>
                    </a:gs>
                    <a:gs pos="44000">
                      <a:srgbClr val="01BBBB"/>
                    </a:gs>
                    <a:gs pos="100000">
                      <a:srgbClr val="008041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Title Right</a:t>
            </a:r>
            <a:endParaRPr lang="en-US" dirty="0"/>
          </a:p>
        </p:txBody>
      </p:sp>
      <p:pic>
        <p:nvPicPr>
          <p:cNvPr id="13" name="Picture 12" descr="bottom 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600200"/>
            <a:ext cx="2622550" cy="43910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4" y="1600200"/>
            <a:ext cx="2593975" cy="4362450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8" y="1600200"/>
            <a:ext cx="2633662" cy="4333875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20"/>
          <p:cNvSpPr>
            <a:spLocks noGrp="1" noChangeAspect="1"/>
          </p:cNvSpPr>
          <p:nvPr>
            <p:ph type="body" sz="quarter" idx="17"/>
          </p:nvPr>
        </p:nvSpPr>
        <p:spPr>
          <a:xfrm>
            <a:off x="219456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255264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 noChangeAspect="1"/>
          </p:cNvSpPr>
          <p:nvPr>
            <p:ph type="body" sz="quarter" idx="19"/>
          </p:nvPr>
        </p:nvSpPr>
        <p:spPr>
          <a:xfrm>
            <a:off x="6273302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6" y="6062114"/>
            <a:ext cx="7461250" cy="276999"/>
          </a:xfrm>
        </p:spPr>
        <p:txBody>
          <a:bodyPr wrap="square" anchor="b" anchorCtr="0">
            <a:no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6888" y="1600200"/>
            <a:ext cx="4005072" cy="3749040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3752" y="1947672"/>
            <a:ext cx="3429000" cy="2990088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201" y="5842635"/>
            <a:ext cx="8112126" cy="384175"/>
          </a:xfr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9456" y="649224"/>
            <a:ext cx="8112125" cy="4480560"/>
          </a:xfrm>
        </p:spPr>
        <p:txBody>
          <a:bodyPr/>
          <a:lstStyle>
            <a:lvl1pPr marL="233363" indent="-233363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“"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217357" y="6355828"/>
            <a:ext cx="8694295" cy="21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310896"/>
            <a:ext cx="3895344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12" name="Picture 11" descr="verticalb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1927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1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310896"/>
            <a:ext cx="3895344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279392"/>
            <a:ext cx="4684867" cy="384175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3" y="311150"/>
            <a:ext cx="908367" cy="480227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10" name="Rectangle 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3" y="3282696"/>
            <a:ext cx="4712557" cy="1022350"/>
          </a:xfr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75" y="1917700"/>
            <a:ext cx="2676525" cy="2889250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ottom 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0" y="0"/>
            <a:ext cx="9129008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4" name="Group 67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0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88" name="Rectangle 87"/>
          <p:cNvSpPr/>
          <p:nvPr/>
        </p:nvSpPr>
        <p:spPr>
          <a:xfrm>
            <a:off x="1" y="6541294"/>
            <a:ext cx="9129008" cy="316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91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12700" y="6141720"/>
            <a:ext cx="9156700" cy="7162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17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1823499" y="-3578087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>
          <a:xfrm rot="10800000">
            <a:off x="1013791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75620" y="1711187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05451" y="834887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>
            <a:off x="3036073" y="-3377648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744" y="484632"/>
            <a:ext cx="8755128" cy="4372131"/>
          </a:xfrm>
        </p:spPr>
        <p:txBody>
          <a:bodyPr anchor="b" anchorCtr="0"/>
          <a:lstStyle>
            <a:lvl1pPr marL="228600" indent="-228600">
              <a:buFont typeface="Arial" pitchFamily="34" charset="0"/>
              <a:buChar char="“"/>
              <a:defRPr sz="60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title style”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248" y="5358903"/>
            <a:ext cx="8574685" cy="61436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891875" y="795528"/>
            <a:ext cx="5349240" cy="400507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91874" y="4794352"/>
            <a:ext cx="5347552" cy="996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1900238" y="795528"/>
            <a:ext cx="5329238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873438"/>
            <a:ext cx="5074070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338328" y="310896"/>
            <a:ext cx="3273552" cy="24597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38328" y="310896"/>
            <a:ext cx="3273552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03" y="3429000"/>
            <a:ext cx="7009298" cy="1421928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4992624" y="859536"/>
            <a:ext cx="3630168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992624" y="859536"/>
            <a:ext cx="3630168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728972"/>
            <a:ext cx="4349918" cy="108952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3668713" y="311149"/>
            <a:ext cx="3268136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989" y="311149"/>
            <a:ext cx="326786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3" y="311149"/>
            <a:ext cx="3258612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4" y="311149"/>
            <a:ext cx="327275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011988" y="311149"/>
            <a:ext cx="1806574" cy="13081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7011988" y="311149"/>
            <a:ext cx="1806573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63" y="3028951"/>
            <a:ext cx="2501965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3028951"/>
            <a:ext cx="2516104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3028951"/>
            <a:ext cx="4025374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3028951"/>
            <a:ext cx="402851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011988" y="1683657"/>
            <a:ext cx="1806574" cy="344215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011988" y="1676400"/>
            <a:ext cx="1806573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011988" y="5182960"/>
            <a:ext cx="1806574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7011988" y="5182960"/>
            <a:ext cx="1806573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328" y="310896"/>
            <a:ext cx="8476488" cy="607539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33375" y="310896"/>
            <a:ext cx="8474869" cy="6054185"/>
          </a:xfrm>
          <a:ln>
            <a:solidFill>
              <a:schemeClr val="bg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pic>
        <p:nvPicPr>
          <p:cNvPr id="3" name="Picture 2" descr="bottom 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" y="6374862"/>
            <a:ext cx="8477250" cy="171450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ide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5" name="Rectangle 4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  <p:sp>
        <p:nvSpPr>
          <p:cNvPr id="40" name="Media Placeholder 39"/>
          <p:cNvSpPr>
            <a:spLocks noGrp="1"/>
          </p:cNvSpPr>
          <p:nvPr>
            <p:ph type="media" sz="quarter" idx="11" hasCustomPrompt="1"/>
          </p:nvPr>
        </p:nvSpPr>
        <p:spPr>
          <a:xfrm>
            <a:off x="673957" y="777240"/>
            <a:ext cx="786384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smtClean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40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2639917" y="778669"/>
            <a:ext cx="589788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59" name="Rounded Rectangle 58"/>
          <p:cNvSpPr/>
          <p:nvPr/>
        </p:nvSpPr>
        <p:spPr>
          <a:xfrm>
            <a:off x="1823499" y="-3570592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0" y="-637720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5" name="Rounded Rectangle 64"/>
          <p:cNvSpPr/>
          <p:nvPr/>
        </p:nvSpPr>
        <p:spPr>
          <a:xfrm rot="10800000">
            <a:off x="1013791" y="424860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6585483" y="-291327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8105451" y="569919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8" name="Rounded Rectangle 67"/>
          <p:cNvSpPr/>
          <p:nvPr/>
        </p:nvSpPr>
        <p:spPr>
          <a:xfrm rot="10800000">
            <a:off x="3036073" y="1516172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9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Cisco Confidential</a:t>
            </a:r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1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72" name="Group 38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73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mplex_Gradient7.jpg"/>
          <p:cNvPicPr>
            <a:picLocks noChangeAspect="1"/>
          </p:cNvPicPr>
          <p:nvPr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mplex_Gradient7.jpg"/>
          <p:cNvPicPr>
            <a:picLocks noChangeAspect="1"/>
          </p:cNvPicPr>
          <p:nvPr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6" name="Freeform 35"/>
          <p:cNvSpPr>
            <a:spLocks/>
          </p:cNvSpPr>
          <p:nvPr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7" name="Freeform 36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0" name="Freeform 39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2" name="Freeform 41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3" name="Freeform 42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4" name="Freeform 43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7033820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257907"/>
      </p:ext>
    </p:extLst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-animated bar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bottom 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" y="6374862"/>
            <a:ext cx="8477250" cy="171450"/>
          </a:xfrm>
          <a:prstGeom prst="rect">
            <a:avLst/>
          </a:prstGeom>
        </p:spPr>
      </p:pic>
      <p:pic>
        <p:nvPicPr>
          <p:cNvPr id="43" name="Picture 42" descr="bottom 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" y="6374862"/>
            <a:ext cx="8477250" cy="17145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3405352" y="5562600"/>
            <a:ext cx="599089" cy="11456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60939" y="5638800"/>
            <a:ext cx="472965" cy="1145627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71697" y="5562600"/>
            <a:ext cx="472965" cy="1145627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3" name="Rounded Rectangle 32"/>
          <p:cNvSpPr/>
          <p:nvPr/>
        </p:nvSpPr>
        <p:spPr>
          <a:xfrm rot="10800000" flipH="1">
            <a:off x="2856506" y="831272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8" name="Rounded Rectangle 27"/>
          <p:cNvSpPr/>
          <p:nvPr userDrawn="1"/>
        </p:nvSpPr>
        <p:spPr>
          <a:xfrm rot="10800000" flipH="1">
            <a:off x="821966" y="471678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9" name="Rounded Rectangle 28"/>
          <p:cNvSpPr/>
          <p:nvPr userDrawn="1"/>
        </p:nvSpPr>
        <p:spPr>
          <a:xfrm rot="10800000" flipH="1">
            <a:off x="13325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6" name="Rounded Rectangle 35"/>
          <p:cNvSpPr/>
          <p:nvPr/>
        </p:nvSpPr>
        <p:spPr>
          <a:xfrm rot="10800000" flipH="1">
            <a:off x="4920834" y="1025236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7" name="Rounded Rectangle 36"/>
          <p:cNvSpPr/>
          <p:nvPr/>
        </p:nvSpPr>
        <p:spPr>
          <a:xfrm rot="10800000" flipH="1">
            <a:off x="539188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1" name="Rounded Rectangle 40"/>
          <p:cNvSpPr/>
          <p:nvPr/>
        </p:nvSpPr>
        <p:spPr>
          <a:xfrm rot="10800000" flipH="1">
            <a:off x="816224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 flipH="1">
            <a:off x="37709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4992" y="0"/>
            <a:ext cx="9129008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" y="6537960"/>
            <a:ext cx="9129008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" y="6537960"/>
            <a:ext cx="9129008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2" name="Rectangle 4"/>
          <p:cNvSpPr>
            <a:spLocks noChangeArrowheads="1"/>
          </p:cNvSpPr>
          <p:nvPr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03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04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6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48229"/>
            <a:ext cx="8112125" cy="290723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109" name="Rectangle 108"/>
          <p:cNvSpPr/>
          <p:nvPr/>
        </p:nvSpPr>
        <p:spPr>
          <a:xfrm>
            <a:off x="1" y="6537960"/>
            <a:ext cx="9129008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10" name="Rectangle 4"/>
          <p:cNvSpPr>
            <a:spLocks noChangeArrowheads="1"/>
          </p:cNvSpPr>
          <p:nvPr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1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12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grpSp>
        <p:nvGrpSpPr>
          <p:cNvPr id="2" name="Group 67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9" name="Rectangle 68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57" name="Rectangle 56"/>
          <p:cNvSpPr/>
          <p:nvPr userDrawn="1"/>
        </p:nvSpPr>
        <p:spPr>
          <a:xfrm>
            <a:off x="1" y="6537960"/>
            <a:ext cx="9129008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9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60" name="Rectangle 7"/>
          <p:cNvSpPr>
            <a:spLocks noChangeArrowheads="1"/>
          </p:cNvSpPr>
          <p:nvPr userDrawn="1"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56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304800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1520825"/>
            <a:ext cx="7940675" cy="1709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638" y="3382963"/>
            <a:ext cx="7940675" cy="1709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2700" y="-2056029"/>
            <a:ext cx="9847891" cy="19379146"/>
            <a:chOff x="-12700" y="-2056029"/>
            <a:chExt cx="9847891" cy="19379146"/>
          </a:xfrm>
        </p:grpSpPr>
        <p:pic>
          <p:nvPicPr>
            <p:cNvPr id="32" name="Picture 2" descr="C:\Documents and Settings\contractor\Desktop\Blue_Green_Gradient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2700" y="0"/>
              <a:ext cx="9156700" cy="6858000"/>
            </a:xfrm>
            <a:prstGeom prst="rect">
              <a:avLst/>
            </a:prstGeom>
            <a:noFill/>
          </p:spPr>
        </p:pic>
        <p:sp>
          <p:nvSpPr>
            <p:cNvPr id="33" name="Rounded Rectangle 32"/>
            <p:cNvSpPr/>
            <p:nvPr userDrawn="1"/>
          </p:nvSpPr>
          <p:spPr>
            <a:xfrm>
              <a:off x="1823499" y="3308943"/>
              <a:ext cx="1729740" cy="140141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4" name="Rounded Rectangle 33"/>
            <p:cNvSpPr/>
            <p:nvPr userDrawn="1"/>
          </p:nvSpPr>
          <p:spPr>
            <a:xfrm>
              <a:off x="0" y="1236689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5" name="Rounded Rectangle 34"/>
            <p:cNvSpPr/>
            <p:nvPr userDrawn="1"/>
          </p:nvSpPr>
          <p:spPr>
            <a:xfrm rot="10800000">
              <a:off x="1013791" y="4248605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 dirty="0">
                <a:solidFill>
                  <a:schemeClr val="lt1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6" name="Rounded Rectangle 35"/>
            <p:cNvSpPr/>
            <p:nvPr userDrawn="1"/>
          </p:nvSpPr>
          <p:spPr>
            <a:xfrm>
              <a:off x="6585483" y="-2056029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7" name="Rounded Rectangle 36"/>
            <p:cNvSpPr/>
            <p:nvPr userDrawn="1"/>
          </p:nvSpPr>
          <p:spPr>
            <a:xfrm>
              <a:off x="8105451" y="2783785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8" name="Rounded Rectangle 37"/>
            <p:cNvSpPr/>
            <p:nvPr userDrawn="1"/>
          </p:nvSpPr>
          <p:spPr>
            <a:xfrm rot="10800000">
              <a:off x="3036073" y="174390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  <p:sp>
        <p:nvSpPr>
          <p:cNvPr id="69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Cisco Confidential</a:t>
            </a:r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1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73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3102726"/>
            <a:ext cx="8477250" cy="3438525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217357" y="3020518"/>
            <a:ext cx="8694295" cy="335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399143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3102726"/>
            <a:ext cx="8477250" cy="3438525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217357" y="3020519"/>
            <a:ext cx="8694295" cy="1757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967967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44168"/>
            <a:ext cx="8578850" cy="4965192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239713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1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10368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21224" y="1747683"/>
            <a:ext cx="3236976" cy="646331"/>
          </a:xfrm>
        </p:spPr>
        <p:txBody>
          <a:bodyPr>
            <a:noAutofit/>
          </a:bodyPr>
          <a:lstStyle>
            <a:lvl1pPr marL="114300" indent="-11430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dirty="0" smtClean="0">
                <a:gradFill>
                  <a:gsLst>
                    <a:gs pos="0">
                      <a:schemeClr val="tx1"/>
                    </a:gs>
                    <a:gs pos="47000">
                      <a:schemeClr val="accent2"/>
                    </a:gs>
                    <a:gs pos="100000">
                      <a:schemeClr val="accent4"/>
                    </a:gs>
                  </a:gsLst>
                  <a:lin ang="3600000" scaled="0"/>
                </a:gradFill>
                <a:latin typeface="+mj-lt"/>
                <a:ea typeface="+mn-ea"/>
                <a:cs typeface="+mn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ltGray">
          <a:xfrm>
            <a:off x="251373" y="6586246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 smtClean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© 2010 Cisco and/or its affiliates. All rights reserved.</a:t>
            </a:r>
            <a:endParaRPr lang="en-US" sz="600" kern="1200" dirty="0">
              <a:solidFill>
                <a:srgbClr val="C0C0C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0" y="4876800"/>
            <a:ext cx="3200400" cy="457200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  <p:pic>
        <p:nvPicPr>
          <p:cNvPr id="9" name="Picture 8" descr="bottom 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1" y="1339745"/>
            <a:ext cx="8551441" cy="4965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6" r:id="rId35"/>
    <p:sldLayoutId id="2147483697" r:id="rId36"/>
    <p:sldLayoutId id="2147483698" r:id="rId37"/>
    <p:sldLayoutId id="2147483699" r:id="rId38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0" baseline="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rgbClr val="546568"/>
          </a:solidFill>
          <a:latin typeface="+mj-lt"/>
          <a:ea typeface="+mn-ea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rgbClr val="546568"/>
          </a:solidFill>
          <a:latin typeface="+mj-lt"/>
          <a:ea typeface="+mn-ea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rgbClr val="546568"/>
          </a:solidFill>
          <a:latin typeface="+mj-lt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rgbClr val="546568"/>
          </a:solidFill>
          <a:latin typeface="+mj-lt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rgbClr val="546568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hyperlink" Target="http://server-ip-address/nuova" TargetMode="Externa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cisco.com/web/unifiedcomputing/home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Cisco Unified Computing System (UCS)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Tina Nolte, Ph.D.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Product Management, Cisco Server Access Virtualization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May 5, 2011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ounded Rectangle 203"/>
          <p:cNvSpPr/>
          <p:nvPr/>
        </p:nvSpPr>
        <p:spPr bwMode="auto">
          <a:xfrm>
            <a:off x="122905" y="3412289"/>
            <a:ext cx="8860536" cy="805910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 lIns="82124" tIns="41061" rIns="82124" bIns="41061" anchor="ctr"/>
          <a:lstStyle/>
          <a:p>
            <a:pPr algn="ctr" defTabSz="814388" eaLnBrk="0" hangingPunct="0">
              <a:lnSpc>
                <a:spcPct val="90000"/>
              </a:lnSpc>
              <a:defRPr/>
            </a:pPr>
            <a:r>
              <a:rPr lang="en-US" sz="2000" b="1" dirty="0">
                <a:latin typeface="Arial" pitchFamily="34" charset="0"/>
                <a:ea typeface="+mn-ea"/>
              </a:rPr>
              <a:t>XML API</a:t>
            </a:r>
          </a:p>
          <a:p>
            <a:pPr algn="ctr" defTabSz="814388" eaLnBrk="0" hangingPunct="0">
              <a:lnSpc>
                <a:spcPct val="90000"/>
              </a:lnSpc>
              <a:defRPr/>
            </a:pPr>
            <a:r>
              <a:rPr lang="en-US" sz="1400" b="1" dirty="0">
                <a:latin typeface="Arial" pitchFamily="34" charset="0"/>
                <a:ea typeface="+mn-ea"/>
              </a:rPr>
              <a:t> </a:t>
            </a:r>
          </a:p>
          <a:p>
            <a:pPr algn="ctr" defTabSz="814388" eaLnBrk="0" hangingPunct="0">
              <a:lnSpc>
                <a:spcPct val="90000"/>
              </a:lnSpc>
              <a:defRPr/>
            </a:pPr>
            <a:r>
              <a:rPr lang="en-US" sz="1400" b="1" dirty="0">
                <a:latin typeface="Arial" pitchFamily="34" charset="0"/>
                <a:ea typeface="+mn-ea"/>
              </a:rPr>
              <a:t> </a:t>
            </a:r>
          </a:p>
        </p:txBody>
      </p:sp>
      <p:sp>
        <p:nvSpPr>
          <p:cNvPr id="106" name="Rounded Rectangle 105"/>
          <p:cNvSpPr/>
          <p:nvPr/>
        </p:nvSpPr>
        <p:spPr bwMode="auto">
          <a:xfrm>
            <a:off x="108491" y="3830740"/>
            <a:ext cx="8896028" cy="1348353"/>
          </a:xfrm>
          <a:prstGeom prst="roundRect">
            <a:avLst>
              <a:gd name="adj" fmla="val 9375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82124" tIns="41061" rIns="82124" bIns="41061" anchor="ctr"/>
          <a:lstStyle/>
          <a:p>
            <a:pPr defTabSz="814388">
              <a:defRPr/>
            </a:pPr>
            <a:endParaRPr lang="en-US" dirty="0">
              <a:solidFill>
                <a:srgbClr val="0183B7"/>
              </a:solidFill>
              <a:latin typeface="Arial" pitchFamily="34" charset="0"/>
              <a:ea typeface="+mn-ea"/>
            </a:endParaRPr>
          </a:p>
        </p:txBody>
      </p:sp>
      <p:sp>
        <p:nvSpPr>
          <p:cNvPr id="5530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Programmatic </a:t>
            </a:r>
            <a:r>
              <a:rPr lang="en-US" dirty="0" smtClean="0"/>
              <a:t>Infrastructure</a:t>
            </a:r>
            <a:endParaRPr lang="en-US" sz="2000" b="0" dirty="0">
              <a:solidFill>
                <a:srgbClr val="FFC000"/>
              </a:solidFill>
            </a:endParaRPr>
          </a:p>
        </p:txBody>
      </p:sp>
      <p:sp>
        <p:nvSpPr>
          <p:cNvPr id="103" name="Content Placeholder 102"/>
          <p:cNvSpPr>
            <a:spLocks noGrp="1"/>
          </p:cNvSpPr>
          <p:nvPr>
            <p:ph idx="1"/>
          </p:nvPr>
        </p:nvSpPr>
        <p:spPr>
          <a:xfrm>
            <a:off x="655638" y="1333673"/>
            <a:ext cx="7940675" cy="1563688"/>
          </a:xfrm>
        </p:spPr>
        <p:txBody>
          <a:bodyPr>
            <a:normAutofit/>
          </a:bodyPr>
          <a:lstStyle/>
          <a:p>
            <a:pPr marL="228600" indent="-228600" eaLnBrk="1" hangingPunct="1">
              <a:spcBef>
                <a:spcPts val="600"/>
              </a:spcBef>
            </a:pPr>
            <a:r>
              <a:rPr lang="en-US" sz="1800" dirty="0"/>
              <a:t>Comprehensive XML API, standards-based interfaces</a:t>
            </a:r>
          </a:p>
          <a:p>
            <a:pPr marL="228600" indent="-228600"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sz="1800" dirty="0"/>
              <a:t>Bi-Directional access to physical &amp; logical internals</a:t>
            </a:r>
          </a:p>
        </p:txBody>
      </p:sp>
      <p:sp>
        <p:nvSpPr>
          <p:cNvPr id="104" name="Rounded Rectangle 103"/>
          <p:cNvSpPr/>
          <p:nvPr/>
        </p:nvSpPr>
        <p:spPr bwMode="auto">
          <a:xfrm>
            <a:off x="6958737" y="3985724"/>
            <a:ext cx="1890795" cy="1084881"/>
          </a:xfrm>
          <a:prstGeom prst="roundRect">
            <a:avLst>
              <a:gd name="adj" fmla="val 12255"/>
            </a:avLst>
          </a:prstGeom>
          <a:gradFill flip="none" rotWithShape="1">
            <a:gsLst>
              <a:gs pos="8500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82124" tIns="41061" rIns="82124" bIns="41061" anchor="ctr"/>
          <a:lstStyle/>
          <a:p>
            <a:pPr defTabSz="814388"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7019925" y="4130456"/>
            <a:ext cx="18478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US" sz="1600">
                <a:solidFill>
                  <a:schemeClr val="bg1"/>
                </a:solidFill>
              </a:rPr>
              <a:t>System Status</a:t>
            </a:r>
          </a:p>
          <a:p>
            <a:r>
              <a:rPr lang="en-US" sz="1600">
                <a:solidFill>
                  <a:schemeClr val="bg1"/>
                </a:solidFill>
              </a:rPr>
              <a:t>Physical Inventory</a:t>
            </a:r>
          </a:p>
          <a:p>
            <a:r>
              <a:rPr lang="en-US" sz="1600">
                <a:solidFill>
                  <a:schemeClr val="bg1"/>
                </a:solidFill>
              </a:rPr>
              <a:t>Logical Inventory</a:t>
            </a:r>
          </a:p>
        </p:txBody>
      </p:sp>
      <p:grpSp>
        <p:nvGrpSpPr>
          <p:cNvPr id="2" name="Group 257"/>
          <p:cNvGrpSpPr>
            <a:grpSpLocks/>
          </p:cNvGrpSpPr>
          <p:nvPr/>
        </p:nvGrpSpPr>
        <p:grpSpPr bwMode="auto">
          <a:xfrm>
            <a:off x="474663" y="2238156"/>
            <a:ext cx="839787" cy="1139825"/>
            <a:chOff x="211413" y="3225052"/>
            <a:chExt cx="838865" cy="1140065"/>
          </a:xfrm>
        </p:grpSpPr>
        <p:sp>
          <p:nvSpPr>
            <p:cNvPr id="55429" name="TextBox 236"/>
            <p:cNvSpPr txBox="1">
              <a:spLocks noChangeArrowheads="1"/>
            </p:cNvSpPr>
            <p:nvPr/>
          </p:nvSpPr>
          <p:spPr bwMode="auto">
            <a:xfrm>
              <a:off x="464861" y="4052971"/>
              <a:ext cx="58541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Direct</a:t>
              </a:r>
            </a:p>
          </p:txBody>
        </p:sp>
        <p:pic>
          <p:nvPicPr>
            <p:cNvPr id="55430" name="Picture 14" descr="C:\Documents and Settings\dlawler\Local Settings\Temporary Internet Files\Content.IE5\9J73L14U\MCj04326100000[1]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1413" y="3225052"/>
              <a:ext cx="822857" cy="822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40" name="Straight Arrow Connector 239"/>
            <p:cNvCxnSpPr/>
            <p:nvPr/>
          </p:nvCxnSpPr>
          <p:spPr bwMode="auto">
            <a:xfrm rot="5400000">
              <a:off x="281740" y="4181723"/>
              <a:ext cx="365202" cy="158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triangle" w="lg" len="med"/>
              <a:tailEnd type="triangle" w="lg" len="med"/>
            </a:ln>
            <a:effectLst/>
          </p:spPr>
        </p:cxnSp>
      </p:grpSp>
      <p:grpSp>
        <p:nvGrpSpPr>
          <p:cNvPr id="3" name="Group 256"/>
          <p:cNvGrpSpPr>
            <a:grpSpLocks/>
          </p:cNvGrpSpPr>
          <p:nvPr/>
        </p:nvGrpSpPr>
        <p:grpSpPr bwMode="auto">
          <a:xfrm>
            <a:off x="1751013" y="2112743"/>
            <a:ext cx="1363662" cy="1265238"/>
            <a:chOff x="1270868" y="3099664"/>
            <a:chExt cx="1363851" cy="1265453"/>
          </a:xfrm>
        </p:grpSpPr>
        <p:sp>
          <p:nvSpPr>
            <p:cNvPr id="55424" name="TextBox 219"/>
            <p:cNvSpPr txBox="1">
              <a:spLocks noChangeArrowheads="1"/>
            </p:cNvSpPr>
            <p:nvPr/>
          </p:nvSpPr>
          <p:spPr bwMode="auto">
            <a:xfrm>
              <a:off x="1844118" y="4052971"/>
              <a:ext cx="79060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UCS CLI</a:t>
              </a:r>
            </a:p>
          </p:txBody>
        </p:sp>
        <p:grpSp>
          <p:nvGrpSpPr>
            <p:cNvPr id="4" name="Group 215"/>
            <p:cNvGrpSpPr>
              <a:grpSpLocks/>
            </p:cNvGrpSpPr>
            <p:nvPr/>
          </p:nvGrpSpPr>
          <p:grpSpPr bwMode="auto">
            <a:xfrm>
              <a:off x="1270868" y="3099664"/>
              <a:ext cx="1323651" cy="824884"/>
              <a:chOff x="1611824" y="3192652"/>
              <a:chExt cx="1323651" cy="824884"/>
            </a:xfrm>
          </p:grpSpPr>
          <p:sp>
            <p:nvSpPr>
              <p:cNvPr id="207" name="Rounded Rectangle 206"/>
              <p:cNvSpPr/>
              <p:nvPr/>
            </p:nvSpPr>
            <p:spPr bwMode="auto">
              <a:xfrm>
                <a:off x="1611824" y="3192652"/>
                <a:ext cx="173061" cy="419171"/>
              </a:xfrm>
              <a:prstGeom prst="roundRect">
                <a:avLst>
                  <a:gd name="adj" fmla="val 6452"/>
                </a:avLst>
              </a:prstGeom>
              <a:gradFill flip="none" rotWithShape="1">
                <a:gsLst>
                  <a:gs pos="0">
                    <a:schemeClr val="bg1">
                      <a:lumMod val="95000"/>
                      <a:shade val="30000"/>
                      <a:satMod val="11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82124" tIns="41061" rIns="82124" bIns="41061" anchor="ctr">
                <a:spAutoFit/>
              </a:bodyPr>
              <a:lstStyle/>
              <a:p>
                <a:pPr algn="ctr" defTabSz="814388" eaLnBrk="0" hangingPunct="0">
                  <a:lnSpc>
                    <a:spcPct val="90000"/>
                  </a:lnSpc>
                  <a:defRPr/>
                </a:pPr>
                <a:endParaRPr lang="en-US" sz="2400">
                  <a:latin typeface="Arial" pitchFamily="34" charset="0"/>
                  <a:ea typeface="+mn-ea"/>
                </a:endParaRPr>
              </a:p>
            </p:txBody>
          </p:sp>
          <p:pic>
            <p:nvPicPr>
              <p:cNvPr id="89090" name="Picture 2" descr="C:\Documents and Settings\dlawler\My Documents\My Pictures\Images\Unattributed\concepts\CLI_Small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52023" y="3251030"/>
                <a:ext cx="1283452" cy="766506"/>
              </a:xfrm>
              <a:prstGeom prst="rect">
                <a:avLst/>
              </a:prstGeom>
              <a:noFill/>
              <a:effectLst>
                <a:innerShdw blurRad="38100" dist="38100" dir="13500000">
                  <a:prstClr val="black">
                    <a:alpha val="50000"/>
                  </a:prstClr>
                </a:innerShdw>
              </a:effectLst>
            </p:spPr>
          </p:pic>
        </p:grpSp>
        <p:cxnSp>
          <p:nvCxnSpPr>
            <p:cNvPr id="242" name="Straight Arrow Connector 241"/>
            <p:cNvCxnSpPr/>
            <p:nvPr/>
          </p:nvCxnSpPr>
          <p:spPr bwMode="auto">
            <a:xfrm rot="5400000">
              <a:off x="1470915" y="4195225"/>
              <a:ext cx="338195" cy="158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65000"/>
                </a:schemeClr>
              </a:solidFill>
              <a:prstDash val="solid"/>
              <a:round/>
              <a:headEnd type="triangle" w="lg" len="med"/>
              <a:tailEnd type="triangle" w="lg" len="med"/>
            </a:ln>
            <a:effectLst/>
          </p:spPr>
        </p:cxnSp>
      </p:grpSp>
      <p:grpSp>
        <p:nvGrpSpPr>
          <p:cNvPr id="5" name="Group 255"/>
          <p:cNvGrpSpPr>
            <a:grpSpLocks/>
          </p:cNvGrpSpPr>
          <p:nvPr/>
        </p:nvGrpSpPr>
        <p:grpSpPr bwMode="auto">
          <a:xfrm>
            <a:off x="3551238" y="2112743"/>
            <a:ext cx="1363662" cy="1265238"/>
            <a:chOff x="2861226" y="3099664"/>
            <a:chExt cx="1363850" cy="1265453"/>
          </a:xfrm>
        </p:grpSpPr>
        <p:grpSp>
          <p:nvGrpSpPr>
            <p:cNvPr id="6" name="Group 216"/>
            <p:cNvGrpSpPr>
              <a:grpSpLocks/>
            </p:cNvGrpSpPr>
            <p:nvPr/>
          </p:nvGrpSpPr>
          <p:grpSpPr bwMode="auto">
            <a:xfrm>
              <a:off x="2861226" y="3099664"/>
              <a:ext cx="1322005" cy="826474"/>
              <a:chOff x="3174569" y="3192652"/>
              <a:chExt cx="1322005" cy="826474"/>
            </a:xfrm>
          </p:grpSpPr>
          <p:sp>
            <p:nvSpPr>
              <p:cNvPr id="212" name="Rounded Rectangle 211"/>
              <p:cNvSpPr/>
              <p:nvPr/>
            </p:nvSpPr>
            <p:spPr bwMode="auto">
              <a:xfrm>
                <a:off x="3174569" y="3192652"/>
                <a:ext cx="173061" cy="419171"/>
              </a:xfrm>
              <a:prstGeom prst="roundRect">
                <a:avLst>
                  <a:gd name="adj" fmla="val 6452"/>
                </a:avLst>
              </a:prstGeom>
              <a:gradFill flip="none" rotWithShape="1">
                <a:gsLst>
                  <a:gs pos="0">
                    <a:schemeClr val="bg1">
                      <a:lumMod val="95000"/>
                      <a:shade val="30000"/>
                      <a:satMod val="11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82124" tIns="41061" rIns="82124" bIns="41061" anchor="ctr">
                <a:spAutoFit/>
              </a:bodyPr>
              <a:lstStyle/>
              <a:p>
                <a:pPr algn="ctr" defTabSz="814388" eaLnBrk="0" hangingPunct="0">
                  <a:lnSpc>
                    <a:spcPct val="90000"/>
                  </a:lnSpc>
                  <a:defRPr/>
                </a:pPr>
                <a:endParaRPr lang="en-US" sz="2400">
                  <a:latin typeface="Arial" pitchFamily="34" charset="0"/>
                  <a:ea typeface="+mn-ea"/>
                </a:endParaRPr>
              </a:p>
            </p:txBody>
          </p:sp>
          <p:pic>
            <p:nvPicPr>
              <p:cNvPr id="89091" name="Picture 3" descr="C:\Documents and Settings\dlawler\My Documents\My Pictures\Images\Unattributed\concepts\UCS_GUI1_Small.png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216414" y="3251030"/>
                <a:ext cx="1280160" cy="768096"/>
              </a:xfrm>
              <a:prstGeom prst="rect">
                <a:avLst/>
              </a:prstGeom>
              <a:noFill/>
              <a:effectLst>
                <a:innerShdw blurRad="38100" dist="38100" dir="13500000">
                  <a:prstClr val="black">
                    <a:alpha val="50000"/>
                  </a:prstClr>
                </a:innerShdw>
              </a:effectLst>
            </p:spPr>
          </p:pic>
        </p:grpSp>
        <p:sp>
          <p:nvSpPr>
            <p:cNvPr id="55420" name="TextBox 220"/>
            <p:cNvSpPr txBox="1">
              <a:spLocks noChangeArrowheads="1"/>
            </p:cNvSpPr>
            <p:nvPr/>
          </p:nvSpPr>
          <p:spPr bwMode="auto">
            <a:xfrm>
              <a:off x="3399209" y="4052971"/>
              <a:ext cx="82586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UCS GUI</a:t>
              </a:r>
            </a:p>
          </p:txBody>
        </p:sp>
        <p:cxnSp>
          <p:nvCxnSpPr>
            <p:cNvPr id="55421" name="Straight Arrow Connector 242"/>
            <p:cNvCxnSpPr>
              <a:cxnSpLocks noChangeShapeType="1"/>
            </p:cNvCxnSpPr>
            <p:nvPr/>
          </p:nvCxnSpPr>
          <p:spPr bwMode="auto">
            <a:xfrm rot="5400000">
              <a:off x="3064815" y="4195159"/>
              <a:ext cx="338328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</p:cxnSp>
      </p:grpSp>
      <p:sp>
        <p:nvSpPr>
          <p:cNvPr id="55313" name="TextBox 228"/>
          <p:cNvSpPr txBox="1">
            <a:spLocks noChangeArrowheads="1"/>
          </p:cNvSpPr>
          <p:nvPr/>
        </p:nvSpPr>
        <p:spPr bwMode="auto">
          <a:xfrm>
            <a:off x="5827713" y="3066831"/>
            <a:ext cx="7635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3</a:t>
            </a:r>
            <a:r>
              <a:rPr lang="en-US" sz="1200" baseline="30000"/>
              <a:t>rd</a:t>
            </a:r>
            <a:r>
              <a:rPr lang="en-US" sz="1200"/>
              <a:t> Party</a:t>
            </a:r>
          </a:p>
        </p:txBody>
      </p:sp>
      <p:cxnSp>
        <p:nvCxnSpPr>
          <p:cNvPr id="55314" name="Straight Arrow Connector 243"/>
          <p:cNvCxnSpPr>
            <a:cxnSpLocks noChangeShapeType="1"/>
          </p:cNvCxnSpPr>
          <p:nvPr/>
        </p:nvCxnSpPr>
        <p:spPr bwMode="auto">
          <a:xfrm rot="5400000">
            <a:off x="5541963" y="3208118"/>
            <a:ext cx="338138" cy="1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lg" len="med"/>
            <a:tailEnd type="triangle" w="lg" len="med"/>
          </a:ln>
        </p:spPr>
      </p:cxnSp>
      <p:sp>
        <p:nvSpPr>
          <p:cNvPr id="232" name="Rounded Rectangle 231"/>
          <p:cNvSpPr/>
          <p:nvPr/>
        </p:nvSpPr>
        <p:spPr bwMode="auto">
          <a:xfrm>
            <a:off x="5351463" y="2112743"/>
            <a:ext cx="1506537" cy="860425"/>
          </a:xfrm>
          <a:prstGeom prst="roundRect">
            <a:avLst>
              <a:gd name="adj" fmla="val 645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2124" tIns="41061" rIns="82124" bIns="41061" anchor="ctr">
            <a:spAutoFit/>
          </a:bodyPr>
          <a:lstStyle/>
          <a:p>
            <a:pPr algn="ctr" defTabSz="814388" eaLnBrk="0" hangingPunct="0">
              <a:lnSpc>
                <a:spcPct val="90000"/>
              </a:lnSpc>
              <a:defRPr/>
            </a:pPr>
            <a:endParaRPr lang="en-US" sz="2400">
              <a:latin typeface="Arial" pitchFamily="34" charset="0"/>
              <a:ea typeface="+mn-ea"/>
            </a:endParaRPr>
          </a:p>
        </p:txBody>
      </p:sp>
      <p:pic>
        <p:nvPicPr>
          <p:cNvPr id="55316" name="Picture 4" descr="C:\Documents and Settings\dlawler\My Documents\My Pictures\Images\corporate\CA\calogomark_en_US copy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53063" y="2206406"/>
            <a:ext cx="2952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7" name="Picture 5" descr="C:\Documents and Settings\dlawler\My Documents\My Pictures\Images\corporate\BMC\BladeLogic\BladeLogic copy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54663" y="2403256"/>
            <a:ext cx="565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8" name="Picture 6" descr="C:\Documents and Settings\dlawler\My Documents\My Pictures\Images\corporate\ibm\ibm-logo-small-noshadow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14963" y="2685831"/>
            <a:ext cx="350837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9" name="Picture 7" descr="C:\Documents and Settings\dlawler\My Documents\My Pictures\Images\corporate\microsoft\Logo_Microsoft copy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16613" y="2222281"/>
            <a:ext cx="704850" cy="11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20" name="Picture 8" descr="C:\Documents and Settings\dlawler\My Documents\My Pictures\Images\corporate\VMWare\vmware no shadow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46750" y="2763618"/>
            <a:ext cx="97631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21" name="Picture 9" descr="C:\Documents and Settings\dlawler\My Documents\My Pictures\Images\corporate\emc\Emc copy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48388" y="2384206"/>
            <a:ext cx="436562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22" name="TextBox 246"/>
          <p:cNvSpPr txBox="1">
            <a:spLocks noChangeArrowheads="1"/>
          </p:cNvSpPr>
          <p:nvPr/>
        </p:nvSpPr>
        <p:spPr bwMode="auto">
          <a:xfrm>
            <a:off x="7640638" y="3066831"/>
            <a:ext cx="849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Customer</a:t>
            </a:r>
          </a:p>
        </p:txBody>
      </p:sp>
      <p:cxnSp>
        <p:nvCxnSpPr>
          <p:cNvPr id="55323" name="Straight Arrow Connector 247"/>
          <p:cNvCxnSpPr>
            <a:cxnSpLocks noChangeShapeType="1"/>
          </p:cNvCxnSpPr>
          <p:nvPr/>
        </p:nvCxnSpPr>
        <p:spPr bwMode="auto">
          <a:xfrm rot="5400000">
            <a:off x="7354888" y="3208118"/>
            <a:ext cx="338138" cy="158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lg" len="med"/>
            <a:tailEnd type="triangle" w="lg" len="med"/>
          </a:ln>
        </p:spPr>
      </p:cxnSp>
      <p:sp>
        <p:nvSpPr>
          <p:cNvPr id="251" name="Rounded Rectangle 250"/>
          <p:cNvSpPr/>
          <p:nvPr/>
        </p:nvSpPr>
        <p:spPr bwMode="auto">
          <a:xfrm>
            <a:off x="7210425" y="2111156"/>
            <a:ext cx="1400175" cy="862012"/>
          </a:xfrm>
          <a:prstGeom prst="roundRect">
            <a:avLst>
              <a:gd name="adj" fmla="val 645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2124" tIns="41061" rIns="82124" bIns="41061" anchor="ctr">
            <a:spAutoFit/>
          </a:bodyPr>
          <a:lstStyle/>
          <a:p>
            <a:pPr algn="ctr" defTabSz="814388" eaLnBrk="0" hangingPunct="0">
              <a:lnSpc>
                <a:spcPct val="90000"/>
              </a:lnSpc>
              <a:defRPr/>
            </a:pPr>
            <a:endParaRPr lang="en-US" sz="2400">
              <a:latin typeface="Arial" pitchFamily="34" charset="0"/>
              <a:ea typeface="+mn-ea"/>
            </a:endParaRPr>
          </a:p>
        </p:txBody>
      </p:sp>
      <p:sp>
        <p:nvSpPr>
          <p:cNvPr id="55325" name="TextBox 252"/>
          <p:cNvSpPr txBox="1">
            <a:spLocks noChangeArrowheads="1"/>
          </p:cNvSpPr>
          <p:nvPr/>
        </p:nvSpPr>
        <p:spPr bwMode="auto">
          <a:xfrm>
            <a:off x="7177088" y="2177831"/>
            <a:ext cx="13906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/>
              <a:t>Self Serve portals</a:t>
            </a:r>
          </a:p>
          <a:p>
            <a:pPr algn="ctr"/>
            <a:endParaRPr lang="en-US" sz="500"/>
          </a:p>
          <a:p>
            <a:pPr algn="ctr"/>
            <a:r>
              <a:rPr lang="en-US" sz="1100"/>
              <a:t>Management Tools</a:t>
            </a:r>
          </a:p>
          <a:p>
            <a:pPr algn="ctr"/>
            <a:endParaRPr lang="en-US" sz="500"/>
          </a:p>
          <a:p>
            <a:pPr algn="ctr"/>
            <a:r>
              <a:rPr lang="en-US" sz="1100"/>
              <a:t>Auditing Tools</a:t>
            </a:r>
          </a:p>
        </p:txBody>
      </p:sp>
      <p:grpSp>
        <p:nvGrpSpPr>
          <p:cNvPr id="7" name="Group 349"/>
          <p:cNvGrpSpPr>
            <a:grpSpLocks/>
          </p:cNvGrpSpPr>
          <p:nvPr/>
        </p:nvGrpSpPr>
        <p:grpSpPr bwMode="auto">
          <a:xfrm>
            <a:off x="492125" y="3970118"/>
            <a:ext cx="6321425" cy="1027113"/>
            <a:chOff x="492401" y="4959525"/>
            <a:chExt cx="6321687" cy="1026718"/>
          </a:xfrm>
        </p:grpSpPr>
        <p:sp>
          <p:nvSpPr>
            <p:cNvPr id="55338" name="Line 188"/>
            <p:cNvSpPr>
              <a:spLocks noChangeAspect="1" noChangeShapeType="1"/>
            </p:cNvSpPr>
            <p:nvPr/>
          </p:nvSpPr>
          <p:spPr bwMode="auto">
            <a:xfrm flipH="1">
              <a:off x="5501260" y="5207643"/>
              <a:ext cx="1169987" cy="0"/>
            </a:xfrm>
            <a:prstGeom prst="line">
              <a:avLst/>
            </a:prstGeom>
            <a:noFill/>
            <a:ln w="38100">
              <a:solidFill>
                <a:srgbClr val="0D8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39" name="Line 186"/>
            <p:cNvSpPr>
              <a:spLocks noChangeAspect="1" noChangeShapeType="1"/>
            </p:cNvSpPr>
            <p:nvPr/>
          </p:nvSpPr>
          <p:spPr bwMode="auto">
            <a:xfrm flipH="1" flipV="1">
              <a:off x="4156405" y="5207643"/>
              <a:ext cx="362879" cy="1327"/>
            </a:xfrm>
            <a:prstGeom prst="line">
              <a:avLst/>
            </a:prstGeom>
            <a:noFill/>
            <a:ln w="38100">
              <a:solidFill>
                <a:srgbClr val="0D8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40" name="Line 187"/>
            <p:cNvSpPr>
              <a:spLocks noChangeAspect="1" noChangeShapeType="1"/>
            </p:cNvSpPr>
            <p:nvPr/>
          </p:nvSpPr>
          <p:spPr bwMode="auto">
            <a:xfrm flipH="1">
              <a:off x="492401" y="5766058"/>
              <a:ext cx="1169987" cy="0"/>
            </a:xfrm>
            <a:prstGeom prst="line">
              <a:avLst/>
            </a:prstGeom>
            <a:noFill/>
            <a:ln w="38100">
              <a:solidFill>
                <a:srgbClr val="0D8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41" name="Line 188"/>
            <p:cNvSpPr>
              <a:spLocks noChangeAspect="1" noChangeShapeType="1"/>
            </p:cNvSpPr>
            <p:nvPr/>
          </p:nvSpPr>
          <p:spPr bwMode="auto">
            <a:xfrm flipH="1">
              <a:off x="492401" y="5207643"/>
              <a:ext cx="1169987" cy="0"/>
            </a:xfrm>
            <a:prstGeom prst="line">
              <a:avLst/>
            </a:prstGeom>
            <a:noFill/>
            <a:ln w="38100">
              <a:solidFill>
                <a:srgbClr val="0D8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42" name="Line 190"/>
            <p:cNvSpPr>
              <a:spLocks noChangeAspect="1" noChangeShapeType="1"/>
            </p:cNvSpPr>
            <p:nvPr/>
          </p:nvSpPr>
          <p:spPr bwMode="auto">
            <a:xfrm flipH="1" flipV="1">
              <a:off x="1662033" y="5207643"/>
              <a:ext cx="355" cy="572822"/>
            </a:xfrm>
            <a:prstGeom prst="line">
              <a:avLst/>
            </a:prstGeom>
            <a:noFill/>
            <a:ln w="38100">
              <a:solidFill>
                <a:srgbClr val="0D8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43" name="Line 190"/>
            <p:cNvSpPr>
              <a:spLocks noChangeAspect="1" noChangeShapeType="1"/>
            </p:cNvSpPr>
            <p:nvPr/>
          </p:nvSpPr>
          <p:spPr bwMode="auto">
            <a:xfrm flipH="1" flipV="1">
              <a:off x="492401" y="5207643"/>
              <a:ext cx="355" cy="572822"/>
            </a:xfrm>
            <a:prstGeom prst="line">
              <a:avLst/>
            </a:prstGeom>
            <a:noFill/>
            <a:ln w="38100">
              <a:solidFill>
                <a:srgbClr val="0D8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44" name="AutoShape 191"/>
            <p:cNvSpPr>
              <a:spLocks noChangeAspect="1" noChangeArrowheads="1"/>
            </p:cNvSpPr>
            <p:nvPr/>
          </p:nvSpPr>
          <p:spPr bwMode="auto">
            <a:xfrm rot="-5400000">
              <a:off x="421760" y="5722458"/>
              <a:ext cx="389216" cy="103136"/>
            </a:xfrm>
            <a:prstGeom prst="roundRect">
              <a:avLst>
                <a:gd name="adj" fmla="val 5620"/>
              </a:avLst>
            </a:prstGeom>
            <a:gradFill rotWithShape="1">
              <a:gsLst>
                <a:gs pos="0">
                  <a:srgbClr val="4FA7FF"/>
                </a:gs>
                <a:gs pos="100000">
                  <a:srgbClr val="0D86FF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345" name="AutoShape 192"/>
            <p:cNvSpPr>
              <a:spLocks noChangeAspect="1" noChangeArrowheads="1"/>
            </p:cNvSpPr>
            <p:nvPr/>
          </p:nvSpPr>
          <p:spPr bwMode="auto">
            <a:xfrm rot="-5400000">
              <a:off x="1340006" y="5722458"/>
              <a:ext cx="389216" cy="103136"/>
            </a:xfrm>
            <a:prstGeom prst="roundRect">
              <a:avLst>
                <a:gd name="adj" fmla="val 5620"/>
              </a:avLst>
            </a:prstGeom>
            <a:gradFill rotWithShape="1">
              <a:gsLst>
                <a:gs pos="0">
                  <a:srgbClr val="4FA7FF"/>
                </a:gs>
                <a:gs pos="100000">
                  <a:srgbClr val="0D86FF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346" name="AutoShape 204"/>
            <p:cNvSpPr>
              <a:spLocks noChangeAspect="1" noChangeArrowheads="1"/>
            </p:cNvSpPr>
            <p:nvPr/>
          </p:nvSpPr>
          <p:spPr bwMode="auto">
            <a:xfrm>
              <a:off x="681158" y="5879602"/>
              <a:ext cx="388382" cy="90013"/>
            </a:xfrm>
            <a:prstGeom prst="roundRect">
              <a:avLst>
                <a:gd name="adj" fmla="val 562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C0C0C0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347" name="AutoShape 205"/>
            <p:cNvSpPr>
              <a:spLocks noChangeAspect="1" noChangeArrowheads="1"/>
            </p:cNvSpPr>
            <p:nvPr/>
          </p:nvSpPr>
          <p:spPr bwMode="auto">
            <a:xfrm>
              <a:off x="681158" y="5779910"/>
              <a:ext cx="388382" cy="90013"/>
            </a:xfrm>
            <a:prstGeom prst="roundRect">
              <a:avLst>
                <a:gd name="adj" fmla="val 562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C0C0C0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348" name="AutoShape 206"/>
            <p:cNvSpPr>
              <a:spLocks noChangeAspect="1" noChangeArrowheads="1"/>
            </p:cNvSpPr>
            <p:nvPr/>
          </p:nvSpPr>
          <p:spPr bwMode="auto">
            <a:xfrm>
              <a:off x="681158" y="5580527"/>
              <a:ext cx="389577" cy="90013"/>
            </a:xfrm>
            <a:prstGeom prst="roundRect">
              <a:avLst>
                <a:gd name="adj" fmla="val 562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C0C0C0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349" name="AutoShape 207"/>
            <p:cNvSpPr>
              <a:spLocks noChangeAspect="1" noChangeArrowheads="1"/>
            </p:cNvSpPr>
            <p:nvPr/>
          </p:nvSpPr>
          <p:spPr bwMode="auto">
            <a:xfrm>
              <a:off x="681158" y="5680219"/>
              <a:ext cx="389577" cy="90013"/>
            </a:xfrm>
            <a:prstGeom prst="roundRect">
              <a:avLst>
                <a:gd name="adj" fmla="val 562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C0C0C0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350" name="AutoShape 208"/>
            <p:cNvSpPr>
              <a:spLocks noChangeAspect="1" noChangeArrowheads="1"/>
            </p:cNvSpPr>
            <p:nvPr/>
          </p:nvSpPr>
          <p:spPr bwMode="auto">
            <a:xfrm rot="-5400000">
              <a:off x="866777" y="5251751"/>
              <a:ext cx="421235" cy="1047750"/>
            </a:xfrm>
            <a:prstGeom prst="roundRect">
              <a:avLst>
                <a:gd name="adj" fmla="val 2259"/>
              </a:avLst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351" name="AutoShape 210"/>
            <p:cNvSpPr>
              <a:spLocks noChangeAspect="1" noChangeArrowheads="1"/>
            </p:cNvSpPr>
            <p:nvPr/>
          </p:nvSpPr>
          <p:spPr bwMode="auto">
            <a:xfrm>
              <a:off x="1080724" y="5879602"/>
              <a:ext cx="388382" cy="90013"/>
            </a:xfrm>
            <a:prstGeom prst="roundRect">
              <a:avLst>
                <a:gd name="adj" fmla="val 562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C0C0C0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352" name="AutoShape 211"/>
            <p:cNvSpPr>
              <a:spLocks noChangeAspect="1" noChangeArrowheads="1"/>
            </p:cNvSpPr>
            <p:nvPr/>
          </p:nvSpPr>
          <p:spPr bwMode="auto">
            <a:xfrm>
              <a:off x="1080724" y="5779910"/>
              <a:ext cx="388382" cy="90013"/>
            </a:xfrm>
            <a:prstGeom prst="roundRect">
              <a:avLst>
                <a:gd name="adj" fmla="val 562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C0C0C0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353" name="AutoShape 212"/>
            <p:cNvSpPr>
              <a:spLocks noChangeAspect="1" noChangeArrowheads="1"/>
            </p:cNvSpPr>
            <p:nvPr/>
          </p:nvSpPr>
          <p:spPr bwMode="auto">
            <a:xfrm>
              <a:off x="1080724" y="5580527"/>
              <a:ext cx="389577" cy="90013"/>
            </a:xfrm>
            <a:prstGeom prst="roundRect">
              <a:avLst>
                <a:gd name="adj" fmla="val 562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C0C0C0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354" name="AutoShape 213"/>
            <p:cNvSpPr>
              <a:spLocks noChangeAspect="1" noChangeArrowheads="1"/>
            </p:cNvSpPr>
            <p:nvPr/>
          </p:nvSpPr>
          <p:spPr bwMode="auto">
            <a:xfrm>
              <a:off x="1080724" y="5680219"/>
              <a:ext cx="389577" cy="90013"/>
            </a:xfrm>
            <a:prstGeom prst="roundRect">
              <a:avLst>
                <a:gd name="adj" fmla="val 562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C0C0C0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355" name="Line 187"/>
            <p:cNvSpPr>
              <a:spLocks noChangeAspect="1" noChangeShapeType="1"/>
            </p:cNvSpPr>
            <p:nvPr/>
          </p:nvSpPr>
          <p:spPr bwMode="auto">
            <a:xfrm flipH="1">
              <a:off x="1779921" y="5766058"/>
              <a:ext cx="1169987" cy="0"/>
            </a:xfrm>
            <a:prstGeom prst="line">
              <a:avLst/>
            </a:prstGeom>
            <a:noFill/>
            <a:ln w="38100">
              <a:solidFill>
                <a:srgbClr val="0D8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56" name="Line 188"/>
            <p:cNvSpPr>
              <a:spLocks noChangeAspect="1" noChangeShapeType="1"/>
            </p:cNvSpPr>
            <p:nvPr/>
          </p:nvSpPr>
          <p:spPr bwMode="auto">
            <a:xfrm flipH="1">
              <a:off x="1779921" y="5207643"/>
              <a:ext cx="1169987" cy="0"/>
            </a:xfrm>
            <a:prstGeom prst="line">
              <a:avLst/>
            </a:prstGeom>
            <a:noFill/>
            <a:ln w="38100">
              <a:solidFill>
                <a:srgbClr val="0D8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57" name="Line 190"/>
            <p:cNvSpPr>
              <a:spLocks noChangeAspect="1" noChangeShapeType="1"/>
            </p:cNvSpPr>
            <p:nvPr/>
          </p:nvSpPr>
          <p:spPr bwMode="auto">
            <a:xfrm flipH="1" flipV="1">
              <a:off x="2949553" y="5207643"/>
              <a:ext cx="355" cy="572822"/>
            </a:xfrm>
            <a:prstGeom prst="line">
              <a:avLst/>
            </a:prstGeom>
            <a:noFill/>
            <a:ln w="38100">
              <a:solidFill>
                <a:srgbClr val="0D8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58" name="Line 190"/>
            <p:cNvSpPr>
              <a:spLocks noChangeAspect="1" noChangeShapeType="1"/>
            </p:cNvSpPr>
            <p:nvPr/>
          </p:nvSpPr>
          <p:spPr bwMode="auto">
            <a:xfrm flipH="1" flipV="1">
              <a:off x="1779921" y="5207643"/>
              <a:ext cx="355" cy="572822"/>
            </a:xfrm>
            <a:prstGeom prst="line">
              <a:avLst/>
            </a:prstGeom>
            <a:noFill/>
            <a:ln w="38100">
              <a:solidFill>
                <a:srgbClr val="0D8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59" name="AutoShape 191"/>
            <p:cNvSpPr>
              <a:spLocks noChangeAspect="1" noChangeArrowheads="1"/>
            </p:cNvSpPr>
            <p:nvPr/>
          </p:nvSpPr>
          <p:spPr bwMode="auto">
            <a:xfrm rot="-5400000">
              <a:off x="1709280" y="5722458"/>
              <a:ext cx="389216" cy="103136"/>
            </a:xfrm>
            <a:prstGeom prst="roundRect">
              <a:avLst>
                <a:gd name="adj" fmla="val 5620"/>
              </a:avLst>
            </a:prstGeom>
            <a:gradFill rotWithShape="1">
              <a:gsLst>
                <a:gs pos="0">
                  <a:srgbClr val="4FA7FF"/>
                </a:gs>
                <a:gs pos="100000">
                  <a:srgbClr val="0D86FF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360" name="AutoShape 192"/>
            <p:cNvSpPr>
              <a:spLocks noChangeAspect="1" noChangeArrowheads="1"/>
            </p:cNvSpPr>
            <p:nvPr/>
          </p:nvSpPr>
          <p:spPr bwMode="auto">
            <a:xfrm rot="-5400000">
              <a:off x="2627526" y="5722458"/>
              <a:ext cx="389216" cy="103136"/>
            </a:xfrm>
            <a:prstGeom prst="roundRect">
              <a:avLst>
                <a:gd name="adj" fmla="val 5620"/>
              </a:avLst>
            </a:prstGeom>
            <a:gradFill rotWithShape="1">
              <a:gsLst>
                <a:gs pos="0">
                  <a:srgbClr val="4FA7FF"/>
                </a:gs>
                <a:gs pos="100000">
                  <a:srgbClr val="0D86FF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361" name="AutoShape 204"/>
            <p:cNvSpPr>
              <a:spLocks noChangeAspect="1" noChangeArrowheads="1"/>
            </p:cNvSpPr>
            <p:nvPr/>
          </p:nvSpPr>
          <p:spPr bwMode="auto">
            <a:xfrm>
              <a:off x="1968682" y="5877385"/>
              <a:ext cx="388382" cy="90013"/>
            </a:xfrm>
            <a:prstGeom prst="roundRect">
              <a:avLst>
                <a:gd name="adj" fmla="val 562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C0C0C0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362" name="AutoShape 205"/>
            <p:cNvSpPr>
              <a:spLocks noChangeAspect="1" noChangeArrowheads="1"/>
            </p:cNvSpPr>
            <p:nvPr/>
          </p:nvSpPr>
          <p:spPr bwMode="auto">
            <a:xfrm>
              <a:off x="1968682" y="5777693"/>
              <a:ext cx="388382" cy="90013"/>
            </a:xfrm>
            <a:prstGeom prst="roundRect">
              <a:avLst>
                <a:gd name="adj" fmla="val 562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C0C0C0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363" name="AutoShape 206"/>
            <p:cNvSpPr>
              <a:spLocks noChangeAspect="1" noChangeArrowheads="1"/>
            </p:cNvSpPr>
            <p:nvPr/>
          </p:nvSpPr>
          <p:spPr bwMode="auto">
            <a:xfrm>
              <a:off x="1968682" y="5578310"/>
              <a:ext cx="389577" cy="90013"/>
            </a:xfrm>
            <a:prstGeom prst="roundRect">
              <a:avLst>
                <a:gd name="adj" fmla="val 562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C0C0C0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364" name="AutoShape 207"/>
            <p:cNvSpPr>
              <a:spLocks noChangeAspect="1" noChangeArrowheads="1"/>
            </p:cNvSpPr>
            <p:nvPr/>
          </p:nvSpPr>
          <p:spPr bwMode="auto">
            <a:xfrm>
              <a:off x="1968682" y="5678002"/>
              <a:ext cx="389577" cy="90013"/>
            </a:xfrm>
            <a:prstGeom prst="roundRect">
              <a:avLst>
                <a:gd name="adj" fmla="val 562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C0C0C0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365" name="AutoShape 208"/>
            <p:cNvSpPr>
              <a:spLocks noChangeAspect="1" noChangeArrowheads="1"/>
            </p:cNvSpPr>
            <p:nvPr/>
          </p:nvSpPr>
          <p:spPr bwMode="auto">
            <a:xfrm rot="-5400000">
              <a:off x="2154301" y="5251750"/>
              <a:ext cx="421235" cy="1047751"/>
            </a:xfrm>
            <a:prstGeom prst="roundRect">
              <a:avLst>
                <a:gd name="adj" fmla="val 2259"/>
              </a:avLst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366" name="AutoShape 210"/>
            <p:cNvSpPr>
              <a:spLocks noChangeAspect="1" noChangeArrowheads="1"/>
            </p:cNvSpPr>
            <p:nvPr/>
          </p:nvSpPr>
          <p:spPr bwMode="auto">
            <a:xfrm>
              <a:off x="2368248" y="5877385"/>
              <a:ext cx="388382" cy="90013"/>
            </a:xfrm>
            <a:prstGeom prst="roundRect">
              <a:avLst>
                <a:gd name="adj" fmla="val 562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C0C0C0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367" name="AutoShape 211"/>
            <p:cNvSpPr>
              <a:spLocks noChangeAspect="1" noChangeArrowheads="1"/>
            </p:cNvSpPr>
            <p:nvPr/>
          </p:nvSpPr>
          <p:spPr bwMode="auto">
            <a:xfrm>
              <a:off x="2368248" y="5777693"/>
              <a:ext cx="388382" cy="90013"/>
            </a:xfrm>
            <a:prstGeom prst="roundRect">
              <a:avLst>
                <a:gd name="adj" fmla="val 562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C0C0C0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368" name="AutoShape 212"/>
            <p:cNvSpPr>
              <a:spLocks noChangeAspect="1" noChangeArrowheads="1"/>
            </p:cNvSpPr>
            <p:nvPr/>
          </p:nvSpPr>
          <p:spPr bwMode="auto">
            <a:xfrm>
              <a:off x="2368248" y="5578310"/>
              <a:ext cx="389577" cy="90013"/>
            </a:xfrm>
            <a:prstGeom prst="roundRect">
              <a:avLst>
                <a:gd name="adj" fmla="val 562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C0C0C0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369" name="AutoShape 213"/>
            <p:cNvSpPr>
              <a:spLocks noChangeAspect="1" noChangeArrowheads="1"/>
            </p:cNvSpPr>
            <p:nvPr/>
          </p:nvSpPr>
          <p:spPr bwMode="auto">
            <a:xfrm>
              <a:off x="2368248" y="5678002"/>
              <a:ext cx="389577" cy="90013"/>
            </a:xfrm>
            <a:prstGeom prst="roundRect">
              <a:avLst>
                <a:gd name="adj" fmla="val 562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C0C0C0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370" name="Line 187"/>
            <p:cNvSpPr>
              <a:spLocks noChangeAspect="1" noChangeShapeType="1"/>
            </p:cNvSpPr>
            <p:nvPr/>
          </p:nvSpPr>
          <p:spPr bwMode="auto">
            <a:xfrm flipH="1">
              <a:off x="3067441" y="5766058"/>
              <a:ext cx="1169987" cy="0"/>
            </a:xfrm>
            <a:prstGeom prst="line">
              <a:avLst/>
            </a:prstGeom>
            <a:noFill/>
            <a:ln w="38100">
              <a:solidFill>
                <a:srgbClr val="0D8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71" name="Line 188"/>
            <p:cNvSpPr>
              <a:spLocks noChangeAspect="1" noChangeShapeType="1"/>
            </p:cNvSpPr>
            <p:nvPr/>
          </p:nvSpPr>
          <p:spPr bwMode="auto">
            <a:xfrm flipH="1">
              <a:off x="3067441" y="5207643"/>
              <a:ext cx="1169987" cy="0"/>
            </a:xfrm>
            <a:prstGeom prst="line">
              <a:avLst/>
            </a:prstGeom>
            <a:noFill/>
            <a:ln w="38100">
              <a:solidFill>
                <a:srgbClr val="0D8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72" name="Line 190"/>
            <p:cNvSpPr>
              <a:spLocks noChangeAspect="1" noChangeShapeType="1"/>
            </p:cNvSpPr>
            <p:nvPr/>
          </p:nvSpPr>
          <p:spPr bwMode="auto">
            <a:xfrm flipH="1" flipV="1">
              <a:off x="4237073" y="5207643"/>
              <a:ext cx="355" cy="572822"/>
            </a:xfrm>
            <a:prstGeom prst="line">
              <a:avLst/>
            </a:prstGeom>
            <a:noFill/>
            <a:ln w="38100">
              <a:solidFill>
                <a:srgbClr val="0D8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73" name="Line 190"/>
            <p:cNvSpPr>
              <a:spLocks noChangeAspect="1" noChangeShapeType="1"/>
            </p:cNvSpPr>
            <p:nvPr/>
          </p:nvSpPr>
          <p:spPr bwMode="auto">
            <a:xfrm flipH="1" flipV="1">
              <a:off x="3067441" y="5207643"/>
              <a:ext cx="355" cy="572822"/>
            </a:xfrm>
            <a:prstGeom prst="line">
              <a:avLst/>
            </a:prstGeom>
            <a:noFill/>
            <a:ln w="38100">
              <a:solidFill>
                <a:srgbClr val="0D8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74" name="AutoShape 191"/>
            <p:cNvSpPr>
              <a:spLocks noChangeAspect="1" noChangeArrowheads="1"/>
            </p:cNvSpPr>
            <p:nvPr/>
          </p:nvSpPr>
          <p:spPr bwMode="auto">
            <a:xfrm rot="-5400000">
              <a:off x="2996800" y="5722458"/>
              <a:ext cx="389216" cy="103136"/>
            </a:xfrm>
            <a:prstGeom prst="roundRect">
              <a:avLst>
                <a:gd name="adj" fmla="val 5620"/>
              </a:avLst>
            </a:prstGeom>
            <a:gradFill rotWithShape="1">
              <a:gsLst>
                <a:gs pos="0">
                  <a:srgbClr val="4FA7FF"/>
                </a:gs>
                <a:gs pos="100000">
                  <a:srgbClr val="0D86FF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375" name="AutoShape 192"/>
            <p:cNvSpPr>
              <a:spLocks noChangeAspect="1" noChangeArrowheads="1"/>
            </p:cNvSpPr>
            <p:nvPr/>
          </p:nvSpPr>
          <p:spPr bwMode="auto">
            <a:xfrm rot="-5400000">
              <a:off x="3915046" y="5722458"/>
              <a:ext cx="389216" cy="103136"/>
            </a:xfrm>
            <a:prstGeom prst="roundRect">
              <a:avLst>
                <a:gd name="adj" fmla="val 5620"/>
              </a:avLst>
            </a:prstGeom>
            <a:gradFill rotWithShape="1">
              <a:gsLst>
                <a:gs pos="0">
                  <a:srgbClr val="4FA7FF"/>
                </a:gs>
                <a:gs pos="100000">
                  <a:srgbClr val="0D86FF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376" name="AutoShape 204"/>
            <p:cNvSpPr>
              <a:spLocks noChangeAspect="1" noChangeArrowheads="1"/>
            </p:cNvSpPr>
            <p:nvPr/>
          </p:nvSpPr>
          <p:spPr bwMode="auto">
            <a:xfrm>
              <a:off x="3256202" y="5877385"/>
              <a:ext cx="388382" cy="90013"/>
            </a:xfrm>
            <a:prstGeom prst="roundRect">
              <a:avLst>
                <a:gd name="adj" fmla="val 562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C0C0C0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377" name="AutoShape 205"/>
            <p:cNvSpPr>
              <a:spLocks noChangeAspect="1" noChangeArrowheads="1"/>
            </p:cNvSpPr>
            <p:nvPr/>
          </p:nvSpPr>
          <p:spPr bwMode="auto">
            <a:xfrm>
              <a:off x="3256202" y="5777693"/>
              <a:ext cx="388382" cy="90013"/>
            </a:xfrm>
            <a:prstGeom prst="roundRect">
              <a:avLst>
                <a:gd name="adj" fmla="val 562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C0C0C0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378" name="AutoShape 206"/>
            <p:cNvSpPr>
              <a:spLocks noChangeAspect="1" noChangeArrowheads="1"/>
            </p:cNvSpPr>
            <p:nvPr/>
          </p:nvSpPr>
          <p:spPr bwMode="auto">
            <a:xfrm>
              <a:off x="3256202" y="5578310"/>
              <a:ext cx="389577" cy="90013"/>
            </a:xfrm>
            <a:prstGeom prst="roundRect">
              <a:avLst>
                <a:gd name="adj" fmla="val 562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C0C0C0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379" name="AutoShape 207"/>
            <p:cNvSpPr>
              <a:spLocks noChangeAspect="1" noChangeArrowheads="1"/>
            </p:cNvSpPr>
            <p:nvPr/>
          </p:nvSpPr>
          <p:spPr bwMode="auto">
            <a:xfrm>
              <a:off x="3256202" y="5678002"/>
              <a:ext cx="389577" cy="90013"/>
            </a:xfrm>
            <a:prstGeom prst="roundRect">
              <a:avLst>
                <a:gd name="adj" fmla="val 562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C0C0C0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380" name="AutoShape 208"/>
            <p:cNvSpPr>
              <a:spLocks noChangeAspect="1" noChangeArrowheads="1"/>
            </p:cNvSpPr>
            <p:nvPr/>
          </p:nvSpPr>
          <p:spPr bwMode="auto">
            <a:xfrm rot="-5400000">
              <a:off x="3441821" y="5251750"/>
              <a:ext cx="421235" cy="1047751"/>
            </a:xfrm>
            <a:prstGeom prst="roundRect">
              <a:avLst>
                <a:gd name="adj" fmla="val 2259"/>
              </a:avLst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381" name="AutoShape 210"/>
            <p:cNvSpPr>
              <a:spLocks noChangeAspect="1" noChangeArrowheads="1"/>
            </p:cNvSpPr>
            <p:nvPr/>
          </p:nvSpPr>
          <p:spPr bwMode="auto">
            <a:xfrm>
              <a:off x="3655768" y="5877385"/>
              <a:ext cx="388382" cy="90013"/>
            </a:xfrm>
            <a:prstGeom prst="roundRect">
              <a:avLst>
                <a:gd name="adj" fmla="val 562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C0C0C0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382" name="AutoShape 211"/>
            <p:cNvSpPr>
              <a:spLocks noChangeAspect="1" noChangeArrowheads="1"/>
            </p:cNvSpPr>
            <p:nvPr/>
          </p:nvSpPr>
          <p:spPr bwMode="auto">
            <a:xfrm>
              <a:off x="3655768" y="5777693"/>
              <a:ext cx="388382" cy="90013"/>
            </a:xfrm>
            <a:prstGeom prst="roundRect">
              <a:avLst>
                <a:gd name="adj" fmla="val 562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C0C0C0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383" name="AutoShape 212"/>
            <p:cNvSpPr>
              <a:spLocks noChangeAspect="1" noChangeArrowheads="1"/>
            </p:cNvSpPr>
            <p:nvPr/>
          </p:nvSpPr>
          <p:spPr bwMode="auto">
            <a:xfrm>
              <a:off x="3655768" y="5578310"/>
              <a:ext cx="389577" cy="90013"/>
            </a:xfrm>
            <a:prstGeom prst="roundRect">
              <a:avLst>
                <a:gd name="adj" fmla="val 562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C0C0C0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384" name="AutoShape 213"/>
            <p:cNvSpPr>
              <a:spLocks noChangeAspect="1" noChangeArrowheads="1"/>
            </p:cNvSpPr>
            <p:nvPr/>
          </p:nvSpPr>
          <p:spPr bwMode="auto">
            <a:xfrm>
              <a:off x="3655768" y="5678002"/>
              <a:ext cx="389577" cy="90013"/>
            </a:xfrm>
            <a:prstGeom prst="roundRect">
              <a:avLst>
                <a:gd name="adj" fmla="val 562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C0C0C0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385" name="Line 187"/>
            <p:cNvSpPr>
              <a:spLocks noChangeAspect="1" noChangeShapeType="1"/>
            </p:cNvSpPr>
            <p:nvPr/>
          </p:nvSpPr>
          <p:spPr bwMode="auto">
            <a:xfrm flipH="1">
              <a:off x="4354961" y="5766058"/>
              <a:ext cx="1169987" cy="0"/>
            </a:xfrm>
            <a:prstGeom prst="line">
              <a:avLst/>
            </a:prstGeom>
            <a:noFill/>
            <a:ln w="38100">
              <a:solidFill>
                <a:srgbClr val="0D8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86" name="Line 188"/>
            <p:cNvSpPr>
              <a:spLocks noChangeAspect="1" noChangeShapeType="1"/>
            </p:cNvSpPr>
            <p:nvPr/>
          </p:nvSpPr>
          <p:spPr bwMode="auto">
            <a:xfrm flipH="1">
              <a:off x="4354961" y="5207643"/>
              <a:ext cx="1169987" cy="0"/>
            </a:xfrm>
            <a:prstGeom prst="line">
              <a:avLst/>
            </a:prstGeom>
            <a:noFill/>
            <a:ln w="38100">
              <a:solidFill>
                <a:srgbClr val="0D8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87" name="Line 190"/>
            <p:cNvSpPr>
              <a:spLocks noChangeAspect="1" noChangeShapeType="1"/>
            </p:cNvSpPr>
            <p:nvPr/>
          </p:nvSpPr>
          <p:spPr bwMode="auto">
            <a:xfrm flipH="1" flipV="1">
              <a:off x="5524593" y="5207643"/>
              <a:ext cx="355" cy="572822"/>
            </a:xfrm>
            <a:prstGeom prst="line">
              <a:avLst/>
            </a:prstGeom>
            <a:noFill/>
            <a:ln w="38100">
              <a:solidFill>
                <a:srgbClr val="0D8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88" name="Line 190"/>
            <p:cNvSpPr>
              <a:spLocks noChangeAspect="1" noChangeShapeType="1"/>
            </p:cNvSpPr>
            <p:nvPr/>
          </p:nvSpPr>
          <p:spPr bwMode="auto">
            <a:xfrm flipH="1" flipV="1">
              <a:off x="4354961" y="5207643"/>
              <a:ext cx="355" cy="572822"/>
            </a:xfrm>
            <a:prstGeom prst="line">
              <a:avLst/>
            </a:prstGeom>
            <a:noFill/>
            <a:ln w="38100">
              <a:solidFill>
                <a:srgbClr val="0D8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89" name="AutoShape 191"/>
            <p:cNvSpPr>
              <a:spLocks noChangeAspect="1" noChangeArrowheads="1"/>
            </p:cNvSpPr>
            <p:nvPr/>
          </p:nvSpPr>
          <p:spPr bwMode="auto">
            <a:xfrm rot="-5400000">
              <a:off x="4284320" y="5722458"/>
              <a:ext cx="389216" cy="103136"/>
            </a:xfrm>
            <a:prstGeom prst="roundRect">
              <a:avLst>
                <a:gd name="adj" fmla="val 5620"/>
              </a:avLst>
            </a:prstGeom>
            <a:gradFill rotWithShape="1">
              <a:gsLst>
                <a:gs pos="0">
                  <a:srgbClr val="4FA7FF"/>
                </a:gs>
                <a:gs pos="100000">
                  <a:srgbClr val="0D86FF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390" name="AutoShape 192"/>
            <p:cNvSpPr>
              <a:spLocks noChangeAspect="1" noChangeArrowheads="1"/>
            </p:cNvSpPr>
            <p:nvPr/>
          </p:nvSpPr>
          <p:spPr bwMode="auto">
            <a:xfrm rot="-5400000">
              <a:off x="5202566" y="5722458"/>
              <a:ext cx="389216" cy="103136"/>
            </a:xfrm>
            <a:prstGeom prst="roundRect">
              <a:avLst>
                <a:gd name="adj" fmla="val 5620"/>
              </a:avLst>
            </a:prstGeom>
            <a:gradFill rotWithShape="1">
              <a:gsLst>
                <a:gs pos="0">
                  <a:srgbClr val="4FA7FF"/>
                </a:gs>
                <a:gs pos="100000">
                  <a:srgbClr val="0D86FF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391" name="AutoShape 204"/>
            <p:cNvSpPr>
              <a:spLocks noChangeAspect="1" noChangeArrowheads="1"/>
            </p:cNvSpPr>
            <p:nvPr/>
          </p:nvSpPr>
          <p:spPr bwMode="auto">
            <a:xfrm>
              <a:off x="4543722" y="5877385"/>
              <a:ext cx="388382" cy="90013"/>
            </a:xfrm>
            <a:prstGeom prst="roundRect">
              <a:avLst>
                <a:gd name="adj" fmla="val 562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C0C0C0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392" name="AutoShape 205"/>
            <p:cNvSpPr>
              <a:spLocks noChangeAspect="1" noChangeArrowheads="1"/>
            </p:cNvSpPr>
            <p:nvPr/>
          </p:nvSpPr>
          <p:spPr bwMode="auto">
            <a:xfrm>
              <a:off x="4543722" y="5777693"/>
              <a:ext cx="388382" cy="90013"/>
            </a:xfrm>
            <a:prstGeom prst="roundRect">
              <a:avLst>
                <a:gd name="adj" fmla="val 562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C0C0C0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393" name="AutoShape 206"/>
            <p:cNvSpPr>
              <a:spLocks noChangeAspect="1" noChangeArrowheads="1"/>
            </p:cNvSpPr>
            <p:nvPr/>
          </p:nvSpPr>
          <p:spPr bwMode="auto">
            <a:xfrm>
              <a:off x="4543722" y="5578310"/>
              <a:ext cx="389577" cy="90013"/>
            </a:xfrm>
            <a:prstGeom prst="roundRect">
              <a:avLst>
                <a:gd name="adj" fmla="val 562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C0C0C0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394" name="AutoShape 207"/>
            <p:cNvSpPr>
              <a:spLocks noChangeAspect="1" noChangeArrowheads="1"/>
            </p:cNvSpPr>
            <p:nvPr/>
          </p:nvSpPr>
          <p:spPr bwMode="auto">
            <a:xfrm>
              <a:off x="4543722" y="5678002"/>
              <a:ext cx="389577" cy="90013"/>
            </a:xfrm>
            <a:prstGeom prst="roundRect">
              <a:avLst>
                <a:gd name="adj" fmla="val 562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C0C0C0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395" name="AutoShape 208"/>
            <p:cNvSpPr>
              <a:spLocks noChangeAspect="1" noChangeArrowheads="1"/>
            </p:cNvSpPr>
            <p:nvPr/>
          </p:nvSpPr>
          <p:spPr bwMode="auto">
            <a:xfrm rot="-5400000">
              <a:off x="4729341" y="5251750"/>
              <a:ext cx="421235" cy="1047751"/>
            </a:xfrm>
            <a:prstGeom prst="roundRect">
              <a:avLst>
                <a:gd name="adj" fmla="val 2259"/>
              </a:avLst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396" name="AutoShape 210"/>
            <p:cNvSpPr>
              <a:spLocks noChangeAspect="1" noChangeArrowheads="1"/>
            </p:cNvSpPr>
            <p:nvPr/>
          </p:nvSpPr>
          <p:spPr bwMode="auto">
            <a:xfrm>
              <a:off x="4943288" y="5877385"/>
              <a:ext cx="388382" cy="90013"/>
            </a:xfrm>
            <a:prstGeom prst="roundRect">
              <a:avLst>
                <a:gd name="adj" fmla="val 562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C0C0C0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397" name="AutoShape 211"/>
            <p:cNvSpPr>
              <a:spLocks noChangeAspect="1" noChangeArrowheads="1"/>
            </p:cNvSpPr>
            <p:nvPr/>
          </p:nvSpPr>
          <p:spPr bwMode="auto">
            <a:xfrm>
              <a:off x="4943288" y="5777693"/>
              <a:ext cx="388382" cy="90013"/>
            </a:xfrm>
            <a:prstGeom prst="roundRect">
              <a:avLst>
                <a:gd name="adj" fmla="val 562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C0C0C0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398" name="AutoShape 212"/>
            <p:cNvSpPr>
              <a:spLocks noChangeAspect="1" noChangeArrowheads="1"/>
            </p:cNvSpPr>
            <p:nvPr/>
          </p:nvSpPr>
          <p:spPr bwMode="auto">
            <a:xfrm>
              <a:off x="4943288" y="5578310"/>
              <a:ext cx="389577" cy="90013"/>
            </a:xfrm>
            <a:prstGeom prst="roundRect">
              <a:avLst>
                <a:gd name="adj" fmla="val 562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C0C0C0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399" name="AutoShape 213"/>
            <p:cNvSpPr>
              <a:spLocks noChangeAspect="1" noChangeArrowheads="1"/>
            </p:cNvSpPr>
            <p:nvPr/>
          </p:nvSpPr>
          <p:spPr bwMode="auto">
            <a:xfrm>
              <a:off x="4943288" y="5678002"/>
              <a:ext cx="389577" cy="90013"/>
            </a:xfrm>
            <a:prstGeom prst="roundRect">
              <a:avLst>
                <a:gd name="adj" fmla="val 562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C0C0C0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400" name="Line 186"/>
            <p:cNvSpPr>
              <a:spLocks noChangeAspect="1" noChangeShapeType="1"/>
            </p:cNvSpPr>
            <p:nvPr/>
          </p:nvSpPr>
          <p:spPr bwMode="auto">
            <a:xfrm flipH="1">
              <a:off x="2457824" y="5207643"/>
              <a:ext cx="1169987" cy="0"/>
            </a:xfrm>
            <a:prstGeom prst="line">
              <a:avLst/>
            </a:prstGeom>
            <a:noFill/>
            <a:ln w="38100">
              <a:solidFill>
                <a:srgbClr val="0D8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5401" name="Picture 178" descr="NuovaSwitch copy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123507" y="4959525"/>
              <a:ext cx="525663" cy="514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402" name="Picture 179" descr="NuovaSwitch copy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655823" y="4959525"/>
              <a:ext cx="525663" cy="514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403" name="Line 187"/>
            <p:cNvSpPr>
              <a:spLocks noChangeAspect="1" noChangeShapeType="1"/>
            </p:cNvSpPr>
            <p:nvPr/>
          </p:nvSpPr>
          <p:spPr bwMode="auto">
            <a:xfrm flipH="1">
              <a:off x="5644101" y="5766058"/>
              <a:ext cx="1169987" cy="0"/>
            </a:xfrm>
            <a:prstGeom prst="line">
              <a:avLst/>
            </a:prstGeom>
            <a:noFill/>
            <a:ln w="38100">
              <a:solidFill>
                <a:srgbClr val="0D8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04" name="Line 188"/>
            <p:cNvSpPr>
              <a:spLocks noChangeAspect="1" noChangeShapeType="1"/>
            </p:cNvSpPr>
            <p:nvPr/>
          </p:nvSpPr>
          <p:spPr bwMode="auto">
            <a:xfrm flipH="1">
              <a:off x="5644101" y="5207643"/>
              <a:ext cx="1169987" cy="0"/>
            </a:xfrm>
            <a:prstGeom prst="line">
              <a:avLst/>
            </a:prstGeom>
            <a:noFill/>
            <a:ln w="38100">
              <a:solidFill>
                <a:srgbClr val="0D8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05" name="Line 190"/>
            <p:cNvSpPr>
              <a:spLocks noChangeAspect="1" noChangeShapeType="1"/>
            </p:cNvSpPr>
            <p:nvPr/>
          </p:nvSpPr>
          <p:spPr bwMode="auto">
            <a:xfrm flipH="1" flipV="1">
              <a:off x="6813733" y="5207643"/>
              <a:ext cx="355" cy="572822"/>
            </a:xfrm>
            <a:prstGeom prst="line">
              <a:avLst/>
            </a:prstGeom>
            <a:noFill/>
            <a:ln w="38100">
              <a:solidFill>
                <a:srgbClr val="0D8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06" name="Line 190"/>
            <p:cNvSpPr>
              <a:spLocks noChangeAspect="1" noChangeShapeType="1"/>
            </p:cNvSpPr>
            <p:nvPr/>
          </p:nvSpPr>
          <p:spPr bwMode="auto">
            <a:xfrm flipH="1" flipV="1">
              <a:off x="5644101" y="5207643"/>
              <a:ext cx="355" cy="572822"/>
            </a:xfrm>
            <a:prstGeom prst="line">
              <a:avLst/>
            </a:prstGeom>
            <a:noFill/>
            <a:ln w="38100">
              <a:solidFill>
                <a:srgbClr val="0D8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07" name="AutoShape 191"/>
            <p:cNvSpPr>
              <a:spLocks noChangeAspect="1" noChangeArrowheads="1"/>
            </p:cNvSpPr>
            <p:nvPr/>
          </p:nvSpPr>
          <p:spPr bwMode="auto">
            <a:xfrm rot="-5400000">
              <a:off x="5573460" y="5706960"/>
              <a:ext cx="389216" cy="103136"/>
            </a:xfrm>
            <a:prstGeom prst="roundRect">
              <a:avLst>
                <a:gd name="adj" fmla="val 5620"/>
              </a:avLst>
            </a:prstGeom>
            <a:gradFill rotWithShape="1">
              <a:gsLst>
                <a:gs pos="0">
                  <a:srgbClr val="4FA7FF"/>
                </a:gs>
                <a:gs pos="100000">
                  <a:srgbClr val="0D86FF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408" name="AutoShape 192"/>
            <p:cNvSpPr>
              <a:spLocks noChangeAspect="1" noChangeArrowheads="1"/>
            </p:cNvSpPr>
            <p:nvPr/>
          </p:nvSpPr>
          <p:spPr bwMode="auto">
            <a:xfrm rot="-5400000">
              <a:off x="6491706" y="5706960"/>
              <a:ext cx="389216" cy="103136"/>
            </a:xfrm>
            <a:prstGeom prst="roundRect">
              <a:avLst>
                <a:gd name="adj" fmla="val 5620"/>
              </a:avLst>
            </a:prstGeom>
            <a:gradFill rotWithShape="1">
              <a:gsLst>
                <a:gs pos="0">
                  <a:srgbClr val="4FA7FF"/>
                </a:gs>
                <a:gs pos="100000">
                  <a:srgbClr val="0D86FF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409" name="AutoShape 204"/>
            <p:cNvSpPr>
              <a:spLocks noChangeAspect="1" noChangeArrowheads="1"/>
            </p:cNvSpPr>
            <p:nvPr/>
          </p:nvSpPr>
          <p:spPr bwMode="auto">
            <a:xfrm>
              <a:off x="5832862" y="5859670"/>
              <a:ext cx="388382" cy="90013"/>
            </a:xfrm>
            <a:prstGeom prst="roundRect">
              <a:avLst>
                <a:gd name="adj" fmla="val 562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C0C0C0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410" name="AutoShape 205"/>
            <p:cNvSpPr>
              <a:spLocks noChangeAspect="1" noChangeArrowheads="1"/>
            </p:cNvSpPr>
            <p:nvPr/>
          </p:nvSpPr>
          <p:spPr bwMode="auto">
            <a:xfrm>
              <a:off x="5832862" y="5759978"/>
              <a:ext cx="388382" cy="90013"/>
            </a:xfrm>
            <a:prstGeom prst="roundRect">
              <a:avLst>
                <a:gd name="adj" fmla="val 562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C0C0C0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411" name="AutoShape 206"/>
            <p:cNvSpPr>
              <a:spLocks noChangeAspect="1" noChangeArrowheads="1"/>
            </p:cNvSpPr>
            <p:nvPr/>
          </p:nvSpPr>
          <p:spPr bwMode="auto">
            <a:xfrm>
              <a:off x="5832862" y="5560595"/>
              <a:ext cx="389577" cy="90013"/>
            </a:xfrm>
            <a:prstGeom prst="roundRect">
              <a:avLst>
                <a:gd name="adj" fmla="val 562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C0C0C0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412" name="AutoShape 207"/>
            <p:cNvSpPr>
              <a:spLocks noChangeAspect="1" noChangeArrowheads="1"/>
            </p:cNvSpPr>
            <p:nvPr/>
          </p:nvSpPr>
          <p:spPr bwMode="auto">
            <a:xfrm>
              <a:off x="5832862" y="5660287"/>
              <a:ext cx="389577" cy="90013"/>
            </a:xfrm>
            <a:prstGeom prst="roundRect">
              <a:avLst>
                <a:gd name="adj" fmla="val 562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C0C0C0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413" name="AutoShape 208"/>
            <p:cNvSpPr>
              <a:spLocks noChangeAspect="1" noChangeArrowheads="1"/>
            </p:cNvSpPr>
            <p:nvPr/>
          </p:nvSpPr>
          <p:spPr bwMode="auto">
            <a:xfrm rot="-5400000">
              <a:off x="6018481" y="5236252"/>
              <a:ext cx="421235" cy="1047751"/>
            </a:xfrm>
            <a:prstGeom prst="roundRect">
              <a:avLst>
                <a:gd name="adj" fmla="val 2259"/>
              </a:avLst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414" name="AutoShape 210"/>
            <p:cNvSpPr>
              <a:spLocks noChangeAspect="1" noChangeArrowheads="1"/>
            </p:cNvSpPr>
            <p:nvPr/>
          </p:nvSpPr>
          <p:spPr bwMode="auto">
            <a:xfrm>
              <a:off x="6232428" y="5859670"/>
              <a:ext cx="388382" cy="90013"/>
            </a:xfrm>
            <a:prstGeom prst="roundRect">
              <a:avLst>
                <a:gd name="adj" fmla="val 562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C0C0C0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415" name="AutoShape 211"/>
            <p:cNvSpPr>
              <a:spLocks noChangeAspect="1" noChangeArrowheads="1"/>
            </p:cNvSpPr>
            <p:nvPr/>
          </p:nvSpPr>
          <p:spPr bwMode="auto">
            <a:xfrm>
              <a:off x="6232428" y="5759978"/>
              <a:ext cx="388382" cy="90013"/>
            </a:xfrm>
            <a:prstGeom prst="roundRect">
              <a:avLst>
                <a:gd name="adj" fmla="val 562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C0C0C0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416" name="AutoShape 212"/>
            <p:cNvSpPr>
              <a:spLocks noChangeAspect="1" noChangeArrowheads="1"/>
            </p:cNvSpPr>
            <p:nvPr/>
          </p:nvSpPr>
          <p:spPr bwMode="auto">
            <a:xfrm>
              <a:off x="6232428" y="5560595"/>
              <a:ext cx="389577" cy="90013"/>
            </a:xfrm>
            <a:prstGeom prst="roundRect">
              <a:avLst>
                <a:gd name="adj" fmla="val 562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C0C0C0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417" name="AutoShape 213"/>
            <p:cNvSpPr>
              <a:spLocks noChangeAspect="1" noChangeArrowheads="1"/>
            </p:cNvSpPr>
            <p:nvPr/>
          </p:nvSpPr>
          <p:spPr bwMode="auto">
            <a:xfrm>
              <a:off x="6232428" y="5660287"/>
              <a:ext cx="389577" cy="90013"/>
            </a:xfrm>
            <a:prstGeom prst="roundRect">
              <a:avLst>
                <a:gd name="adj" fmla="val 562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C0C0C0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418" name="Line 186"/>
            <p:cNvSpPr>
              <a:spLocks noChangeAspect="1" noChangeShapeType="1"/>
            </p:cNvSpPr>
            <p:nvPr/>
          </p:nvSpPr>
          <p:spPr bwMode="auto">
            <a:xfrm flipH="1" flipV="1">
              <a:off x="1447525" y="5207643"/>
              <a:ext cx="362879" cy="1316"/>
            </a:xfrm>
            <a:prstGeom prst="line">
              <a:avLst/>
            </a:prstGeom>
            <a:noFill/>
            <a:ln w="38100">
              <a:solidFill>
                <a:srgbClr val="0D8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3" name="Rounded Rectangle 152"/>
          <p:cNvSpPr/>
          <p:nvPr/>
        </p:nvSpPr>
        <p:spPr bwMode="auto">
          <a:xfrm>
            <a:off x="684213" y="4792443"/>
            <a:ext cx="381000" cy="85725"/>
          </a:xfrm>
          <a:prstGeom prst="roundRect">
            <a:avLst>
              <a:gd name="adj" fmla="val 767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2124" tIns="41061" rIns="82124" bIns="41061" anchor="ctr"/>
          <a:lstStyle/>
          <a:p>
            <a:pPr defTabSz="814388"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154" name="Rounded Rectangle 153"/>
          <p:cNvSpPr/>
          <p:nvPr/>
        </p:nvSpPr>
        <p:spPr bwMode="auto">
          <a:xfrm>
            <a:off x="3260725" y="4694018"/>
            <a:ext cx="381000" cy="85725"/>
          </a:xfrm>
          <a:prstGeom prst="roundRect">
            <a:avLst>
              <a:gd name="adj" fmla="val 767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2124" tIns="41061" rIns="82124" bIns="41061" anchor="ctr"/>
          <a:lstStyle/>
          <a:p>
            <a:pPr defTabSz="814388"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155" name="Rounded Rectangle 154"/>
          <p:cNvSpPr/>
          <p:nvPr/>
        </p:nvSpPr>
        <p:spPr bwMode="auto">
          <a:xfrm>
            <a:off x="3660775" y="4592418"/>
            <a:ext cx="381000" cy="84138"/>
          </a:xfrm>
          <a:prstGeom prst="roundRect">
            <a:avLst>
              <a:gd name="adj" fmla="val 767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2124" tIns="41061" rIns="82124" bIns="41061" anchor="ctr"/>
          <a:lstStyle/>
          <a:p>
            <a:pPr defTabSz="814388"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156" name="Rounded Rectangle 155"/>
          <p:cNvSpPr/>
          <p:nvPr/>
        </p:nvSpPr>
        <p:spPr bwMode="auto">
          <a:xfrm>
            <a:off x="4948238" y="4889281"/>
            <a:ext cx="381000" cy="85725"/>
          </a:xfrm>
          <a:prstGeom prst="roundRect">
            <a:avLst>
              <a:gd name="adj" fmla="val 767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2124" tIns="41061" rIns="82124" bIns="41061" anchor="ctr"/>
          <a:lstStyle/>
          <a:p>
            <a:pPr defTabSz="814388"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55331" name="Rounded Rectangle 156"/>
          <p:cNvSpPr>
            <a:spLocks noChangeArrowheads="1"/>
          </p:cNvSpPr>
          <p:nvPr/>
        </p:nvSpPr>
        <p:spPr bwMode="auto">
          <a:xfrm>
            <a:off x="1084263" y="4595593"/>
            <a:ext cx="379412" cy="85725"/>
          </a:xfrm>
          <a:prstGeom prst="roundRect">
            <a:avLst>
              <a:gd name="adj" fmla="val 769"/>
            </a:avLst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lIns="82124" tIns="41061" rIns="82124" bIns="41061" anchor="ctr">
            <a:prstTxWarp prst="textNoShape">
              <a:avLst/>
            </a:prstTxWarp>
            <a:spAutoFit/>
          </a:bodyPr>
          <a:lstStyle/>
          <a:p>
            <a:pPr algn="ctr" defTabSz="814388" eaLnBrk="0" hangingPunct="0">
              <a:lnSpc>
                <a:spcPct val="90000"/>
              </a:lnSpc>
            </a:pPr>
            <a:endParaRPr lang="en-US" sz="2400"/>
          </a:p>
        </p:txBody>
      </p:sp>
      <p:sp>
        <p:nvSpPr>
          <p:cNvPr id="55332" name="Rounded Rectangle 157"/>
          <p:cNvSpPr>
            <a:spLocks noChangeArrowheads="1"/>
          </p:cNvSpPr>
          <p:nvPr/>
        </p:nvSpPr>
        <p:spPr bwMode="auto">
          <a:xfrm>
            <a:off x="1973263" y="4692431"/>
            <a:ext cx="381000" cy="84137"/>
          </a:xfrm>
          <a:prstGeom prst="roundRect">
            <a:avLst>
              <a:gd name="adj" fmla="val 769"/>
            </a:avLst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lIns="82124" tIns="41061" rIns="82124" bIns="41061" anchor="ctr">
            <a:prstTxWarp prst="textNoShape">
              <a:avLst/>
            </a:prstTxWarp>
            <a:spAutoFit/>
          </a:bodyPr>
          <a:lstStyle/>
          <a:p>
            <a:pPr algn="ctr" defTabSz="814388" eaLnBrk="0" hangingPunct="0">
              <a:lnSpc>
                <a:spcPct val="90000"/>
              </a:lnSpc>
            </a:pPr>
            <a:endParaRPr lang="en-US" sz="2400"/>
          </a:p>
        </p:txBody>
      </p:sp>
      <p:sp>
        <p:nvSpPr>
          <p:cNvPr id="55333" name="Rounded Rectangle 158"/>
          <p:cNvSpPr>
            <a:spLocks noChangeArrowheads="1"/>
          </p:cNvSpPr>
          <p:nvPr/>
        </p:nvSpPr>
        <p:spPr bwMode="auto">
          <a:xfrm>
            <a:off x="2374900" y="4794031"/>
            <a:ext cx="379413" cy="85725"/>
          </a:xfrm>
          <a:prstGeom prst="roundRect">
            <a:avLst>
              <a:gd name="adj" fmla="val 769"/>
            </a:avLst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lIns="82124" tIns="41061" rIns="82124" bIns="41061" anchor="ctr">
            <a:prstTxWarp prst="textNoShape">
              <a:avLst/>
            </a:prstTxWarp>
            <a:spAutoFit/>
          </a:bodyPr>
          <a:lstStyle/>
          <a:p>
            <a:pPr algn="ctr" defTabSz="814388" eaLnBrk="0" hangingPunct="0">
              <a:lnSpc>
                <a:spcPct val="90000"/>
              </a:lnSpc>
            </a:pPr>
            <a:endParaRPr lang="en-US" sz="2400"/>
          </a:p>
        </p:txBody>
      </p:sp>
      <p:sp>
        <p:nvSpPr>
          <p:cNvPr id="55334" name="Rounded Rectangle 159"/>
          <p:cNvSpPr>
            <a:spLocks noChangeArrowheads="1"/>
          </p:cNvSpPr>
          <p:nvPr/>
        </p:nvSpPr>
        <p:spPr bwMode="auto">
          <a:xfrm>
            <a:off x="3657600" y="4692431"/>
            <a:ext cx="381000" cy="85725"/>
          </a:xfrm>
          <a:prstGeom prst="roundRect">
            <a:avLst>
              <a:gd name="adj" fmla="val 769"/>
            </a:avLst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lIns="82124" tIns="41061" rIns="82124" bIns="41061" anchor="ctr">
            <a:prstTxWarp prst="textNoShape">
              <a:avLst/>
            </a:prstTxWarp>
            <a:spAutoFit/>
          </a:bodyPr>
          <a:lstStyle/>
          <a:p>
            <a:pPr algn="ctr" defTabSz="814388" eaLnBrk="0" hangingPunct="0">
              <a:lnSpc>
                <a:spcPct val="90000"/>
              </a:lnSpc>
            </a:pPr>
            <a:endParaRPr lang="en-US" sz="2400"/>
          </a:p>
        </p:txBody>
      </p:sp>
      <p:sp>
        <p:nvSpPr>
          <p:cNvPr id="55335" name="Rounded Rectangle 161"/>
          <p:cNvSpPr>
            <a:spLocks noChangeArrowheads="1"/>
          </p:cNvSpPr>
          <p:nvPr/>
        </p:nvSpPr>
        <p:spPr bwMode="auto">
          <a:xfrm>
            <a:off x="3671888" y="4892456"/>
            <a:ext cx="381000" cy="85725"/>
          </a:xfrm>
          <a:prstGeom prst="roundRect">
            <a:avLst>
              <a:gd name="adj" fmla="val 769"/>
            </a:avLst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lIns="82124" tIns="41061" rIns="82124" bIns="41061" anchor="ctr">
            <a:prstTxWarp prst="textNoShape">
              <a:avLst/>
            </a:prstTxWarp>
            <a:spAutoFit/>
          </a:bodyPr>
          <a:lstStyle/>
          <a:p>
            <a:pPr algn="ctr" defTabSz="814388" eaLnBrk="0" hangingPunct="0">
              <a:lnSpc>
                <a:spcPct val="90000"/>
              </a:lnSpc>
            </a:pPr>
            <a:endParaRPr lang="en-US" sz="2400"/>
          </a:p>
        </p:txBody>
      </p:sp>
      <p:sp>
        <p:nvSpPr>
          <p:cNvPr id="163" name="Rounded Rectangle 162"/>
          <p:cNvSpPr/>
          <p:nvPr/>
        </p:nvSpPr>
        <p:spPr bwMode="auto">
          <a:xfrm>
            <a:off x="5845175" y="4674968"/>
            <a:ext cx="379413" cy="85725"/>
          </a:xfrm>
          <a:prstGeom prst="roundRect">
            <a:avLst>
              <a:gd name="adj" fmla="val 767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2124" tIns="41061" rIns="82124" bIns="41061" anchor="ctr"/>
          <a:lstStyle/>
          <a:p>
            <a:pPr defTabSz="814388"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55337" name="Rounded Rectangle 163"/>
          <p:cNvSpPr>
            <a:spLocks noChangeArrowheads="1"/>
          </p:cNvSpPr>
          <p:nvPr/>
        </p:nvSpPr>
        <p:spPr bwMode="auto">
          <a:xfrm>
            <a:off x="6242050" y="4782918"/>
            <a:ext cx="381000" cy="85725"/>
          </a:xfrm>
          <a:prstGeom prst="roundRect">
            <a:avLst>
              <a:gd name="adj" fmla="val 769"/>
            </a:avLst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lIns="82124" tIns="41061" rIns="82124" bIns="41061" anchor="ctr">
            <a:prstTxWarp prst="textNoShape">
              <a:avLst/>
            </a:prstTxWarp>
            <a:spAutoFit/>
          </a:bodyPr>
          <a:lstStyle/>
          <a:p>
            <a:pPr algn="ctr" defTabSz="814388" eaLnBrk="0" hangingPunct="0">
              <a:lnSpc>
                <a:spcPct val="90000"/>
              </a:lnSpc>
            </a:pPr>
            <a:endParaRPr lang="en-US" sz="2400"/>
          </a:p>
        </p:txBody>
      </p:sp>
      <p:sp>
        <p:nvSpPr>
          <p:cNvPr id="130" name="Rounded Rectangle 129"/>
          <p:cNvSpPr/>
          <p:nvPr/>
        </p:nvSpPr>
        <p:spPr>
          <a:xfrm>
            <a:off x="122905" y="5240422"/>
            <a:ext cx="8881614" cy="10037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84363" indent="-285750">
              <a:buFont typeface="Arial"/>
              <a:buChar char="•"/>
            </a:pP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Broad 3</a:t>
            </a:r>
            <a:r>
              <a:rPr lang="en-US" baseline="30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rd</a:t>
            </a: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party integration support</a:t>
            </a:r>
          </a:p>
          <a:p>
            <a:pPr marL="1598613" indent="285750">
              <a:buFont typeface="Arial"/>
              <a:buChar char="•"/>
            </a:pP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Faster custom integration for customer use cases</a:t>
            </a:r>
          </a:p>
          <a:p>
            <a:pPr marL="1598613" indent="285750">
              <a:buFont typeface="Arial"/>
              <a:buChar char="•"/>
            </a:pP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Consistent data and views across ALL interfaces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8284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ounded Rectangle 133"/>
          <p:cNvSpPr/>
          <p:nvPr/>
        </p:nvSpPr>
        <p:spPr bwMode="auto">
          <a:xfrm>
            <a:off x="3724275" y="1636169"/>
            <a:ext cx="4922838" cy="381000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Embedded apache webserver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Rounded Rectangle 133"/>
          <p:cNvSpPr/>
          <p:nvPr/>
        </p:nvSpPr>
        <p:spPr bwMode="auto">
          <a:xfrm>
            <a:off x="3722688" y="2101307"/>
            <a:ext cx="4927600" cy="381000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XML </a:t>
            </a:r>
            <a:r>
              <a:rPr lang="en-US" dirty="0">
                <a:solidFill>
                  <a:schemeClr val="tx1"/>
                </a:solidFill>
              </a:rPr>
              <a:t>content sent in body of http post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Rounded Rectangle 133"/>
          <p:cNvSpPr/>
          <p:nvPr/>
        </p:nvSpPr>
        <p:spPr bwMode="auto">
          <a:xfrm>
            <a:off x="3721100" y="2566444"/>
            <a:ext cx="4927600" cy="381000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Result contained within body of http response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ounded Rectangle 133"/>
          <p:cNvSpPr/>
          <p:nvPr/>
        </p:nvSpPr>
        <p:spPr bwMode="auto">
          <a:xfrm>
            <a:off x="3719513" y="3037417"/>
            <a:ext cx="4927600" cy="710671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URL: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rgbClr val="00B0F0"/>
                </a:solidFill>
                <a:hlinkClick r:id="rId2"/>
              </a:rPr>
              <a:t>http:/</a:t>
            </a:r>
            <a:r>
              <a:rPr lang="en-US" dirty="0" smtClean="0">
                <a:solidFill>
                  <a:srgbClr val="00B0F0"/>
                </a:solidFill>
                <a:hlinkClick r:id="rId2"/>
              </a:rPr>
              <a:t>/</a:t>
            </a:r>
            <a:r>
              <a:rPr lang="en-US" dirty="0" smtClean="0">
                <a:solidFill>
                  <a:srgbClr val="00B0F0"/>
                </a:solidFill>
              </a:rPr>
              <a:t>&lt;Virtual IP of UCS Manager&gt;</a:t>
            </a:r>
            <a:endParaRPr lang="en-US" dirty="0">
              <a:solidFill>
                <a:srgbClr val="00B0F0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133"/>
          <p:cNvSpPr/>
          <p:nvPr/>
        </p:nvSpPr>
        <p:spPr bwMode="auto">
          <a:xfrm>
            <a:off x="3709988" y="3824288"/>
            <a:ext cx="4927600" cy="609600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Clients invoke methods to query and configure the server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133"/>
          <p:cNvSpPr/>
          <p:nvPr/>
        </p:nvSpPr>
        <p:spPr bwMode="auto">
          <a:xfrm>
            <a:off x="3729038" y="4519613"/>
            <a:ext cx="4927600" cy="381000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Method categories: instance, class, generic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12" name="Group 53"/>
          <p:cNvGrpSpPr>
            <a:grpSpLocks/>
          </p:cNvGrpSpPr>
          <p:nvPr/>
        </p:nvGrpSpPr>
        <p:grpSpPr bwMode="auto">
          <a:xfrm>
            <a:off x="187325" y="3741778"/>
            <a:ext cx="2781300" cy="1712926"/>
            <a:chOff x="184" y="2981"/>
            <a:chExt cx="1752" cy="1079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184" y="3166"/>
              <a:ext cx="1752" cy="894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defRPr/>
              </a:pPr>
              <a:endParaRPr lang="en-US" dirty="0">
                <a:solidFill>
                  <a:schemeClr val="tx1"/>
                </a:solidFill>
              </a:endParaRPr>
            </a:p>
            <a:p>
              <a:pPr>
                <a:lnSpc>
                  <a:spcPct val="80000"/>
                </a:lnSpc>
                <a:spcBef>
                  <a:spcPct val="20000"/>
                </a:spcBef>
                <a:defRPr/>
              </a:pPr>
              <a:endParaRPr lang="en-US" dirty="0">
                <a:solidFill>
                  <a:schemeClr val="tx1"/>
                </a:solidFill>
              </a:endParaRPr>
            </a:p>
            <a:p>
              <a:pPr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484" y="3238"/>
              <a:ext cx="678" cy="204"/>
            </a:xfrm>
            <a:prstGeom prst="roundRect">
              <a:avLst/>
            </a:prstGeom>
            <a:ln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APACHE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defRPr/>
              </a:pPr>
              <a:endParaRPr lang="en-US" sz="1600" dirty="0">
                <a:solidFill>
                  <a:schemeClr val="tx1"/>
                </a:solidFill>
              </a:endParaRPr>
            </a:p>
            <a:p>
              <a:pPr>
                <a:lnSpc>
                  <a:spcPct val="80000"/>
                </a:lnSpc>
                <a:spcBef>
                  <a:spcPct val="20000"/>
                </a:spcBef>
                <a:defRPr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4"/>
            <p:cNvSpPr/>
            <p:nvPr/>
          </p:nvSpPr>
          <p:spPr bwMode="auto">
            <a:xfrm>
              <a:off x="489" y="3519"/>
              <a:ext cx="666" cy="204"/>
            </a:xfrm>
            <a:prstGeom prst="roundRect">
              <a:avLst/>
            </a:prstGeom>
            <a:ln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DME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defRPr/>
              </a:pPr>
              <a:endParaRPr lang="en-US" sz="1600" dirty="0">
                <a:solidFill>
                  <a:schemeClr val="tx1"/>
                </a:solidFill>
              </a:endParaRPr>
            </a:p>
            <a:p>
              <a:pPr>
                <a:lnSpc>
                  <a:spcPct val="80000"/>
                </a:lnSpc>
                <a:spcBef>
                  <a:spcPct val="20000"/>
                </a:spcBef>
                <a:defRPr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63" name="Text Box 9"/>
            <p:cNvSpPr txBox="1">
              <a:spLocks noChangeArrowheads="1"/>
            </p:cNvSpPr>
            <p:nvPr/>
          </p:nvSpPr>
          <p:spPr bwMode="auto">
            <a:xfrm>
              <a:off x="220" y="2981"/>
              <a:ext cx="49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UCSM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17" name="Diagram 16"/>
            <p:cNvGraphicFramePr/>
            <p:nvPr/>
          </p:nvGraphicFramePr>
          <p:xfrm>
            <a:off x="1219" y="3364"/>
            <a:ext cx="538" cy="36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31104" name="Rectangle 32"/>
            <p:cNvSpPr>
              <a:spLocks noChangeArrowheads="1"/>
            </p:cNvSpPr>
            <p:nvPr/>
          </p:nvSpPr>
          <p:spPr bwMode="auto">
            <a:xfrm>
              <a:off x="1320" y="3190"/>
              <a:ext cx="364" cy="19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dirty="0">
                  <a:solidFill>
                    <a:schemeClr val="tx1"/>
                  </a:solidFill>
                </a:rPr>
                <a:t>MIT</a:t>
              </a: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246" y="3786"/>
              <a:ext cx="474" cy="21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dirty="0">
                  <a:solidFill>
                    <a:schemeClr val="tx1"/>
                  </a:solidFill>
                </a:rPr>
                <a:t>AG</a:t>
              </a:r>
              <a:r>
                <a:rPr lang="en-US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" name="Rounded Rectangle 18"/>
            <p:cNvSpPr/>
            <p:nvPr/>
          </p:nvSpPr>
          <p:spPr bwMode="auto">
            <a:xfrm>
              <a:off x="755" y="3791"/>
              <a:ext cx="474" cy="21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dirty="0">
                  <a:solidFill>
                    <a:schemeClr val="tx1"/>
                  </a:solidFill>
                </a:rPr>
                <a:t>AG</a:t>
              </a:r>
              <a:r>
                <a:rPr lang="en-US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" name="Rounded Rectangle 18"/>
            <p:cNvSpPr/>
            <p:nvPr/>
          </p:nvSpPr>
          <p:spPr bwMode="auto">
            <a:xfrm>
              <a:off x="1390" y="3796"/>
              <a:ext cx="474" cy="21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dirty="0">
                  <a:solidFill>
                    <a:schemeClr val="tx1"/>
                  </a:solidFill>
                </a:rPr>
                <a:t>AG</a:t>
              </a:r>
              <a:r>
                <a:rPr lang="en-US" baseline="-25000" dirty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31111" name="Line 39"/>
            <p:cNvSpPr>
              <a:spLocks noChangeShapeType="1"/>
            </p:cNvSpPr>
            <p:nvPr/>
          </p:nvSpPr>
          <p:spPr bwMode="auto">
            <a:xfrm>
              <a:off x="1254" y="3888"/>
              <a:ext cx="1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131113" name="laptop"/>
          <p:cNvSpPr>
            <a:spLocks noEditPoints="1" noChangeArrowheads="1"/>
          </p:cNvSpPr>
          <p:nvPr/>
        </p:nvSpPr>
        <p:spPr bwMode="auto">
          <a:xfrm>
            <a:off x="990600" y="1419726"/>
            <a:ext cx="1276350" cy="876300"/>
          </a:xfrm>
          <a:custGeom>
            <a:avLst/>
            <a:gdLst>
              <a:gd name="T0" fmla="*/ 693656502 w 21600"/>
              <a:gd name="T1" fmla="*/ 0 h 21600"/>
              <a:gd name="T2" fmla="*/ 693656502 w 21600"/>
              <a:gd name="T3" fmla="*/ 478959280 h 21600"/>
              <a:gd name="T4" fmla="*/ 2147483647 w 21600"/>
              <a:gd name="T5" fmla="*/ 0 h 21600"/>
              <a:gd name="T6" fmla="*/ 2147483647 w 21600"/>
              <a:gd name="T7" fmla="*/ 478959280 h 21600"/>
              <a:gd name="T8" fmla="*/ 2147483647 w 21600"/>
              <a:gd name="T9" fmla="*/ 0 h 21600"/>
              <a:gd name="T10" fmla="*/ 2147483647 w 21600"/>
              <a:gd name="T11" fmla="*/ 1442283473 h 21600"/>
              <a:gd name="T12" fmla="*/ 0 w 21600"/>
              <a:gd name="T13" fmla="*/ 1442283473 h 21600"/>
              <a:gd name="T14" fmla="*/ 2147483647 w 21600"/>
              <a:gd name="T15" fmla="*/ 144228347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6" name="Group 49"/>
          <p:cNvGrpSpPr>
            <a:grpSpLocks/>
          </p:cNvGrpSpPr>
          <p:nvPr/>
        </p:nvGrpSpPr>
        <p:grpSpPr bwMode="auto">
          <a:xfrm>
            <a:off x="512763" y="2647950"/>
            <a:ext cx="798512" cy="527050"/>
            <a:chOff x="1421" y="2160"/>
            <a:chExt cx="503" cy="332"/>
          </a:xfrm>
        </p:grpSpPr>
        <p:sp>
          <p:nvSpPr>
            <p:cNvPr id="131122" name="AutoShape 50"/>
            <p:cNvSpPr>
              <a:spLocks noChangeArrowheads="1"/>
            </p:cNvSpPr>
            <p:nvPr/>
          </p:nvSpPr>
          <p:spPr bwMode="auto">
            <a:xfrm>
              <a:off x="1572" y="2160"/>
              <a:ext cx="174" cy="108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9" name="TextBox 91"/>
            <p:cNvSpPr txBox="1">
              <a:spLocks noChangeArrowheads="1"/>
            </p:cNvSpPr>
            <p:nvPr/>
          </p:nvSpPr>
          <p:spPr bwMode="auto">
            <a:xfrm>
              <a:off x="1421" y="2261"/>
              <a:ext cx="5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en-US" dirty="0">
                  <a:solidFill>
                    <a:schemeClr val="tx1"/>
                  </a:solidFill>
                  <a:latin typeface="Calibri" pitchFamily="34" charset="0"/>
                </a:rPr>
                <a:t>Events</a:t>
              </a:r>
            </a:p>
          </p:txBody>
        </p:sp>
      </p:grp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1866900" y="2524125"/>
            <a:ext cx="666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HTTP</a:t>
            </a:r>
          </a:p>
          <a:p>
            <a:pPr defTabSz="457200"/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{xml}</a:t>
            </a:r>
          </a:p>
        </p:txBody>
      </p:sp>
      <p:sp>
        <p:nvSpPr>
          <p:cNvPr id="14" name="Rounded Rectangle 133"/>
          <p:cNvSpPr/>
          <p:nvPr/>
        </p:nvSpPr>
        <p:spPr bwMode="auto">
          <a:xfrm>
            <a:off x="146050" y="5899150"/>
            <a:ext cx="8940800" cy="685800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GUI uses the same API – look at logs in: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C:\Documents and Settings\{user}\Application Data\Sun\Java\Deployment\log\.ucsm</a:t>
            </a:r>
          </a:p>
        </p:txBody>
      </p:sp>
      <p:sp>
        <p:nvSpPr>
          <p:cNvPr id="15" name="Rounded Rectangle 133"/>
          <p:cNvSpPr/>
          <p:nvPr/>
        </p:nvSpPr>
        <p:spPr bwMode="auto">
          <a:xfrm>
            <a:off x="3761486" y="5203825"/>
            <a:ext cx="4927600" cy="381000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http (port 80) and https (port 443)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Cisco UCS XML Interface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311275" y="2370667"/>
            <a:ext cx="0" cy="15875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456267" y="2370667"/>
            <a:ext cx="0" cy="1619249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772708" y="2370667"/>
            <a:ext cx="0" cy="15875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917700" y="2370667"/>
            <a:ext cx="0" cy="160866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1081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UCS API Overview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9199870"/>
              </p:ext>
            </p:extLst>
          </p:nvPr>
        </p:nvGraphicFramePr>
        <p:xfrm>
          <a:off x="655638" y="1520825"/>
          <a:ext cx="7940675" cy="4139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5034649" y="4832035"/>
            <a:ext cx="3518915" cy="754455"/>
            <a:chOff x="108491" y="3528084"/>
            <a:chExt cx="6908259" cy="1651009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122905" y="3528084"/>
              <a:ext cx="6880698" cy="805911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none" lIns="82124" tIns="41061" rIns="82124" bIns="41061" anchor="ctr"/>
            <a:lstStyle/>
            <a:p>
              <a:pPr algn="ctr" defTabSz="814388" eaLnBrk="0" hangingPunct="0">
                <a:lnSpc>
                  <a:spcPct val="90000"/>
                </a:lnSpc>
                <a:defRPr/>
              </a:pPr>
              <a:r>
                <a:rPr lang="en-US" sz="800" b="1" dirty="0">
                  <a:latin typeface="Arial" pitchFamily="34" charset="0"/>
                  <a:ea typeface="+mn-ea"/>
                </a:rPr>
                <a:t>XML API</a:t>
              </a:r>
            </a:p>
            <a:p>
              <a:pPr algn="ctr" defTabSz="814388" eaLnBrk="0" hangingPunct="0">
                <a:lnSpc>
                  <a:spcPct val="90000"/>
                </a:lnSpc>
                <a:defRPr/>
              </a:pPr>
              <a:r>
                <a:rPr lang="en-US" sz="800" b="1" dirty="0">
                  <a:latin typeface="Arial" pitchFamily="34" charset="0"/>
                  <a:ea typeface="+mn-ea"/>
                </a:rPr>
                <a:t> </a:t>
              </a:r>
            </a:p>
            <a:p>
              <a:pPr algn="ctr" defTabSz="814388" eaLnBrk="0" hangingPunct="0">
                <a:lnSpc>
                  <a:spcPct val="90000"/>
                </a:lnSpc>
                <a:defRPr/>
              </a:pPr>
              <a:r>
                <a:rPr lang="en-US" sz="800" b="1" dirty="0">
                  <a:latin typeface="Arial" pitchFamily="34" charset="0"/>
                  <a:ea typeface="+mn-ea"/>
                </a:rPr>
                <a:t> </a:t>
              </a: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108491" y="3830740"/>
              <a:ext cx="6908259" cy="1348353"/>
            </a:xfrm>
            <a:prstGeom prst="roundRect">
              <a:avLst>
                <a:gd name="adj" fmla="val 9375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82124" tIns="41061" rIns="82124" bIns="41061" anchor="ctr"/>
            <a:lstStyle/>
            <a:p>
              <a:pPr defTabSz="814388">
                <a:defRPr/>
              </a:pPr>
              <a:endParaRPr lang="en-US" sz="800" dirty="0">
                <a:solidFill>
                  <a:srgbClr val="0183B7"/>
                </a:solidFill>
                <a:latin typeface="Arial" pitchFamily="34" charset="0"/>
                <a:ea typeface="+mn-ea"/>
              </a:endParaRPr>
            </a:p>
          </p:txBody>
        </p:sp>
        <p:grpSp>
          <p:nvGrpSpPr>
            <p:cNvPr id="7" name="Group 349"/>
            <p:cNvGrpSpPr>
              <a:grpSpLocks/>
            </p:cNvGrpSpPr>
            <p:nvPr/>
          </p:nvGrpSpPr>
          <p:grpSpPr bwMode="auto">
            <a:xfrm>
              <a:off x="492125" y="3970118"/>
              <a:ext cx="6321425" cy="1027113"/>
              <a:chOff x="492401" y="4959525"/>
              <a:chExt cx="6321687" cy="1026718"/>
            </a:xfrm>
          </p:grpSpPr>
          <p:sp>
            <p:nvSpPr>
              <p:cNvPr id="10" name="Line 188"/>
              <p:cNvSpPr>
                <a:spLocks noChangeAspect="1" noChangeShapeType="1"/>
              </p:cNvSpPr>
              <p:nvPr/>
            </p:nvSpPr>
            <p:spPr bwMode="auto">
              <a:xfrm flipH="1">
                <a:off x="5501260" y="5207643"/>
                <a:ext cx="1169987" cy="0"/>
              </a:xfrm>
              <a:prstGeom prst="line">
                <a:avLst/>
              </a:prstGeom>
              <a:noFill/>
              <a:ln w="38100">
                <a:solidFill>
                  <a:srgbClr val="0D86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1" name="Line 18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156405" y="5207643"/>
                <a:ext cx="362879" cy="1327"/>
              </a:xfrm>
              <a:prstGeom prst="line">
                <a:avLst/>
              </a:prstGeom>
              <a:noFill/>
              <a:ln w="38100">
                <a:solidFill>
                  <a:srgbClr val="0D86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" name="Line 187"/>
              <p:cNvSpPr>
                <a:spLocks noChangeAspect="1" noChangeShapeType="1"/>
              </p:cNvSpPr>
              <p:nvPr/>
            </p:nvSpPr>
            <p:spPr bwMode="auto">
              <a:xfrm flipH="1">
                <a:off x="492401" y="5766058"/>
                <a:ext cx="1169987" cy="0"/>
              </a:xfrm>
              <a:prstGeom prst="line">
                <a:avLst/>
              </a:prstGeom>
              <a:noFill/>
              <a:ln w="38100">
                <a:solidFill>
                  <a:srgbClr val="0D86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" name="Line 188"/>
              <p:cNvSpPr>
                <a:spLocks noChangeAspect="1" noChangeShapeType="1"/>
              </p:cNvSpPr>
              <p:nvPr/>
            </p:nvSpPr>
            <p:spPr bwMode="auto">
              <a:xfrm flipH="1">
                <a:off x="492401" y="5207643"/>
                <a:ext cx="1169987" cy="0"/>
              </a:xfrm>
              <a:prstGeom prst="line">
                <a:avLst/>
              </a:prstGeom>
              <a:noFill/>
              <a:ln w="38100">
                <a:solidFill>
                  <a:srgbClr val="0D86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4" name="Line 19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662033" y="5207643"/>
                <a:ext cx="355" cy="572822"/>
              </a:xfrm>
              <a:prstGeom prst="line">
                <a:avLst/>
              </a:prstGeom>
              <a:noFill/>
              <a:ln w="38100">
                <a:solidFill>
                  <a:srgbClr val="0D86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5" name="Line 19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92401" y="5207643"/>
                <a:ext cx="355" cy="572822"/>
              </a:xfrm>
              <a:prstGeom prst="line">
                <a:avLst/>
              </a:prstGeom>
              <a:noFill/>
              <a:ln w="38100">
                <a:solidFill>
                  <a:srgbClr val="0D86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6" name="AutoShape 191"/>
              <p:cNvSpPr>
                <a:spLocks noChangeAspect="1" noChangeArrowheads="1"/>
              </p:cNvSpPr>
              <p:nvPr/>
            </p:nvSpPr>
            <p:spPr bwMode="auto">
              <a:xfrm rot="-5400000">
                <a:off x="421760" y="5722458"/>
                <a:ext cx="389216" cy="103136"/>
              </a:xfrm>
              <a:prstGeom prst="roundRect">
                <a:avLst>
                  <a:gd name="adj" fmla="val 5620"/>
                </a:avLst>
              </a:prstGeom>
              <a:gradFill rotWithShape="1">
                <a:gsLst>
                  <a:gs pos="0">
                    <a:srgbClr val="4FA7FF"/>
                  </a:gs>
                  <a:gs pos="100000">
                    <a:srgbClr val="0D86FF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17" name="AutoShape 192"/>
              <p:cNvSpPr>
                <a:spLocks noChangeAspect="1" noChangeArrowheads="1"/>
              </p:cNvSpPr>
              <p:nvPr/>
            </p:nvSpPr>
            <p:spPr bwMode="auto">
              <a:xfrm rot="-5400000">
                <a:off x="1340006" y="5722458"/>
                <a:ext cx="389216" cy="103136"/>
              </a:xfrm>
              <a:prstGeom prst="roundRect">
                <a:avLst>
                  <a:gd name="adj" fmla="val 5620"/>
                </a:avLst>
              </a:prstGeom>
              <a:gradFill rotWithShape="1">
                <a:gsLst>
                  <a:gs pos="0">
                    <a:srgbClr val="4FA7FF"/>
                  </a:gs>
                  <a:gs pos="100000">
                    <a:srgbClr val="0D86FF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18" name="AutoShape 204"/>
              <p:cNvSpPr>
                <a:spLocks noChangeAspect="1" noChangeArrowheads="1"/>
              </p:cNvSpPr>
              <p:nvPr/>
            </p:nvSpPr>
            <p:spPr bwMode="auto">
              <a:xfrm>
                <a:off x="681158" y="5879602"/>
                <a:ext cx="388382" cy="90013"/>
              </a:xfrm>
              <a:prstGeom prst="roundRect">
                <a:avLst>
                  <a:gd name="adj" fmla="val 562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19" name="AutoShape 205"/>
              <p:cNvSpPr>
                <a:spLocks noChangeAspect="1" noChangeArrowheads="1"/>
              </p:cNvSpPr>
              <p:nvPr/>
            </p:nvSpPr>
            <p:spPr bwMode="auto">
              <a:xfrm>
                <a:off x="681158" y="5779910"/>
                <a:ext cx="388382" cy="90013"/>
              </a:xfrm>
              <a:prstGeom prst="roundRect">
                <a:avLst>
                  <a:gd name="adj" fmla="val 562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20" name="AutoShape 206"/>
              <p:cNvSpPr>
                <a:spLocks noChangeAspect="1" noChangeArrowheads="1"/>
              </p:cNvSpPr>
              <p:nvPr/>
            </p:nvSpPr>
            <p:spPr bwMode="auto">
              <a:xfrm>
                <a:off x="681158" y="5580527"/>
                <a:ext cx="389577" cy="90013"/>
              </a:xfrm>
              <a:prstGeom prst="roundRect">
                <a:avLst>
                  <a:gd name="adj" fmla="val 562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21" name="AutoShape 207"/>
              <p:cNvSpPr>
                <a:spLocks noChangeAspect="1" noChangeArrowheads="1"/>
              </p:cNvSpPr>
              <p:nvPr/>
            </p:nvSpPr>
            <p:spPr bwMode="auto">
              <a:xfrm>
                <a:off x="681158" y="5680219"/>
                <a:ext cx="389577" cy="90013"/>
              </a:xfrm>
              <a:prstGeom prst="roundRect">
                <a:avLst>
                  <a:gd name="adj" fmla="val 562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22" name="AutoShape 208"/>
              <p:cNvSpPr>
                <a:spLocks noChangeAspect="1" noChangeArrowheads="1"/>
              </p:cNvSpPr>
              <p:nvPr/>
            </p:nvSpPr>
            <p:spPr bwMode="auto">
              <a:xfrm rot="-5400000">
                <a:off x="866777" y="5251751"/>
                <a:ext cx="421235" cy="1047750"/>
              </a:xfrm>
              <a:prstGeom prst="roundRect">
                <a:avLst>
                  <a:gd name="adj" fmla="val 2259"/>
                </a:avLst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23" name="AutoShape 210"/>
              <p:cNvSpPr>
                <a:spLocks noChangeAspect="1" noChangeArrowheads="1"/>
              </p:cNvSpPr>
              <p:nvPr/>
            </p:nvSpPr>
            <p:spPr bwMode="auto">
              <a:xfrm>
                <a:off x="1080724" y="5879602"/>
                <a:ext cx="388382" cy="90013"/>
              </a:xfrm>
              <a:prstGeom prst="roundRect">
                <a:avLst>
                  <a:gd name="adj" fmla="val 562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24" name="AutoShape 211"/>
              <p:cNvSpPr>
                <a:spLocks noChangeAspect="1" noChangeArrowheads="1"/>
              </p:cNvSpPr>
              <p:nvPr/>
            </p:nvSpPr>
            <p:spPr bwMode="auto">
              <a:xfrm>
                <a:off x="1080724" y="5779910"/>
                <a:ext cx="388382" cy="90013"/>
              </a:xfrm>
              <a:prstGeom prst="roundRect">
                <a:avLst>
                  <a:gd name="adj" fmla="val 562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25" name="AutoShape 212"/>
              <p:cNvSpPr>
                <a:spLocks noChangeAspect="1" noChangeArrowheads="1"/>
              </p:cNvSpPr>
              <p:nvPr/>
            </p:nvSpPr>
            <p:spPr bwMode="auto">
              <a:xfrm>
                <a:off x="1080724" y="5580527"/>
                <a:ext cx="389577" cy="90013"/>
              </a:xfrm>
              <a:prstGeom prst="roundRect">
                <a:avLst>
                  <a:gd name="adj" fmla="val 562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26" name="AutoShape 213"/>
              <p:cNvSpPr>
                <a:spLocks noChangeAspect="1" noChangeArrowheads="1"/>
              </p:cNvSpPr>
              <p:nvPr/>
            </p:nvSpPr>
            <p:spPr bwMode="auto">
              <a:xfrm>
                <a:off x="1080724" y="5680219"/>
                <a:ext cx="389577" cy="90013"/>
              </a:xfrm>
              <a:prstGeom prst="roundRect">
                <a:avLst>
                  <a:gd name="adj" fmla="val 562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27" name="Line 187"/>
              <p:cNvSpPr>
                <a:spLocks noChangeAspect="1" noChangeShapeType="1"/>
              </p:cNvSpPr>
              <p:nvPr/>
            </p:nvSpPr>
            <p:spPr bwMode="auto">
              <a:xfrm flipH="1">
                <a:off x="1779921" y="5766058"/>
                <a:ext cx="1169987" cy="0"/>
              </a:xfrm>
              <a:prstGeom prst="line">
                <a:avLst/>
              </a:prstGeom>
              <a:noFill/>
              <a:ln w="38100">
                <a:solidFill>
                  <a:srgbClr val="0D86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8" name="Line 188"/>
              <p:cNvSpPr>
                <a:spLocks noChangeAspect="1" noChangeShapeType="1"/>
              </p:cNvSpPr>
              <p:nvPr/>
            </p:nvSpPr>
            <p:spPr bwMode="auto">
              <a:xfrm flipH="1">
                <a:off x="1779921" y="5207643"/>
                <a:ext cx="1169987" cy="0"/>
              </a:xfrm>
              <a:prstGeom prst="line">
                <a:avLst/>
              </a:prstGeom>
              <a:noFill/>
              <a:ln w="38100">
                <a:solidFill>
                  <a:srgbClr val="0D86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9" name="Line 19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949553" y="5207643"/>
                <a:ext cx="355" cy="572822"/>
              </a:xfrm>
              <a:prstGeom prst="line">
                <a:avLst/>
              </a:prstGeom>
              <a:noFill/>
              <a:ln w="38100">
                <a:solidFill>
                  <a:srgbClr val="0D86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30" name="Line 19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779921" y="5207643"/>
                <a:ext cx="355" cy="572822"/>
              </a:xfrm>
              <a:prstGeom prst="line">
                <a:avLst/>
              </a:prstGeom>
              <a:noFill/>
              <a:ln w="38100">
                <a:solidFill>
                  <a:srgbClr val="0D86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31" name="AutoShape 191"/>
              <p:cNvSpPr>
                <a:spLocks noChangeAspect="1" noChangeArrowheads="1"/>
              </p:cNvSpPr>
              <p:nvPr/>
            </p:nvSpPr>
            <p:spPr bwMode="auto">
              <a:xfrm rot="-5400000">
                <a:off x="1709280" y="5722458"/>
                <a:ext cx="389216" cy="103136"/>
              </a:xfrm>
              <a:prstGeom prst="roundRect">
                <a:avLst>
                  <a:gd name="adj" fmla="val 5620"/>
                </a:avLst>
              </a:prstGeom>
              <a:gradFill rotWithShape="1">
                <a:gsLst>
                  <a:gs pos="0">
                    <a:srgbClr val="4FA7FF"/>
                  </a:gs>
                  <a:gs pos="100000">
                    <a:srgbClr val="0D86FF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32" name="AutoShape 192"/>
              <p:cNvSpPr>
                <a:spLocks noChangeAspect="1" noChangeArrowheads="1"/>
              </p:cNvSpPr>
              <p:nvPr/>
            </p:nvSpPr>
            <p:spPr bwMode="auto">
              <a:xfrm rot="-5400000">
                <a:off x="2627526" y="5722458"/>
                <a:ext cx="389216" cy="103136"/>
              </a:xfrm>
              <a:prstGeom prst="roundRect">
                <a:avLst>
                  <a:gd name="adj" fmla="val 5620"/>
                </a:avLst>
              </a:prstGeom>
              <a:gradFill rotWithShape="1">
                <a:gsLst>
                  <a:gs pos="0">
                    <a:srgbClr val="4FA7FF"/>
                  </a:gs>
                  <a:gs pos="100000">
                    <a:srgbClr val="0D86FF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33" name="AutoShape 204"/>
              <p:cNvSpPr>
                <a:spLocks noChangeAspect="1" noChangeArrowheads="1"/>
              </p:cNvSpPr>
              <p:nvPr/>
            </p:nvSpPr>
            <p:spPr bwMode="auto">
              <a:xfrm>
                <a:off x="1968682" y="5877385"/>
                <a:ext cx="388382" cy="90013"/>
              </a:xfrm>
              <a:prstGeom prst="roundRect">
                <a:avLst>
                  <a:gd name="adj" fmla="val 562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34" name="AutoShape 205"/>
              <p:cNvSpPr>
                <a:spLocks noChangeAspect="1" noChangeArrowheads="1"/>
              </p:cNvSpPr>
              <p:nvPr/>
            </p:nvSpPr>
            <p:spPr bwMode="auto">
              <a:xfrm>
                <a:off x="1968682" y="5777693"/>
                <a:ext cx="388382" cy="90013"/>
              </a:xfrm>
              <a:prstGeom prst="roundRect">
                <a:avLst>
                  <a:gd name="adj" fmla="val 562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35" name="AutoShape 206"/>
              <p:cNvSpPr>
                <a:spLocks noChangeAspect="1" noChangeArrowheads="1"/>
              </p:cNvSpPr>
              <p:nvPr/>
            </p:nvSpPr>
            <p:spPr bwMode="auto">
              <a:xfrm>
                <a:off x="1968682" y="5578310"/>
                <a:ext cx="389577" cy="90013"/>
              </a:xfrm>
              <a:prstGeom prst="roundRect">
                <a:avLst>
                  <a:gd name="adj" fmla="val 562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36" name="AutoShape 207"/>
              <p:cNvSpPr>
                <a:spLocks noChangeAspect="1" noChangeArrowheads="1"/>
              </p:cNvSpPr>
              <p:nvPr/>
            </p:nvSpPr>
            <p:spPr bwMode="auto">
              <a:xfrm>
                <a:off x="1968682" y="5678002"/>
                <a:ext cx="389577" cy="90013"/>
              </a:xfrm>
              <a:prstGeom prst="roundRect">
                <a:avLst>
                  <a:gd name="adj" fmla="val 562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37" name="AutoShape 208"/>
              <p:cNvSpPr>
                <a:spLocks noChangeAspect="1" noChangeArrowheads="1"/>
              </p:cNvSpPr>
              <p:nvPr/>
            </p:nvSpPr>
            <p:spPr bwMode="auto">
              <a:xfrm rot="-5400000">
                <a:off x="2154301" y="5251750"/>
                <a:ext cx="421235" cy="1047751"/>
              </a:xfrm>
              <a:prstGeom prst="roundRect">
                <a:avLst>
                  <a:gd name="adj" fmla="val 2259"/>
                </a:avLst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38" name="AutoShape 210"/>
              <p:cNvSpPr>
                <a:spLocks noChangeAspect="1" noChangeArrowheads="1"/>
              </p:cNvSpPr>
              <p:nvPr/>
            </p:nvSpPr>
            <p:spPr bwMode="auto">
              <a:xfrm>
                <a:off x="2368248" y="5877385"/>
                <a:ext cx="388382" cy="90013"/>
              </a:xfrm>
              <a:prstGeom prst="roundRect">
                <a:avLst>
                  <a:gd name="adj" fmla="val 562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39" name="AutoShape 211"/>
              <p:cNvSpPr>
                <a:spLocks noChangeAspect="1" noChangeArrowheads="1"/>
              </p:cNvSpPr>
              <p:nvPr/>
            </p:nvSpPr>
            <p:spPr bwMode="auto">
              <a:xfrm>
                <a:off x="2368248" y="5777693"/>
                <a:ext cx="388382" cy="90013"/>
              </a:xfrm>
              <a:prstGeom prst="roundRect">
                <a:avLst>
                  <a:gd name="adj" fmla="val 562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40" name="AutoShape 212"/>
              <p:cNvSpPr>
                <a:spLocks noChangeAspect="1" noChangeArrowheads="1"/>
              </p:cNvSpPr>
              <p:nvPr/>
            </p:nvSpPr>
            <p:spPr bwMode="auto">
              <a:xfrm>
                <a:off x="2368248" y="5578310"/>
                <a:ext cx="389577" cy="90013"/>
              </a:xfrm>
              <a:prstGeom prst="roundRect">
                <a:avLst>
                  <a:gd name="adj" fmla="val 562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41" name="AutoShape 213"/>
              <p:cNvSpPr>
                <a:spLocks noChangeAspect="1" noChangeArrowheads="1"/>
              </p:cNvSpPr>
              <p:nvPr/>
            </p:nvSpPr>
            <p:spPr bwMode="auto">
              <a:xfrm>
                <a:off x="2368248" y="5678002"/>
                <a:ext cx="389577" cy="90013"/>
              </a:xfrm>
              <a:prstGeom prst="roundRect">
                <a:avLst>
                  <a:gd name="adj" fmla="val 562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42" name="Line 187"/>
              <p:cNvSpPr>
                <a:spLocks noChangeAspect="1" noChangeShapeType="1"/>
              </p:cNvSpPr>
              <p:nvPr/>
            </p:nvSpPr>
            <p:spPr bwMode="auto">
              <a:xfrm flipH="1">
                <a:off x="3067441" y="5766058"/>
                <a:ext cx="1169987" cy="0"/>
              </a:xfrm>
              <a:prstGeom prst="line">
                <a:avLst/>
              </a:prstGeom>
              <a:noFill/>
              <a:ln w="38100">
                <a:solidFill>
                  <a:srgbClr val="0D86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3" name="Line 188"/>
              <p:cNvSpPr>
                <a:spLocks noChangeAspect="1" noChangeShapeType="1"/>
              </p:cNvSpPr>
              <p:nvPr/>
            </p:nvSpPr>
            <p:spPr bwMode="auto">
              <a:xfrm flipH="1">
                <a:off x="3067441" y="5207643"/>
                <a:ext cx="1169987" cy="0"/>
              </a:xfrm>
              <a:prstGeom prst="line">
                <a:avLst/>
              </a:prstGeom>
              <a:noFill/>
              <a:ln w="38100">
                <a:solidFill>
                  <a:srgbClr val="0D86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4" name="Line 19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237073" y="5207643"/>
                <a:ext cx="355" cy="572822"/>
              </a:xfrm>
              <a:prstGeom prst="line">
                <a:avLst/>
              </a:prstGeom>
              <a:noFill/>
              <a:ln w="38100">
                <a:solidFill>
                  <a:srgbClr val="0D86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5" name="Line 19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067441" y="5207643"/>
                <a:ext cx="355" cy="572822"/>
              </a:xfrm>
              <a:prstGeom prst="line">
                <a:avLst/>
              </a:prstGeom>
              <a:noFill/>
              <a:ln w="38100">
                <a:solidFill>
                  <a:srgbClr val="0D86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6" name="AutoShape 191"/>
              <p:cNvSpPr>
                <a:spLocks noChangeAspect="1" noChangeArrowheads="1"/>
              </p:cNvSpPr>
              <p:nvPr/>
            </p:nvSpPr>
            <p:spPr bwMode="auto">
              <a:xfrm rot="-5400000">
                <a:off x="2996800" y="5722458"/>
                <a:ext cx="389216" cy="103136"/>
              </a:xfrm>
              <a:prstGeom prst="roundRect">
                <a:avLst>
                  <a:gd name="adj" fmla="val 5620"/>
                </a:avLst>
              </a:prstGeom>
              <a:gradFill rotWithShape="1">
                <a:gsLst>
                  <a:gs pos="0">
                    <a:srgbClr val="4FA7FF"/>
                  </a:gs>
                  <a:gs pos="100000">
                    <a:srgbClr val="0D86FF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47" name="AutoShape 192"/>
              <p:cNvSpPr>
                <a:spLocks noChangeAspect="1" noChangeArrowheads="1"/>
              </p:cNvSpPr>
              <p:nvPr/>
            </p:nvSpPr>
            <p:spPr bwMode="auto">
              <a:xfrm rot="-5400000">
                <a:off x="3915046" y="5722458"/>
                <a:ext cx="389216" cy="103136"/>
              </a:xfrm>
              <a:prstGeom prst="roundRect">
                <a:avLst>
                  <a:gd name="adj" fmla="val 5620"/>
                </a:avLst>
              </a:prstGeom>
              <a:gradFill rotWithShape="1">
                <a:gsLst>
                  <a:gs pos="0">
                    <a:srgbClr val="4FA7FF"/>
                  </a:gs>
                  <a:gs pos="100000">
                    <a:srgbClr val="0D86FF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48" name="AutoShape 204"/>
              <p:cNvSpPr>
                <a:spLocks noChangeAspect="1" noChangeArrowheads="1"/>
              </p:cNvSpPr>
              <p:nvPr/>
            </p:nvSpPr>
            <p:spPr bwMode="auto">
              <a:xfrm>
                <a:off x="3256202" y="5877385"/>
                <a:ext cx="388382" cy="90013"/>
              </a:xfrm>
              <a:prstGeom prst="roundRect">
                <a:avLst>
                  <a:gd name="adj" fmla="val 562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49" name="AutoShape 205"/>
              <p:cNvSpPr>
                <a:spLocks noChangeAspect="1" noChangeArrowheads="1"/>
              </p:cNvSpPr>
              <p:nvPr/>
            </p:nvSpPr>
            <p:spPr bwMode="auto">
              <a:xfrm>
                <a:off x="3256202" y="5777693"/>
                <a:ext cx="388382" cy="90013"/>
              </a:xfrm>
              <a:prstGeom prst="roundRect">
                <a:avLst>
                  <a:gd name="adj" fmla="val 562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50" name="AutoShape 206"/>
              <p:cNvSpPr>
                <a:spLocks noChangeAspect="1" noChangeArrowheads="1"/>
              </p:cNvSpPr>
              <p:nvPr/>
            </p:nvSpPr>
            <p:spPr bwMode="auto">
              <a:xfrm>
                <a:off x="3256202" y="5578310"/>
                <a:ext cx="389577" cy="90013"/>
              </a:xfrm>
              <a:prstGeom prst="roundRect">
                <a:avLst>
                  <a:gd name="adj" fmla="val 562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51" name="AutoShape 207"/>
              <p:cNvSpPr>
                <a:spLocks noChangeAspect="1" noChangeArrowheads="1"/>
              </p:cNvSpPr>
              <p:nvPr/>
            </p:nvSpPr>
            <p:spPr bwMode="auto">
              <a:xfrm>
                <a:off x="3256202" y="5678002"/>
                <a:ext cx="389577" cy="90013"/>
              </a:xfrm>
              <a:prstGeom prst="roundRect">
                <a:avLst>
                  <a:gd name="adj" fmla="val 562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52" name="AutoShape 208"/>
              <p:cNvSpPr>
                <a:spLocks noChangeAspect="1" noChangeArrowheads="1"/>
              </p:cNvSpPr>
              <p:nvPr/>
            </p:nvSpPr>
            <p:spPr bwMode="auto">
              <a:xfrm rot="-5400000">
                <a:off x="3441821" y="5251750"/>
                <a:ext cx="421235" cy="1047751"/>
              </a:xfrm>
              <a:prstGeom prst="roundRect">
                <a:avLst>
                  <a:gd name="adj" fmla="val 2259"/>
                </a:avLst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53" name="AutoShape 210"/>
              <p:cNvSpPr>
                <a:spLocks noChangeAspect="1" noChangeArrowheads="1"/>
              </p:cNvSpPr>
              <p:nvPr/>
            </p:nvSpPr>
            <p:spPr bwMode="auto">
              <a:xfrm>
                <a:off x="3655768" y="5877385"/>
                <a:ext cx="388382" cy="90013"/>
              </a:xfrm>
              <a:prstGeom prst="roundRect">
                <a:avLst>
                  <a:gd name="adj" fmla="val 562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54" name="AutoShape 211"/>
              <p:cNvSpPr>
                <a:spLocks noChangeAspect="1" noChangeArrowheads="1"/>
              </p:cNvSpPr>
              <p:nvPr/>
            </p:nvSpPr>
            <p:spPr bwMode="auto">
              <a:xfrm>
                <a:off x="3655768" y="5777693"/>
                <a:ext cx="388382" cy="90013"/>
              </a:xfrm>
              <a:prstGeom prst="roundRect">
                <a:avLst>
                  <a:gd name="adj" fmla="val 562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55" name="AutoShape 212"/>
              <p:cNvSpPr>
                <a:spLocks noChangeAspect="1" noChangeArrowheads="1"/>
              </p:cNvSpPr>
              <p:nvPr/>
            </p:nvSpPr>
            <p:spPr bwMode="auto">
              <a:xfrm>
                <a:off x="3655768" y="5578310"/>
                <a:ext cx="389577" cy="90013"/>
              </a:xfrm>
              <a:prstGeom prst="roundRect">
                <a:avLst>
                  <a:gd name="adj" fmla="val 562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56" name="AutoShape 213"/>
              <p:cNvSpPr>
                <a:spLocks noChangeAspect="1" noChangeArrowheads="1"/>
              </p:cNvSpPr>
              <p:nvPr/>
            </p:nvSpPr>
            <p:spPr bwMode="auto">
              <a:xfrm>
                <a:off x="3655768" y="5678002"/>
                <a:ext cx="389577" cy="90013"/>
              </a:xfrm>
              <a:prstGeom prst="roundRect">
                <a:avLst>
                  <a:gd name="adj" fmla="val 562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57" name="Line 187"/>
              <p:cNvSpPr>
                <a:spLocks noChangeAspect="1" noChangeShapeType="1"/>
              </p:cNvSpPr>
              <p:nvPr/>
            </p:nvSpPr>
            <p:spPr bwMode="auto">
              <a:xfrm flipH="1">
                <a:off x="4354961" y="5766058"/>
                <a:ext cx="1169987" cy="0"/>
              </a:xfrm>
              <a:prstGeom prst="line">
                <a:avLst/>
              </a:prstGeom>
              <a:noFill/>
              <a:ln w="38100">
                <a:solidFill>
                  <a:srgbClr val="0D86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8" name="Line 188"/>
              <p:cNvSpPr>
                <a:spLocks noChangeAspect="1" noChangeShapeType="1"/>
              </p:cNvSpPr>
              <p:nvPr/>
            </p:nvSpPr>
            <p:spPr bwMode="auto">
              <a:xfrm flipH="1">
                <a:off x="4354961" y="5207643"/>
                <a:ext cx="1169987" cy="0"/>
              </a:xfrm>
              <a:prstGeom prst="line">
                <a:avLst/>
              </a:prstGeom>
              <a:noFill/>
              <a:ln w="38100">
                <a:solidFill>
                  <a:srgbClr val="0D86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9" name="Line 19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524593" y="5207643"/>
                <a:ext cx="355" cy="572822"/>
              </a:xfrm>
              <a:prstGeom prst="line">
                <a:avLst/>
              </a:prstGeom>
              <a:noFill/>
              <a:ln w="38100">
                <a:solidFill>
                  <a:srgbClr val="0D86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0" name="Line 19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354961" y="5207643"/>
                <a:ext cx="355" cy="572822"/>
              </a:xfrm>
              <a:prstGeom prst="line">
                <a:avLst/>
              </a:prstGeom>
              <a:noFill/>
              <a:ln w="38100">
                <a:solidFill>
                  <a:srgbClr val="0D86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1" name="AutoShape 191"/>
              <p:cNvSpPr>
                <a:spLocks noChangeAspect="1" noChangeArrowheads="1"/>
              </p:cNvSpPr>
              <p:nvPr/>
            </p:nvSpPr>
            <p:spPr bwMode="auto">
              <a:xfrm rot="-5400000">
                <a:off x="4284320" y="5722458"/>
                <a:ext cx="389216" cy="103136"/>
              </a:xfrm>
              <a:prstGeom prst="roundRect">
                <a:avLst>
                  <a:gd name="adj" fmla="val 5620"/>
                </a:avLst>
              </a:prstGeom>
              <a:gradFill rotWithShape="1">
                <a:gsLst>
                  <a:gs pos="0">
                    <a:srgbClr val="4FA7FF"/>
                  </a:gs>
                  <a:gs pos="100000">
                    <a:srgbClr val="0D86FF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62" name="AutoShape 192"/>
              <p:cNvSpPr>
                <a:spLocks noChangeAspect="1" noChangeArrowheads="1"/>
              </p:cNvSpPr>
              <p:nvPr/>
            </p:nvSpPr>
            <p:spPr bwMode="auto">
              <a:xfrm rot="-5400000">
                <a:off x="5202566" y="5722458"/>
                <a:ext cx="389216" cy="103136"/>
              </a:xfrm>
              <a:prstGeom prst="roundRect">
                <a:avLst>
                  <a:gd name="adj" fmla="val 5620"/>
                </a:avLst>
              </a:prstGeom>
              <a:gradFill rotWithShape="1">
                <a:gsLst>
                  <a:gs pos="0">
                    <a:srgbClr val="4FA7FF"/>
                  </a:gs>
                  <a:gs pos="100000">
                    <a:srgbClr val="0D86FF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63" name="AutoShape 204"/>
              <p:cNvSpPr>
                <a:spLocks noChangeAspect="1" noChangeArrowheads="1"/>
              </p:cNvSpPr>
              <p:nvPr/>
            </p:nvSpPr>
            <p:spPr bwMode="auto">
              <a:xfrm>
                <a:off x="4543722" y="5877385"/>
                <a:ext cx="388382" cy="90013"/>
              </a:xfrm>
              <a:prstGeom prst="roundRect">
                <a:avLst>
                  <a:gd name="adj" fmla="val 562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64" name="AutoShape 205"/>
              <p:cNvSpPr>
                <a:spLocks noChangeAspect="1" noChangeArrowheads="1"/>
              </p:cNvSpPr>
              <p:nvPr/>
            </p:nvSpPr>
            <p:spPr bwMode="auto">
              <a:xfrm>
                <a:off x="4543722" y="5777693"/>
                <a:ext cx="388382" cy="90013"/>
              </a:xfrm>
              <a:prstGeom prst="roundRect">
                <a:avLst>
                  <a:gd name="adj" fmla="val 562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65" name="AutoShape 206"/>
              <p:cNvSpPr>
                <a:spLocks noChangeAspect="1" noChangeArrowheads="1"/>
              </p:cNvSpPr>
              <p:nvPr/>
            </p:nvSpPr>
            <p:spPr bwMode="auto">
              <a:xfrm>
                <a:off x="4543722" y="5578310"/>
                <a:ext cx="389577" cy="90013"/>
              </a:xfrm>
              <a:prstGeom prst="roundRect">
                <a:avLst>
                  <a:gd name="adj" fmla="val 562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66" name="AutoShape 207"/>
              <p:cNvSpPr>
                <a:spLocks noChangeAspect="1" noChangeArrowheads="1"/>
              </p:cNvSpPr>
              <p:nvPr/>
            </p:nvSpPr>
            <p:spPr bwMode="auto">
              <a:xfrm>
                <a:off x="4543722" y="5678002"/>
                <a:ext cx="389577" cy="90013"/>
              </a:xfrm>
              <a:prstGeom prst="roundRect">
                <a:avLst>
                  <a:gd name="adj" fmla="val 562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67" name="AutoShape 208"/>
              <p:cNvSpPr>
                <a:spLocks noChangeAspect="1" noChangeArrowheads="1"/>
              </p:cNvSpPr>
              <p:nvPr/>
            </p:nvSpPr>
            <p:spPr bwMode="auto">
              <a:xfrm rot="-5400000">
                <a:off x="4729341" y="5251750"/>
                <a:ext cx="421235" cy="1047751"/>
              </a:xfrm>
              <a:prstGeom prst="roundRect">
                <a:avLst>
                  <a:gd name="adj" fmla="val 2259"/>
                </a:avLst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68" name="AutoShape 210"/>
              <p:cNvSpPr>
                <a:spLocks noChangeAspect="1" noChangeArrowheads="1"/>
              </p:cNvSpPr>
              <p:nvPr/>
            </p:nvSpPr>
            <p:spPr bwMode="auto">
              <a:xfrm>
                <a:off x="4943288" y="5877385"/>
                <a:ext cx="388382" cy="90013"/>
              </a:xfrm>
              <a:prstGeom prst="roundRect">
                <a:avLst>
                  <a:gd name="adj" fmla="val 562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69" name="AutoShape 211"/>
              <p:cNvSpPr>
                <a:spLocks noChangeAspect="1" noChangeArrowheads="1"/>
              </p:cNvSpPr>
              <p:nvPr/>
            </p:nvSpPr>
            <p:spPr bwMode="auto">
              <a:xfrm>
                <a:off x="4943288" y="5777693"/>
                <a:ext cx="388382" cy="90013"/>
              </a:xfrm>
              <a:prstGeom prst="roundRect">
                <a:avLst>
                  <a:gd name="adj" fmla="val 562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70" name="AutoShape 212"/>
              <p:cNvSpPr>
                <a:spLocks noChangeAspect="1" noChangeArrowheads="1"/>
              </p:cNvSpPr>
              <p:nvPr/>
            </p:nvSpPr>
            <p:spPr bwMode="auto">
              <a:xfrm>
                <a:off x="4943288" y="5578310"/>
                <a:ext cx="389577" cy="90013"/>
              </a:xfrm>
              <a:prstGeom prst="roundRect">
                <a:avLst>
                  <a:gd name="adj" fmla="val 562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71" name="AutoShape 213"/>
              <p:cNvSpPr>
                <a:spLocks noChangeAspect="1" noChangeArrowheads="1"/>
              </p:cNvSpPr>
              <p:nvPr/>
            </p:nvSpPr>
            <p:spPr bwMode="auto">
              <a:xfrm>
                <a:off x="4943288" y="5678002"/>
                <a:ext cx="389577" cy="90013"/>
              </a:xfrm>
              <a:prstGeom prst="roundRect">
                <a:avLst>
                  <a:gd name="adj" fmla="val 562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72" name="Line 186"/>
              <p:cNvSpPr>
                <a:spLocks noChangeAspect="1" noChangeShapeType="1"/>
              </p:cNvSpPr>
              <p:nvPr/>
            </p:nvSpPr>
            <p:spPr bwMode="auto">
              <a:xfrm flipH="1">
                <a:off x="2457824" y="5207643"/>
                <a:ext cx="1169987" cy="0"/>
              </a:xfrm>
              <a:prstGeom prst="line">
                <a:avLst/>
              </a:prstGeom>
              <a:noFill/>
              <a:ln w="38100">
                <a:solidFill>
                  <a:srgbClr val="0D86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pic>
            <p:nvPicPr>
              <p:cNvPr id="73" name="Picture 178" descr="NuovaSwitch copy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23507" y="4959525"/>
                <a:ext cx="525663" cy="514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" name="Picture 179" descr="NuovaSwitch copy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655823" y="4959525"/>
                <a:ext cx="525663" cy="514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5" name="Line 187"/>
              <p:cNvSpPr>
                <a:spLocks noChangeAspect="1" noChangeShapeType="1"/>
              </p:cNvSpPr>
              <p:nvPr/>
            </p:nvSpPr>
            <p:spPr bwMode="auto">
              <a:xfrm flipH="1">
                <a:off x="5644101" y="5766058"/>
                <a:ext cx="1169987" cy="0"/>
              </a:xfrm>
              <a:prstGeom prst="line">
                <a:avLst/>
              </a:prstGeom>
              <a:noFill/>
              <a:ln w="38100">
                <a:solidFill>
                  <a:srgbClr val="0D86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76" name="Line 188"/>
              <p:cNvSpPr>
                <a:spLocks noChangeAspect="1" noChangeShapeType="1"/>
              </p:cNvSpPr>
              <p:nvPr/>
            </p:nvSpPr>
            <p:spPr bwMode="auto">
              <a:xfrm flipH="1">
                <a:off x="5644101" y="5207643"/>
                <a:ext cx="1169987" cy="0"/>
              </a:xfrm>
              <a:prstGeom prst="line">
                <a:avLst/>
              </a:prstGeom>
              <a:noFill/>
              <a:ln w="38100">
                <a:solidFill>
                  <a:srgbClr val="0D86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77" name="Line 19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813733" y="5207643"/>
                <a:ext cx="355" cy="572822"/>
              </a:xfrm>
              <a:prstGeom prst="line">
                <a:avLst/>
              </a:prstGeom>
              <a:noFill/>
              <a:ln w="38100">
                <a:solidFill>
                  <a:srgbClr val="0D86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78" name="Line 19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644101" y="5207643"/>
                <a:ext cx="355" cy="572822"/>
              </a:xfrm>
              <a:prstGeom prst="line">
                <a:avLst/>
              </a:prstGeom>
              <a:noFill/>
              <a:ln w="38100">
                <a:solidFill>
                  <a:srgbClr val="0D86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79" name="AutoShape 191"/>
              <p:cNvSpPr>
                <a:spLocks noChangeAspect="1" noChangeArrowheads="1"/>
              </p:cNvSpPr>
              <p:nvPr/>
            </p:nvSpPr>
            <p:spPr bwMode="auto">
              <a:xfrm rot="-5400000">
                <a:off x="5573460" y="5706960"/>
                <a:ext cx="389216" cy="103136"/>
              </a:xfrm>
              <a:prstGeom prst="roundRect">
                <a:avLst>
                  <a:gd name="adj" fmla="val 5620"/>
                </a:avLst>
              </a:prstGeom>
              <a:gradFill rotWithShape="1">
                <a:gsLst>
                  <a:gs pos="0">
                    <a:srgbClr val="4FA7FF"/>
                  </a:gs>
                  <a:gs pos="100000">
                    <a:srgbClr val="0D86FF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80" name="AutoShape 192"/>
              <p:cNvSpPr>
                <a:spLocks noChangeAspect="1" noChangeArrowheads="1"/>
              </p:cNvSpPr>
              <p:nvPr/>
            </p:nvSpPr>
            <p:spPr bwMode="auto">
              <a:xfrm rot="-5400000">
                <a:off x="6491706" y="5706960"/>
                <a:ext cx="389216" cy="103136"/>
              </a:xfrm>
              <a:prstGeom prst="roundRect">
                <a:avLst>
                  <a:gd name="adj" fmla="val 5620"/>
                </a:avLst>
              </a:prstGeom>
              <a:gradFill rotWithShape="1">
                <a:gsLst>
                  <a:gs pos="0">
                    <a:srgbClr val="4FA7FF"/>
                  </a:gs>
                  <a:gs pos="100000">
                    <a:srgbClr val="0D86FF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81" name="AutoShape 204"/>
              <p:cNvSpPr>
                <a:spLocks noChangeAspect="1" noChangeArrowheads="1"/>
              </p:cNvSpPr>
              <p:nvPr/>
            </p:nvSpPr>
            <p:spPr bwMode="auto">
              <a:xfrm>
                <a:off x="5832862" y="5859670"/>
                <a:ext cx="388382" cy="90013"/>
              </a:xfrm>
              <a:prstGeom prst="roundRect">
                <a:avLst>
                  <a:gd name="adj" fmla="val 562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82" name="AutoShape 205"/>
              <p:cNvSpPr>
                <a:spLocks noChangeAspect="1" noChangeArrowheads="1"/>
              </p:cNvSpPr>
              <p:nvPr/>
            </p:nvSpPr>
            <p:spPr bwMode="auto">
              <a:xfrm>
                <a:off x="5832862" y="5759978"/>
                <a:ext cx="388382" cy="90013"/>
              </a:xfrm>
              <a:prstGeom prst="roundRect">
                <a:avLst>
                  <a:gd name="adj" fmla="val 562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83" name="AutoShape 206"/>
              <p:cNvSpPr>
                <a:spLocks noChangeAspect="1" noChangeArrowheads="1"/>
              </p:cNvSpPr>
              <p:nvPr/>
            </p:nvSpPr>
            <p:spPr bwMode="auto">
              <a:xfrm>
                <a:off x="5832862" y="5560595"/>
                <a:ext cx="389577" cy="90013"/>
              </a:xfrm>
              <a:prstGeom prst="roundRect">
                <a:avLst>
                  <a:gd name="adj" fmla="val 562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84" name="AutoShape 207"/>
              <p:cNvSpPr>
                <a:spLocks noChangeAspect="1" noChangeArrowheads="1"/>
              </p:cNvSpPr>
              <p:nvPr/>
            </p:nvSpPr>
            <p:spPr bwMode="auto">
              <a:xfrm>
                <a:off x="5832862" y="5660287"/>
                <a:ext cx="389577" cy="90013"/>
              </a:xfrm>
              <a:prstGeom prst="roundRect">
                <a:avLst>
                  <a:gd name="adj" fmla="val 562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85" name="AutoShape 208"/>
              <p:cNvSpPr>
                <a:spLocks noChangeAspect="1" noChangeArrowheads="1"/>
              </p:cNvSpPr>
              <p:nvPr/>
            </p:nvSpPr>
            <p:spPr bwMode="auto">
              <a:xfrm rot="-5400000">
                <a:off x="6018481" y="5236252"/>
                <a:ext cx="421235" cy="1047751"/>
              </a:xfrm>
              <a:prstGeom prst="roundRect">
                <a:avLst>
                  <a:gd name="adj" fmla="val 2259"/>
                </a:avLst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86" name="AutoShape 210"/>
              <p:cNvSpPr>
                <a:spLocks noChangeAspect="1" noChangeArrowheads="1"/>
              </p:cNvSpPr>
              <p:nvPr/>
            </p:nvSpPr>
            <p:spPr bwMode="auto">
              <a:xfrm>
                <a:off x="6232428" y="5859670"/>
                <a:ext cx="388382" cy="90013"/>
              </a:xfrm>
              <a:prstGeom prst="roundRect">
                <a:avLst>
                  <a:gd name="adj" fmla="val 562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87" name="AutoShape 211"/>
              <p:cNvSpPr>
                <a:spLocks noChangeAspect="1" noChangeArrowheads="1"/>
              </p:cNvSpPr>
              <p:nvPr/>
            </p:nvSpPr>
            <p:spPr bwMode="auto">
              <a:xfrm>
                <a:off x="6232428" y="5759978"/>
                <a:ext cx="388382" cy="90013"/>
              </a:xfrm>
              <a:prstGeom prst="roundRect">
                <a:avLst>
                  <a:gd name="adj" fmla="val 562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88" name="AutoShape 212"/>
              <p:cNvSpPr>
                <a:spLocks noChangeAspect="1" noChangeArrowheads="1"/>
              </p:cNvSpPr>
              <p:nvPr/>
            </p:nvSpPr>
            <p:spPr bwMode="auto">
              <a:xfrm>
                <a:off x="6232428" y="5560595"/>
                <a:ext cx="389577" cy="90013"/>
              </a:xfrm>
              <a:prstGeom prst="roundRect">
                <a:avLst>
                  <a:gd name="adj" fmla="val 562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89" name="AutoShape 213"/>
              <p:cNvSpPr>
                <a:spLocks noChangeAspect="1" noChangeArrowheads="1"/>
              </p:cNvSpPr>
              <p:nvPr/>
            </p:nvSpPr>
            <p:spPr bwMode="auto">
              <a:xfrm>
                <a:off x="6232428" y="5660287"/>
                <a:ext cx="389577" cy="90013"/>
              </a:xfrm>
              <a:prstGeom prst="roundRect">
                <a:avLst>
                  <a:gd name="adj" fmla="val 562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800"/>
              </a:p>
            </p:txBody>
          </p:sp>
          <p:sp>
            <p:nvSpPr>
              <p:cNvPr id="90" name="Line 18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447525" y="5207643"/>
                <a:ext cx="362879" cy="1316"/>
              </a:xfrm>
              <a:prstGeom prst="line">
                <a:avLst/>
              </a:prstGeom>
              <a:noFill/>
              <a:ln w="38100">
                <a:solidFill>
                  <a:srgbClr val="0D86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</p:grpSp>
        <p:sp>
          <p:nvSpPr>
            <p:cNvPr id="91" name="Rounded Rectangle 90"/>
            <p:cNvSpPr/>
            <p:nvPr/>
          </p:nvSpPr>
          <p:spPr bwMode="auto">
            <a:xfrm>
              <a:off x="684213" y="4792443"/>
              <a:ext cx="381000" cy="85725"/>
            </a:xfrm>
            <a:prstGeom prst="roundRect">
              <a:avLst>
                <a:gd name="adj" fmla="val 7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82124" tIns="41061" rIns="82124" bIns="41061" anchor="ctr"/>
            <a:lstStyle/>
            <a:p>
              <a:pPr defTabSz="814388">
                <a:defRPr/>
              </a:pPr>
              <a:endParaRPr lang="en-US" sz="800">
                <a:latin typeface="Arial" pitchFamily="34" charset="0"/>
                <a:ea typeface="+mn-ea"/>
              </a:endParaRPr>
            </a:p>
          </p:txBody>
        </p:sp>
        <p:sp>
          <p:nvSpPr>
            <p:cNvPr id="92" name="Rounded Rectangle 91"/>
            <p:cNvSpPr/>
            <p:nvPr/>
          </p:nvSpPr>
          <p:spPr bwMode="auto">
            <a:xfrm>
              <a:off x="3260725" y="4694018"/>
              <a:ext cx="381000" cy="85725"/>
            </a:xfrm>
            <a:prstGeom prst="roundRect">
              <a:avLst>
                <a:gd name="adj" fmla="val 7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82124" tIns="41061" rIns="82124" bIns="41061" anchor="ctr"/>
            <a:lstStyle/>
            <a:p>
              <a:pPr defTabSz="814388">
                <a:defRPr/>
              </a:pPr>
              <a:endParaRPr lang="en-US" sz="800">
                <a:latin typeface="Arial" pitchFamily="34" charset="0"/>
                <a:ea typeface="+mn-ea"/>
              </a:endParaRPr>
            </a:p>
          </p:txBody>
        </p:sp>
        <p:sp>
          <p:nvSpPr>
            <p:cNvPr id="93" name="Rounded Rectangle 92"/>
            <p:cNvSpPr/>
            <p:nvPr/>
          </p:nvSpPr>
          <p:spPr bwMode="auto">
            <a:xfrm>
              <a:off x="3660775" y="4592418"/>
              <a:ext cx="381000" cy="84138"/>
            </a:xfrm>
            <a:prstGeom prst="roundRect">
              <a:avLst>
                <a:gd name="adj" fmla="val 7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82124" tIns="41061" rIns="82124" bIns="41061" anchor="ctr"/>
            <a:lstStyle/>
            <a:p>
              <a:pPr defTabSz="814388">
                <a:defRPr/>
              </a:pPr>
              <a:endParaRPr lang="en-US" sz="800">
                <a:latin typeface="Arial" pitchFamily="34" charset="0"/>
                <a:ea typeface="+mn-ea"/>
              </a:endParaRPr>
            </a:p>
          </p:txBody>
        </p:sp>
        <p:sp>
          <p:nvSpPr>
            <p:cNvPr id="94" name="Rounded Rectangle 93"/>
            <p:cNvSpPr/>
            <p:nvPr/>
          </p:nvSpPr>
          <p:spPr bwMode="auto">
            <a:xfrm>
              <a:off x="4948238" y="4889281"/>
              <a:ext cx="381000" cy="85725"/>
            </a:xfrm>
            <a:prstGeom prst="roundRect">
              <a:avLst>
                <a:gd name="adj" fmla="val 7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82124" tIns="41061" rIns="82124" bIns="41061" anchor="ctr"/>
            <a:lstStyle/>
            <a:p>
              <a:pPr defTabSz="814388">
                <a:defRPr/>
              </a:pPr>
              <a:endParaRPr lang="en-US" sz="800">
                <a:latin typeface="Arial" pitchFamily="34" charset="0"/>
                <a:ea typeface="+mn-ea"/>
              </a:endParaRPr>
            </a:p>
          </p:txBody>
        </p:sp>
        <p:sp>
          <p:nvSpPr>
            <p:cNvPr id="100" name="Rounded Rectangle 99"/>
            <p:cNvSpPr/>
            <p:nvPr/>
          </p:nvSpPr>
          <p:spPr bwMode="auto">
            <a:xfrm>
              <a:off x="5845175" y="4674968"/>
              <a:ext cx="379413" cy="85725"/>
            </a:xfrm>
            <a:prstGeom prst="roundRect">
              <a:avLst>
                <a:gd name="adj" fmla="val 7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82124" tIns="41061" rIns="82124" bIns="41061" anchor="ctr"/>
            <a:lstStyle/>
            <a:p>
              <a:pPr defTabSz="814388">
                <a:defRPr/>
              </a:pPr>
              <a:endParaRPr lang="en-US" sz="800">
                <a:latin typeface="Arial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432810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examples for the UCS XML API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682050435"/>
              </p:ext>
            </p:extLst>
          </p:nvPr>
        </p:nvGraphicFramePr>
        <p:xfrm>
          <a:off x="888188" y="1366390"/>
          <a:ext cx="7187878" cy="4862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3326210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Cisco Developer Network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78" y="1330717"/>
            <a:ext cx="4008556" cy="4952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572000" y="1335635"/>
            <a:ext cx="439087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Web based developer community</a:t>
            </a:r>
            <a:endParaRPr lang="en-US" sz="2000" b="1" dirty="0"/>
          </a:p>
          <a:p>
            <a:r>
              <a:rPr lang="en-US" sz="1200" b="1" dirty="0" smtClean="0">
                <a:hlinkClick r:id="rId3"/>
              </a:rPr>
              <a:t>http://developer.cisco.com/web/unifiedcomputing/home</a:t>
            </a:r>
            <a:endParaRPr lang="en-US" sz="1200" b="1" dirty="0" smtClean="0"/>
          </a:p>
          <a:p>
            <a:endParaRPr lang="en-US" sz="1600" dirty="0" smtClean="0"/>
          </a:p>
          <a:p>
            <a:pPr marL="171450" indent="-171450">
              <a:buFont typeface="Arial"/>
              <a:buChar char="•"/>
            </a:pPr>
            <a:r>
              <a:rPr lang="en-US" sz="1600" b="1" dirty="0" smtClean="0"/>
              <a:t>Downloads:</a:t>
            </a:r>
          </a:p>
          <a:p>
            <a:pPr marL="628650" lvl="1" indent="-171450">
              <a:buFont typeface="Arial"/>
              <a:buChar char="•"/>
            </a:pPr>
            <a:r>
              <a:rPr lang="en-US" sz="1400" dirty="0" smtClean="0"/>
              <a:t>UCS Platform Emulator</a:t>
            </a:r>
          </a:p>
          <a:p>
            <a:pPr marL="628650" lvl="1" indent="-171450">
              <a:buFont typeface="Arial"/>
              <a:buChar char="•"/>
            </a:pPr>
            <a:r>
              <a:rPr lang="en-US" sz="1400" dirty="0" err="1" smtClean="0"/>
              <a:t>goUCS</a:t>
            </a:r>
            <a:r>
              <a:rPr lang="en-US" sz="1400" dirty="0" smtClean="0"/>
              <a:t> Automation Tool</a:t>
            </a:r>
          </a:p>
          <a:p>
            <a:pPr marL="628650" lvl="1" indent="-171450">
              <a:buFont typeface="Arial"/>
              <a:buChar char="•"/>
            </a:pPr>
            <a:r>
              <a:rPr lang="en-US" sz="1400" dirty="0" smtClean="0"/>
              <a:t>XML API, Perl, </a:t>
            </a:r>
            <a:r>
              <a:rPr lang="en-US" sz="1400" dirty="0" err="1" smtClean="0"/>
              <a:t>Powershell</a:t>
            </a:r>
            <a:r>
              <a:rPr lang="en-US" sz="1400" dirty="0" smtClean="0"/>
              <a:t> code samples </a:t>
            </a:r>
            <a:br>
              <a:rPr lang="en-US" sz="1400" dirty="0" smtClean="0"/>
            </a:br>
            <a:r>
              <a:rPr lang="en-US" sz="1400" dirty="0" smtClean="0"/>
              <a:t>(44 and counting)</a:t>
            </a:r>
            <a:endParaRPr lang="en-US" sz="1600" dirty="0" smtClean="0"/>
          </a:p>
          <a:p>
            <a:endParaRPr lang="en-US" sz="1600" dirty="0" smtClean="0"/>
          </a:p>
          <a:p>
            <a:pPr marL="171450" indent="-171450">
              <a:buFont typeface="Arial"/>
              <a:buChar char="•"/>
            </a:pPr>
            <a:r>
              <a:rPr lang="en-US" sz="1600" b="1" dirty="0" smtClean="0"/>
              <a:t>Documentation:</a:t>
            </a:r>
          </a:p>
          <a:p>
            <a:pPr marL="628650" lvl="1" indent="-171450">
              <a:buFont typeface="Arial"/>
              <a:buChar char="•"/>
            </a:pPr>
            <a:r>
              <a:rPr lang="en-US" sz="1400" dirty="0" smtClean="0"/>
              <a:t>Programming &amp; developer guides</a:t>
            </a:r>
          </a:p>
          <a:p>
            <a:pPr marL="628650" lvl="1" indent="-171450">
              <a:buFont typeface="Arial"/>
              <a:buChar char="•"/>
            </a:pPr>
            <a:r>
              <a:rPr lang="en-US" sz="1400" dirty="0" smtClean="0"/>
              <a:t>White papers</a:t>
            </a:r>
          </a:p>
          <a:p>
            <a:pPr marL="628650" lvl="1" indent="-171450">
              <a:buFont typeface="Arial"/>
              <a:buChar char="•"/>
            </a:pPr>
            <a:r>
              <a:rPr lang="en-US" sz="1400" dirty="0" smtClean="0"/>
              <a:t>Reference guides (XML model, Faults)</a:t>
            </a:r>
          </a:p>
          <a:p>
            <a:endParaRPr lang="en-US" sz="1600" dirty="0" smtClean="0"/>
          </a:p>
          <a:p>
            <a:pPr marL="171450" indent="-171450">
              <a:buFont typeface="Arial"/>
              <a:buChar char="•"/>
            </a:pPr>
            <a:endParaRPr lang="en-US" sz="1600" dirty="0" smtClean="0"/>
          </a:p>
          <a:p>
            <a:pPr marL="171450" indent="-171450">
              <a:buFont typeface="Arial"/>
              <a:buChar char="•"/>
            </a:pPr>
            <a:r>
              <a:rPr lang="en-US" sz="1600" b="1" dirty="0" smtClean="0"/>
              <a:t>Collaboration:</a:t>
            </a:r>
          </a:p>
          <a:p>
            <a:pPr marL="628650" lvl="1" indent="-171450">
              <a:buFont typeface="Arial"/>
              <a:buChar char="•"/>
            </a:pPr>
            <a:r>
              <a:rPr lang="en-US" sz="1400" dirty="0" smtClean="0"/>
              <a:t>Blogs</a:t>
            </a:r>
          </a:p>
          <a:p>
            <a:pPr marL="628650" lvl="1" indent="-171450">
              <a:buFont typeface="Arial"/>
              <a:buChar char="•"/>
            </a:pPr>
            <a:r>
              <a:rPr lang="en-US" sz="1400" dirty="0" smtClean="0"/>
              <a:t>Peer to peer forums</a:t>
            </a:r>
          </a:p>
          <a:p>
            <a:pPr marL="628650" lvl="1" indent="-171450">
              <a:buFont typeface="Arial"/>
              <a:buChar char="•"/>
            </a:pPr>
            <a:r>
              <a:rPr lang="en-US" sz="1400" dirty="0" smtClean="0"/>
              <a:t>Videos</a:t>
            </a:r>
          </a:p>
          <a:p>
            <a:pPr marL="628650" lvl="1" indent="-171450">
              <a:buFont typeface="Arial"/>
              <a:buChar char="•"/>
            </a:pPr>
            <a:r>
              <a:rPr lang="en-US" sz="1400" dirty="0" smtClean="0"/>
              <a:t>Access to Cisco subject matter experts</a:t>
            </a:r>
          </a:p>
          <a:p>
            <a:pPr marL="171450" indent="-171450">
              <a:buFont typeface="Arial"/>
              <a:buChar char="•"/>
            </a:pPr>
            <a:endParaRPr lang="en-US" sz="1600" dirty="0" smtClean="0"/>
          </a:p>
        </p:txBody>
      </p:sp>
      <p:sp>
        <p:nvSpPr>
          <p:cNvPr id="5" name="7-Point Star 4"/>
          <p:cNvSpPr/>
          <p:nvPr/>
        </p:nvSpPr>
        <p:spPr>
          <a:xfrm rot="184488">
            <a:off x="7364784" y="410312"/>
            <a:ext cx="1432757" cy="822268"/>
          </a:xfrm>
          <a:prstGeom prst="star7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>
                    <a:lumMod val="10000"/>
                  </a:schemeClr>
                </a:solidFill>
              </a:rPr>
              <a:t>Free!</a:t>
            </a:r>
          </a:p>
        </p:txBody>
      </p:sp>
    </p:spTree>
    <p:extLst>
      <p:ext uri="{BB962C8B-B14F-4D97-AF65-F5344CB8AC3E}">
        <p14:creationId xmlns="" xmlns:p14="http://schemas.microsoft.com/office/powerpoint/2010/main" val="12864346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UCS Platform Emulator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66130" y="1344168"/>
            <a:ext cx="4734454" cy="4965192"/>
          </a:xfrm>
        </p:spPr>
        <p:txBody>
          <a:bodyPr/>
          <a:lstStyle/>
          <a:p>
            <a:r>
              <a:rPr lang="en-US" sz="2000" dirty="0" smtClean="0"/>
              <a:t>Full featured emulator for the UCS Manager</a:t>
            </a:r>
          </a:p>
          <a:p>
            <a:r>
              <a:rPr lang="en-US" sz="2000" dirty="0" smtClean="0"/>
              <a:t>Installs as a Virtual Machine</a:t>
            </a:r>
          </a:p>
          <a:p>
            <a:r>
              <a:rPr lang="en-US" sz="2000" dirty="0" smtClean="0"/>
              <a:t>Provides complete support for all XML API calls</a:t>
            </a:r>
          </a:p>
          <a:p>
            <a:r>
              <a:rPr lang="en-US" sz="2000" dirty="0" smtClean="0"/>
              <a:t>Object Browser to peruse the UCSM model</a:t>
            </a:r>
          </a:p>
          <a:p>
            <a:r>
              <a:rPr lang="en-US" sz="2000" dirty="0" smtClean="0"/>
              <a:t>Import &amp; replicate existing live UCS Manager physical inventory</a:t>
            </a:r>
          </a:p>
          <a:p>
            <a:r>
              <a:rPr lang="en-US" sz="2000" dirty="0" smtClean="0"/>
              <a:t>Share saved physical inventories among UCS </a:t>
            </a:r>
            <a:r>
              <a:rPr lang="en-US" sz="2000" dirty="0" err="1" smtClean="0"/>
              <a:t>PEs</a:t>
            </a:r>
            <a:endParaRPr lang="en-US" sz="2000" dirty="0" smtClean="0"/>
          </a:p>
          <a:p>
            <a:r>
              <a:rPr lang="en-US" sz="2000" dirty="0" smtClean="0"/>
              <a:t>Drag-n-drop hardware builder to create custom physical inventory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267" y="3675591"/>
            <a:ext cx="4055863" cy="24616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424" y="1547275"/>
            <a:ext cx="3981373" cy="18605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88305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goUCS</a:t>
            </a:r>
            <a:r>
              <a:rPr lang="en-US" dirty="0" smtClean="0"/>
              <a:t> framework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5083" y="1862660"/>
            <a:ext cx="74433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goUCS</a:t>
            </a:r>
            <a:r>
              <a:rPr lang="en-US" dirty="0"/>
              <a:t> </a:t>
            </a:r>
            <a:r>
              <a:rPr lang="en-US" dirty="0" smtClean="0"/>
              <a:t>invocation syntax:</a:t>
            </a:r>
          </a:p>
          <a:p>
            <a:r>
              <a:rPr lang="en-US" sz="1200" b="1" dirty="0" smtClean="0">
                <a:latin typeface="Courier New"/>
                <a:cs typeface="Courier New"/>
              </a:rPr>
              <a:t>X:</a:t>
            </a:r>
            <a:r>
              <a:rPr lang="en-US" sz="1200" dirty="0" smtClean="0"/>
              <a:t>\</a:t>
            </a:r>
            <a:r>
              <a:rPr lang="en-US" sz="1200" b="1" dirty="0" err="1" smtClean="0">
                <a:latin typeface="Courier New"/>
                <a:cs typeface="Courier New"/>
              </a:rPr>
              <a:t>goucs</a:t>
            </a:r>
            <a:r>
              <a:rPr lang="en-US" sz="1200" b="1" dirty="0" smtClean="0">
                <a:latin typeface="Courier New"/>
                <a:cs typeface="Courier New"/>
              </a:rPr>
              <a:t> &lt;session&gt; &lt;xml/</a:t>
            </a:r>
            <a:r>
              <a:rPr lang="en-US" sz="1200" b="1" dirty="0" err="1" smtClean="0">
                <a:latin typeface="Courier New"/>
                <a:cs typeface="Courier New"/>
              </a:rPr>
              <a:t>cmd</a:t>
            </a:r>
            <a:r>
              <a:rPr lang="en-US" sz="1200" b="1" dirty="0" smtClean="0">
                <a:latin typeface="Courier New"/>
                <a:cs typeface="Courier New"/>
              </a:rPr>
              <a:t> wrapper&gt; &lt;process type&gt; &lt;output type&gt; &lt;user </a:t>
            </a:r>
            <a:r>
              <a:rPr lang="en-US" sz="1200" b="1" dirty="0" err="1" smtClean="0">
                <a:latin typeface="Courier New"/>
                <a:cs typeface="Courier New"/>
              </a:rPr>
              <a:t>args</a:t>
            </a:r>
            <a:r>
              <a:rPr lang="en-US" sz="1200" b="1" dirty="0" smtClean="0">
                <a:latin typeface="Courier New"/>
                <a:cs typeface="Courier New"/>
              </a:rPr>
              <a:t>&gt;</a:t>
            </a:r>
            <a:endParaRPr lang="en-US" sz="1200" b="1" dirty="0">
              <a:latin typeface="Courier New"/>
              <a:cs typeface="Courier New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6961" y="2635250"/>
            <a:ext cx="1957896" cy="1767418"/>
          </a:xfrm>
          <a:prstGeom prst="round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/>
              <a:buChar char="•"/>
            </a:pPr>
            <a:r>
              <a:rPr lang="en-US" sz="1050" dirty="0" smtClean="0"/>
              <a:t>IP address</a:t>
            </a:r>
            <a:endParaRPr lang="en-US" sz="1050" dirty="0"/>
          </a:p>
          <a:p>
            <a:pPr marL="171450" indent="-171450">
              <a:buFont typeface="Arial"/>
              <a:buChar char="•"/>
            </a:pPr>
            <a:r>
              <a:rPr lang="en-US" sz="1050" dirty="0" smtClean="0"/>
              <a:t>Web server port</a:t>
            </a:r>
            <a:endParaRPr lang="en-US" sz="1050" dirty="0"/>
          </a:p>
          <a:p>
            <a:pPr marL="171450" indent="-171450">
              <a:buFont typeface="Arial"/>
              <a:buChar char="•"/>
            </a:pPr>
            <a:r>
              <a:rPr lang="en-US" sz="1050" dirty="0" smtClean="0"/>
              <a:t>Credentials</a:t>
            </a:r>
          </a:p>
          <a:p>
            <a:pPr marL="171450" indent="-171450">
              <a:buFont typeface="Arial"/>
              <a:buChar char="•"/>
            </a:pPr>
            <a:endParaRPr lang="en-US" sz="1050" dirty="0"/>
          </a:p>
          <a:p>
            <a:pPr marL="171450" indent="-171450">
              <a:buFont typeface="Arial"/>
              <a:buChar char="•"/>
            </a:pPr>
            <a:r>
              <a:rPr lang="en-US" sz="1050" dirty="0" smtClean="0"/>
              <a:t>Multiple </a:t>
            </a:r>
            <a:r>
              <a:rPr lang="en-US" sz="1050" dirty="0" err="1" smtClean="0"/>
              <a:t>concurent</a:t>
            </a:r>
            <a:r>
              <a:rPr lang="en-US" sz="1050" dirty="0" smtClean="0"/>
              <a:t> sessions possible</a:t>
            </a:r>
          </a:p>
          <a:p>
            <a:pPr marL="171450" indent="-171450">
              <a:buFont typeface="Arial"/>
              <a:buChar char="•"/>
            </a:pPr>
            <a:endParaRPr lang="en-US" sz="1050" dirty="0"/>
          </a:p>
          <a:p>
            <a:pPr marL="171450" indent="-171450">
              <a:buFont typeface="Arial"/>
              <a:buChar char="•"/>
            </a:pPr>
            <a:r>
              <a:rPr lang="en-US" sz="1050" dirty="0" smtClean="0"/>
              <a:t>Sessions to multiple UCS Managers</a:t>
            </a:r>
            <a:endParaRPr lang="en-US" sz="1050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693333" y="2481998"/>
            <a:ext cx="0" cy="153252"/>
          </a:xfrm>
          <a:prstGeom prst="line">
            <a:avLst/>
          </a:prstGeom>
          <a:ln>
            <a:solidFill>
              <a:schemeClr val="tx2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560007" y="4519083"/>
            <a:ext cx="1957896" cy="1767418"/>
          </a:xfrm>
          <a:prstGeom prst="round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/>
              <a:buChar char="•"/>
            </a:pPr>
            <a:r>
              <a:rPr lang="en-US" sz="1050" dirty="0" smtClean="0"/>
              <a:t>Collection of XML “commands” that need to be executed</a:t>
            </a:r>
          </a:p>
          <a:p>
            <a:pPr marL="171450" indent="-171450">
              <a:buFont typeface="Arial"/>
              <a:buChar char="•"/>
            </a:pPr>
            <a:r>
              <a:rPr lang="en-US" sz="1050" dirty="0" smtClean="0"/>
              <a:t>Can be derived from running UCS Manager</a:t>
            </a:r>
          </a:p>
          <a:p>
            <a:pPr marL="171450" indent="-171450">
              <a:buFont typeface="Arial"/>
              <a:buChar char="•"/>
            </a:pPr>
            <a:r>
              <a:rPr lang="en-US" sz="1050" dirty="0" smtClean="0"/>
              <a:t>Storable for repetitive use</a:t>
            </a:r>
          </a:p>
          <a:p>
            <a:pPr marL="171450" indent="-171450">
              <a:buFont typeface="Arial"/>
              <a:buChar char="•"/>
            </a:pPr>
            <a:r>
              <a:rPr lang="en-US" sz="1050" dirty="0" err="1" smtClean="0"/>
              <a:t>Parametrized</a:t>
            </a:r>
            <a:r>
              <a:rPr lang="en-US" sz="1050" dirty="0" smtClean="0"/>
              <a:t> with arguments passing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2741083" y="2481997"/>
            <a:ext cx="0" cy="2037086"/>
          </a:xfrm>
          <a:prstGeom prst="line">
            <a:avLst/>
          </a:prstGeom>
          <a:ln>
            <a:solidFill>
              <a:schemeClr val="tx2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3003574" y="2635250"/>
            <a:ext cx="1957896" cy="1767418"/>
          </a:xfrm>
          <a:prstGeom prst="round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/>
              <a:buChar char="•"/>
            </a:pPr>
            <a:r>
              <a:rPr lang="en-US" sz="1050" dirty="0" smtClean="0"/>
              <a:t>Determines execution mode for commands</a:t>
            </a:r>
          </a:p>
          <a:p>
            <a:pPr marL="401638" lvl="1" indent="-168275">
              <a:buFont typeface="Arial"/>
              <a:buChar char="•"/>
            </a:pPr>
            <a:r>
              <a:rPr lang="en-US" sz="1050" dirty="0" smtClean="0"/>
              <a:t>REALTIME</a:t>
            </a:r>
          </a:p>
          <a:p>
            <a:pPr marL="401638" lvl="1" indent="-168275">
              <a:buFont typeface="Arial"/>
              <a:buChar char="•"/>
            </a:pPr>
            <a:r>
              <a:rPr lang="en-US" sz="1050" dirty="0" smtClean="0"/>
              <a:t>RAW</a:t>
            </a:r>
          </a:p>
          <a:p>
            <a:pPr marL="401638" lvl="1" indent="-168275">
              <a:buFont typeface="Arial"/>
              <a:buChar char="•"/>
            </a:pPr>
            <a:r>
              <a:rPr lang="en-US" sz="1050" dirty="0" smtClean="0"/>
              <a:t>OUTCACHE</a:t>
            </a:r>
          </a:p>
          <a:p>
            <a:pPr marL="401638" lvl="1" indent="-168275">
              <a:buFont typeface="Arial"/>
              <a:buChar char="•"/>
            </a:pPr>
            <a:r>
              <a:rPr lang="en-US" sz="1050" dirty="0" smtClean="0"/>
              <a:t>INCACHE</a:t>
            </a:r>
          </a:p>
          <a:p>
            <a:pPr marL="169863" indent="-169863">
              <a:buFont typeface="Arial"/>
              <a:buChar char="•"/>
            </a:pPr>
            <a:r>
              <a:rPr lang="en-US" sz="1050" dirty="0" smtClean="0"/>
              <a:t>Controls data output location for returned data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574140" y="4555068"/>
            <a:ext cx="1957896" cy="1767418"/>
          </a:xfrm>
          <a:prstGeom prst="round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/>
              <a:buChar char="•"/>
            </a:pPr>
            <a:r>
              <a:rPr lang="en-US" sz="1050" dirty="0" smtClean="0"/>
              <a:t>Output format control</a:t>
            </a:r>
          </a:p>
          <a:p>
            <a:pPr marL="339725" indent="-171450">
              <a:buFont typeface="Arial"/>
              <a:buChar char="•"/>
            </a:pPr>
            <a:r>
              <a:rPr lang="en-US" sz="1050" dirty="0" smtClean="0"/>
              <a:t>Indented XML</a:t>
            </a:r>
          </a:p>
          <a:p>
            <a:pPr marL="339725" indent="-171450">
              <a:buFont typeface="Arial"/>
              <a:buChar char="•"/>
            </a:pPr>
            <a:r>
              <a:rPr lang="en-US" sz="1050" dirty="0" smtClean="0"/>
              <a:t>Raw XML</a:t>
            </a:r>
          </a:p>
          <a:p>
            <a:pPr marL="339725" indent="-171450">
              <a:buFont typeface="Arial"/>
              <a:buChar char="•"/>
            </a:pPr>
            <a:r>
              <a:rPr lang="en-US" sz="1050" dirty="0" smtClean="0"/>
              <a:t>Quiet – no output</a:t>
            </a:r>
          </a:p>
          <a:p>
            <a:pPr marL="339725" indent="-171450">
              <a:buFont typeface="Arial"/>
              <a:buChar char="•"/>
            </a:pPr>
            <a:r>
              <a:rPr lang="en-US" sz="1050" dirty="0" err="1" smtClean="0"/>
              <a:t>xpath</a:t>
            </a:r>
            <a:endParaRPr lang="en-US" sz="1050" dirty="0"/>
          </a:p>
          <a:p>
            <a:pPr marL="339725" indent="-171450">
              <a:buFont typeface="Arial"/>
              <a:buChar char="•"/>
            </a:pPr>
            <a:r>
              <a:rPr lang="en-US" sz="1050" dirty="0" smtClean="0"/>
              <a:t>Comma Separated Values (CSV)</a:t>
            </a:r>
          </a:p>
          <a:p>
            <a:pPr marL="339725" indent="-171450">
              <a:buFont typeface="Arial"/>
              <a:buChar char="•"/>
            </a:pPr>
            <a:r>
              <a:rPr lang="en-US" sz="1050" dirty="0" smtClean="0"/>
              <a:t>Table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706558" y="2635250"/>
            <a:ext cx="1957896" cy="1767418"/>
          </a:xfrm>
          <a:prstGeom prst="round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/>
              <a:buChar char="•"/>
            </a:pPr>
            <a:r>
              <a:rPr lang="en-US" sz="1050" dirty="0" smtClean="0"/>
              <a:t>Arguments to be used in conjunction with parameters on the XML wrapper</a:t>
            </a:r>
          </a:p>
          <a:p>
            <a:pPr marL="171450" indent="-171450">
              <a:buFont typeface="Arial"/>
              <a:buChar char="•"/>
            </a:pPr>
            <a:r>
              <a:rPr lang="en-US" sz="1050" dirty="0" err="1" smtClean="0"/>
              <a:t>Upto</a:t>
            </a:r>
            <a:r>
              <a:rPr lang="en-US" sz="1050" dirty="0" smtClean="0"/>
              <a:t> 10 arguments are passable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4445000" y="2481997"/>
            <a:ext cx="0" cy="153253"/>
          </a:xfrm>
          <a:prstGeom prst="line">
            <a:avLst/>
          </a:prstGeom>
          <a:ln>
            <a:solidFill>
              <a:schemeClr val="tx2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7" idx="0"/>
          </p:cNvCxnSpPr>
          <p:nvPr/>
        </p:nvCxnSpPr>
        <p:spPr>
          <a:xfrm flipV="1">
            <a:off x="5553088" y="2481998"/>
            <a:ext cx="0" cy="2073070"/>
          </a:xfrm>
          <a:prstGeom prst="line">
            <a:avLst/>
          </a:prstGeom>
          <a:ln>
            <a:solidFill>
              <a:schemeClr val="tx2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8" idx="0"/>
          </p:cNvCxnSpPr>
          <p:nvPr/>
        </p:nvCxnSpPr>
        <p:spPr>
          <a:xfrm flipV="1">
            <a:off x="6685506" y="2481997"/>
            <a:ext cx="0" cy="153253"/>
          </a:xfrm>
          <a:prstGeom prst="line">
            <a:avLst/>
          </a:prstGeom>
          <a:ln>
            <a:solidFill>
              <a:schemeClr val="tx2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55083" y="1351557"/>
            <a:ext cx="517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simple way to capture and replay XML on UCS</a:t>
            </a:r>
            <a:endParaRPr lang="en-US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8956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goUCS</a:t>
            </a:r>
            <a:r>
              <a:rPr lang="en-US" dirty="0" smtClean="0"/>
              <a:t> Automation Tool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5083" y="1253865"/>
            <a:ext cx="4277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 Example: Automating VLAN creation</a:t>
            </a:r>
            <a:endParaRPr lang="en-US" sz="1200" b="1" dirty="0">
              <a:latin typeface="Courier New"/>
              <a:cs typeface="Courier Ne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66611" y="4957177"/>
            <a:ext cx="6121027" cy="461665"/>
          </a:xfrm>
          <a:prstGeom prst="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b="1" dirty="0">
              <a:solidFill>
                <a:schemeClr val="lt1"/>
              </a:solidFill>
              <a:latin typeface="Courier New"/>
              <a:cs typeface="Courier New"/>
            </a:endParaRPr>
          </a:p>
          <a:p>
            <a:r>
              <a:rPr lang="en-US" sz="1200" b="1" dirty="0">
                <a:solidFill>
                  <a:schemeClr val="lt1"/>
                </a:solidFill>
                <a:latin typeface="Courier New"/>
                <a:cs typeface="Courier New"/>
              </a:rPr>
              <a:t>X:\&gt;</a:t>
            </a:r>
            <a:r>
              <a:rPr lang="en-US" sz="1200" b="1" dirty="0" err="1">
                <a:solidFill>
                  <a:schemeClr val="lt1"/>
                </a:solidFill>
                <a:latin typeface="Courier New"/>
                <a:cs typeface="Courier New"/>
              </a:rPr>
              <a:t>goucs</a:t>
            </a:r>
            <a:r>
              <a:rPr lang="en-US" sz="1200" b="1" dirty="0">
                <a:solidFill>
                  <a:schemeClr val="lt1"/>
                </a:solidFill>
                <a:latin typeface="Courier New"/>
                <a:cs typeface="Courier New"/>
              </a:rPr>
              <a:t> </a:t>
            </a:r>
            <a:r>
              <a:rPr lang="en-US" sz="1200" b="1" dirty="0" err="1">
                <a:solidFill>
                  <a:schemeClr val="lt1"/>
                </a:solidFill>
                <a:latin typeface="Courier New"/>
                <a:cs typeface="Courier New"/>
              </a:rPr>
              <a:t>createvlan</a:t>
            </a:r>
            <a:r>
              <a:rPr lang="en-US" sz="1200" b="1" dirty="0">
                <a:solidFill>
                  <a:schemeClr val="lt1"/>
                </a:solidFill>
                <a:latin typeface="Courier New"/>
                <a:cs typeface="Courier New"/>
              </a:rPr>
              <a:t> </a:t>
            </a:r>
            <a:r>
              <a:rPr lang="en-US" sz="1200" b="1" dirty="0" err="1">
                <a:solidFill>
                  <a:schemeClr val="lt1"/>
                </a:solidFill>
                <a:latin typeface="Courier New"/>
                <a:cs typeface="Courier New"/>
              </a:rPr>
              <a:t>realtime</a:t>
            </a:r>
            <a:r>
              <a:rPr lang="en-US" sz="1200" b="1" dirty="0">
                <a:solidFill>
                  <a:schemeClr val="lt1"/>
                </a:solidFill>
                <a:latin typeface="Courier New"/>
                <a:cs typeface="Courier New"/>
              </a:rPr>
              <a:t> indent </a:t>
            </a:r>
            <a:r>
              <a:rPr lang="en-US" sz="1200" b="1" dirty="0" err="1">
                <a:solidFill>
                  <a:schemeClr val="lt1"/>
                </a:solidFill>
                <a:latin typeface="Courier New"/>
                <a:cs typeface="Courier New"/>
              </a:rPr>
              <a:t>TestVLAN</a:t>
            </a:r>
            <a:r>
              <a:rPr lang="en-US" sz="1200" b="1" dirty="0">
                <a:solidFill>
                  <a:schemeClr val="lt1"/>
                </a:solidFill>
                <a:latin typeface="Courier New"/>
                <a:cs typeface="Courier New"/>
              </a:rPr>
              <a:t> 321 </a:t>
            </a:r>
          </a:p>
        </p:txBody>
      </p:sp>
      <p:sp>
        <p:nvSpPr>
          <p:cNvPr id="7" name="Oval 6"/>
          <p:cNvSpPr/>
          <p:nvPr/>
        </p:nvSpPr>
        <p:spPr>
          <a:xfrm>
            <a:off x="501532" y="2035317"/>
            <a:ext cx="543662" cy="53732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501532" y="3629308"/>
            <a:ext cx="543662" cy="53732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501532" y="5067435"/>
            <a:ext cx="543662" cy="53732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52144" y="2103030"/>
            <a:ext cx="1005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Capture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52144" y="3697021"/>
            <a:ext cx="877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52144" y="5111065"/>
            <a:ext cx="101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Execute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407350" y="1851161"/>
            <a:ext cx="1676613" cy="125868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4" name="Rectangle 13"/>
          <p:cNvSpPr/>
          <p:nvPr/>
        </p:nvSpPr>
        <p:spPr>
          <a:xfrm>
            <a:off x="6730039" y="3583629"/>
            <a:ext cx="1857598" cy="1146447"/>
          </a:xfrm>
          <a:prstGeom prst="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900" b="1" dirty="0">
              <a:solidFill>
                <a:schemeClr val="lt1"/>
              </a:solidFill>
              <a:latin typeface="Courier New"/>
              <a:cs typeface="Courier New"/>
            </a:endParaRPr>
          </a:p>
          <a:p>
            <a:r>
              <a:rPr lang="en-US" sz="900" b="1" dirty="0">
                <a:solidFill>
                  <a:schemeClr val="lt1"/>
                </a:solidFill>
                <a:latin typeface="Courier New"/>
                <a:cs typeface="Courier New"/>
              </a:rPr>
              <a:t>User Arguments </a:t>
            </a:r>
          </a:p>
          <a:p>
            <a:r>
              <a:rPr lang="en-US" sz="900" b="1" dirty="0">
                <a:solidFill>
                  <a:schemeClr val="lt1"/>
                </a:solidFill>
                <a:latin typeface="Courier New"/>
                <a:cs typeface="Courier New"/>
              </a:rPr>
              <a:t>UserArg1=%inUserArg1% </a:t>
            </a:r>
          </a:p>
          <a:p>
            <a:r>
              <a:rPr lang="en-US" sz="900" b="1" dirty="0">
                <a:solidFill>
                  <a:schemeClr val="lt1"/>
                </a:solidFill>
                <a:latin typeface="Courier New"/>
                <a:cs typeface="Courier New"/>
              </a:rPr>
              <a:t>UserArg2=%inUserArg2% </a:t>
            </a:r>
          </a:p>
          <a:p>
            <a:r>
              <a:rPr lang="en-US" sz="900" b="1" dirty="0">
                <a:solidFill>
                  <a:schemeClr val="lt1"/>
                </a:solidFill>
                <a:latin typeface="Courier New"/>
                <a:cs typeface="Courier New"/>
              </a:rPr>
              <a:t>UserArg3= </a:t>
            </a:r>
          </a:p>
          <a:p>
            <a:r>
              <a:rPr lang="en-US" sz="900" b="1" dirty="0">
                <a:solidFill>
                  <a:schemeClr val="lt1"/>
                </a:solidFill>
                <a:latin typeface="Courier New"/>
                <a:cs typeface="Courier New"/>
              </a:rPr>
              <a:t>... </a:t>
            </a:r>
          </a:p>
          <a:p>
            <a:r>
              <a:rPr lang="en-US" sz="900" b="1" dirty="0">
                <a:solidFill>
                  <a:schemeClr val="lt1"/>
                </a:solidFill>
                <a:latin typeface="Courier New"/>
                <a:cs typeface="Courier New"/>
              </a:rPr>
              <a:t>UserArg10=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07350" y="3584178"/>
            <a:ext cx="4324982" cy="523220"/>
          </a:xfrm>
          <a:prstGeom prst="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b="1" dirty="0">
              <a:solidFill>
                <a:schemeClr val="lt1"/>
              </a:solidFill>
              <a:latin typeface="Courier New"/>
              <a:cs typeface="Courier New"/>
            </a:endParaRPr>
          </a:p>
          <a:p>
            <a:r>
              <a:rPr lang="en-US" sz="1200" b="1" dirty="0">
                <a:solidFill>
                  <a:schemeClr val="lt1"/>
                </a:solidFill>
                <a:latin typeface="Courier New"/>
                <a:cs typeface="Courier New"/>
              </a:rPr>
              <a:t>X:\&gt;</a:t>
            </a:r>
            <a:r>
              <a:rPr lang="en-US" sz="1200" b="1" dirty="0" err="1">
                <a:solidFill>
                  <a:schemeClr val="lt1"/>
                </a:solidFill>
                <a:latin typeface="Courier New"/>
                <a:cs typeface="Courier New"/>
              </a:rPr>
              <a:t>mkdir</a:t>
            </a:r>
            <a:r>
              <a:rPr lang="en-US" sz="1200" b="1" dirty="0">
                <a:solidFill>
                  <a:schemeClr val="lt1"/>
                </a:solidFill>
                <a:latin typeface="Courier New"/>
                <a:cs typeface="Courier New"/>
              </a:rPr>
              <a:t> X:\</a:t>
            </a:r>
            <a:r>
              <a:rPr lang="en-US" sz="1200" b="1" dirty="0" err="1">
                <a:solidFill>
                  <a:schemeClr val="lt1"/>
                </a:solidFill>
                <a:latin typeface="Courier New"/>
                <a:cs typeface="Courier New"/>
              </a:rPr>
              <a:t>goucs</a:t>
            </a:r>
            <a:r>
              <a:rPr lang="en-US" sz="1200" b="1" dirty="0">
                <a:solidFill>
                  <a:schemeClr val="lt1"/>
                </a:solidFill>
                <a:latin typeface="Courier New"/>
                <a:cs typeface="Courier New"/>
              </a:rPr>
              <a:t>\</a:t>
            </a:r>
            <a:r>
              <a:rPr lang="en-US" sz="1200" b="1" dirty="0" err="1">
                <a:solidFill>
                  <a:schemeClr val="lt1"/>
                </a:solidFill>
                <a:latin typeface="Courier New"/>
                <a:cs typeface="Courier New"/>
              </a:rPr>
              <a:t>cmdwrappers</a:t>
            </a:r>
            <a:r>
              <a:rPr lang="en-US" sz="1200" b="1" dirty="0">
                <a:solidFill>
                  <a:schemeClr val="lt1"/>
                </a:solidFill>
                <a:latin typeface="Courier New"/>
                <a:cs typeface="Courier New"/>
              </a:rPr>
              <a:t>\</a:t>
            </a:r>
            <a:r>
              <a:rPr lang="en-US" sz="1200" b="1" dirty="0" err="1">
                <a:solidFill>
                  <a:schemeClr val="lt1"/>
                </a:solidFill>
                <a:latin typeface="Courier New"/>
                <a:cs typeface="Courier New"/>
              </a:rPr>
              <a:t>CreateNewVlan</a:t>
            </a:r>
            <a:r>
              <a:rPr lang="en-US" sz="1200" b="1" dirty="0">
                <a:solidFill>
                  <a:schemeClr val="lt1"/>
                </a:solidFill>
                <a:latin typeface="Courier New"/>
                <a:cs typeface="Courier New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08385" y="1826031"/>
            <a:ext cx="4479251" cy="646331"/>
          </a:xfrm>
          <a:prstGeom prst="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400" dirty="0"/>
              <a:t>Perform the task in UCS </a:t>
            </a:r>
            <a:r>
              <a:rPr lang="en-US" sz="1400" dirty="0" smtClean="0"/>
              <a:t>Manager</a:t>
            </a:r>
            <a:endParaRPr lang="en-US" sz="1400" dirty="0"/>
          </a:p>
          <a:p>
            <a:r>
              <a:rPr lang="en-US" sz="1400" dirty="0"/>
              <a:t>Use </a:t>
            </a:r>
            <a:r>
              <a:rPr lang="en-US" sz="1400" dirty="0" err="1"/>
              <a:t>goUCS</a:t>
            </a:r>
            <a:r>
              <a:rPr lang="en-US" sz="1400" dirty="0"/>
              <a:t> </a:t>
            </a:r>
            <a:r>
              <a:rPr lang="en-US" sz="1400" dirty="0" err="1"/>
              <a:t>filterlog</a:t>
            </a:r>
            <a:r>
              <a:rPr lang="en-US" sz="1400" dirty="0"/>
              <a:t> to capture the transaction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0049" y="5967553"/>
            <a:ext cx="841744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61C23"/>
                </a:solidFill>
              </a:rPr>
              <a:t>Available now on Cisco Developer Network: </a:t>
            </a:r>
            <a:r>
              <a:rPr lang="en-US" sz="1200" dirty="0" smtClean="0">
                <a:solidFill>
                  <a:srgbClr val="061C23"/>
                </a:solidFill>
              </a:rPr>
              <a:t>http://</a:t>
            </a:r>
            <a:r>
              <a:rPr lang="en-US" sz="1200" dirty="0" err="1" smtClean="0">
                <a:solidFill>
                  <a:srgbClr val="061C23"/>
                </a:solidFill>
              </a:rPr>
              <a:t>developer.cisco.com</a:t>
            </a:r>
            <a:r>
              <a:rPr lang="en-US" sz="1200" dirty="0" smtClean="0">
                <a:solidFill>
                  <a:srgbClr val="061C23"/>
                </a:solidFill>
              </a:rPr>
              <a:t>/web/</a:t>
            </a:r>
            <a:r>
              <a:rPr lang="en-US" sz="1200" dirty="0" err="1" smtClean="0">
                <a:solidFill>
                  <a:srgbClr val="061C23"/>
                </a:solidFill>
              </a:rPr>
              <a:t>unifiedcomputing</a:t>
            </a:r>
            <a:r>
              <a:rPr lang="en-US" sz="1200" dirty="0" smtClean="0">
                <a:solidFill>
                  <a:srgbClr val="061C23"/>
                </a:solidFill>
              </a:rPr>
              <a:t>/</a:t>
            </a:r>
            <a:r>
              <a:rPr lang="en-US" sz="1200" dirty="0" err="1" smtClean="0">
                <a:solidFill>
                  <a:srgbClr val="061C23"/>
                </a:solidFill>
              </a:rPr>
              <a:t>goucs</a:t>
            </a:r>
            <a:r>
              <a:rPr lang="en-US" sz="1200" dirty="0" smtClean="0">
                <a:solidFill>
                  <a:srgbClr val="061C23"/>
                </a:solidFill>
              </a:rPr>
              <a:t> </a:t>
            </a:r>
            <a:endParaRPr lang="en-US" sz="1200" dirty="0">
              <a:solidFill>
                <a:srgbClr val="061C2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65229" y="4034129"/>
            <a:ext cx="4045164" cy="646331"/>
          </a:xfrm>
          <a:prstGeom prst="rect">
            <a:avLst/>
          </a:prstGeom>
          <a:noFill/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100" dirty="0" smtClean="0">
                <a:solidFill>
                  <a:schemeClr val="accent3">
                    <a:lumMod val="10000"/>
                  </a:schemeClr>
                </a:solidFill>
              </a:rPr>
              <a:t>Create the </a:t>
            </a:r>
            <a:r>
              <a:rPr lang="en-US" sz="1100" dirty="0" err="1" smtClean="0">
                <a:solidFill>
                  <a:schemeClr val="accent3">
                    <a:lumMod val="10000"/>
                  </a:schemeClr>
                </a:solidFill>
              </a:rPr>
              <a:t>XMLwrapper</a:t>
            </a:r>
            <a:r>
              <a:rPr lang="en-US" sz="1100" dirty="0" smtClean="0">
                <a:solidFill>
                  <a:schemeClr val="accent3">
                    <a:lumMod val="10000"/>
                  </a:schemeClr>
                </a:solidFill>
              </a:rPr>
              <a:t> using the captured logs</a:t>
            </a:r>
          </a:p>
          <a:p>
            <a:r>
              <a:rPr lang="en-US" sz="1100" dirty="0" smtClean="0">
                <a:solidFill>
                  <a:schemeClr val="accent3">
                    <a:lumMod val="10000"/>
                  </a:schemeClr>
                </a:solidFill>
              </a:rPr>
              <a:t>Create variables for parameters</a:t>
            </a:r>
            <a:endParaRPr lang="en-US" sz="11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52500" y="5255326"/>
            <a:ext cx="6135137" cy="646331"/>
          </a:xfrm>
          <a:prstGeom prst="rect">
            <a:avLst/>
          </a:prstGeom>
          <a:noFill/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100" dirty="0" smtClean="0">
                <a:solidFill>
                  <a:schemeClr val="accent3">
                    <a:lumMod val="10000"/>
                  </a:schemeClr>
                </a:solidFill>
              </a:rPr>
              <a:t>Run the command on one or more UCS systems substituting values for variables</a:t>
            </a:r>
            <a:endParaRPr lang="en-US" sz="1100" dirty="0">
              <a:solidFill>
                <a:schemeClr val="accent3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0492700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4" y="1248229"/>
            <a:ext cx="7503109" cy="2907239"/>
          </a:xfrm>
        </p:spPr>
        <p:txBody>
          <a:bodyPr/>
          <a:lstStyle/>
          <a:p>
            <a:r>
              <a:rPr lang="en-US" sz="5400" dirty="0" smtClean="0">
                <a:solidFill>
                  <a:schemeClr val="tx1"/>
                </a:solidFill>
              </a:rPr>
              <a:t/>
            </a:r>
            <a:br>
              <a:rPr lang="en-US" sz="5400" dirty="0" smtClean="0">
                <a:solidFill>
                  <a:schemeClr val="tx1"/>
                </a:solidFill>
              </a:rPr>
            </a:br>
            <a:r>
              <a:rPr lang="en-US" sz="5400" dirty="0" smtClean="0"/>
              <a:t>UCS Architecture and Innovations</a:t>
            </a:r>
            <a:endParaRPr lang="en-US" sz="5400" dirty="0"/>
          </a:p>
        </p:txBody>
      </p:sp>
      <p:pic>
        <p:nvPicPr>
          <p:cNvPr id="6" name="Picture Placeholder 10" descr="Picture14.jpg"/>
          <p:cNvPicPr>
            <a:picLocks noChangeAspect="1"/>
          </p:cNvPicPr>
          <p:nvPr/>
        </p:nvPicPr>
        <p:blipFill>
          <a:blip r:embed="rId2" cstate="print"/>
          <a:srcRect t="3163" b="3163"/>
          <a:stretch>
            <a:fillRect/>
          </a:stretch>
        </p:blipFill>
        <p:spPr>
          <a:xfrm>
            <a:off x="5352234" y="5340"/>
            <a:ext cx="3800475" cy="23749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/>
          <p:nvPr/>
        </p:nvGrpSpPr>
        <p:grpSpPr>
          <a:xfrm>
            <a:off x="2033588" y="1447800"/>
            <a:ext cx="609600" cy="4730360"/>
            <a:chOff x="2033588" y="1600205"/>
            <a:chExt cx="609600" cy="4730360"/>
          </a:xfrm>
        </p:grpSpPr>
        <p:sp>
          <p:nvSpPr>
            <p:cNvPr id="161" name="Freeform 160"/>
            <p:cNvSpPr/>
            <p:nvPr/>
          </p:nvSpPr>
          <p:spPr>
            <a:xfrm rot="16200000">
              <a:off x="-22777" y="3731275"/>
              <a:ext cx="4730360" cy="468219"/>
            </a:xfrm>
            <a:custGeom>
              <a:avLst/>
              <a:gdLst>
                <a:gd name="connsiteX0" fmla="*/ 0 w 4920860"/>
                <a:gd name="connsiteY0" fmla="*/ 312065 h 624129"/>
                <a:gd name="connsiteX1" fmla="*/ 196070 w 4920860"/>
                <a:gd name="connsiteY1" fmla="*/ 0 h 624129"/>
                <a:gd name="connsiteX2" fmla="*/ 196070 w 4920860"/>
                <a:gd name="connsiteY2" fmla="*/ 0 h 624129"/>
                <a:gd name="connsiteX3" fmla="*/ 4724790 w 4920860"/>
                <a:gd name="connsiteY3" fmla="*/ 0 h 624129"/>
                <a:gd name="connsiteX4" fmla="*/ 4724790 w 4920860"/>
                <a:gd name="connsiteY4" fmla="*/ 0 h 624129"/>
                <a:gd name="connsiteX5" fmla="*/ 4920860 w 4920860"/>
                <a:gd name="connsiteY5" fmla="*/ 312065 h 624129"/>
                <a:gd name="connsiteX6" fmla="*/ 4724790 w 4920860"/>
                <a:gd name="connsiteY6" fmla="*/ 624129 h 624129"/>
                <a:gd name="connsiteX7" fmla="*/ 4724790 w 4920860"/>
                <a:gd name="connsiteY7" fmla="*/ 624129 h 624129"/>
                <a:gd name="connsiteX8" fmla="*/ 196070 w 4920860"/>
                <a:gd name="connsiteY8" fmla="*/ 624129 h 624129"/>
                <a:gd name="connsiteX9" fmla="*/ 196070 w 4920860"/>
                <a:gd name="connsiteY9" fmla="*/ 624129 h 624129"/>
                <a:gd name="connsiteX10" fmla="*/ 0 w 4920860"/>
                <a:gd name="connsiteY10" fmla="*/ 312065 h 624129"/>
                <a:gd name="connsiteX0" fmla="*/ 0 w 4730360"/>
                <a:gd name="connsiteY0" fmla="*/ 283494 h 624129"/>
                <a:gd name="connsiteX1" fmla="*/ 5570 w 4730360"/>
                <a:gd name="connsiteY1" fmla="*/ 0 h 624129"/>
                <a:gd name="connsiteX2" fmla="*/ 5570 w 4730360"/>
                <a:gd name="connsiteY2" fmla="*/ 0 h 624129"/>
                <a:gd name="connsiteX3" fmla="*/ 4534290 w 4730360"/>
                <a:gd name="connsiteY3" fmla="*/ 0 h 624129"/>
                <a:gd name="connsiteX4" fmla="*/ 4534290 w 4730360"/>
                <a:gd name="connsiteY4" fmla="*/ 0 h 624129"/>
                <a:gd name="connsiteX5" fmla="*/ 4730360 w 4730360"/>
                <a:gd name="connsiteY5" fmla="*/ 312065 h 624129"/>
                <a:gd name="connsiteX6" fmla="*/ 4534290 w 4730360"/>
                <a:gd name="connsiteY6" fmla="*/ 624129 h 624129"/>
                <a:gd name="connsiteX7" fmla="*/ 4534290 w 4730360"/>
                <a:gd name="connsiteY7" fmla="*/ 624129 h 624129"/>
                <a:gd name="connsiteX8" fmla="*/ 5570 w 4730360"/>
                <a:gd name="connsiteY8" fmla="*/ 624129 h 624129"/>
                <a:gd name="connsiteX9" fmla="*/ 5570 w 4730360"/>
                <a:gd name="connsiteY9" fmla="*/ 624129 h 624129"/>
                <a:gd name="connsiteX10" fmla="*/ 0 w 4730360"/>
                <a:gd name="connsiteY10" fmla="*/ 283494 h 62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30360" h="624129">
                  <a:moveTo>
                    <a:pt x="0" y="283494"/>
                  </a:moveTo>
                  <a:lnTo>
                    <a:pt x="5570" y="0"/>
                  </a:lnTo>
                  <a:lnTo>
                    <a:pt x="5570" y="0"/>
                  </a:lnTo>
                  <a:lnTo>
                    <a:pt x="4534290" y="0"/>
                  </a:lnTo>
                  <a:lnTo>
                    <a:pt x="4534290" y="0"/>
                  </a:lnTo>
                  <a:lnTo>
                    <a:pt x="4730360" y="312065"/>
                  </a:lnTo>
                  <a:lnTo>
                    <a:pt x="4534290" y="624129"/>
                  </a:lnTo>
                  <a:lnTo>
                    <a:pt x="4534290" y="624129"/>
                  </a:lnTo>
                  <a:lnTo>
                    <a:pt x="5570" y="624129"/>
                  </a:lnTo>
                  <a:lnTo>
                    <a:pt x="5570" y="624129"/>
                  </a:lnTo>
                  <a:cubicBezTo>
                    <a:pt x="3713" y="510584"/>
                    <a:pt x="1857" y="397039"/>
                    <a:pt x="0" y="28349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50000">
                  <a:srgbClr val="2C3948">
                    <a:alpha val="0"/>
                  </a:srgbClr>
                </a:gs>
                <a:gs pos="100000">
                  <a:schemeClr val="accent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>
                <a:defRPr/>
              </a:pPr>
              <a:endParaRPr lang="en-US" sz="1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17447" name="TextBox 162"/>
            <p:cNvSpPr txBox="1">
              <a:spLocks noChangeArrowheads="1"/>
            </p:cNvSpPr>
            <p:nvPr/>
          </p:nvSpPr>
          <p:spPr bwMode="auto">
            <a:xfrm>
              <a:off x="2033588" y="6062663"/>
              <a:ext cx="569912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dirty="0">
                  <a:solidFill>
                    <a:srgbClr val="FFFFFF"/>
                  </a:solidFill>
                </a:rPr>
                <a:t> FY10</a:t>
              </a:r>
            </a:p>
          </p:txBody>
        </p:sp>
        <p:sp>
          <p:nvSpPr>
            <p:cNvPr id="317448" name="TextBox 163"/>
            <p:cNvSpPr txBox="1">
              <a:spLocks noChangeArrowheads="1"/>
            </p:cNvSpPr>
            <p:nvPr/>
          </p:nvSpPr>
          <p:spPr bwMode="auto">
            <a:xfrm>
              <a:off x="2087563" y="1795463"/>
              <a:ext cx="555625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dirty="0">
                  <a:solidFill>
                    <a:srgbClr val="FFFFFF"/>
                  </a:solidFill>
                </a:rPr>
                <a:t>FY11</a:t>
              </a:r>
            </a:p>
          </p:txBody>
        </p:sp>
      </p:grpSp>
      <p:cxnSp>
        <p:nvCxnSpPr>
          <p:cNvPr id="166" name="Straight Connector 165"/>
          <p:cNvCxnSpPr/>
          <p:nvPr/>
        </p:nvCxnSpPr>
        <p:spPr bwMode="auto">
          <a:xfrm flipH="1" flipV="1">
            <a:off x="141288" y="2474976"/>
            <a:ext cx="2381250" cy="0"/>
          </a:xfrm>
          <a:prstGeom prst="line">
            <a:avLst/>
          </a:prstGeom>
          <a:solidFill>
            <a:srgbClr val="0183B7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sm" len="sm"/>
            <a:tailEnd type="oval" w="med" len="med"/>
          </a:ln>
          <a:effectLst/>
        </p:spPr>
      </p:cxnSp>
      <p:cxnSp>
        <p:nvCxnSpPr>
          <p:cNvPr id="167" name="Straight Connector 166"/>
          <p:cNvCxnSpPr/>
          <p:nvPr/>
        </p:nvCxnSpPr>
        <p:spPr bwMode="auto">
          <a:xfrm flipH="1" flipV="1">
            <a:off x="141288" y="3663696"/>
            <a:ext cx="2381250" cy="0"/>
          </a:xfrm>
          <a:prstGeom prst="line">
            <a:avLst/>
          </a:prstGeom>
          <a:solidFill>
            <a:srgbClr val="0183B7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sm" len="sm"/>
            <a:tailEnd type="oval" w="med" len="med"/>
          </a:ln>
          <a:effectLst/>
        </p:spPr>
      </p:cxnSp>
      <p:cxnSp>
        <p:nvCxnSpPr>
          <p:cNvPr id="169" name="Straight Connector 168"/>
          <p:cNvCxnSpPr/>
          <p:nvPr/>
        </p:nvCxnSpPr>
        <p:spPr bwMode="auto">
          <a:xfrm flipH="1" flipV="1">
            <a:off x="141288" y="4846320"/>
            <a:ext cx="2381250" cy="0"/>
          </a:xfrm>
          <a:prstGeom prst="line">
            <a:avLst/>
          </a:prstGeom>
          <a:solidFill>
            <a:srgbClr val="0183B7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sm" len="sm"/>
            <a:tailEnd type="oval" w="med" len="med"/>
          </a:ln>
          <a:effectLst/>
        </p:spPr>
      </p:cxnSp>
      <p:sp>
        <p:nvSpPr>
          <p:cNvPr id="171" name="Rectangle 170"/>
          <p:cNvSpPr/>
          <p:nvPr/>
        </p:nvSpPr>
        <p:spPr>
          <a:xfrm>
            <a:off x="0" y="2190750"/>
            <a:ext cx="1112767" cy="3077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71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SCALABLE</a:t>
            </a:r>
            <a:endParaRPr lang="en-US" sz="14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0" y="3416300"/>
            <a:ext cx="1947863" cy="3079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71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DYNAMIC</a:t>
            </a:r>
            <a:endParaRPr lang="en-US" sz="14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0" y="4584700"/>
            <a:ext cx="693469" cy="3077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71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OPEN</a:t>
            </a:r>
            <a:endParaRPr lang="en-US" sz="14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AutoShape 13"/>
          <p:cNvSpPr>
            <a:spLocks noChangeArrowheads="1"/>
          </p:cNvSpPr>
          <p:nvPr/>
        </p:nvSpPr>
        <p:spPr bwMode="auto">
          <a:xfrm>
            <a:off x="5410200" y="1964038"/>
            <a:ext cx="3733800" cy="3319167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chemeClr val="accent4">
                  <a:alpha val="69000"/>
                </a:schemeClr>
              </a:gs>
              <a:gs pos="100000">
                <a:schemeClr val="accent4"/>
              </a:gs>
            </a:gsLst>
            <a:lin ang="0" scaled="1"/>
            <a:tileRect/>
          </a:gradFill>
          <a:ln w="12700">
            <a:gradFill flip="none" rotWithShape="1">
              <a:gsLst>
                <a:gs pos="0">
                  <a:srgbClr val="536B87">
                    <a:alpha val="0"/>
                  </a:srgbClr>
                </a:gs>
                <a:gs pos="16000">
                  <a:srgbClr val="536B87"/>
                </a:gs>
                <a:gs pos="100000">
                  <a:srgbClr val="FC9446">
                    <a:alpha val="0"/>
                  </a:srgbClr>
                </a:gs>
              </a:gsLst>
              <a:lin ang="10800000" scaled="1"/>
              <a:tileRect/>
            </a:gradFill>
            <a:miter lim="800000"/>
            <a:headEnd/>
            <a:tailEnd/>
          </a:ln>
        </p:spPr>
        <p:txBody>
          <a:bodyPr wrap="none" lIns="73152" tIns="73152" rIns="274320" bIns="73152" anchor="ctr"/>
          <a:lstStyle/>
          <a:p>
            <a:pPr algn="r" defTabSz="814388">
              <a:defRPr/>
            </a:pPr>
            <a:endParaRPr lang="en-US" sz="1800" dirty="0">
              <a:solidFill>
                <a:srgbClr val="FFFFFF"/>
              </a:solidFill>
              <a:ea typeface="ＭＳ Ｐゴシック"/>
              <a:sym typeface="Arial" charset="0"/>
            </a:endParaRPr>
          </a:p>
        </p:txBody>
      </p:sp>
      <p:sp>
        <p:nvSpPr>
          <p:cNvPr id="35" name="AutoShape 18"/>
          <p:cNvSpPr>
            <a:spLocks noChangeArrowheads="1"/>
          </p:cNvSpPr>
          <p:nvPr/>
        </p:nvSpPr>
        <p:spPr bwMode="ltGray">
          <a:xfrm>
            <a:off x="3861162" y="1964038"/>
            <a:ext cx="3132305" cy="3319167"/>
          </a:xfrm>
          <a:prstGeom prst="homePlate">
            <a:avLst>
              <a:gd name="adj" fmla="val 28195"/>
            </a:avLst>
          </a:prstGeom>
          <a:gradFill rotWithShape="1">
            <a:gsLst>
              <a:gs pos="0">
                <a:srgbClr val="01A4E5">
                  <a:alpha val="0"/>
                </a:srgbClr>
              </a:gs>
              <a:gs pos="100000">
                <a:schemeClr val="tx1">
                  <a:lumMod val="75000"/>
                </a:schemeClr>
              </a:gs>
              <a:gs pos="33000">
                <a:schemeClr val="tx1"/>
              </a:gs>
            </a:gsLst>
            <a:lin ang="0" scaled="1"/>
          </a:gradFill>
          <a:ln w="12700">
            <a:gradFill>
              <a:gsLst>
                <a:gs pos="0">
                  <a:srgbClr val="38C5FE">
                    <a:alpha val="0"/>
                  </a:srgbClr>
                </a:gs>
                <a:gs pos="100000">
                  <a:srgbClr val="3CC7FE"/>
                </a:gs>
              </a:gsLst>
              <a:lin ang="0" scaled="0"/>
            </a:gradFill>
            <a:miter lim="800000"/>
            <a:headEnd/>
            <a:tailEnd/>
          </a:ln>
        </p:spPr>
        <p:txBody>
          <a:bodyPr wrap="none" lIns="73152" tIns="73152" rIns="274320" bIns="73152" anchor="ctr"/>
          <a:lstStyle/>
          <a:p>
            <a:pPr algn="r" defTabSz="814388">
              <a:defRPr/>
            </a:pPr>
            <a:endParaRPr lang="en-US" sz="1800">
              <a:solidFill>
                <a:srgbClr val="FFFFFF"/>
              </a:solidFill>
              <a:ea typeface="ＭＳ Ｐゴシック"/>
              <a:sym typeface="Arial" charset="0"/>
            </a:endParaRPr>
          </a:p>
        </p:txBody>
      </p:sp>
      <p:sp>
        <p:nvSpPr>
          <p:cNvPr id="317502" name="Title 4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Cisco Unified Computing</a:t>
            </a:r>
          </a:p>
        </p:txBody>
      </p:sp>
      <p:sp>
        <p:nvSpPr>
          <p:cNvPr id="56" name="TextBox 152"/>
          <p:cNvSpPr txBox="1">
            <a:spLocks noChangeArrowheads="1"/>
          </p:cNvSpPr>
          <p:nvPr/>
        </p:nvSpPr>
        <p:spPr bwMode="auto">
          <a:xfrm>
            <a:off x="4740628" y="2478704"/>
            <a:ext cx="2027910" cy="23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1600" dirty="0">
                <a:solidFill>
                  <a:srgbClr val="FFFFFF"/>
                </a:solidFill>
              </a:rPr>
              <a:t>Unified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br>
              <a:rPr lang="en-US" sz="1600" dirty="0" smtClean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rgbClr val="FFFFFF"/>
                </a:solidFill>
              </a:rPr>
              <a:t>Management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7" name="TextBox 152"/>
          <p:cNvSpPr txBox="1">
            <a:spLocks noChangeArrowheads="1"/>
          </p:cNvSpPr>
          <p:nvPr/>
        </p:nvSpPr>
        <p:spPr bwMode="auto">
          <a:xfrm>
            <a:off x="4740628" y="2902856"/>
            <a:ext cx="2027910" cy="23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1600" dirty="0">
                <a:solidFill>
                  <a:srgbClr val="FFFFFF"/>
                </a:solidFill>
              </a:rPr>
              <a:t>Open API</a:t>
            </a:r>
          </a:p>
        </p:txBody>
      </p:sp>
      <p:sp>
        <p:nvSpPr>
          <p:cNvPr id="58" name="TextBox 152"/>
          <p:cNvSpPr txBox="1">
            <a:spLocks noChangeArrowheads="1"/>
          </p:cNvSpPr>
          <p:nvPr/>
        </p:nvSpPr>
        <p:spPr bwMode="auto">
          <a:xfrm>
            <a:off x="4734836" y="3328306"/>
            <a:ext cx="2464443" cy="23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1600" dirty="0">
                <a:solidFill>
                  <a:srgbClr val="FFFFFF"/>
                </a:solidFill>
              </a:rPr>
              <a:t>Service Profile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br>
              <a:rPr lang="en-US" sz="1600" dirty="0" smtClean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rgbClr val="FFFFFF"/>
                </a:solidFill>
              </a:rPr>
              <a:t>HW </a:t>
            </a:r>
            <a:r>
              <a:rPr lang="en-US" sz="1600" dirty="0">
                <a:solidFill>
                  <a:srgbClr val="FFFFFF"/>
                </a:solidFill>
              </a:rPr>
              <a:t>Abstraction</a:t>
            </a:r>
          </a:p>
        </p:txBody>
      </p:sp>
      <p:sp>
        <p:nvSpPr>
          <p:cNvPr id="59" name="TextBox 152"/>
          <p:cNvSpPr txBox="1">
            <a:spLocks noChangeArrowheads="1"/>
          </p:cNvSpPr>
          <p:nvPr/>
        </p:nvSpPr>
        <p:spPr bwMode="auto">
          <a:xfrm>
            <a:off x="4740628" y="3753756"/>
            <a:ext cx="2027910" cy="23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1600">
                <a:solidFill>
                  <a:srgbClr val="FFFFFF"/>
                </a:solidFill>
              </a:rPr>
              <a:t>Unified Fabric</a:t>
            </a:r>
          </a:p>
        </p:txBody>
      </p:sp>
      <p:sp>
        <p:nvSpPr>
          <p:cNvPr id="60" name="TextBox 152"/>
          <p:cNvSpPr txBox="1">
            <a:spLocks noChangeArrowheads="1"/>
          </p:cNvSpPr>
          <p:nvPr/>
        </p:nvSpPr>
        <p:spPr bwMode="auto">
          <a:xfrm>
            <a:off x="4740628" y="4179206"/>
            <a:ext cx="2027910" cy="23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1600">
                <a:solidFill>
                  <a:srgbClr val="FFFFFF"/>
                </a:solidFill>
              </a:rPr>
              <a:t>Virtual Interfaces</a:t>
            </a:r>
          </a:p>
        </p:txBody>
      </p:sp>
      <p:sp>
        <p:nvSpPr>
          <p:cNvPr id="61" name="TextBox 152"/>
          <p:cNvSpPr txBox="1">
            <a:spLocks noChangeArrowheads="1"/>
          </p:cNvSpPr>
          <p:nvPr/>
        </p:nvSpPr>
        <p:spPr bwMode="auto">
          <a:xfrm>
            <a:off x="4728459" y="4534617"/>
            <a:ext cx="2027910" cy="23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1600">
                <a:solidFill>
                  <a:srgbClr val="FFFFFF"/>
                </a:solidFill>
              </a:rPr>
              <a:t>Extended Memory</a:t>
            </a:r>
          </a:p>
        </p:txBody>
      </p:sp>
      <p:sp>
        <p:nvSpPr>
          <p:cNvPr id="62" name="TextBox 152"/>
          <p:cNvSpPr txBox="1">
            <a:spLocks noChangeArrowheads="1"/>
          </p:cNvSpPr>
          <p:nvPr/>
        </p:nvSpPr>
        <p:spPr bwMode="auto">
          <a:xfrm>
            <a:off x="7052059" y="2440752"/>
            <a:ext cx="2027910" cy="23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1600" dirty="0">
                <a:solidFill>
                  <a:srgbClr val="FFFFFF"/>
                </a:solidFill>
              </a:rPr>
              <a:t>Rapid Deployment</a:t>
            </a:r>
          </a:p>
        </p:txBody>
      </p:sp>
      <p:sp>
        <p:nvSpPr>
          <p:cNvPr id="63" name="TextBox 152"/>
          <p:cNvSpPr txBox="1">
            <a:spLocks noChangeArrowheads="1"/>
          </p:cNvSpPr>
          <p:nvPr/>
        </p:nvSpPr>
        <p:spPr bwMode="auto">
          <a:xfrm>
            <a:off x="7052059" y="2865712"/>
            <a:ext cx="2027910" cy="23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1600">
                <a:solidFill>
                  <a:srgbClr val="FFFFFF"/>
                </a:solidFill>
              </a:rPr>
              <a:t>Workload Mobility</a:t>
            </a:r>
          </a:p>
        </p:txBody>
      </p:sp>
      <p:sp>
        <p:nvSpPr>
          <p:cNvPr id="64" name="TextBox 152"/>
          <p:cNvSpPr txBox="1">
            <a:spLocks noChangeArrowheads="1"/>
          </p:cNvSpPr>
          <p:nvPr/>
        </p:nvSpPr>
        <p:spPr bwMode="auto">
          <a:xfrm>
            <a:off x="7052059" y="3290671"/>
            <a:ext cx="2027910" cy="23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1600">
                <a:solidFill>
                  <a:srgbClr val="FFFFFF"/>
                </a:solidFill>
              </a:rPr>
              <a:t>Optimized Scaling</a:t>
            </a:r>
          </a:p>
        </p:txBody>
      </p:sp>
      <p:sp>
        <p:nvSpPr>
          <p:cNvPr id="65" name="TextBox 152"/>
          <p:cNvSpPr txBox="1">
            <a:spLocks noChangeArrowheads="1"/>
          </p:cNvSpPr>
          <p:nvPr/>
        </p:nvSpPr>
        <p:spPr bwMode="auto">
          <a:xfrm>
            <a:off x="7052059" y="3715631"/>
            <a:ext cx="2027910" cy="23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1600">
                <a:solidFill>
                  <a:srgbClr val="FFFFFF"/>
                </a:solidFill>
              </a:rPr>
              <a:t>Simplified Operations</a:t>
            </a:r>
          </a:p>
        </p:txBody>
      </p:sp>
      <p:sp>
        <p:nvSpPr>
          <p:cNvPr id="66" name="TextBox 152"/>
          <p:cNvSpPr txBox="1">
            <a:spLocks noChangeArrowheads="1"/>
          </p:cNvSpPr>
          <p:nvPr/>
        </p:nvSpPr>
        <p:spPr bwMode="auto">
          <a:xfrm>
            <a:off x="7052059" y="4140590"/>
            <a:ext cx="2027910" cy="23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1600">
                <a:solidFill>
                  <a:srgbClr val="FFFFFF"/>
                </a:solidFill>
              </a:rPr>
              <a:t>Unified IT Workflows</a:t>
            </a:r>
          </a:p>
        </p:txBody>
      </p:sp>
      <p:sp>
        <p:nvSpPr>
          <p:cNvPr id="67" name="TextBox 152"/>
          <p:cNvSpPr txBox="1">
            <a:spLocks noChangeArrowheads="1"/>
          </p:cNvSpPr>
          <p:nvPr/>
        </p:nvSpPr>
        <p:spPr bwMode="auto">
          <a:xfrm>
            <a:off x="7039890" y="4495800"/>
            <a:ext cx="2027910" cy="23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1600" dirty="0">
                <a:solidFill>
                  <a:srgbClr val="FFFFFF"/>
                </a:solidFill>
              </a:rPr>
              <a:t>Lower TCO</a:t>
            </a:r>
          </a:p>
        </p:txBody>
      </p:sp>
      <p:grpSp>
        <p:nvGrpSpPr>
          <p:cNvPr id="3" name="Group 273"/>
          <p:cNvGrpSpPr>
            <a:grpSpLocks/>
          </p:cNvGrpSpPr>
          <p:nvPr/>
        </p:nvGrpSpPr>
        <p:grpSpPr bwMode="auto">
          <a:xfrm>
            <a:off x="1731356" y="2171705"/>
            <a:ext cx="2930525" cy="2928938"/>
            <a:chOff x="3878009" y="4445637"/>
            <a:chExt cx="765524" cy="765523"/>
          </a:xfrm>
        </p:grpSpPr>
        <p:sp>
          <p:nvSpPr>
            <p:cNvPr id="34" name="Oval 33"/>
            <p:cNvSpPr/>
            <p:nvPr/>
          </p:nvSpPr>
          <p:spPr bwMode="auto">
            <a:xfrm>
              <a:off x="3878009" y="4445637"/>
              <a:ext cx="765524" cy="765523"/>
            </a:xfrm>
            <a:prstGeom prst="ellipse">
              <a:avLst/>
            </a:prstGeom>
            <a:gradFill flip="none" rotWithShape="1">
              <a:gsLst>
                <a:gs pos="82000">
                  <a:srgbClr val="1E2732"/>
                </a:gs>
                <a:gs pos="100000">
                  <a:srgbClr val="171E27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82124" tIns="41061" rIns="82124" bIns="41061" anchor="ctr"/>
            <a:lstStyle/>
            <a:p>
              <a:pPr algn="ctr" defTabSz="814388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oup 266"/>
            <p:cNvGrpSpPr>
              <a:grpSpLocks/>
            </p:cNvGrpSpPr>
            <p:nvPr/>
          </p:nvGrpSpPr>
          <p:grpSpPr bwMode="auto">
            <a:xfrm>
              <a:off x="4014443" y="4565963"/>
              <a:ext cx="483947" cy="516987"/>
              <a:chOff x="4062068" y="4565963"/>
              <a:chExt cx="483947" cy="516987"/>
            </a:xfrm>
          </p:grpSpPr>
          <p:sp>
            <p:nvSpPr>
              <p:cNvPr id="37" name="Freeform 7"/>
              <p:cNvSpPr>
                <a:spLocks noEditPoints="1"/>
              </p:cNvSpPr>
              <p:nvPr/>
            </p:nvSpPr>
            <p:spPr bwMode="auto">
              <a:xfrm>
                <a:off x="4405019" y="4676746"/>
                <a:ext cx="140996" cy="324050"/>
              </a:xfrm>
              <a:custGeom>
                <a:avLst/>
                <a:gdLst/>
                <a:ahLst/>
                <a:cxnLst>
                  <a:cxn ang="0">
                    <a:pos x="153" y="0"/>
                  </a:cxn>
                  <a:cxn ang="0">
                    <a:pos x="14" y="0"/>
                  </a:cxn>
                  <a:cxn ang="0">
                    <a:pos x="0" y="14"/>
                  </a:cxn>
                  <a:cxn ang="0">
                    <a:pos x="0" y="370"/>
                  </a:cxn>
                  <a:cxn ang="0">
                    <a:pos x="14" y="384"/>
                  </a:cxn>
                  <a:cxn ang="0">
                    <a:pos x="153" y="384"/>
                  </a:cxn>
                  <a:cxn ang="0">
                    <a:pos x="167" y="370"/>
                  </a:cxn>
                  <a:cxn ang="0">
                    <a:pos x="167" y="14"/>
                  </a:cxn>
                  <a:cxn ang="0">
                    <a:pos x="153" y="0"/>
                  </a:cxn>
                  <a:cxn ang="0">
                    <a:pos x="135" y="340"/>
                  </a:cxn>
                  <a:cxn ang="0">
                    <a:pos x="121" y="354"/>
                  </a:cxn>
                  <a:cxn ang="0">
                    <a:pos x="42" y="354"/>
                  </a:cxn>
                  <a:cxn ang="0">
                    <a:pos x="28" y="340"/>
                  </a:cxn>
                  <a:cxn ang="0">
                    <a:pos x="28" y="245"/>
                  </a:cxn>
                  <a:cxn ang="0">
                    <a:pos x="42" y="231"/>
                  </a:cxn>
                  <a:cxn ang="0">
                    <a:pos x="121" y="231"/>
                  </a:cxn>
                  <a:cxn ang="0">
                    <a:pos x="135" y="245"/>
                  </a:cxn>
                  <a:cxn ang="0">
                    <a:pos x="135" y="340"/>
                  </a:cxn>
                  <a:cxn ang="0">
                    <a:pos x="121" y="215"/>
                  </a:cxn>
                  <a:cxn ang="0">
                    <a:pos x="42" y="215"/>
                  </a:cxn>
                  <a:cxn ang="0">
                    <a:pos x="28" y="202"/>
                  </a:cxn>
                  <a:cxn ang="0">
                    <a:pos x="42" y="188"/>
                  </a:cxn>
                  <a:cxn ang="0">
                    <a:pos x="121" y="188"/>
                  </a:cxn>
                  <a:cxn ang="0">
                    <a:pos x="135" y="202"/>
                  </a:cxn>
                  <a:cxn ang="0">
                    <a:pos x="121" y="215"/>
                  </a:cxn>
                  <a:cxn ang="0">
                    <a:pos x="121" y="175"/>
                  </a:cxn>
                  <a:cxn ang="0">
                    <a:pos x="42" y="175"/>
                  </a:cxn>
                  <a:cxn ang="0">
                    <a:pos x="28" y="162"/>
                  </a:cxn>
                  <a:cxn ang="0">
                    <a:pos x="42" y="148"/>
                  </a:cxn>
                  <a:cxn ang="0">
                    <a:pos x="121" y="148"/>
                  </a:cxn>
                  <a:cxn ang="0">
                    <a:pos x="135" y="162"/>
                  </a:cxn>
                  <a:cxn ang="0">
                    <a:pos x="121" y="175"/>
                  </a:cxn>
                </a:cxnLst>
                <a:rect l="0" t="0" r="r" b="b"/>
                <a:pathLst>
                  <a:path w="167" h="384">
                    <a:moveTo>
                      <a:pt x="153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370"/>
                      <a:pt x="0" y="370"/>
                      <a:pt x="0" y="370"/>
                    </a:cubicBezTo>
                    <a:cubicBezTo>
                      <a:pt x="0" y="378"/>
                      <a:pt x="6" y="384"/>
                      <a:pt x="14" y="384"/>
                    </a:cubicBezTo>
                    <a:cubicBezTo>
                      <a:pt x="153" y="384"/>
                      <a:pt x="153" y="384"/>
                      <a:pt x="153" y="384"/>
                    </a:cubicBezTo>
                    <a:cubicBezTo>
                      <a:pt x="161" y="384"/>
                      <a:pt x="167" y="378"/>
                      <a:pt x="167" y="370"/>
                    </a:cubicBezTo>
                    <a:cubicBezTo>
                      <a:pt x="167" y="14"/>
                      <a:pt x="167" y="14"/>
                      <a:pt x="167" y="14"/>
                    </a:cubicBezTo>
                    <a:cubicBezTo>
                      <a:pt x="167" y="6"/>
                      <a:pt x="161" y="0"/>
                      <a:pt x="153" y="0"/>
                    </a:cubicBezTo>
                    <a:close/>
                    <a:moveTo>
                      <a:pt x="135" y="340"/>
                    </a:moveTo>
                    <a:cubicBezTo>
                      <a:pt x="135" y="348"/>
                      <a:pt x="129" y="354"/>
                      <a:pt x="121" y="354"/>
                    </a:cubicBezTo>
                    <a:cubicBezTo>
                      <a:pt x="42" y="354"/>
                      <a:pt x="42" y="354"/>
                      <a:pt x="42" y="354"/>
                    </a:cubicBezTo>
                    <a:cubicBezTo>
                      <a:pt x="34" y="354"/>
                      <a:pt x="28" y="348"/>
                      <a:pt x="28" y="340"/>
                    </a:cubicBezTo>
                    <a:cubicBezTo>
                      <a:pt x="28" y="245"/>
                      <a:pt x="28" y="245"/>
                      <a:pt x="28" y="245"/>
                    </a:cubicBezTo>
                    <a:cubicBezTo>
                      <a:pt x="28" y="237"/>
                      <a:pt x="34" y="231"/>
                      <a:pt x="42" y="231"/>
                    </a:cubicBezTo>
                    <a:cubicBezTo>
                      <a:pt x="121" y="231"/>
                      <a:pt x="121" y="231"/>
                      <a:pt x="121" y="231"/>
                    </a:cubicBezTo>
                    <a:cubicBezTo>
                      <a:pt x="129" y="231"/>
                      <a:pt x="135" y="237"/>
                      <a:pt x="135" y="245"/>
                    </a:cubicBezTo>
                    <a:lnTo>
                      <a:pt x="135" y="340"/>
                    </a:lnTo>
                    <a:close/>
                    <a:moveTo>
                      <a:pt x="121" y="215"/>
                    </a:moveTo>
                    <a:cubicBezTo>
                      <a:pt x="42" y="215"/>
                      <a:pt x="42" y="215"/>
                      <a:pt x="42" y="215"/>
                    </a:cubicBezTo>
                    <a:cubicBezTo>
                      <a:pt x="34" y="215"/>
                      <a:pt x="28" y="209"/>
                      <a:pt x="28" y="202"/>
                    </a:cubicBezTo>
                    <a:cubicBezTo>
                      <a:pt x="28" y="194"/>
                      <a:pt x="34" y="188"/>
                      <a:pt x="42" y="188"/>
                    </a:cubicBezTo>
                    <a:cubicBezTo>
                      <a:pt x="121" y="188"/>
                      <a:pt x="121" y="188"/>
                      <a:pt x="121" y="188"/>
                    </a:cubicBezTo>
                    <a:cubicBezTo>
                      <a:pt x="129" y="188"/>
                      <a:pt x="135" y="194"/>
                      <a:pt x="135" y="202"/>
                    </a:cubicBezTo>
                    <a:cubicBezTo>
                      <a:pt x="135" y="209"/>
                      <a:pt x="129" y="215"/>
                      <a:pt x="121" y="215"/>
                    </a:cubicBezTo>
                    <a:close/>
                    <a:moveTo>
                      <a:pt x="121" y="175"/>
                    </a:moveTo>
                    <a:cubicBezTo>
                      <a:pt x="42" y="175"/>
                      <a:pt x="42" y="175"/>
                      <a:pt x="42" y="175"/>
                    </a:cubicBezTo>
                    <a:cubicBezTo>
                      <a:pt x="34" y="175"/>
                      <a:pt x="28" y="169"/>
                      <a:pt x="28" y="162"/>
                    </a:cubicBezTo>
                    <a:cubicBezTo>
                      <a:pt x="28" y="154"/>
                      <a:pt x="34" y="148"/>
                      <a:pt x="42" y="148"/>
                    </a:cubicBezTo>
                    <a:cubicBezTo>
                      <a:pt x="121" y="148"/>
                      <a:pt x="121" y="148"/>
                      <a:pt x="121" y="148"/>
                    </a:cubicBezTo>
                    <a:cubicBezTo>
                      <a:pt x="129" y="148"/>
                      <a:pt x="135" y="154"/>
                      <a:pt x="135" y="162"/>
                    </a:cubicBezTo>
                    <a:cubicBezTo>
                      <a:pt x="135" y="169"/>
                      <a:pt x="129" y="175"/>
                      <a:pt x="121" y="175"/>
                    </a:cubicBezTo>
                    <a:close/>
                  </a:path>
                </a:pathLst>
              </a:custGeom>
              <a:solidFill>
                <a:srgbClr val="92D050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kern="0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</a:p>
            </p:txBody>
          </p:sp>
          <p:sp>
            <p:nvSpPr>
              <p:cNvPr id="38" name="Freeform 7"/>
              <p:cNvSpPr>
                <a:spLocks noEditPoints="1"/>
              </p:cNvSpPr>
              <p:nvPr/>
            </p:nvSpPr>
            <p:spPr bwMode="auto">
              <a:xfrm>
                <a:off x="4062068" y="4672182"/>
                <a:ext cx="140996" cy="324051"/>
              </a:xfrm>
              <a:custGeom>
                <a:avLst/>
                <a:gdLst/>
                <a:ahLst/>
                <a:cxnLst>
                  <a:cxn ang="0">
                    <a:pos x="153" y="0"/>
                  </a:cxn>
                  <a:cxn ang="0">
                    <a:pos x="14" y="0"/>
                  </a:cxn>
                  <a:cxn ang="0">
                    <a:pos x="0" y="14"/>
                  </a:cxn>
                  <a:cxn ang="0">
                    <a:pos x="0" y="370"/>
                  </a:cxn>
                  <a:cxn ang="0">
                    <a:pos x="14" y="384"/>
                  </a:cxn>
                  <a:cxn ang="0">
                    <a:pos x="153" y="384"/>
                  </a:cxn>
                  <a:cxn ang="0">
                    <a:pos x="167" y="370"/>
                  </a:cxn>
                  <a:cxn ang="0">
                    <a:pos x="167" y="14"/>
                  </a:cxn>
                  <a:cxn ang="0">
                    <a:pos x="153" y="0"/>
                  </a:cxn>
                  <a:cxn ang="0">
                    <a:pos x="135" y="340"/>
                  </a:cxn>
                  <a:cxn ang="0">
                    <a:pos x="121" y="354"/>
                  </a:cxn>
                  <a:cxn ang="0">
                    <a:pos x="42" y="354"/>
                  </a:cxn>
                  <a:cxn ang="0">
                    <a:pos x="28" y="340"/>
                  </a:cxn>
                  <a:cxn ang="0">
                    <a:pos x="28" y="245"/>
                  </a:cxn>
                  <a:cxn ang="0">
                    <a:pos x="42" y="231"/>
                  </a:cxn>
                  <a:cxn ang="0">
                    <a:pos x="121" y="231"/>
                  </a:cxn>
                  <a:cxn ang="0">
                    <a:pos x="135" y="245"/>
                  </a:cxn>
                  <a:cxn ang="0">
                    <a:pos x="135" y="340"/>
                  </a:cxn>
                  <a:cxn ang="0">
                    <a:pos x="121" y="215"/>
                  </a:cxn>
                  <a:cxn ang="0">
                    <a:pos x="42" y="215"/>
                  </a:cxn>
                  <a:cxn ang="0">
                    <a:pos x="28" y="202"/>
                  </a:cxn>
                  <a:cxn ang="0">
                    <a:pos x="42" y="188"/>
                  </a:cxn>
                  <a:cxn ang="0">
                    <a:pos x="121" y="188"/>
                  </a:cxn>
                  <a:cxn ang="0">
                    <a:pos x="135" y="202"/>
                  </a:cxn>
                  <a:cxn ang="0">
                    <a:pos x="121" y="215"/>
                  </a:cxn>
                  <a:cxn ang="0">
                    <a:pos x="121" y="175"/>
                  </a:cxn>
                  <a:cxn ang="0">
                    <a:pos x="42" y="175"/>
                  </a:cxn>
                  <a:cxn ang="0">
                    <a:pos x="28" y="162"/>
                  </a:cxn>
                  <a:cxn ang="0">
                    <a:pos x="42" y="148"/>
                  </a:cxn>
                  <a:cxn ang="0">
                    <a:pos x="121" y="148"/>
                  </a:cxn>
                  <a:cxn ang="0">
                    <a:pos x="135" y="162"/>
                  </a:cxn>
                  <a:cxn ang="0">
                    <a:pos x="121" y="175"/>
                  </a:cxn>
                </a:cxnLst>
                <a:rect l="0" t="0" r="r" b="b"/>
                <a:pathLst>
                  <a:path w="167" h="384">
                    <a:moveTo>
                      <a:pt x="153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370"/>
                      <a:pt x="0" y="370"/>
                      <a:pt x="0" y="370"/>
                    </a:cubicBezTo>
                    <a:cubicBezTo>
                      <a:pt x="0" y="378"/>
                      <a:pt x="6" y="384"/>
                      <a:pt x="14" y="384"/>
                    </a:cubicBezTo>
                    <a:cubicBezTo>
                      <a:pt x="153" y="384"/>
                      <a:pt x="153" y="384"/>
                      <a:pt x="153" y="384"/>
                    </a:cubicBezTo>
                    <a:cubicBezTo>
                      <a:pt x="161" y="384"/>
                      <a:pt x="167" y="378"/>
                      <a:pt x="167" y="370"/>
                    </a:cubicBezTo>
                    <a:cubicBezTo>
                      <a:pt x="167" y="14"/>
                      <a:pt x="167" y="14"/>
                      <a:pt x="167" y="14"/>
                    </a:cubicBezTo>
                    <a:cubicBezTo>
                      <a:pt x="167" y="6"/>
                      <a:pt x="161" y="0"/>
                      <a:pt x="153" y="0"/>
                    </a:cubicBezTo>
                    <a:close/>
                    <a:moveTo>
                      <a:pt x="135" y="340"/>
                    </a:moveTo>
                    <a:cubicBezTo>
                      <a:pt x="135" y="348"/>
                      <a:pt x="129" y="354"/>
                      <a:pt x="121" y="354"/>
                    </a:cubicBezTo>
                    <a:cubicBezTo>
                      <a:pt x="42" y="354"/>
                      <a:pt x="42" y="354"/>
                      <a:pt x="42" y="354"/>
                    </a:cubicBezTo>
                    <a:cubicBezTo>
                      <a:pt x="34" y="354"/>
                      <a:pt x="28" y="348"/>
                      <a:pt x="28" y="340"/>
                    </a:cubicBezTo>
                    <a:cubicBezTo>
                      <a:pt x="28" y="245"/>
                      <a:pt x="28" y="245"/>
                      <a:pt x="28" y="245"/>
                    </a:cubicBezTo>
                    <a:cubicBezTo>
                      <a:pt x="28" y="237"/>
                      <a:pt x="34" y="231"/>
                      <a:pt x="42" y="231"/>
                    </a:cubicBezTo>
                    <a:cubicBezTo>
                      <a:pt x="121" y="231"/>
                      <a:pt x="121" y="231"/>
                      <a:pt x="121" y="231"/>
                    </a:cubicBezTo>
                    <a:cubicBezTo>
                      <a:pt x="129" y="231"/>
                      <a:pt x="135" y="237"/>
                      <a:pt x="135" y="245"/>
                    </a:cubicBezTo>
                    <a:lnTo>
                      <a:pt x="135" y="340"/>
                    </a:lnTo>
                    <a:close/>
                    <a:moveTo>
                      <a:pt x="121" y="215"/>
                    </a:moveTo>
                    <a:cubicBezTo>
                      <a:pt x="42" y="215"/>
                      <a:pt x="42" y="215"/>
                      <a:pt x="42" y="215"/>
                    </a:cubicBezTo>
                    <a:cubicBezTo>
                      <a:pt x="34" y="215"/>
                      <a:pt x="28" y="209"/>
                      <a:pt x="28" y="202"/>
                    </a:cubicBezTo>
                    <a:cubicBezTo>
                      <a:pt x="28" y="194"/>
                      <a:pt x="34" y="188"/>
                      <a:pt x="42" y="188"/>
                    </a:cubicBezTo>
                    <a:cubicBezTo>
                      <a:pt x="121" y="188"/>
                      <a:pt x="121" y="188"/>
                      <a:pt x="121" y="188"/>
                    </a:cubicBezTo>
                    <a:cubicBezTo>
                      <a:pt x="129" y="188"/>
                      <a:pt x="135" y="194"/>
                      <a:pt x="135" y="202"/>
                    </a:cubicBezTo>
                    <a:cubicBezTo>
                      <a:pt x="135" y="209"/>
                      <a:pt x="129" y="215"/>
                      <a:pt x="121" y="215"/>
                    </a:cubicBezTo>
                    <a:close/>
                    <a:moveTo>
                      <a:pt x="121" y="175"/>
                    </a:moveTo>
                    <a:cubicBezTo>
                      <a:pt x="42" y="175"/>
                      <a:pt x="42" y="175"/>
                      <a:pt x="42" y="175"/>
                    </a:cubicBezTo>
                    <a:cubicBezTo>
                      <a:pt x="34" y="175"/>
                      <a:pt x="28" y="169"/>
                      <a:pt x="28" y="162"/>
                    </a:cubicBezTo>
                    <a:cubicBezTo>
                      <a:pt x="28" y="154"/>
                      <a:pt x="34" y="148"/>
                      <a:pt x="42" y="148"/>
                    </a:cubicBezTo>
                    <a:cubicBezTo>
                      <a:pt x="121" y="148"/>
                      <a:pt x="121" y="148"/>
                      <a:pt x="121" y="148"/>
                    </a:cubicBezTo>
                    <a:cubicBezTo>
                      <a:pt x="129" y="148"/>
                      <a:pt x="135" y="154"/>
                      <a:pt x="135" y="162"/>
                    </a:cubicBezTo>
                    <a:cubicBezTo>
                      <a:pt x="135" y="169"/>
                      <a:pt x="129" y="175"/>
                      <a:pt x="121" y="175"/>
                    </a:cubicBezTo>
                    <a:close/>
                  </a:path>
                </a:pathLst>
              </a:custGeom>
              <a:solidFill>
                <a:srgbClr val="92D050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kern="0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</a:p>
            </p:txBody>
          </p:sp>
          <p:sp>
            <p:nvSpPr>
              <p:cNvPr id="39" name="Freeform 7"/>
              <p:cNvSpPr>
                <a:spLocks noEditPoints="1"/>
              </p:cNvSpPr>
              <p:nvPr/>
            </p:nvSpPr>
            <p:spPr bwMode="auto">
              <a:xfrm>
                <a:off x="4191453" y="4565963"/>
                <a:ext cx="225178" cy="516987"/>
              </a:xfrm>
              <a:custGeom>
                <a:avLst/>
                <a:gdLst/>
                <a:ahLst/>
                <a:cxnLst>
                  <a:cxn ang="0">
                    <a:pos x="153" y="0"/>
                  </a:cxn>
                  <a:cxn ang="0">
                    <a:pos x="14" y="0"/>
                  </a:cxn>
                  <a:cxn ang="0">
                    <a:pos x="0" y="14"/>
                  </a:cxn>
                  <a:cxn ang="0">
                    <a:pos x="0" y="370"/>
                  </a:cxn>
                  <a:cxn ang="0">
                    <a:pos x="14" y="384"/>
                  </a:cxn>
                  <a:cxn ang="0">
                    <a:pos x="153" y="384"/>
                  </a:cxn>
                  <a:cxn ang="0">
                    <a:pos x="167" y="370"/>
                  </a:cxn>
                  <a:cxn ang="0">
                    <a:pos x="167" y="14"/>
                  </a:cxn>
                  <a:cxn ang="0">
                    <a:pos x="153" y="0"/>
                  </a:cxn>
                  <a:cxn ang="0">
                    <a:pos x="135" y="340"/>
                  </a:cxn>
                  <a:cxn ang="0">
                    <a:pos x="121" y="354"/>
                  </a:cxn>
                  <a:cxn ang="0">
                    <a:pos x="42" y="354"/>
                  </a:cxn>
                  <a:cxn ang="0">
                    <a:pos x="28" y="340"/>
                  </a:cxn>
                  <a:cxn ang="0">
                    <a:pos x="28" y="245"/>
                  </a:cxn>
                  <a:cxn ang="0">
                    <a:pos x="42" y="231"/>
                  </a:cxn>
                  <a:cxn ang="0">
                    <a:pos x="121" y="231"/>
                  </a:cxn>
                  <a:cxn ang="0">
                    <a:pos x="135" y="245"/>
                  </a:cxn>
                  <a:cxn ang="0">
                    <a:pos x="135" y="340"/>
                  </a:cxn>
                  <a:cxn ang="0">
                    <a:pos x="121" y="215"/>
                  </a:cxn>
                  <a:cxn ang="0">
                    <a:pos x="42" y="215"/>
                  </a:cxn>
                  <a:cxn ang="0">
                    <a:pos x="28" y="202"/>
                  </a:cxn>
                  <a:cxn ang="0">
                    <a:pos x="42" y="188"/>
                  </a:cxn>
                  <a:cxn ang="0">
                    <a:pos x="121" y="188"/>
                  </a:cxn>
                  <a:cxn ang="0">
                    <a:pos x="135" y="202"/>
                  </a:cxn>
                  <a:cxn ang="0">
                    <a:pos x="121" y="215"/>
                  </a:cxn>
                  <a:cxn ang="0">
                    <a:pos x="121" y="175"/>
                  </a:cxn>
                  <a:cxn ang="0">
                    <a:pos x="42" y="175"/>
                  </a:cxn>
                  <a:cxn ang="0">
                    <a:pos x="28" y="162"/>
                  </a:cxn>
                  <a:cxn ang="0">
                    <a:pos x="42" y="148"/>
                  </a:cxn>
                  <a:cxn ang="0">
                    <a:pos x="121" y="148"/>
                  </a:cxn>
                  <a:cxn ang="0">
                    <a:pos x="135" y="162"/>
                  </a:cxn>
                  <a:cxn ang="0">
                    <a:pos x="121" y="175"/>
                  </a:cxn>
                </a:cxnLst>
                <a:rect l="0" t="0" r="r" b="b"/>
                <a:pathLst>
                  <a:path w="167" h="384">
                    <a:moveTo>
                      <a:pt x="153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370"/>
                      <a:pt x="0" y="370"/>
                      <a:pt x="0" y="370"/>
                    </a:cubicBezTo>
                    <a:cubicBezTo>
                      <a:pt x="0" y="378"/>
                      <a:pt x="6" y="384"/>
                      <a:pt x="14" y="384"/>
                    </a:cubicBezTo>
                    <a:cubicBezTo>
                      <a:pt x="153" y="384"/>
                      <a:pt x="153" y="384"/>
                      <a:pt x="153" y="384"/>
                    </a:cubicBezTo>
                    <a:cubicBezTo>
                      <a:pt x="161" y="384"/>
                      <a:pt x="167" y="378"/>
                      <a:pt x="167" y="370"/>
                    </a:cubicBezTo>
                    <a:cubicBezTo>
                      <a:pt x="167" y="14"/>
                      <a:pt x="167" y="14"/>
                      <a:pt x="167" y="14"/>
                    </a:cubicBezTo>
                    <a:cubicBezTo>
                      <a:pt x="167" y="6"/>
                      <a:pt x="161" y="0"/>
                      <a:pt x="153" y="0"/>
                    </a:cubicBezTo>
                    <a:close/>
                    <a:moveTo>
                      <a:pt x="135" y="340"/>
                    </a:moveTo>
                    <a:cubicBezTo>
                      <a:pt x="135" y="348"/>
                      <a:pt x="129" y="354"/>
                      <a:pt x="121" y="354"/>
                    </a:cubicBezTo>
                    <a:cubicBezTo>
                      <a:pt x="42" y="354"/>
                      <a:pt x="42" y="354"/>
                      <a:pt x="42" y="354"/>
                    </a:cubicBezTo>
                    <a:cubicBezTo>
                      <a:pt x="34" y="354"/>
                      <a:pt x="28" y="348"/>
                      <a:pt x="28" y="340"/>
                    </a:cubicBezTo>
                    <a:cubicBezTo>
                      <a:pt x="28" y="245"/>
                      <a:pt x="28" y="245"/>
                      <a:pt x="28" y="245"/>
                    </a:cubicBezTo>
                    <a:cubicBezTo>
                      <a:pt x="28" y="237"/>
                      <a:pt x="34" y="231"/>
                      <a:pt x="42" y="231"/>
                    </a:cubicBezTo>
                    <a:cubicBezTo>
                      <a:pt x="121" y="231"/>
                      <a:pt x="121" y="231"/>
                      <a:pt x="121" y="231"/>
                    </a:cubicBezTo>
                    <a:cubicBezTo>
                      <a:pt x="129" y="231"/>
                      <a:pt x="135" y="237"/>
                      <a:pt x="135" y="245"/>
                    </a:cubicBezTo>
                    <a:lnTo>
                      <a:pt x="135" y="340"/>
                    </a:lnTo>
                    <a:close/>
                    <a:moveTo>
                      <a:pt x="121" y="215"/>
                    </a:moveTo>
                    <a:cubicBezTo>
                      <a:pt x="42" y="215"/>
                      <a:pt x="42" y="215"/>
                      <a:pt x="42" y="215"/>
                    </a:cubicBezTo>
                    <a:cubicBezTo>
                      <a:pt x="34" y="215"/>
                      <a:pt x="28" y="209"/>
                      <a:pt x="28" y="202"/>
                    </a:cubicBezTo>
                    <a:cubicBezTo>
                      <a:pt x="28" y="194"/>
                      <a:pt x="34" y="188"/>
                      <a:pt x="42" y="188"/>
                    </a:cubicBezTo>
                    <a:cubicBezTo>
                      <a:pt x="121" y="188"/>
                      <a:pt x="121" y="188"/>
                      <a:pt x="121" y="188"/>
                    </a:cubicBezTo>
                    <a:cubicBezTo>
                      <a:pt x="129" y="188"/>
                      <a:pt x="135" y="194"/>
                      <a:pt x="135" y="202"/>
                    </a:cubicBezTo>
                    <a:cubicBezTo>
                      <a:pt x="135" y="209"/>
                      <a:pt x="129" y="215"/>
                      <a:pt x="121" y="215"/>
                    </a:cubicBezTo>
                    <a:close/>
                    <a:moveTo>
                      <a:pt x="121" y="175"/>
                    </a:moveTo>
                    <a:cubicBezTo>
                      <a:pt x="42" y="175"/>
                      <a:pt x="42" y="175"/>
                      <a:pt x="42" y="175"/>
                    </a:cubicBezTo>
                    <a:cubicBezTo>
                      <a:pt x="34" y="175"/>
                      <a:pt x="28" y="169"/>
                      <a:pt x="28" y="162"/>
                    </a:cubicBezTo>
                    <a:cubicBezTo>
                      <a:pt x="28" y="154"/>
                      <a:pt x="34" y="148"/>
                      <a:pt x="42" y="148"/>
                    </a:cubicBezTo>
                    <a:cubicBezTo>
                      <a:pt x="121" y="148"/>
                      <a:pt x="121" y="148"/>
                      <a:pt x="121" y="148"/>
                    </a:cubicBezTo>
                    <a:cubicBezTo>
                      <a:pt x="129" y="148"/>
                      <a:pt x="135" y="154"/>
                      <a:pt x="135" y="162"/>
                    </a:cubicBezTo>
                    <a:cubicBezTo>
                      <a:pt x="135" y="169"/>
                      <a:pt x="129" y="175"/>
                      <a:pt x="121" y="1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71000"/>
                  </a:prst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kern="0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2"/>
          <p:cNvSpPr>
            <a:spLocks noGrp="1" noChangeArrowheads="1"/>
          </p:cNvSpPr>
          <p:nvPr>
            <p:ph type="title" idx="4294967295"/>
          </p:nvPr>
        </p:nvSpPr>
        <p:spPr>
          <a:xfrm>
            <a:off x="-1" y="304800"/>
            <a:ext cx="9144001" cy="838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Building Blocks of Cisco’s </a:t>
            </a:r>
            <a:r>
              <a:rPr lang="en-US" sz="2800" dirty="0" err="1" smtClean="0"/>
              <a:t>UCS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>
                <a:solidFill>
                  <a:srgbClr val="FFC000"/>
                </a:solidFill>
              </a:rPr>
              <a:t>Optimized and Designed as a Integrated System</a:t>
            </a:r>
            <a:endParaRPr lang="en-US" sz="2800" dirty="0" smtClean="0">
              <a:solidFill>
                <a:srgbClr val="FFC000"/>
              </a:solidFill>
            </a:endParaRPr>
          </a:p>
        </p:txBody>
      </p:sp>
      <p:sp>
        <p:nvSpPr>
          <p:cNvPr id="73731" name="AutoShape 5"/>
          <p:cNvSpPr>
            <a:spLocks noChangeArrowheads="1"/>
          </p:cNvSpPr>
          <p:nvPr/>
        </p:nvSpPr>
        <p:spPr bwMode="auto">
          <a:xfrm>
            <a:off x="517991" y="5735264"/>
            <a:ext cx="4837783" cy="851273"/>
          </a:xfrm>
          <a:prstGeom prst="rect">
            <a:avLst/>
          </a:prstGeom>
          <a:gradFill rotWithShape="1">
            <a:gsLst>
              <a:gs pos="0">
                <a:srgbClr val="678DC5"/>
              </a:gs>
              <a:gs pos="100000">
                <a:srgbClr val="30415B">
                  <a:alpha val="18999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2" name="AutoShape 5"/>
          <p:cNvSpPr>
            <a:spLocks noChangeArrowheads="1"/>
          </p:cNvSpPr>
          <p:nvPr/>
        </p:nvSpPr>
        <p:spPr bwMode="auto">
          <a:xfrm>
            <a:off x="517991" y="4811339"/>
            <a:ext cx="4852297" cy="851273"/>
          </a:xfrm>
          <a:prstGeom prst="rect">
            <a:avLst/>
          </a:prstGeom>
          <a:gradFill rotWithShape="1">
            <a:gsLst>
              <a:gs pos="0">
                <a:srgbClr val="678DC5"/>
              </a:gs>
              <a:gs pos="100000">
                <a:srgbClr val="30415B">
                  <a:alpha val="18999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3" name="AutoShape 5"/>
          <p:cNvSpPr>
            <a:spLocks noChangeArrowheads="1"/>
          </p:cNvSpPr>
          <p:nvPr/>
        </p:nvSpPr>
        <p:spPr bwMode="auto">
          <a:xfrm>
            <a:off x="517991" y="3887414"/>
            <a:ext cx="4852297" cy="851273"/>
          </a:xfrm>
          <a:prstGeom prst="rect">
            <a:avLst/>
          </a:prstGeom>
          <a:gradFill rotWithShape="1">
            <a:gsLst>
              <a:gs pos="0">
                <a:srgbClr val="678DC5"/>
              </a:gs>
              <a:gs pos="100000">
                <a:srgbClr val="30415B">
                  <a:alpha val="18999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4" name="AutoShape 5"/>
          <p:cNvSpPr>
            <a:spLocks noChangeArrowheads="1"/>
          </p:cNvSpPr>
          <p:nvPr/>
        </p:nvSpPr>
        <p:spPr bwMode="auto">
          <a:xfrm>
            <a:off x="517991" y="2963489"/>
            <a:ext cx="4895840" cy="851273"/>
          </a:xfrm>
          <a:prstGeom prst="rect">
            <a:avLst/>
          </a:prstGeom>
          <a:gradFill rotWithShape="1">
            <a:gsLst>
              <a:gs pos="0">
                <a:srgbClr val="678DC5"/>
              </a:gs>
              <a:gs pos="100000">
                <a:srgbClr val="30415B">
                  <a:alpha val="18999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AutoShape 5"/>
          <p:cNvSpPr>
            <a:spLocks noChangeArrowheads="1"/>
          </p:cNvSpPr>
          <p:nvPr/>
        </p:nvSpPr>
        <p:spPr bwMode="auto">
          <a:xfrm>
            <a:off x="187791" y="1323475"/>
            <a:ext cx="3751288" cy="5313863"/>
          </a:xfrm>
          <a:prstGeom prst="rect">
            <a:avLst/>
          </a:prstGeom>
          <a:gradFill rotWithShape="1">
            <a:gsLst>
              <a:gs pos="0">
                <a:srgbClr val="678DC5"/>
              </a:gs>
              <a:gs pos="100000">
                <a:srgbClr val="30415B">
                  <a:alpha val="18999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6" name="AutoShape 5"/>
          <p:cNvSpPr>
            <a:spLocks noChangeArrowheads="1"/>
          </p:cNvSpPr>
          <p:nvPr/>
        </p:nvSpPr>
        <p:spPr bwMode="auto">
          <a:xfrm>
            <a:off x="517991" y="2039564"/>
            <a:ext cx="4837783" cy="851273"/>
          </a:xfrm>
          <a:prstGeom prst="rect">
            <a:avLst/>
          </a:prstGeom>
          <a:gradFill rotWithShape="1">
            <a:gsLst>
              <a:gs pos="0">
                <a:srgbClr val="678DC5"/>
              </a:gs>
              <a:gs pos="100000">
                <a:srgbClr val="30415B">
                  <a:alpha val="18999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4" name="Group 38"/>
          <p:cNvGraphicFramePr>
            <a:graphicFrameLocks noGrp="1"/>
          </p:cNvGraphicFramePr>
          <p:nvPr/>
        </p:nvGraphicFramePr>
        <p:xfrm>
          <a:off x="165566" y="1320800"/>
          <a:ext cx="5529399" cy="5363482"/>
        </p:xfrm>
        <a:graphic>
          <a:graphicData uri="http://schemas.openxmlformats.org/drawingml/2006/table">
            <a:tbl>
              <a:tblPr/>
              <a:tblGrid>
                <a:gridCol w="5321119"/>
                <a:gridCol w="208280"/>
              </a:tblGrid>
              <a:tr h="8528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UCS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 Manager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/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Service Profiles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Embedded management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28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UCS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 Fabric Interconnect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/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</a:br>
                      <a:r>
                        <a:rPr kumimoji="0" lang="en-US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10GE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 unified fabric switch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20 or 40 port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1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UCS Fabric Extender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/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</a:b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Remote line card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28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UCS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 Blade Server Chassis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/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</a:b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Flexible bay configurations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28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UCS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 Blade and Rack Servers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/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</a:br>
                      <a:r>
                        <a:rPr kumimoji="0" lang="en-US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x86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 industry standard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Patented extended memory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0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UCS I/O Adapters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/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</a:b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Choice of multiple adapters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Virtualization awareness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3750" name="Rectangle 23"/>
          <p:cNvSpPr>
            <a:spLocks noChangeArrowheads="1"/>
          </p:cNvSpPr>
          <p:nvPr/>
        </p:nvSpPr>
        <p:spPr bwMode="auto">
          <a:xfrm>
            <a:off x="3561228" y="1319525"/>
            <a:ext cx="1797588" cy="5281300"/>
          </a:xfrm>
          <a:prstGeom prst="rect">
            <a:avLst/>
          </a:prstGeom>
          <a:gradFill rotWithShape="1">
            <a:gsLst>
              <a:gs pos="0">
                <a:schemeClr val="bg1">
                  <a:alpha val="64998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73025" tIns="36511" rIns="73025" bIns="36511" anchor="ctr"/>
          <a:lstStyle/>
          <a:p>
            <a:endParaRPr lang="en-US"/>
          </a:p>
        </p:txBody>
      </p:sp>
      <p:pic>
        <p:nvPicPr>
          <p:cNvPr id="73751" name="Picture 4" descr="D:\090308MyDocuments01\My Documents\Images\product\Cisco\California\high res png1\HBJ01623SmallTrimShado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8403" y="3228236"/>
            <a:ext cx="1170693" cy="30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52" name="Picture 3" descr="D:\090308MyDocuments01\My Documents\Images\product\Cisco\California\high res png1\HBJ01611SmallTrimShado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3303" y="3919572"/>
            <a:ext cx="1493215" cy="80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53" name="Picture 9" descr="D:\090308MyDocuments01\My Documents\Images\product\Cisco\California\high res png2\HBJ01631SmallTrimShado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2815" y="5219810"/>
            <a:ext cx="1669983" cy="33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54" name="Picture 2" descr="D:\090308MyDocuments01\My Documents\Images\product\Cisco\California\high res png3\Adapter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0603" y="5938430"/>
            <a:ext cx="1518024" cy="51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55" name="Picture 5" descr="D:\090308MyDocuments01\My Documents\Images\product\Cisco\California\high res png2\HBJ01627SmallTrimShado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32703" y="5019416"/>
            <a:ext cx="947408" cy="32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56" name="Picture 2" descr="D:\090308MyDocuments01\My Documents\Images\product\Cisco\California\high res png3\HBJ01645SmallTrimShadow.png"/>
          <p:cNvPicPr>
            <a:picLocks noChangeAspect="1" noChangeArrowheads="1"/>
          </p:cNvPicPr>
          <p:nvPr/>
        </p:nvPicPr>
        <p:blipFill>
          <a:blip r:embed="rId8" cstate="print">
            <a:lum bright="10000"/>
          </a:blip>
          <a:srcRect/>
          <a:stretch>
            <a:fillRect/>
          </a:stretch>
        </p:blipFill>
        <p:spPr bwMode="auto">
          <a:xfrm>
            <a:off x="3648540" y="2276437"/>
            <a:ext cx="1502519" cy="46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57" name="Picture 18" descr="new_gui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99364" y="1383291"/>
            <a:ext cx="1006465" cy="57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2" descr="rack-california_1_3racks left_fade"/>
          <p:cNvPicPr>
            <a:picLocks noChangeAspect="1" noChangeArrowheads="1"/>
          </p:cNvPicPr>
          <p:nvPr/>
        </p:nvPicPr>
        <p:blipFill>
          <a:blip r:embed="rId10" cstate="print">
            <a:lum bright="10000"/>
          </a:blip>
          <a:srcRect/>
          <a:stretch>
            <a:fillRect/>
          </a:stretch>
        </p:blipFill>
        <p:spPr bwMode="auto">
          <a:xfrm>
            <a:off x="6293814" y="1741718"/>
            <a:ext cx="2850186" cy="527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6226629" y="1712686"/>
            <a:ext cx="2714171" cy="4136571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5355771" y="1291771"/>
            <a:ext cx="870858" cy="435429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355771" y="5820229"/>
            <a:ext cx="870858" cy="783771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Unified Computing Platform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41094" y="1469128"/>
            <a:ext cx="8458200" cy="4757647"/>
            <a:chOff x="150" y="842"/>
            <a:chExt cx="5460" cy="304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7" y="1668"/>
              <a:ext cx="631" cy="1896"/>
              <a:chOff x="187" y="1872"/>
              <a:chExt cx="631" cy="1896"/>
            </a:xfrm>
          </p:grpSpPr>
          <p:pic>
            <p:nvPicPr>
              <p:cNvPr id="1183749" name="Picture 4" descr="800-chassis-deadfront_flat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7" y="1872"/>
                <a:ext cx="613" cy="3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pic>
            <p:nvPicPr>
              <p:cNvPr id="1183750" name="Picture 5" descr="800-chassis-deadfront_flat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3" y="2256"/>
                <a:ext cx="613" cy="3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pic>
            <p:nvPicPr>
              <p:cNvPr id="1183751" name="Picture 6" descr="800-chassis-deadfront_flat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3" y="2652"/>
                <a:ext cx="613" cy="3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pic>
            <p:nvPicPr>
              <p:cNvPr id="1183752" name="Picture 7" descr="800-chassis-deadfront_flat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9" y="3042"/>
                <a:ext cx="613" cy="3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pic>
            <p:nvPicPr>
              <p:cNvPr id="1183753" name="Picture 8" descr="800-chassis-deadfront_flat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05" y="3438"/>
                <a:ext cx="613" cy="3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877" y="1668"/>
              <a:ext cx="631" cy="1902"/>
              <a:chOff x="883" y="1872"/>
              <a:chExt cx="631" cy="1902"/>
            </a:xfrm>
          </p:grpSpPr>
          <p:pic>
            <p:nvPicPr>
              <p:cNvPr id="1183755" name="Picture 10" descr="800-chassis-deadfront_flat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83" y="1872"/>
                <a:ext cx="613" cy="3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pic>
            <p:nvPicPr>
              <p:cNvPr id="1183756" name="Picture 11" descr="800-chassis-deadfront_flat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89" y="2262"/>
                <a:ext cx="613" cy="3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pic>
            <p:nvPicPr>
              <p:cNvPr id="1183757" name="Picture 12" descr="800-chassis-deadfront_flat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89" y="2658"/>
                <a:ext cx="613" cy="3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pic>
            <p:nvPicPr>
              <p:cNvPr id="1183758" name="Picture 13" descr="800-chassis-deadfront_flat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95" y="3048"/>
                <a:ext cx="613" cy="3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pic>
            <p:nvPicPr>
              <p:cNvPr id="1183759" name="Picture 14" descr="800-chassis-deadfront_flat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01" y="3444"/>
                <a:ext cx="613" cy="3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1549" y="1668"/>
              <a:ext cx="637" cy="1902"/>
              <a:chOff x="1549" y="1872"/>
              <a:chExt cx="637" cy="1902"/>
            </a:xfrm>
          </p:grpSpPr>
          <p:pic>
            <p:nvPicPr>
              <p:cNvPr id="1183761" name="Picture 16" descr="800-chassis-deadfront_flat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49" y="1872"/>
                <a:ext cx="613" cy="3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pic>
            <p:nvPicPr>
              <p:cNvPr id="1183762" name="Picture 17" descr="800-chassis-deadfront_flat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61" y="2262"/>
                <a:ext cx="613" cy="3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pic>
            <p:nvPicPr>
              <p:cNvPr id="1183763" name="Picture 18" descr="800-chassis-deadfront_flat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61" y="2658"/>
                <a:ext cx="613" cy="3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pic>
            <p:nvPicPr>
              <p:cNvPr id="1183764" name="Picture 19" descr="800-chassis-deadfront_flat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67" y="3048"/>
                <a:ext cx="613" cy="3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pic>
            <p:nvPicPr>
              <p:cNvPr id="1183765" name="Picture 20" descr="800-chassis-deadfront_flat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73" y="3444"/>
                <a:ext cx="613" cy="3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2245" y="1668"/>
              <a:ext cx="625" cy="1902"/>
              <a:chOff x="2245" y="1872"/>
              <a:chExt cx="625" cy="1902"/>
            </a:xfrm>
          </p:grpSpPr>
          <p:pic>
            <p:nvPicPr>
              <p:cNvPr id="1183767" name="Picture 22" descr="800-chassis-deadfront_flat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45" y="1872"/>
                <a:ext cx="613" cy="3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pic>
            <p:nvPicPr>
              <p:cNvPr id="1183768" name="Picture 23" descr="800-chassis-deadfront_flat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45" y="2262"/>
                <a:ext cx="613" cy="3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pic>
            <p:nvPicPr>
              <p:cNvPr id="1183769" name="Picture 24" descr="800-chassis-deadfront_flat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45" y="2658"/>
                <a:ext cx="613" cy="3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pic>
            <p:nvPicPr>
              <p:cNvPr id="1183770" name="Picture 25" descr="800-chassis-deadfront_flat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51" y="3048"/>
                <a:ext cx="613" cy="3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pic>
            <p:nvPicPr>
              <p:cNvPr id="1183771" name="Picture 26" descr="800-chassis-deadfront_flat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57" y="3444"/>
                <a:ext cx="613" cy="3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</p:grpSp>
        <p:grpSp>
          <p:nvGrpSpPr>
            <p:cNvPr id="9" name="Group 27"/>
            <p:cNvGrpSpPr>
              <a:grpSpLocks/>
            </p:cNvGrpSpPr>
            <p:nvPr/>
          </p:nvGrpSpPr>
          <p:grpSpPr bwMode="auto">
            <a:xfrm>
              <a:off x="2929" y="1674"/>
              <a:ext cx="625" cy="1902"/>
              <a:chOff x="2929" y="1878"/>
              <a:chExt cx="625" cy="1902"/>
            </a:xfrm>
          </p:grpSpPr>
          <p:pic>
            <p:nvPicPr>
              <p:cNvPr id="1183773" name="Picture 28" descr="800-chassis-deadfront_flat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29" y="1878"/>
                <a:ext cx="613" cy="3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pic>
            <p:nvPicPr>
              <p:cNvPr id="1183774" name="Picture 29" descr="800-chassis-deadfront_flat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29" y="2268"/>
                <a:ext cx="613" cy="3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pic>
            <p:nvPicPr>
              <p:cNvPr id="1183775" name="Picture 30" descr="800-chassis-deadfront_flat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29" y="2664"/>
                <a:ext cx="613" cy="3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pic>
            <p:nvPicPr>
              <p:cNvPr id="1183776" name="Picture 31" descr="800-chassis-deadfront_flat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35" y="3054"/>
                <a:ext cx="613" cy="3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pic>
            <p:nvPicPr>
              <p:cNvPr id="1183777" name="Picture 32" descr="800-chassis-deadfront_flat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41" y="3450"/>
                <a:ext cx="613" cy="3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Group 33"/>
            <p:cNvGrpSpPr>
              <a:grpSpLocks/>
            </p:cNvGrpSpPr>
            <p:nvPr/>
          </p:nvGrpSpPr>
          <p:grpSpPr bwMode="auto">
            <a:xfrm>
              <a:off x="3595" y="1674"/>
              <a:ext cx="625" cy="1908"/>
              <a:chOff x="3583" y="1878"/>
              <a:chExt cx="625" cy="1908"/>
            </a:xfrm>
          </p:grpSpPr>
          <p:pic>
            <p:nvPicPr>
              <p:cNvPr id="1183779" name="Picture 34" descr="800-chassis-deadfront_flat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583" y="1878"/>
                <a:ext cx="613" cy="3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pic>
            <p:nvPicPr>
              <p:cNvPr id="1183780" name="Picture 35" descr="800-chassis-deadfront_flat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583" y="2274"/>
                <a:ext cx="613" cy="3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pic>
            <p:nvPicPr>
              <p:cNvPr id="1183781" name="Picture 36" descr="800-chassis-deadfront_flat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583" y="2670"/>
                <a:ext cx="613" cy="3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pic>
            <p:nvPicPr>
              <p:cNvPr id="1183782" name="Picture 37" descr="800-chassis-deadfront_flat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589" y="3060"/>
                <a:ext cx="613" cy="3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pic>
            <p:nvPicPr>
              <p:cNvPr id="1183783" name="Picture 38" descr="800-chassis-deadfront_flat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595" y="3456"/>
                <a:ext cx="613" cy="3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Group 39"/>
            <p:cNvGrpSpPr>
              <a:grpSpLocks/>
            </p:cNvGrpSpPr>
            <p:nvPr/>
          </p:nvGrpSpPr>
          <p:grpSpPr bwMode="auto">
            <a:xfrm>
              <a:off x="4255" y="1674"/>
              <a:ext cx="631" cy="1908"/>
              <a:chOff x="4249" y="1878"/>
              <a:chExt cx="631" cy="1908"/>
            </a:xfrm>
          </p:grpSpPr>
          <p:pic>
            <p:nvPicPr>
              <p:cNvPr id="1183785" name="Picture 40" descr="800-chassis-deadfront_flat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49" y="1878"/>
                <a:ext cx="613" cy="3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pic>
            <p:nvPicPr>
              <p:cNvPr id="1183786" name="Picture 41" descr="800-chassis-deadfront_flat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55" y="2274"/>
                <a:ext cx="613" cy="3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pic>
            <p:nvPicPr>
              <p:cNvPr id="1183787" name="Picture 42" descr="800-chassis-deadfront_flat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55" y="2670"/>
                <a:ext cx="613" cy="3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pic>
            <p:nvPicPr>
              <p:cNvPr id="1183788" name="Picture 43" descr="800-chassis-deadfront_flat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61" y="3060"/>
                <a:ext cx="613" cy="3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pic>
            <p:nvPicPr>
              <p:cNvPr id="1183789" name="Picture 44" descr="800-chassis-deadfront_flat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67" y="3456"/>
                <a:ext cx="613" cy="3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" name="Group 45"/>
            <p:cNvGrpSpPr>
              <a:grpSpLocks/>
            </p:cNvGrpSpPr>
            <p:nvPr/>
          </p:nvGrpSpPr>
          <p:grpSpPr bwMode="auto">
            <a:xfrm>
              <a:off x="4951" y="1674"/>
              <a:ext cx="625" cy="1908"/>
              <a:chOff x="4939" y="1878"/>
              <a:chExt cx="625" cy="1908"/>
            </a:xfrm>
          </p:grpSpPr>
          <p:pic>
            <p:nvPicPr>
              <p:cNvPr id="1183791" name="Picture 46" descr="800-chassis-deadfront_flat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45" y="1878"/>
                <a:ext cx="613" cy="3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pic>
            <p:nvPicPr>
              <p:cNvPr id="1183792" name="Picture 47" descr="800-chassis-deadfront_flat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39" y="2274"/>
                <a:ext cx="613" cy="3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pic>
            <p:nvPicPr>
              <p:cNvPr id="1183793" name="Picture 48" descr="800-chassis-deadfront_flat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39" y="2670"/>
                <a:ext cx="613" cy="3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pic>
            <p:nvPicPr>
              <p:cNvPr id="1183794" name="Picture 49" descr="800-chassis-deadfront_flat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45" y="3060"/>
                <a:ext cx="613" cy="3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pic>
            <p:nvPicPr>
              <p:cNvPr id="1183795" name="Picture 50" descr="800-chassis-deadfront_flat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51" y="3456"/>
                <a:ext cx="613" cy="3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</p:grpSp>
        <p:pic>
          <p:nvPicPr>
            <p:cNvPr id="1183796" name="Picture 51" descr="Eugene_Bezel_Cisco cop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7" y="1134"/>
              <a:ext cx="1536" cy="30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183797" name="Picture 52" descr="Eugene_Bezel_Cisco cop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53" y="1128"/>
              <a:ext cx="1536" cy="30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183798" name="Line 53"/>
            <p:cNvSpPr>
              <a:spLocks noChangeShapeType="1"/>
            </p:cNvSpPr>
            <p:nvPr/>
          </p:nvSpPr>
          <p:spPr bwMode="auto">
            <a:xfrm>
              <a:off x="150" y="1524"/>
              <a:ext cx="546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799" name="Line 54"/>
            <p:cNvSpPr>
              <a:spLocks noChangeShapeType="1"/>
            </p:cNvSpPr>
            <p:nvPr/>
          </p:nvSpPr>
          <p:spPr bwMode="auto">
            <a:xfrm>
              <a:off x="846" y="1524"/>
              <a:ext cx="0" cy="189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00" name="Line 55"/>
            <p:cNvSpPr>
              <a:spLocks noChangeShapeType="1"/>
            </p:cNvSpPr>
            <p:nvPr/>
          </p:nvSpPr>
          <p:spPr bwMode="auto">
            <a:xfrm>
              <a:off x="816" y="3420"/>
              <a:ext cx="9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01" name="Line 56"/>
            <p:cNvSpPr>
              <a:spLocks noChangeShapeType="1"/>
            </p:cNvSpPr>
            <p:nvPr/>
          </p:nvSpPr>
          <p:spPr bwMode="auto">
            <a:xfrm>
              <a:off x="804" y="2988"/>
              <a:ext cx="10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02" name="Line 57"/>
            <p:cNvSpPr>
              <a:spLocks noChangeShapeType="1"/>
            </p:cNvSpPr>
            <p:nvPr/>
          </p:nvSpPr>
          <p:spPr bwMode="auto">
            <a:xfrm>
              <a:off x="792" y="2598"/>
              <a:ext cx="10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03" name="Line 58"/>
            <p:cNvSpPr>
              <a:spLocks noChangeShapeType="1"/>
            </p:cNvSpPr>
            <p:nvPr/>
          </p:nvSpPr>
          <p:spPr bwMode="auto">
            <a:xfrm>
              <a:off x="792" y="2202"/>
              <a:ext cx="114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04" name="Line 59"/>
            <p:cNvSpPr>
              <a:spLocks noChangeShapeType="1"/>
            </p:cNvSpPr>
            <p:nvPr/>
          </p:nvSpPr>
          <p:spPr bwMode="auto">
            <a:xfrm>
              <a:off x="792" y="1812"/>
              <a:ext cx="10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05" name="Line 60"/>
            <p:cNvSpPr>
              <a:spLocks noChangeShapeType="1"/>
            </p:cNvSpPr>
            <p:nvPr/>
          </p:nvSpPr>
          <p:spPr bwMode="auto">
            <a:xfrm>
              <a:off x="1530" y="1530"/>
              <a:ext cx="0" cy="189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06" name="Line 61"/>
            <p:cNvSpPr>
              <a:spLocks noChangeShapeType="1"/>
            </p:cNvSpPr>
            <p:nvPr/>
          </p:nvSpPr>
          <p:spPr bwMode="auto">
            <a:xfrm>
              <a:off x="1500" y="3426"/>
              <a:ext cx="9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07" name="Line 62"/>
            <p:cNvSpPr>
              <a:spLocks noChangeShapeType="1"/>
            </p:cNvSpPr>
            <p:nvPr/>
          </p:nvSpPr>
          <p:spPr bwMode="auto">
            <a:xfrm>
              <a:off x="1488" y="2994"/>
              <a:ext cx="10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08" name="Line 63"/>
            <p:cNvSpPr>
              <a:spLocks noChangeShapeType="1"/>
            </p:cNvSpPr>
            <p:nvPr/>
          </p:nvSpPr>
          <p:spPr bwMode="auto">
            <a:xfrm>
              <a:off x="1476" y="2604"/>
              <a:ext cx="10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09" name="Line 64"/>
            <p:cNvSpPr>
              <a:spLocks noChangeShapeType="1"/>
            </p:cNvSpPr>
            <p:nvPr/>
          </p:nvSpPr>
          <p:spPr bwMode="auto">
            <a:xfrm>
              <a:off x="1476" y="2208"/>
              <a:ext cx="114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10" name="Line 65"/>
            <p:cNvSpPr>
              <a:spLocks noChangeShapeType="1"/>
            </p:cNvSpPr>
            <p:nvPr/>
          </p:nvSpPr>
          <p:spPr bwMode="auto">
            <a:xfrm>
              <a:off x="1476" y="1818"/>
              <a:ext cx="10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11" name="Line 66"/>
            <p:cNvSpPr>
              <a:spLocks noChangeShapeType="1"/>
            </p:cNvSpPr>
            <p:nvPr/>
          </p:nvSpPr>
          <p:spPr bwMode="auto">
            <a:xfrm>
              <a:off x="2208" y="1524"/>
              <a:ext cx="0" cy="189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12" name="Line 67"/>
            <p:cNvSpPr>
              <a:spLocks noChangeShapeType="1"/>
            </p:cNvSpPr>
            <p:nvPr/>
          </p:nvSpPr>
          <p:spPr bwMode="auto">
            <a:xfrm>
              <a:off x="2178" y="3420"/>
              <a:ext cx="9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13" name="Line 68"/>
            <p:cNvSpPr>
              <a:spLocks noChangeShapeType="1"/>
            </p:cNvSpPr>
            <p:nvPr/>
          </p:nvSpPr>
          <p:spPr bwMode="auto">
            <a:xfrm>
              <a:off x="2166" y="2988"/>
              <a:ext cx="10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14" name="Line 69"/>
            <p:cNvSpPr>
              <a:spLocks noChangeShapeType="1"/>
            </p:cNvSpPr>
            <p:nvPr/>
          </p:nvSpPr>
          <p:spPr bwMode="auto">
            <a:xfrm>
              <a:off x="2154" y="2598"/>
              <a:ext cx="10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15" name="Line 70"/>
            <p:cNvSpPr>
              <a:spLocks noChangeShapeType="1"/>
            </p:cNvSpPr>
            <p:nvPr/>
          </p:nvSpPr>
          <p:spPr bwMode="auto">
            <a:xfrm>
              <a:off x="2154" y="2202"/>
              <a:ext cx="114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16" name="Line 71"/>
            <p:cNvSpPr>
              <a:spLocks noChangeShapeType="1"/>
            </p:cNvSpPr>
            <p:nvPr/>
          </p:nvSpPr>
          <p:spPr bwMode="auto">
            <a:xfrm>
              <a:off x="2154" y="1812"/>
              <a:ext cx="10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17" name="Line 72"/>
            <p:cNvSpPr>
              <a:spLocks noChangeShapeType="1"/>
            </p:cNvSpPr>
            <p:nvPr/>
          </p:nvSpPr>
          <p:spPr bwMode="auto">
            <a:xfrm>
              <a:off x="2892" y="1524"/>
              <a:ext cx="0" cy="189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18" name="Line 73"/>
            <p:cNvSpPr>
              <a:spLocks noChangeShapeType="1"/>
            </p:cNvSpPr>
            <p:nvPr/>
          </p:nvSpPr>
          <p:spPr bwMode="auto">
            <a:xfrm>
              <a:off x="2862" y="3420"/>
              <a:ext cx="9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19" name="Line 74"/>
            <p:cNvSpPr>
              <a:spLocks noChangeShapeType="1"/>
            </p:cNvSpPr>
            <p:nvPr/>
          </p:nvSpPr>
          <p:spPr bwMode="auto">
            <a:xfrm>
              <a:off x="2850" y="2988"/>
              <a:ext cx="10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20" name="Line 75"/>
            <p:cNvSpPr>
              <a:spLocks noChangeShapeType="1"/>
            </p:cNvSpPr>
            <p:nvPr/>
          </p:nvSpPr>
          <p:spPr bwMode="auto">
            <a:xfrm>
              <a:off x="2838" y="2598"/>
              <a:ext cx="10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21" name="Line 76"/>
            <p:cNvSpPr>
              <a:spLocks noChangeShapeType="1"/>
            </p:cNvSpPr>
            <p:nvPr/>
          </p:nvSpPr>
          <p:spPr bwMode="auto">
            <a:xfrm>
              <a:off x="2838" y="2202"/>
              <a:ext cx="114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22" name="Line 77"/>
            <p:cNvSpPr>
              <a:spLocks noChangeShapeType="1"/>
            </p:cNvSpPr>
            <p:nvPr/>
          </p:nvSpPr>
          <p:spPr bwMode="auto">
            <a:xfrm>
              <a:off x="2838" y="1812"/>
              <a:ext cx="10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23" name="Line 78"/>
            <p:cNvSpPr>
              <a:spLocks noChangeShapeType="1"/>
            </p:cNvSpPr>
            <p:nvPr/>
          </p:nvSpPr>
          <p:spPr bwMode="auto">
            <a:xfrm>
              <a:off x="3570" y="1530"/>
              <a:ext cx="0" cy="189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24" name="Line 79"/>
            <p:cNvSpPr>
              <a:spLocks noChangeShapeType="1"/>
            </p:cNvSpPr>
            <p:nvPr/>
          </p:nvSpPr>
          <p:spPr bwMode="auto">
            <a:xfrm>
              <a:off x="3540" y="3426"/>
              <a:ext cx="9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25" name="Line 80"/>
            <p:cNvSpPr>
              <a:spLocks noChangeShapeType="1"/>
            </p:cNvSpPr>
            <p:nvPr/>
          </p:nvSpPr>
          <p:spPr bwMode="auto">
            <a:xfrm>
              <a:off x="3528" y="2994"/>
              <a:ext cx="10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26" name="Line 81"/>
            <p:cNvSpPr>
              <a:spLocks noChangeShapeType="1"/>
            </p:cNvSpPr>
            <p:nvPr/>
          </p:nvSpPr>
          <p:spPr bwMode="auto">
            <a:xfrm>
              <a:off x="3516" y="2604"/>
              <a:ext cx="10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27" name="Line 82"/>
            <p:cNvSpPr>
              <a:spLocks noChangeShapeType="1"/>
            </p:cNvSpPr>
            <p:nvPr/>
          </p:nvSpPr>
          <p:spPr bwMode="auto">
            <a:xfrm>
              <a:off x="3516" y="2208"/>
              <a:ext cx="114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28" name="Line 83"/>
            <p:cNvSpPr>
              <a:spLocks noChangeShapeType="1"/>
            </p:cNvSpPr>
            <p:nvPr/>
          </p:nvSpPr>
          <p:spPr bwMode="auto">
            <a:xfrm>
              <a:off x="3516" y="1818"/>
              <a:ext cx="10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29" name="Line 84"/>
            <p:cNvSpPr>
              <a:spLocks noChangeShapeType="1"/>
            </p:cNvSpPr>
            <p:nvPr/>
          </p:nvSpPr>
          <p:spPr bwMode="auto">
            <a:xfrm>
              <a:off x="4236" y="1530"/>
              <a:ext cx="0" cy="189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30" name="Line 85"/>
            <p:cNvSpPr>
              <a:spLocks noChangeShapeType="1"/>
            </p:cNvSpPr>
            <p:nvPr/>
          </p:nvSpPr>
          <p:spPr bwMode="auto">
            <a:xfrm>
              <a:off x="4206" y="3426"/>
              <a:ext cx="9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31" name="Line 86"/>
            <p:cNvSpPr>
              <a:spLocks noChangeShapeType="1"/>
            </p:cNvSpPr>
            <p:nvPr/>
          </p:nvSpPr>
          <p:spPr bwMode="auto">
            <a:xfrm>
              <a:off x="4194" y="2994"/>
              <a:ext cx="10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32" name="Line 87"/>
            <p:cNvSpPr>
              <a:spLocks noChangeShapeType="1"/>
            </p:cNvSpPr>
            <p:nvPr/>
          </p:nvSpPr>
          <p:spPr bwMode="auto">
            <a:xfrm>
              <a:off x="4182" y="2604"/>
              <a:ext cx="10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33" name="Line 88"/>
            <p:cNvSpPr>
              <a:spLocks noChangeShapeType="1"/>
            </p:cNvSpPr>
            <p:nvPr/>
          </p:nvSpPr>
          <p:spPr bwMode="auto">
            <a:xfrm>
              <a:off x="4182" y="2208"/>
              <a:ext cx="114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34" name="Line 89"/>
            <p:cNvSpPr>
              <a:spLocks noChangeShapeType="1"/>
            </p:cNvSpPr>
            <p:nvPr/>
          </p:nvSpPr>
          <p:spPr bwMode="auto">
            <a:xfrm>
              <a:off x="4182" y="1818"/>
              <a:ext cx="10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35" name="Line 90"/>
            <p:cNvSpPr>
              <a:spLocks noChangeShapeType="1"/>
            </p:cNvSpPr>
            <p:nvPr/>
          </p:nvSpPr>
          <p:spPr bwMode="auto">
            <a:xfrm>
              <a:off x="4920" y="1530"/>
              <a:ext cx="0" cy="189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36" name="Line 91"/>
            <p:cNvSpPr>
              <a:spLocks noChangeShapeType="1"/>
            </p:cNvSpPr>
            <p:nvPr/>
          </p:nvSpPr>
          <p:spPr bwMode="auto">
            <a:xfrm>
              <a:off x="4890" y="3426"/>
              <a:ext cx="9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37" name="Line 92"/>
            <p:cNvSpPr>
              <a:spLocks noChangeShapeType="1"/>
            </p:cNvSpPr>
            <p:nvPr/>
          </p:nvSpPr>
          <p:spPr bwMode="auto">
            <a:xfrm>
              <a:off x="4878" y="2994"/>
              <a:ext cx="10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38" name="Line 93"/>
            <p:cNvSpPr>
              <a:spLocks noChangeShapeType="1"/>
            </p:cNvSpPr>
            <p:nvPr/>
          </p:nvSpPr>
          <p:spPr bwMode="auto">
            <a:xfrm>
              <a:off x="4866" y="2604"/>
              <a:ext cx="10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39" name="Line 94"/>
            <p:cNvSpPr>
              <a:spLocks noChangeShapeType="1"/>
            </p:cNvSpPr>
            <p:nvPr/>
          </p:nvSpPr>
          <p:spPr bwMode="auto">
            <a:xfrm>
              <a:off x="4866" y="2208"/>
              <a:ext cx="114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40" name="Line 95"/>
            <p:cNvSpPr>
              <a:spLocks noChangeShapeType="1"/>
            </p:cNvSpPr>
            <p:nvPr/>
          </p:nvSpPr>
          <p:spPr bwMode="auto">
            <a:xfrm>
              <a:off x="4866" y="1818"/>
              <a:ext cx="10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41" name="Line 96"/>
            <p:cNvSpPr>
              <a:spLocks noChangeShapeType="1"/>
            </p:cNvSpPr>
            <p:nvPr/>
          </p:nvSpPr>
          <p:spPr bwMode="auto">
            <a:xfrm>
              <a:off x="5610" y="1530"/>
              <a:ext cx="0" cy="189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42" name="Line 97"/>
            <p:cNvSpPr>
              <a:spLocks noChangeShapeType="1"/>
            </p:cNvSpPr>
            <p:nvPr/>
          </p:nvSpPr>
          <p:spPr bwMode="auto">
            <a:xfrm>
              <a:off x="5562" y="1824"/>
              <a:ext cx="4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43" name="Line 98"/>
            <p:cNvSpPr>
              <a:spLocks noChangeShapeType="1"/>
            </p:cNvSpPr>
            <p:nvPr/>
          </p:nvSpPr>
          <p:spPr bwMode="auto">
            <a:xfrm>
              <a:off x="5562" y="2190"/>
              <a:ext cx="4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44" name="Line 99"/>
            <p:cNvSpPr>
              <a:spLocks noChangeShapeType="1"/>
            </p:cNvSpPr>
            <p:nvPr/>
          </p:nvSpPr>
          <p:spPr bwMode="auto">
            <a:xfrm>
              <a:off x="5562" y="2592"/>
              <a:ext cx="4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45" name="Line 100"/>
            <p:cNvSpPr>
              <a:spLocks noChangeShapeType="1"/>
            </p:cNvSpPr>
            <p:nvPr/>
          </p:nvSpPr>
          <p:spPr bwMode="auto">
            <a:xfrm>
              <a:off x="5562" y="2982"/>
              <a:ext cx="4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46" name="Line 101"/>
            <p:cNvSpPr>
              <a:spLocks noChangeShapeType="1"/>
            </p:cNvSpPr>
            <p:nvPr/>
          </p:nvSpPr>
          <p:spPr bwMode="auto">
            <a:xfrm>
              <a:off x="5562" y="3426"/>
              <a:ext cx="4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47" name="Line 102"/>
            <p:cNvSpPr>
              <a:spLocks noChangeShapeType="1"/>
            </p:cNvSpPr>
            <p:nvPr/>
          </p:nvSpPr>
          <p:spPr bwMode="auto">
            <a:xfrm>
              <a:off x="150" y="1524"/>
              <a:ext cx="0" cy="189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48" name="Line 103"/>
            <p:cNvSpPr>
              <a:spLocks noChangeShapeType="1"/>
            </p:cNvSpPr>
            <p:nvPr/>
          </p:nvSpPr>
          <p:spPr bwMode="auto">
            <a:xfrm>
              <a:off x="150" y="1806"/>
              <a:ext cx="4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49" name="Line 104"/>
            <p:cNvSpPr>
              <a:spLocks noChangeShapeType="1"/>
            </p:cNvSpPr>
            <p:nvPr/>
          </p:nvSpPr>
          <p:spPr bwMode="auto">
            <a:xfrm>
              <a:off x="156" y="2166"/>
              <a:ext cx="4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50" name="Line 105"/>
            <p:cNvSpPr>
              <a:spLocks noChangeShapeType="1"/>
            </p:cNvSpPr>
            <p:nvPr/>
          </p:nvSpPr>
          <p:spPr bwMode="auto">
            <a:xfrm>
              <a:off x="156" y="2568"/>
              <a:ext cx="4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51" name="Line 106"/>
            <p:cNvSpPr>
              <a:spLocks noChangeShapeType="1"/>
            </p:cNvSpPr>
            <p:nvPr/>
          </p:nvSpPr>
          <p:spPr bwMode="auto">
            <a:xfrm>
              <a:off x="156" y="2964"/>
              <a:ext cx="4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52" name="Line 107"/>
            <p:cNvSpPr>
              <a:spLocks noChangeShapeType="1"/>
            </p:cNvSpPr>
            <p:nvPr/>
          </p:nvSpPr>
          <p:spPr bwMode="auto">
            <a:xfrm>
              <a:off x="156" y="3420"/>
              <a:ext cx="4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53" name="Line 108"/>
            <p:cNvSpPr>
              <a:spLocks noChangeShapeType="1"/>
            </p:cNvSpPr>
            <p:nvPr/>
          </p:nvSpPr>
          <p:spPr bwMode="auto">
            <a:xfrm>
              <a:off x="1446" y="1194"/>
              <a:ext cx="0" cy="33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54" name="Line 109"/>
            <p:cNvSpPr>
              <a:spLocks noChangeShapeType="1"/>
            </p:cNvSpPr>
            <p:nvPr/>
          </p:nvSpPr>
          <p:spPr bwMode="auto">
            <a:xfrm>
              <a:off x="1500" y="1188"/>
              <a:ext cx="0" cy="33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55" name="Line 110"/>
            <p:cNvSpPr>
              <a:spLocks noChangeShapeType="1"/>
            </p:cNvSpPr>
            <p:nvPr/>
          </p:nvSpPr>
          <p:spPr bwMode="auto">
            <a:xfrm>
              <a:off x="1554" y="1188"/>
              <a:ext cx="0" cy="33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56" name="Line 111"/>
            <p:cNvSpPr>
              <a:spLocks noChangeShapeType="1"/>
            </p:cNvSpPr>
            <p:nvPr/>
          </p:nvSpPr>
          <p:spPr bwMode="auto">
            <a:xfrm>
              <a:off x="1614" y="1188"/>
              <a:ext cx="0" cy="33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57" name="Line 112"/>
            <p:cNvSpPr>
              <a:spLocks noChangeShapeType="1"/>
            </p:cNvSpPr>
            <p:nvPr/>
          </p:nvSpPr>
          <p:spPr bwMode="auto">
            <a:xfrm>
              <a:off x="1698" y="1194"/>
              <a:ext cx="0" cy="33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58" name="Line 113"/>
            <p:cNvSpPr>
              <a:spLocks noChangeShapeType="1"/>
            </p:cNvSpPr>
            <p:nvPr/>
          </p:nvSpPr>
          <p:spPr bwMode="auto">
            <a:xfrm>
              <a:off x="1752" y="1194"/>
              <a:ext cx="0" cy="33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59" name="Line 114"/>
            <p:cNvSpPr>
              <a:spLocks noChangeShapeType="1"/>
            </p:cNvSpPr>
            <p:nvPr/>
          </p:nvSpPr>
          <p:spPr bwMode="auto">
            <a:xfrm>
              <a:off x="1806" y="1194"/>
              <a:ext cx="0" cy="33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60" name="Line 115"/>
            <p:cNvSpPr>
              <a:spLocks noChangeShapeType="1"/>
            </p:cNvSpPr>
            <p:nvPr/>
          </p:nvSpPr>
          <p:spPr bwMode="auto">
            <a:xfrm>
              <a:off x="1866" y="1194"/>
              <a:ext cx="0" cy="33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61" name="Line 116"/>
            <p:cNvSpPr>
              <a:spLocks noChangeShapeType="1"/>
            </p:cNvSpPr>
            <p:nvPr/>
          </p:nvSpPr>
          <p:spPr bwMode="auto">
            <a:xfrm>
              <a:off x="1962" y="1188"/>
              <a:ext cx="0" cy="33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62" name="Line 117"/>
            <p:cNvSpPr>
              <a:spLocks noChangeShapeType="1"/>
            </p:cNvSpPr>
            <p:nvPr/>
          </p:nvSpPr>
          <p:spPr bwMode="auto">
            <a:xfrm>
              <a:off x="2016" y="1194"/>
              <a:ext cx="0" cy="33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63" name="Line 118"/>
            <p:cNvSpPr>
              <a:spLocks noChangeShapeType="1"/>
            </p:cNvSpPr>
            <p:nvPr/>
          </p:nvSpPr>
          <p:spPr bwMode="auto">
            <a:xfrm>
              <a:off x="2136" y="1188"/>
              <a:ext cx="0" cy="33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64" name="Line 119"/>
            <p:cNvSpPr>
              <a:spLocks noChangeShapeType="1"/>
            </p:cNvSpPr>
            <p:nvPr/>
          </p:nvSpPr>
          <p:spPr bwMode="auto">
            <a:xfrm>
              <a:off x="2190" y="1194"/>
              <a:ext cx="0" cy="33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65" name="Line 120"/>
            <p:cNvSpPr>
              <a:spLocks noChangeShapeType="1"/>
            </p:cNvSpPr>
            <p:nvPr/>
          </p:nvSpPr>
          <p:spPr bwMode="auto">
            <a:xfrm>
              <a:off x="2316" y="1194"/>
              <a:ext cx="0" cy="33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66" name="Line 121"/>
            <p:cNvSpPr>
              <a:spLocks noChangeShapeType="1"/>
            </p:cNvSpPr>
            <p:nvPr/>
          </p:nvSpPr>
          <p:spPr bwMode="auto">
            <a:xfrm>
              <a:off x="2370" y="1194"/>
              <a:ext cx="0" cy="33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67" name="Line 122"/>
            <p:cNvSpPr>
              <a:spLocks noChangeShapeType="1"/>
            </p:cNvSpPr>
            <p:nvPr/>
          </p:nvSpPr>
          <p:spPr bwMode="auto">
            <a:xfrm>
              <a:off x="3522" y="1194"/>
              <a:ext cx="0" cy="33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68" name="Line 123"/>
            <p:cNvSpPr>
              <a:spLocks noChangeShapeType="1"/>
            </p:cNvSpPr>
            <p:nvPr/>
          </p:nvSpPr>
          <p:spPr bwMode="auto">
            <a:xfrm>
              <a:off x="3576" y="1188"/>
              <a:ext cx="0" cy="33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69" name="Line 124"/>
            <p:cNvSpPr>
              <a:spLocks noChangeShapeType="1"/>
            </p:cNvSpPr>
            <p:nvPr/>
          </p:nvSpPr>
          <p:spPr bwMode="auto">
            <a:xfrm>
              <a:off x="3630" y="1188"/>
              <a:ext cx="0" cy="33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70" name="Line 125"/>
            <p:cNvSpPr>
              <a:spLocks noChangeShapeType="1"/>
            </p:cNvSpPr>
            <p:nvPr/>
          </p:nvSpPr>
          <p:spPr bwMode="auto">
            <a:xfrm>
              <a:off x="3690" y="1188"/>
              <a:ext cx="0" cy="33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71" name="Line 126"/>
            <p:cNvSpPr>
              <a:spLocks noChangeShapeType="1"/>
            </p:cNvSpPr>
            <p:nvPr/>
          </p:nvSpPr>
          <p:spPr bwMode="auto">
            <a:xfrm>
              <a:off x="3774" y="1194"/>
              <a:ext cx="0" cy="33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72" name="Line 127"/>
            <p:cNvSpPr>
              <a:spLocks noChangeShapeType="1"/>
            </p:cNvSpPr>
            <p:nvPr/>
          </p:nvSpPr>
          <p:spPr bwMode="auto">
            <a:xfrm>
              <a:off x="3828" y="1194"/>
              <a:ext cx="0" cy="33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73" name="Line 128"/>
            <p:cNvSpPr>
              <a:spLocks noChangeShapeType="1"/>
            </p:cNvSpPr>
            <p:nvPr/>
          </p:nvSpPr>
          <p:spPr bwMode="auto">
            <a:xfrm>
              <a:off x="3882" y="1194"/>
              <a:ext cx="0" cy="33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74" name="Line 129"/>
            <p:cNvSpPr>
              <a:spLocks noChangeShapeType="1"/>
            </p:cNvSpPr>
            <p:nvPr/>
          </p:nvSpPr>
          <p:spPr bwMode="auto">
            <a:xfrm>
              <a:off x="3942" y="1194"/>
              <a:ext cx="0" cy="33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75" name="Line 130"/>
            <p:cNvSpPr>
              <a:spLocks noChangeShapeType="1"/>
            </p:cNvSpPr>
            <p:nvPr/>
          </p:nvSpPr>
          <p:spPr bwMode="auto">
            <a:xfrm>
              <a:off x="4038" y="1188"/>
              <a:ext cx="0" cy="33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76" name="Line 131"/>
            <p:cNvSpPr>
              <a:spLocks noChangeShapeType="1"/>
            </p:cNvSpPr>
            <p:nvPr/>
          </p:nvSpPr>
          <p:spPr bwMode="auto">
            <a:xfrm>
              <a:off x="4092" y="1194"/>
              <a:ext cx="0" cy="33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77" name="Line 132"/>
            <p:cNvSpPr>
              <a:spLocks noChangeShapeType="1"/>
            </p:cNvSpPr>
            <p:nvPr/>
          </p:nvSpPr>
          <p:spPr bwMode="auto">
            <a:xfrm>
              <a:off x="4212" y="1188"/>
              <a:ext cx="0" cy="33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78" name="Line 133"/>
            <p:cNvSpPr>
              <a:spLocks noChangeShapeType="1"/>
            </p:cNvSpPr>
            <p:nvPr/>
          </p:nvSpPr>
          <p:spPr bwMode="auto">
            <a:xfrm>
              <a:off x="4266" y="1194"/>
              <a:ext cx="0" cy="33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79" name="Line 134"/>
            <p:cNvSpPr>
              <a:spLocks noChangeShapeType="1"/>
            </p:cNvSpPr>
            <p:nvPr/>
          </p:nvSpPr>
          <p:spPr bwMode="auto">
            <a:xfrm>
              <a:off x="4392" y="1194"/>
              <a:ext cx="0" cy="33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80" name="Line 135"/>
            <p:cNvSpPr>
              <a:spLocks noChangeShapeType="1"/>
            </p:cNvSpPr>
            <p:nvPr/>
          </p:nvSpPr>
          <p:spPr bwMode="auto">
            <a:xfrm>
              <a:off x="4446" y="1194"/>
              <a:ext cx="0" cy="33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81" name="Line 136"/>
            <p:cNvSpPr>
              <a:spLocks noChangeShapeType="1"/>
            </p:cNvSpPr>
            <p:nvPr/>
          </p:nvSpPr>
          <p:spPr bwMode="auto">
            <a:xfrm>
              <a:off x="2610" y="1224"/>
              <a:ext cx="55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83882" name="Line 137"/>
            <p:cNvSpPr>
              <a:spLocks noChangeShapeType="1"/>
            </p:cNvSpPr>
            <p:nvPr/>
          </p:nvSpPr>
          <p:spPr bwMode="auto">
            <a:xfrm>
              <a:off x="2604" y="1272"/>
              <a:ext cx="55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6602" name="Rectangle 138"/>
            <p:cNvSpPr>
              <a:spLocks noChangeArrowheads="1"/>
            </p:cNvSpPr>
            <p:nvPr/>
          </p:nvSpPr>
          <p:spPr bwMode="auto">
            <a:xfrm>
              <a:off x="1073" y="842"/>
              <a:ext cx="3631" cy="191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fol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82124" tIns="41061" rIns="82124" bIns="41061" anchor="ctr">
              <a:spAutoFit/>
            </a:bodyPr>
            <a:lstStyle/>
            <a:p>
              <a:pPr defTabSz="814388">
                <a:defRPr/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</a:rPr>
                <a:t>Single Point of</a:t>
              </a:r>
              <a:r>
                <a:rPr lang="en-US" sz="1400" dirty="0" smtClean="0">
                  <a:solidFill>
                    <a:schemeClr val="bg1"/>
                  </a:solidFill>
                  <a:latin typeface="Arial" charset="0"/>
                </a:rPr>
                <a:t> Embedded Management</a:t>
              </a:r>
              <a:endParaRPr lang="en-US" sz="14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366603" name="Text Box 139"/>
            <p:cNvSpPr txBox="1">
              <a:spLocks noChangeArrowheads="1"/>
            </p:cNvSpPr>
            <p:nvPr/>
          </p:nvSpPr>
          <p:spPr bwMode="auto">
            <a:xfrm>
              <a:off x="169" y="1153"/>
              <a:ext cx="797" cy="30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fol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82124" tIns="41061" rIns="82124" bIns="41061" anchor="ctr">
              <a:spAutoFit/>
            </a:bodyPr>
            <a:lstStyle/>
            <a:p>
              <a:pPr defTabSz="814388">
                <a:defRPr/>
              </a:pP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Unified Fabric</a:t>
              </a:r>
            </a:p>
          </p:txBody>
        </p:sp>
        <p:sp>
          <p:nvSpPr>
            <p:cNvPr id="2366604" name="Text Box 140"/>
            <p:cNvSpPr txBox="1">
              <a:spLocks noChangeArrowheads="1"/>
            </p:cNvSpPr>
            <p:nvPr/>
          </p:nvSpPr>
          <p:spPr bwMode="auto">
            <a:xfrm>
              <a:off x="4379" y="3578"/>
              <a:ext cx="985" cy="30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fol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82124" tIns="41061" rIns="82124" bIns="41061" anchor="ctr">
              <a:spAutoFit/>
            </a:bodyPr>
            <a:lstStyle/>
            <a:p>
              <a:pPr defTabSz="814388">
                <a:defRPr/>
              </a:pPr>
              <a:r>
                <a:rPr lang="en-US" sz="1400">
                  <a:solidFill>
                    <a:schemeClr val="bg1"/>
                  </a:solidFill>
                  <a:latin typeface="Arial" charset="0"/>
                  <a:cs typeface="Arial" charset="0"/>
                </a:rPr>
                <a:t>Stateless Servers</a:t>
              </a:r>
            </a:p>
          </p:txBody>
        </p:sp>
        <p:sp>
          <p:nvSpPr>
            <p:cNvPr id="2" name="Text Box 140"/>
            <p:cNvSpPr txBox="1">
              <a:spLocks noChangeArrowheads="1"/>
            </p:cNvSpPr>
            <p:nvPr/>
          </p:nvSpPr>
          <p:spPr bwMode="auto">
            <a:xfrm>
              <a:off x="2214" y="3578"/>
              <a:ext cx="1109" cy="30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fol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82124" tIns="41061" rIns="82124" bIns="41061" anchor="ctr">
              <a:spAutoFit/>
            </a:bodyPr>
            <a:lstStyle/>
            <a:p>
              <a:pPr defTabSz="814388">
                <a:defRPr/>
              </a:pPr>
              <a:r>
                <a:rPr lang="en-US" sz="1400">
                  <a:solidFill>
                    <a:schemeClr val="bg1"/>
                  </a:solidFill>
                  <a:latin typeface="Arial" charset="0"/>
                  <a:cs typeface="Arial" charset="0"/>
                </a:rPr>
                <a:t>Virtualized Adapters</a:t>
              </a:r>
            </a:p>
          </p:txBody>
        </p:sp>
        <p:sp>
          <p:nvSpPr>
            <p:cNvPr id="3" name="Text Box 140"/>
            <p:cNvSpPr txBox="1">
              <a:spLocks noChangeArrowheads="1"/>
            </p:cNvSpPr>
            <p:nvPr/>
          </p:nvSpPr>
          <p:spPr bwMode="auto">
            <a:xfrm>
              <a:off x="415" y="3578"/>
              <a:ext cx="1045" cy="30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fol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82124" tIns="41061" rIns="82124" bIns="41061" anchor="ctr">
              <a:spAutoFit/>
            </a:bodyPr>
            <a:lstStyle/>
            <a:p>
              <a:pPr defTabSz="814388">
                <a:defRPr/>
              </a:pPr>
              <a:r>
                <a:rPr lang="en-US" sz="1400">
                  <a:solidFill>
                    <a:schemeClr val="bg1"/>
                  </a:solidFill>
                  <a:latin typeface="Arial" charset="0"/>
                  <a:cs typeface="Arial" charset="0"/>
                </a:rPr>
                <a:t>Expanded Memory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139"/>
          <p:cNvSpPr>
            <a:spLocks noChangeShapeType="1"/>
          </p:cNvSpPr>
          <p:nvPr/>
        </p:nvSpPr>
        <p:spPr bwMode="auto">
          <a:xfrm>
            <a:off x="7058025" y="1590675"/>
            <a:ext cx="0" cy="885825"/>
          </a:xfrm>
          <a:prstGeom prst="line">
            <a:avLst/>
          </a:prstGeom>
          <a:noFill/>
          <a:ln w="28575">
            <a:solidFill>
              <a:srgbClr val="3366CC"/>
            </a:solidFill>
            <a:round/>
            <a:headEnd/>
            <a:tailEnd/>
          </a:ln>
        </p:spPr>
        <p:txBody>
          <a:bodyPr wrap="none" lIns="82124" tIns="41061" rIns="82124" bIns="41061" anchor="ctr">
            <a:spAutoFit/>
          </a:bodyPr>
          <a:lstStyle/>
          <a:p>
            <a:endParaRPr lang="en-US"/>
          </a:p>
        </p:txBody>
      </p:sp>
      <p:sp>
        <p:nvSpPr>
          <p:cNvPr id="6147" name="Line 138"/>
          <p:cNvSpPr>
            <a:spLocks noChangeShapeType="1"/>
          </p:cNvSpPr>
          <p:nvPr/>
        </p:nvSpPr>
        <p:spPr bwMode="auto">
          <a:xfrm>
            <a:off x="8496300" y="1552575"/>
            <a:ext cx="0" cy="2019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lIns="82124" tIns="41061" rIns="82124" bIns="41061" anchor="ctr">
            <a:spAutoFit/>
          </a:bodyPr>
          <a:lstStyle/>
          <a:p>
            <a:endParaRPr lang="en-US"/>
          </a:p>
        </p:txBody>
      </p:sp>
      <p:sp>
        <p:nvSpPr>
          <p:cNvPr id="6148" name="Line 136"/>
          <p:cNvSpPr>
            <a:spLocks noChangeShapeType="1"/>
          </p:cNvSpPr>
          <p:nvPr/>
        </p:nvSpPr>
        <p:spPr bwMode="auto">
          <a:xfrm>
            <a:off x="7277100" y="1543050"/>
            <a:ext cx="1009650" cy="2028825"/>
          </a:xfrm>
          <a:prstGeom prst="line">
            <a:avLst/>
          </a:prstGeom>
          <a:noFill/>
          <a:ln w="28575">
            <a:solidFill>
              <a:srgbClr val="3366CC"/>
            </a:solidFill>
            <a:round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endParaRPr lang="en-US"/>
          </a:p>
        </p:txBody>
      </p:sp>
      <p:sp>
        <p:nvSpPr>
          <p:cNvPr id="6149" name="Line 137"/>
          <p:cNvSpPr>
            <a:spLocks noChangeShapeType="1"/>
          </p:cNvSpPr>
          <p:nvPr/>
        </p:nvSpPr>
        <p:spPr bwMode="auto">
          <a:xfrm flipH="1">
            <a:off x="7353300" y="1590675"/>
            <a:ext cx="914400" cy="8953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endParaRPr lang="en-US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9184" y="176784"/>
            <a:ext cx="8145462" cy="8382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Hardware State Abstraction Concept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9425" y="4956175"/>
            <a:ext cx="8310563" cy="1635125"/>
          </a:xfrm>
          <a:noFill/>
        </p:spPr>
        <p:txBody>
          <a:bodyPr>
            <a:normAutofit/>
          </a:bodyPr>
          <a:lstStyle/>
          <a:p>
            <a:r>
              <a:rPr lang="en-US" sz="1600" dirty="0" smtClean="0"/>
              <a:t>Separate firmware, addresses, and parameter settings from server hardware</a:t>
            </a:r>
            <a:endParaRPr lang="en-US" sz="800" dirty="0" smtClean="0"/>
          </a:p>
          <a:p>
            <a:r>
              <a:rPr lang="en-US" sz="1600" dirty="0" smtClean="0"/>
              <a:t>Make physical servers into interchangeable hardware resources</a:t>
            </a:r>
            <a:endParaRPr lang="en-US" sz="800" dirty="0" smtClean="0"/>
          </a:p>
          <a:p>
            <a:r>
              <a:rPr lang="en-US" sz="1600" dirty="0"/>
              <a:t>M</a:t>
            </a:r>
            <a:r>
              <a:rPr lang="en-US" sz="1600" dirty="0" smtClean="0"/>
              <a:t>ove OS &amp; applications easily across server hardware</a:t>
            </a:r>
          </a:p>
        </p:txBody>
      </p:sp>
      <p:grpSp>
        <p:nvGrpSpPr>
          <p:cNvPr id="2" name="Group 140"/>
          <p:cNvGrpSpPr>
            <a:grpSpLocks/>
          </p:cNvGrpSpPr>
          <p:nvPr/>
        </p:nvGrpSpPr>
        <p:grpSpPr bwMode="auto">
          <a:xfrm>
            <a:off x="342900" y="1401763"/>
            <a:ext cx="5683250" cy="2735262"/>
            <a:chOff x="216" y="883"/>
            <a:chExt cx="3580" cy="1723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01" y="1959"/>
              <a:ext cx="3380" cy="647"/>
              <a:chOff x="922" y="2736"/>
              <a:chExt cx="3572" cy="749"/>
            </a:xfrm>
          </p:grpSpPr>
          <p:sp>
            <p:nvSpPr>
              <p:cNvPr id="605189" name="Rectangle 5"/>
              <p:cNvSpPr>
                <a:spLocks noChangeArrowheads="1"/>
              </p:cNvSpPr>
              <p:nvPr/>
            </p:nvSpPr>
            <p:spPr bwMode="auto">
              <a:xfrm>
                <a:off x="922" y="2736"/>
                <a:ext cx="3572" cy="749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9999"/>
                  </a:gs>
                </a:gsLst>
                <a:lin ang="2700000" scaled="1"/>
              </a:gradFill>
              <a:ln w="19050" algn="ctr">
                <a:solidFill>
                  <a:srgbClr val="3366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82124" tIns="41061" rIns="82124" bIns="41061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4" name="Group 6"/>
              <p:cNvGrpSpPr>
                <a:grpSpLocks noChangeAspect="1"/>
              </p:cNvGrpSpPr>
              <p:nvPr/>
            </p:nvGrpSpPr>
            <p:grpSpPr bwMode="auto">
              <a:xfrm flipH="1">
                <a:off x="2103" y="3053"/>
                <a:ext cx="540" cy="379"/>
                <a:chOff x="1980" y="1712"/>
                <a:chExt cx="421" cy="279"/>
              </a:xfrm>
            </p:grpSpPr>
            <p:pic>
              <p:nvPicPr>
                <p:cNvPr id="6237" name="Picture 7" descr="CPU_Intel_small copy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980" y="1712"/>
                  <a:ext cx="316" cy="2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238" name="Picture 8" descr="CPU_Intel_small copy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085" y="1727"/>
                  <a:ext cx="316" cy="2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" name="Group 9"/>
              <p:cNvGrpSpPr>
                <a:grpSpLocks noChangeAspect="1"/>
              </p:cNvGrpSpPr>
              <p:nvPr/>
            </p:nvGrpSpPr>
            <p:grpSpPr bwMode="auto">
              <a:xfrm flipH="1">
                <a:off x="2766" y="3111"/>
                <a:ext cx="959" cy="351"/>
                <a:chOff x="2410" y="1730"/>
                <a:chExt cx="806" cy="288"/>
              </a:xfrm>
            </p:grpSpPr>
            <p:pic>
              <p:nvPicPr>
                <p:cNvPr id="6233" name="Picture 10" descr="DIMM small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410" y="1730"/>
                  <a:ext cx="54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234" name="Picture 11" descr="DIMM small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498" y="1730"/>
                  <a:ext cx="54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235" name="Picture 12" descr="DIMM small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586" y="1730"/>
                  <a:ext cx="54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236" name="Picture 13" descr="DIMM small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674" y="1730"/>
                  <a:ext cx="54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6226" name="Picture 14" descr="BIOS_Chip_2 copy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2452" y="2845"/>
                <a:ext cx="459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" name="Group 15"/>
              <p:cNvGrpSpPr>
                <a:grpSpLocks/>
              </p:cNvGrpSpPr>
              <p:nvPr/>
            </p:nvGrpSpPr>
            <p:grpSpPr bwMode="auto">
              <a:xfrm>
                <a:off x="1729" y="2880"/>
                <a:ext cx="478" cy="316"/>
                <a:chOff x="3422" y="1721"/>
                <a:chExt cx="305" cy="239"/>
              </a:xfrm>
            </p:grpSpPr>
            <p:pic>
              <p:nvPicPr>
                <p:cNvPr id="6231" name="Picture 16" descr="disk_drive_shadow"/>
                <p:cNvPicPr>
                  <a:picLocks noChangeAspect="1" noChangeArrowheads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3422" y="1733"/>
                  <a:ext cx="221" cy="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232" name="Picture 17" descr="disk_drive_shadow"/>
                <p:cNvPicPr>
                  <a:picLocks noChangeAspect="1" noChangeArrowheads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3506" y="1721"/>
                  <a:ext cx="221" cy="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6228" name="Picture 18" descr="host adapter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 rot="10479937">
                <a:off x="3889" y="2830"/>
                <a:ext cx="511" cy="4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29" name="Picture 19" descr="Ethernet-NIC copy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1009" y="2826"/>
                <a:ext cx="519" cy="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30" name="Picture 20" descr="BMC_Chip copy"/>
              <p:cNvPicPr>
                <a:picLocks noChangeAspect="1" noChangeArrowheads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3221" y="2823"/>
                <a:ext cx="385" cy="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303" y="1487"/>
              <a:ext cx="3318" cy="373"/>
              <a:chOff x="1054" y="1807"/>
              <a:chExt cx="3318" cy="373"/>
            </a:xfrm>
          </p:grpSpPr>
          <p:sp>
            <p:nvSpPr>
              <p:cNvPr id="605206" name="Text Box 22"/>
              <p:cNvSpPr txBox="1">
                <a:spLocks noChangeArrowheads="1"/>
              </p:cNvSpPr>
              <p:nvPr/>
            </p:nvSpPr>
            <p:spPr bwMode="auto">
              <a:xfrm>
                <a:off x="3168" y="1814"/>
                <a:ext cx="571" cy="141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9999"/>
                  </a:gs>
                </a:gsLst>
                <a:lin ang="2700000" scaled="1"/>
              </a:gradFill>
              <a:ln w="9525">
                <a:solidFill>
                  <a:srgbClr val="0033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100000"/>
                  </a:lnSpc>
                  <a:defRPr/>
                </a:pPr>
                <a:r>
                  <a:rPr lang="en-US" sz="800" b="1">
                    <a:solidFill>
                      <a:srgbClr val="003300"/>
                    </a:solidFill>
                  </a:rPr>
                  <a:t>BMC Firmware</a:t>
                </a:r>
              </a:p>
            </p:txBody>
          </p:sp>
          <p:sp>
            <p:nvSpPr>
              <p:cNvPr id="605207" name="Text Box 23"/>
              <p:cNvSpPr txBox="1">
                <a:spLocks noChangeArrowheads="1"/>
              </p:cNvSpPr>
              <p:nvPr/>
            </p:nvSpPr>
            <p:spPr bwMode="auto">
              <a:xfrm>
                <a:off x="1054" y="1822"/>
                <a:ext cx="542" cy="29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9999"/>
                  </a:gs>
                </a:gsLst>
                <a:lin ang="2700000" scaled="1"/>
              </a:gradFill>
              <a:ln w="9525">
                <a:solidFill>
                  <a:srgbClr val="0033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100000"/>
                  </a:lnSpc>
                  <a:defRPr/>
                </a:pPr>
                <a:r>
                  <a:rPr lang="en-US" sz="800" b="1">
                    <a:solidFill>
                      <a:srgbClr val="003300"/>
                    </a:solidFill>
                  </a:rPr>
                  <a:t>MAC Address</a:t>
                </a:r>
              </a:p>
              <a:p>
                <a:pPr eaLnBrk="1" hangingPunct="1">
                  <a:lnSpc>
                    <a:spcPct val="100000"/>
                  </a:lnSpc>
                  <a:defRPr/>
                </a:pPr>
                <a:r>
                  <a:rPr lang="en-US" sz="800" b="1">
                    <a:solidFill>
                      <a:srgbClr val="003300"/>
                    </a:solidFill>
                  </a:rPr>
                  <a:t>NIC Firmware</a:t>
                </a:r>
              </a:p>
              <a:p>
                <a:pPr eaLnBrk="1" hangingPunct="1">
                  <a:lnSpc>
                    <a:spcPct val="100000"/>
                  </a:lnSpc>
                  <a:defRPr/>
                </a:pPr>
                <a:r>
                  <a:rPr lang="en-US" sz="800" b="1">
                    <a:solidFill>
                      <a:srgbClr val="003300"/>
                    </a:solidFill>
                  </a:rPr>
                  <a:t>NIC Settings</a:t>
                </a:r>
              </a:p>
            </p:txBody>
          </p:sp>
          <p:sp>
            <p:nvSpPr>
              <p:cNvPr id="605208" name="Text Box 24"/>
              <p:cNvSpPr txBox="1">
                <a:spLocks noChangeArrowheads="1"/>
              </p:cNvSpPr>
              <p:nvPr/>
            </p:nvSpPr>
            <p:spPr bwMode="auto">
              <a:xfrm>
                <a:off x="1699" y="1814"/>
                <a:ext cx="742" cy="21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9999"/>
                  </a:gs>
                </a:gsLst>
                <a:lin ang="2700000" scaled="1"/>
              </a:gradFill>
              <a:ln w="9525">
                <a:solidFill>
                  <a:srgbClr val="0033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100000"/>
                  </a:lnSpc>
                  <a:defRPr/>
                </a:pPr>
                <a:r>
                  <a:rPr lang="en-US" sz="800" b="1">
                    <a:solidFill>
                      <a:srgbClr val="003300"/>
                    </a:solidFill>
                  </a:rPr>
                  <a:t>Drive Controller F/W</a:t>
                </a:r>
              </a:p>
              <a:p>
                <a:pPr eaLnBrk="1" hangingPunct="1">
                  <a:lnSpc>
                    <a:spcPct val="100000"/>
                  </a:lnSpc>
                  <a:defRPr/>
                </a:pPr>
                <a:r>
                  <a:rPr lang="en-US" sz="800" b="1">
                    <a:solidFill>
                      <a:srgbClr val="003300"/>
                    </a:solidFill>
                  </a:rPr>
                  <a:t>Drive Firmware</a:t>
                </a:r>
              </a:p>
            </p:txBody>
          </p:sp>
          <p:sp>
            <p:nvSpPr>
              <p:cNvPr id="605209" name="Text Box 25"/>
              <p:cNvSpPr txBox="1">
                <a:spLocks noChangeArrowheads="1"/>
              </p:cNvSpPr>
              <p:nvPr/>
            </p:nvSpPr>
            <p:spPr bwMode="auto">
              <a:xfrm>
                <a:off x="2506" y="1808"/>
                <a:ext cx="583" cy="37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9999"/>
                  </a:gs>
                </a:gsLst>
                <a:lin ang="2700000" scaled="1"/>
              </a:gradFill>
              <a:ln w="9525">
                <a:solidFill>
                  <a:srgbClr val="0033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100000"/>
                  </a:lnSpc>
                  <a:defRPr/>
                </a:pPr>
                <a:r>
                  <a:rPr lang="en-US" sz="800" b="1">
                    <a:solidFill>
                      <a:srgbClr val="003300"/>
                    </a:solidFill>
                  </a:rPr>
                  <a:t>UUID</a:t>
                </a:r>
              </a:p>
              <a:p>
                <a:pPr eaLnBrk="1" hangingPunct="1">
                  <a:lnSpc>
                    <a:spcPct val="100000"/>
                  </a:lnSpc>
                  <a:defRPr/>
                </a:pPr>
                <a:r>
                  <a:rPr lang="en-US" sz="800" b="1">
                    <a:solidFill>
                      <a:srgbClr val="003300"/>
                    </a:solidFill>
                  </a:rPr>
                  <a:t>BIOS Firmware</a:t>
                </a:r>
              </a:p>
              <a:p>
                <a:pPr eaLnBrk="1" hangingPunct="1">
                  <a:lnSpc>
                    <a:spcPct val="100000"/>
                  </a:lnSpc>
                  <a:defRPr/>
                </a:pPr>
                <a:r>
                  <a:rPr lang="en-US" sz="800" b="1">
                    <a:solidFill>
                      <a:srgbClr val="003300"/>
                    </a:solidFill>
                  </a:rPr>
                  <a:t>BIOS Settings</a:t>
                </a:r>
              </a:p>
              <a:p>
                <a:pPr eaLnBrk="1" hangingPunct="1">
                  <a:lnSpc>
                    <a:spcPct val="100000"/>
                  </a:lnSpc>
                  <a:defRPr/>
                </a:pPr>
                <a:r>
                  <a:rPr lang="en-US" sz="800" b="1">
                    <a:solidFill>
                      <a:srgbClr val="003300"/>
                    </a:solidFill>
                  </a:rPr>
                  <a:t>Boot Order</a:t>
                </a:r>
              </a:p>
            </p:txBody>
          </p:sp>
          <p:sp>
            <p:nvSpPr>
              <p:cNvPr id="605210" name="Text Box 26"/>
              <p:cNvSpPr txBox="1">
                <a:spLocks noChangeArrowheads="1"/>
              </p:cNvSpPr>
              <p:nvPr/>
            </p:nvSpPr>
            <p:spPr bwMode="auto">
              <a:xfrm>
                <a:off x="3808" y="1807"/>
                <a:ext cx="564" cy="29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9999"/>
                  </a:gs>
                </a:gsLst>
                <a:lin ang="2700000" scaled="1"/>
              </a:gradFill>
              <a:ln w="9525">
                <a:solidFill>
                  <a:srgbClr val="0033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100000"/>
                  </a:lnSpc>
                  <a:defRPr/>
                </a:pPr>
                <a:r>
                  <a:rPr lang="en-US" sz="800" b="1">
                    <a:solidFill>
                      <a:srgbClr val="003300"/>
                    </a:solidFill>
                  </a:rPr>
                  <a:t>WWN Address</a:t>
                </a:r>
              </a:p>
              <a:p>
                <a:pPr eaLnBrk="1" hangingPunct="1">
                  <a:lnSpc>
                    <a:spcPct val="100000"/>
                  </a:lnSpc>
                  <a:defRPr/>
                </a:pPr>
                <a:r>
                  <a:rPr lang="en-US" sz="800" b="1">
                    <a:solidFill>
                      <a:srgbClr val="003300"/>
                    </a:solidFill>
                  </a:rPr>
                  <a:t>HBA Firmware</a:t>
                </a:r>
              </a:p>
              <a:p>
                <a:pPr eaLnBrk="1" hangingPunct="1">
                  <a:lnSpc>
                    <a:spcPct val="100000"/>
                  </a:lnSpc>
                  <a:defRPr/>
                </a:pPr>
                <a:r>
                  <a:rPr lang="en-US" sz="800" b="1">
                    <a:solidFill>
                      <a:srgbClr val="003300"/>
                    </a:solidFill>
                  </a:rPr>
                  <a:t>HBA Settings</a:t>
                </a:r>
              </a:p>
            </p:txBody>
          </p:sp>
          <p:sp>
            <p:nvSpPr>
              <p:cNvPr id="6219" name="Line 27"/>
              <p:cNvSpPr>
                <a:spLocks noChangeShapeType="1"/>
              </p:cNvSpPr>
              <p:nvPr/>
            </p:nvSpPr>
            <p:spPr bwMode="auto">
              <a:xfrm>
                <a:off x="1613" y="1901"/>
                <a:ext cx="86" cy="0"/>
              </a:xfrm>
              <a:prstGeom prst="line">
                <a:avLst/>
              </a:prstGeom>
              <a:noFill/>
              <a:ln w="19050">
                <a:solidFill>
                  <a:srgbClr val="A5002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0" name="Line 28"/>
              <p:cNvSpPr>
                <a:spLocks noChangeShapeType="1"/>
              </p:cNvSpPr>
              <p:nvPr/>
            </p:nvSpPr>
            <p:spPr bwMode="auto">
              <a:xfrm>
                <a:off x="2448" y="1901"/>
                <a:ext cx="58" cy="0"/>
              </a:xfrm>
              <a:prstGeom prst="line">
                <a:avLst/>
              </a:prstGeom>
              <a:noFill/>
              <a:ln w="19050">
                <a:solidFill>
                  <a:srgbClr val="A5002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1" name="Line 29"/>
              <p:cNvSpPr>
                <a:spLocks noChangeShapeType="1"/>
              </p:cNvSpPr>
              <p:nvPr/>
            </p:nvSpPr>
            <p:spPr bwMode="auto">
              <a:xfrm>
                <a:off x="3082" y="1872"/>
                <a:ext cx="86" cy="0"/>
              </a:xfrm>
              <a:prstGeom prst="line">
                <a:avLst/>
              </a:prstGeom>
              <a:noFill/>
              <a:ln w="19050">
                <a:solidFill>
                  <a:srgbClr val="A5002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2" name="Line 30"/>
              <p:cNvSpPr>
                <a:spLocks noChangeShapeType="1"/>
              </p:cNvSpPr>
              <p:nvPr/>
            </p:nvSpPr>
            <p:spPr bwMode="auto">
              <a:xfrm>
                <a:off x="3744" y="1872"/>
                <a:ext cx="58" cy="0"/>
              </a:xfrm>
              <a:prstGeom prst="line">
                <a:avLst/>
              </a:prstGeom>
              <a:noFill/>
              <a:ln w="19050">
                <a:solidFill>
                  <a:srgbClr val="A5002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00" name="AutoShape 31"/>
            <p:cNvSpPr>
              <a:spLocks noChangeArrowheads="1"/>
            </p:cNvSpPr>
            <p:nvPr/>
          </p:nvSpPr>
          <p:spPr bwMode="auto">
            <a:xfrm>
              <a:off x="239" y="1459"/>
              <a:ext cx="3472" cy="461"/>
            </a:xfrm>
            <a:prstGeom prst="roundRect">
              <a:avLst>
                <a:gd name="adj" fmla="val 16667"/>
              </a:avLst>
            </a:prstGeom>
            <a:solidFill>
              <a:srgbClr val="FFFFCC">
                <a:alpha val="34901"/>
              </a:srgbClr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1" name="Text Box 32"/>
            <p:cNvSpPr txBox="1">
              <a:spLocks noChangeArrowheads="1"/>
            </p:cNvSpPr>
            <p:nvPr/>
          </p:nvSpPr>
          <p:spPr bwMode="auto">
            <a:xfrm>
              <a:off x="651" y="1252"/>
              <a:ext cx="131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</a:pPr>
              <a:r>
                <a:rPr lang="en-US" sz="1000" b="1">
                  <a:solidFill>
                    <a:schemeClr val="accent2"/>
                  </a:solidFill>
                </a:rPr>
                <a:t>State abstracted from hardware</a:t>
              </a:r>
            </a:p>
          </p:txBody>
        </p:sp>
        <p:sp>
          <p:nvSpPr>
            <p:cNvPr id="605218" name="AutoShape 34"/>
            <p:cNvSpPr>
              <a:spLocks noChangeArrowheads="1"/>
            </p:cNvSpPr>
            <p:nvPr/>
          </p:nvSpPr>
          <p:spPr bwMode="auto">
            <a:xfrm>
              <a:off x="216" y="883"/>
              <a:ext cx="778" cy="3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99CCFF"/>
                </a:gs>
              </a:gsLst>
              <a:lin ang="2700000" scaled="1"/>
            </a:gradFill>
            <a:ln w="9525">
              <a:solidFill>
                <a:srgbClr val="00006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03" name="Text Box 35"/>
            <p:cNvSpPr txBox="1">
              <a:spLocks noChangeArrowheads="1"/>
            </p:cNvSpPr>
            <p:nvPr/>
          </p:nvSpPr>
          <p:spPr bwMode="auto">
            <a:xfrm>
              <a:off x="216" y="969"/>
              <a:ext cx="78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000" b="1">
                  <a:solidFill>
                    <a:srgbClr val="000066"/>
                  </a:solidFill>
                </a:rPr>
                <a:t>LAN Connectivity</a:t>
              </a:r>
            </a:p>
          </p:txBody>
        </p:sp>
        <p:sp>
          <p:nvSpPr>
            <p:cNvPr id="605220" name="AutoShape 36"/>
            <p:cNvSpPr>
              <a:spLocks noChangeArrowheads="1"/>
            </p:cNvSpPr>
            <p:nvPr/>
          </p:nvSpPr>
          <p:spPr bwMode="auto">
            <a:xfrm>
              <a:off x="2986" y="883"/>
              <a:ext cx="778" cy="3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336699"/>
                </a:gs>
              </a:gsLst>
              <a:lin ang="2700000" scaled="1"/>
            </a:gradFill>
            <a:ln w="9525">
              <a:solidFill>
                <a:srgbClr val="00336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>
                <a:solidFill>
                  <a:srgbClr val="CC3300"/>
                </a:solidFill>
              </a:endParaRPr>
            </a:p>
          </p:txBody>
        </p:sp>
        <p:sp>
          <p:nvSpPr>
            <p:cNvPr id="6205" name="Text Box 37"/>
            <p:cNvSpPr txBox="1">
              <a:spLocks noChangeArrowheads="1"/>
            </p:cNvSpPr>
            <p:nvPr/>
          </p:nvSpPr>
          <p:spPr bwMode="auto">
            <a:xfrm>
              <a:off x="3010" y="969"/>
              <a:ext cx="78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000" b="1">
                  <a:solidFill>
                    <a:srgbClr val="003366"/>
                  </a:solidFill>
                </a:rPr>
                <a:t>SAN Connectivity</a:t>
              </a:r>
            </a:p>
          </p:txBody>
        </p:sp>
        <p:sp>
          <p:nvSpPr>
            <p:cNvPr id="605222" name="AutoShape 38"/>
            <p:cNvSpPr>
              <a:spLocks noChangeArrowheads="1"/>
            </p:cNvSpPr>
            <p:nvPr/>
          </p:nvSpPr>
          <p:spPr bwMode="auto">
            <a:xfrm>
              <a:off x="1167" y="883"/>
              <a:ext cx="1661" cy="3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9999FF"/>
                </a:gs>
              </a:gsLst>
              <a:lin ang="2700000" scaled="1"/>
            </a:gradFill>
            <a:ln w="9525">
              <a:solidFill>
                <a:srgbClr val="333399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>
                <a:solidFill>
                  <a:srgbClr val="333399"/>
                </a:solidFill>
              </a:endParaRPr>
            </a:p>
          </p:txBody>
        </p:sp>
        <p:sp>
          <p:nvSpPr>
            <p:cNvPr id="6207" name="Text Box 39"/>
            <p:cNvSpPr txBox="1">
              <a:spLocks noChangeArrowheads="1"/>
            </p:cNvSpPr>
            <p:nvPr/>
          </p:nvSpPr>
          <p:spPr bwMode="auto">
            <a:xfrm>
              <a:off x="1577" y="969"/>
              <a:ext cx="76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</a:pPr>
              <a:r>
                <a:rPr lang="en-US" sz="1000" b="1">
                  <a:solidFill>
                    <a:srgbClr val="333399"/>
                  </a:solidFill>
                </a:rPr>
                <a:t>OS &amp; Application</a:t>
              </a:r>
            </a:p>
          </p:txBody>
        </p:sp>
        <p:sp>
          <p:nvSpPr>
            <p:cNvPr id="6208" name="Line 40"/>
            <p:cNvSpPr>
              <a:spLocks noChangeShapeType="1"/>
            </p:cNvSpPr>
            <p:nvPr/>
          </p:nvSpPr>
          <p:spPr bwMode="auto">
            <a:xfrm>
              <a:off x="591" y="1228"/>
              <a:ext cx="0" cy="259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9" name="Line 41"/>
            <p:cNvSpPr>
              <a:spLocks noChangeShapeType="1"/>
            </p:cNvSpPr>
            <p:nvPr/>
          </p:nvSpPr>
          <p:spPr bwMode="auto">
            <a:xfrm flipV="1">
              <a:off x="3384" y="1228"/>
              <a:ext cx="0" cy="259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0" name="Line 42"/>
            <p:cNvSpPr>
              <a:spLocks noChangeShapeType="1"/>
            </p:cNvSpPr>
            <p:nvPr/>
          </p:nvSpPr>
          <p:spPr bwMode="auto">
            <a:xfrm>
              <a:off x="2060" y="1228"/>
              <a:ext cx="0" cy="259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1" name="Line 43"/>
            <p:cNvSpPr>
              <a:spLocks noChangeShapeType="1"/>
            </p:cNvSpPr>
            <p:nvPr/>
          </p:nvSpPr>
          <p:spPr bwMode="auto">
            <a:xfrm>
              <a:off x="994" y="1055"/>
              <a:ext cx="173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2" name="Line 44"/>
            <p:cNvSpPr>
              <a:spLocks noChangeShapeType="1"/>
            </p:cNvSpPr>
            <p:nvPr/>
          </p:nvSpPr>
          <p:spPr bwMode="auto">
            <a:xfrm>
              <a:off x="2837" y="1055"/>
              <a:ext cx="173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3" name="Line 49"/>
            <p:cNvSpPr>
              <a:spLocks noChangeShapeType="1"/>
            </p:cNvSpPr>
            <p:nvPr/>
          </p:nvSpPr>
          <p:spPr bwMode="auto">
            <a:xfrm flipV="1">
              <a:off x="1272" y="1368"/>
              <a:ext cx="0" cy="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9" name="Group 55"/>
          <p:cNvGrpSpPr>
            <a:grpSpLocks/>
          </p:cNvGrpSpPr>
          <p:nvPr/>
        </p:nvGrpSpPr>
        <p:grpSpPr bwMode="auto">
          <a:xfrm>
            <a:off x="6380163" y="2455863"/>
            <a:ext cx="1389062" cy="803275"/>
            <a:chOff x="923" y="989"/>
            <a:chExt cx="3887" cy="1802"/>
          </a:xfrm>
        </p:grpSpPr>
        <p:pic>
          <p:nvPicPr>
            <p:cNvPr id="6182" name="Picture 56" descr="Gray_drop_box copy"/>
            <p:cNvPicPr>
              <a:picLocks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923" y="989"/>
              <a:ext cx="3887" cy="1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57"/>
            <p:cNvGrpSpPr>
              <a:grpSpLocks noChangeAspect="1"/>
            </p:cNvGrpSpPr>
            <p:nvPr/>
          </p:nvGrpSpPr>
          <p:grpSpPr bwMode="auto">
            <a:xfrm>
              <a:off x="1245" y="1156"/>
              <a:ext cx="3340" cy="1503"/>
              <a:chOff x="2227" y="1603"/>
              <a:chExt cx="1262" cy="568"/>
            </a:xfrm>
          </p:grpSpPr>
          <p:grpSp>
            <p:nvGrpSpPr>
              <p:cNvPr id="11" name="Group 58"/>
              <p:cNvGrpSpPr>
                <a:grpSpLocks noChangeAspect="1"/>
              </p:cNvGrpSpPr>
              <p:nvPr/>
            </p:nvGrpSpPr>
            <p:grpSpPr bwMode="auto">
              <a:xfrm>
                <a:off x="2527" y="1603"/>
                <a:ext cx="555" cy="215"/>
                <a:chOff x="2410" y="1730"/>
                <a:chExt cx="806" cy="288"/>
              </a:xfrm>
            </p:grpSpPr>
            <p:pic>
              <p:nvPicPr>
                <p:cNvPr id="6194" name="Picture 59" descr="DIMM small"/>
                <p:cNvPicPr>
                  <a:picLocks noChangeAspect="1" noChangeArrowheads="1"/>
                </p:cNvPicPr>
                <p:nvPr/>
              </p:nvPicPr>
              <p:blipFill>
                <a:blip r:embed="rId11" cstate="screen"/>
                <a:srcRect/>
                <a:stretch>
                  <a:fillRect/>
                </a:stretch>
              </p:blipFill>
              <p:spPr bwMode="auto">
                <a:xfrm>
                  <a:off x="2410" y="1730"/>
                  <a:ext cx="54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95" name="Picture 60" descr="DIMM small"/>
                <p:cNvPicPr>
                  <a:picLocks noChangeAspect="1" noChangeArrowheads="1"/>
                </p:cNvPicPr>
                <p:nvPr/>
              </p:nvPicPr>
              <p:blipFill>
                <a:blip r:embed="rId11" cstate="screen"/>
                <a:srcRect/>
                <a:stretch>
                  <a:fillRect/>
                </a:stretch>
              </p:blipFill>
              <p:spPr bwMode="auto">
                <a:xfrm>
                  <a:off x="2498" y="1730"/>
                  <a:ext cx="54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96" name="Picture 61" descr="DIMM small"/>
                <p:cNvPicPr>
                  <a:picLocks noChangeAspect="1" noChangeArrowheads="1"/>
                </p:cNvPicPr>
                <p:nvPr/>
              </p:nvPicPr>
              <p:blipFill>
                <a:blip r:embed="rId11" cstate="screen"/>
                <a:srcRect/>
                <a:stretch>
                  <a:fillRect/>
                </a:stretch>
              </p:blipFill>
              <p:spPr bwMode="auto">
                <a:xfrm>
                  <a:off x="2586" y="1730"/>
                  <a:ext cx="54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97" name="Picture 62" descr="DIMM small"/>
                <p:cNvPicPr>
                  <a:picLocks noChangeAspect="1" noChangeArrowheads="1"/>
                </p:cNvPicPr>
                <p:nvPr/>
              </p:nvPicPr>
              <p:blipFill>
                <a:blip r:embed="rId11" cstate="screen"/>
                <a:srcRect/>
                <a:stretch>
                  <a:fillRect/>
                </a:stretch>
              </p:blipFill>
              <p:spPr bwMode="auto">
                <a:xfrm>
                  <a:off x="2674" y="1730"/>
                  <a:ext cx="54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2" name="Group 63"/>
              <p:cNvGrpSpPr>
                <a:grpSpLocks noChangeAspect="1"/>
              </p:cNvGrpSpPr>
              <p:nvPr/>
            </p:nvGrpSpPr>
            <p:grpSpPr bwMode="auto">
              <a:xfrm>
                <a:off x="2227" y="1608"/>
                <a:ext cx="306" cy="227"/>
                <a:chOff x="1980" y="1712"/>
                <a:chExt cx="421" cy="279"/>
              </a:xfrm>
            </p:grpSpPr>
            <p:pic>
              <p:nvPicPr>
                <p:cNvPr id="6192" name="Picture 64" descr="CPU_Intel_small copy"/>
                <p:cNvPicPr>
                  <a:picLocks noChangeAspect="1" noChangeArrowheads="1"/>
                </p:cNvPicPr>
                <p:nvPr/>
              </p:nvPicPr>
              <p:blipFill>
                <a:blip r:embed="rId12" cstate="screen"/>
                <a:srcRect/>
                <a:stretch>
                  <a:fillRect/>
                </a:stretch>
              </p:blipFill>
              <p:spPr bwMode="auto">
                <a:xfrm>
                  <a:off x="1980" y="1712"/>
                  <a:ext cx="316" cy="2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93" name="Picture 65" descr="CPU_Intel_small copy"/>
                <p:cNvPicPr>
                  <a:picLocks noChangeAspect="1" noChangeArrowheads="1"/>
                </p:cNvPicPr>
                <p:nvPr/>
              </p:nvPicPr>
              <p:blipFill>
                <a:blip r:embed="rId12" cstate="screen"/>
                <a:srcRect/>
                <a:stretch>
                  <a:fillRect/>
                </a:stretch>
              </p:blipFill>
              <p:spPr bwMode="auto">
                <a:xfrm>
                  <a:off x="2085" y="1727"/>
                  <a:ext cx="316" cy="2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6186" name="Picture 66" descr="Ethernet-NIC copy"/>
              <p:cNvPicPr>
                <a:picLocks noChangeAspect="1" noChangeArrowheads="1"/>
              </p:cNvPicPr>
              <p:nvPr/>
            </p:nvPicPr>
            <p:blipFill>
              <a:blip r:embed="rId13" cstate="screen"/>
              <a:srcRect/>
              <a:stretch>
                <a:fillRect/>
              </a:stretch>
            </p:blipFill>
            <p:spPr bwMode="auto">
              <a:xfrm>
                <a:off x="2267" y="1812"/>
                <a:ext cx="342" cy="3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87" name="Picture 67" descr="host adapter"/>
              <p:cNvPicPr>
                <a:picLocks noChangeAspect="1" noChangeArrowheads="1"/>
              </p:cNvPicPr>
              <p:nvPr/>
            </p:nvPicPr>
            <p:blipFill>
              <a:blip r:embed="rId14" cstate="screen"/>
              <a:srcRect/>
              <a:stretch>
                <a:fillRect/>
              </a:stretch>
            </p:blipFill>
            <p:spPr bwMode="auto">
              <a:xfrm>
                <a:off x="2652" y="1906"/>
                <a:ext cx="273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88" name="Picture 68" descr="BMC_Chip copy"/>
              <p:cNvPicPr>
                <a:picLocks noChangeAspect="1" noChangeArrowheads="1"/>
              </p:cNvPicPr>
              <p:nvPr/>
            </p:nvPicPr>
            <p:blipFill>
              <a:blip r:embed="rId15" cstate="screen"/>
              <a:srcRect/>
              <a:stretch>
                <a:fillRect/>
              </a:stretch>
            </p:blipFill>
            <p:spPr bwMode="auto">
              <a:xfrm>
                <a:off x="3090" y="1685"/>
                <a:ext cx="165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89" name="Picture 69" descr="BIOS_Chip_2 copy"/>
              <p:cNvPicPr>
                <a:picLocks noChangeAspect="1" noChangeArrowheads="1"/>
              </p:cNvPicPr>
              <p:nvPr/>
            </p:nvPicPr>
            <p:blipFill>
              <a:blip r:embed="rId16" cstate="screen"/>
              <a:srcRect/>
              <a:stretch>
                <a:fillRect/>
              </a:stretch>
            </p:blipFill>
            <p:spPr bwMode="auto">
              <a:xfrm>
                <a:off x="3278" y="1640"/>
                <a:ext cx="211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90" name="Picture 70" descr="disk_drive_shadow"/>
              <p:cNvPicPr>
                <a:picLocks noChangeAspect="1" noChangeArrowheads="1"/>
              </p:cNvPicPr>
              <p:nvPr/>
            </p:nvPicPr>
            <p:blipFill>
              <a:blip r:embed="rId17" cstate="screen"/>
              <a:srcRect/>
              <a:stretch>
                <a:fillRect/>
              </a:stretch>
            </p:blipFill>
            <p:spPr bwMode="auto">
              <a:xfrm>
                <a:off x="3007" y="1880"/>
                <a:ext cx="240" cy="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91" name="Picture 71" descr="disk_drive_shadow"/>
              <p:cNvPicPr>
                <a:picLocks noChangeAspect="1" noChangeArrowheads="1"/>
              </p:cNvPicPr>
              <p:nvPr/>
            </p:nvPicPr>
            <p:blipFill>
              <a:blip r:embed="rId17" cstate="screen"/>
              <a:srcRect/>
              <a:stretch>
                <a:fillRect/>
              </a:stretch>
            </p:blipFill>
            <p:spPr bwMode="auto">
              <a:xfrm>
                <a:off x="3098" y="1880"/>
                <a:ext cx="240" cy="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cxnSp>
        <p:nvCxnSpPr>
          <p:cNvPr id="8" name="Straight Connector 7"/>
          <p:cNvCxnSpPr/>
          <p:nvPr/>
        </p:nvCxnSpPr>
        <p:spPr bwMode="auto">
          <a:xfrm rot="5400000">
            <a:off x="4410869" y="2915444"/>
            <a:ext cx="3514725" cy="111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13" name="Group 108"/>
          <p:cNvGrpSpPr>
            <a:grpSpLocks/>
          </p:cNvGrpSpPr>
          <p:nvPr/>
        </p:nvGrpSpPr>
        <p:grpSpPr bwMode="auto">
          <a:xfrm>
            <a:off x="7589838" y="3551238"/>
            <a:ext cx="1389062" cy="803275"/>
            <a:chOff x="923" y="989"/>
            <a:chExt cx="3887" cy="1802"/>
          </a:xfrm>
        </p:grpSpPr>
        <p:pic>
          <p:nvPicPr>
            <p:cNvPr id="6166" name="Picture 109" descr="Gray_drop_box copy"/>
            <p:cNvPicPr>
              <a:picLocks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923" y="989"/>
              <a:ext cx="3887" cy="1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110"/>
            <p:cNvGrpSpPr>
              <a:grpSpLocks noChangeAspect="1"/>
            </p:cNvGrpSpPr>
            <p:nvPr/>
          </p:nvGrpSpPr>
          <p:grpSpPr bwMode="auto">
            <a:xfrm>
              <a:off x="1245" y="1156"/>
              <a:ext cx="3340" cy="1503"/>
              <a:chOff x="2227" y="1603"/>
              <a:chExt cx="1262" cy="568"/>
            </a:xfrm>
          </p:grpSpPr>
          <p:grpSp>
            <p:nvGrpSpPr>
              <p:cNvPr id="15" name="Group 111"/>
              <p:cNvGrpSpPr>
                <a:grpSpLocks noChangeAspect="1"/>
              </p:cNvGrpSpPr>
              <p:nvPr/>
            </p:nvGrpSpPr>
            <p:grpSpPr bwMode="auto">
              <a:xfrm>
                <a:off x="2527" y="1603"/>
                <a:ext cx="555" cy="215"/>
                <a:chOff x="2410" y="1730"/>
                <a:chExt cx="806" cy="288"/>
              </a:xfrm>
            </p:grpSpPr>
            <p:pic>
              <p:nvPicPr>
                <p:cNvPr id="6178" name="Picture 112" descr="DIMM small"/>
                <p:cNvPicPr>
                  <a:picLocks noChangeAspect="1" noChangeArrowheads="1"/>
                </p:cNvPicPr>
                <p:nvPr/>
              </p:nvPicPr>
              <p:blipFill>
                <a:blip r:embed="rId11" cstate="screen"/>
                <a:srcRect/>
                <a:stretch>
                  <a:fillRect/>
                </a:stretch>
              </p:blipFill>
              <p:spPr bwMode="auto">
                <a:xfrm>
                  <a:off x="2410" y="1730"/>
                  <a:ext cx="54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79" name="Picture 113" descr="DIMM small"/>
                <p:cNvPicPr>
                  <a:picLocks noChangeAspect="1" noChangeArrowheads="1"/>
                </p:cNvPicPr>
                <p:nvPr/>
              </p:nvPicPr>
              <p:blipFill>
                <a:blip r:embed="rId11" cstate="screen"/>
                <a:srcRect/>
                <a:stretch>
                  <a:fillRect/>
                </a:stretch>
              </p:blipFill>
              <p:spPr bwMode="auto">
                <a:xfrm>
                  <a:off x="2498" y="1730"/>
                  <a:ext cx="54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80" name="Picture 114" descr="DIMM small"/>
                <p:cNvPicPr>
                  <a:picLocks noChangeAspect="1" noChangeArrowheads="1"/>
                </p:cNvPicPr>
                <p:nvPr/>
              </p:nvPicPr>
              <p:blipFill>
                <a:blip r:embed="rId11" cstate="screen"/>
                <a:srcRect/>
                <a:stretch>
                  <a:fillRect/>
                </a:stretch>
              </p:blipFill>
              <p:spPr bwMode="auto">
                <a:xfrm>
                  <a:off x="2586" y="1730"/>
                  <a:ext cx="54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81" name="Picture 115" descr="DIMM small"/>
                <p:cNvPicPr>
                  <a:picLocks noChangeAspect="1" noChangeArrowheads="1"/>
                </p:cNvPicPr>
                <p:nvPr/>
              </p:nvPicPr>
              <p:blipFill>
                <a:blip r:embed="rId11" cstate="screen"/>
                <a:srcRect/>
                <a:stretch>
                  <a:fillRect/>
                </a:stretch>
              </p:blipFill>
              <p:spPr bwMode="auto">
                <a:xfrm>
                  <a:off x="2674" y="1730"/>
                  <a:ext cx="54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6" name="Group 116"/>
              <p:cNvGrpSpPr>
                <a:grpSpLocks noChangeAspect="1"/>
              </p:cNvGrpSpPr>
              <p:nvPr/>
            </p:nvGrpSpPr>
            <p:grpSpPr bwMode="auto">
              <a:xfrm>
                <a:off x="2227" y="1608"/>
                <a:ext cx="306" cy="227"/>
                <a:chOff x="1980" y="1712"/>
                <a:chExt cx="421" cy="279"/>
              </a:xfrm>
            </p:grpSpPr>
            <p:pic>
              <p:nvPicPr>
                <p:cNvPr id="6176" name="Picture 117" descr="CPU_Intel_small copy"/>
                <p:cNvPicPr>
                  <a:picLocks noChangeAspect="1" noChangeArrowheads="1"/>
                </p:cNvPicPr>
                <p:nvPr/>
              </p:nvPicPr>
              <p:blipFill>
                <a:blip r:embed="rId12" cstate="screen"/>
                <a:srcRect/>
                <a:stretch>
                  <a:fillRect/>
                </a:stretch>
              </p:blipFill>
              <p:spPr bwMode="auto">
                <a:xfrm>
                  <a:off x="1980" y="1712"/>
                  <a:ext cx="316" cy="2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77" name="Picture 118" descr="CPU_Intel_small copy"/>
                <p:cNvPicPr>
                  <a:picLocks noChangeAspect="1" noChangeArrowheads="1"/>
                </p:cNvPicPr>
                <p:nvPr/>
              </p:nvPicPr>
              <p:blipFill>
                <a:blip r:embed="rId12" cstate="screen"/>
                <a:srcRect/>
                <a:stretch>
                  <a:fillRect/>
                </a:stretch>
              </p:blipFill>
              <p:spPr bwMode="auto">
                <a:xfrm>
                  <a:off x="2085" y="1727"/>
                  <a:ext cx="316" cy="2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6170" name="Picture 119" descr="Ethernet-NIC copy"/>
              <p:cNvPicPr>
                <a:picLocks noChangeAspect="1" noChangeArrowheads="1"/>
              </p:cNvPicPr>
              <p:nvPr/>
            </p:nvPicPr>
            <p:blipFill>
              <a:blip r:embed="rId13" cstate="screen"/>
              <a:srcRect/>
              <a:stretch>
                <a:fillRect/>
              </a:stretch>
            </p:blipFill>
            <p:spPr bwMode="auto">
              <a:xfrm>
                <a:off x="2267" y="1812"/>
                <a:ext cx="342" cy="3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1" name="Picture 120" descr="host adapter"/>
              <p:cNvPicPr>
                <a:picLocks noChangeAspect="1" noChangeArrowheads="1"/>
              </p:cNvPicPr>
              <p:nvPr/>
            </p:nvPicPr>
            <p:blipFill>
              <a:blip r:embed="rId14" cstate="screen"/>
              <a:srcRect/>
              <a:stretch>
                <a:fillRect/>
              </a:stretch>
            </p:blipFill>
            <p:spPr bwMode="auto">
              <a:xfrm>
                <a:off x="2652" y="1906"/>
                <a:ext cx="273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2" name="Picture 121" descr="BMC_Chip copy"/>
              <p:cNvPicPr>
                <a:picLocks noChangeAspect="1" noChangeArrowheads="1"/>
              </p:cNvPicPr>
              <p:nvPr/>
            </p:nvPicPr>
            <p:blipFill>
              <a:blip r:embed="rId15" cstate="screen"/>
              <a:srcRect/>
              <a:stretch>
                <a:fillRect/>
              </a:stretch>
            </p:blipFill>
            <p:spPr bwMode="auto">
              <a:xfrm>
                <a:off x="3090" y="1685"/>
                <a:ext cx="165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3" name="Picture 122" descr="BIOS_Chip_2 copy"/>
              <p:cNvPicPr>
                <a:picLocks noChangeAspect="1" noChangeArrowheads="1"/>
              </p:cNvPicPr>
              <p:nvPr/>
            </p:nvPicPr>
            <p:blipFill>
              <a:blip r:embed="rId16" cstate="screen"/>
              <a:srcRect/>
              <a:stretch>
                <a:fillRect/>
              </a:stretch>
            </p:blipFill>
            <p:spPr bwMode="auto">
              <a:xfrm>
                <a:off x="3278" y="1640"/>
                <a:ext cx="211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4" name="Picture 123" descr="disk_drive_shadow"/>
              <p:cNvPicPr>
                <a:picLocks noChangeAspect="1" noChangeArrowheads="1"/>
              </p:cNvPicPr>
              <p:nvPr/>
            </p:nvPicPr>
            <p:blipFill>
              <a:blip r:embed="rId17" cstate="screen"/>
              <a:srcRect/>
              <a:stretch>
                <a:fillRect/>
              </a:stretch>
            </p:blipFill>
            <p:spPr bwMode="auto">
              <a:xfrm>
                <a:off x="3007" y="1880"/>
                <a:ext cx="240" cy="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5" name="Picture 124" descr="disk_drive_shadow"/>
              <p:cNvPicPr>
                <a:picLocks noChangeAspect="1" noChangeArrowheads="1"/>
              </p:cNvPicPr>
              <p:nvPr/>
            </p:nvPicPr>
            <p:blipFill>
              <a:blip r:embed="rId17" cstate="screen"/>
              <a:srcRect/>
              <a:stretch>
                <a:fillRect/>
              </a:stretch>
            </p:blipFill>
            <p:spPr bwMode="auto">
              <a:xfrm>
                <a:off x="3098" y="1880"/>
                <a:ext cx="240" cy="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05310" name="Line 126"/>
          <p:cNvSpPr>
            <a:spLocks noChangeShapeType="1"/>
          </p:cNvSpPr>
          <p:nvPr/>
        </p:nvSpPr>
        <p:spPr bwMode="auto">
          <a:xfrm flipV="1">
            <a:off x="361950" y="4800600"/>
            <a:ext cx="8639175" cy="190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prstShdw prst="shdw18" dist="17961" dir="13500000">
              <a:schemeClr val="tx2">
                <a:gamma/>
                <a:shade val="60000"/>
                <a:invGamma/>
              </a:schemeClr>
            </a:prstShdw>
          </a:effectLst>
        </p:spPr>
        <p:txBody>
          <a:bodyPr lIns="82124" tIns="41061" rIns="82124" bIns="41061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05311" name="Text Box 127"/>
          <p:cNvSpPr txBox="1">
            <a:spLocks noChangeArrowheads="1"/>
          </p:cNvSpPr>
          <p:nvPr/>
        </p:nvSpPr>
        <p:spPr bwMode="auto">
          <a:xfrm>
            <a:off x="6518275" y="3268663"/>
            <a:ext cx="1149350" cy="2047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82124" tIns="41061" rIns="82124" bIns="41061">
            <a:spAutoFit/>
          </a:bodyPr>
          <a:lstStyle/>
          <a:p>
            <a:pPr defTabSz="814388">
              <a:defRPr/>
            </a:pPr>
            <a:r>
              <a:rPr lang="en-US" sz="900" b="1">
                <a:solidFill>
                  <a:srgbClr val="003366"/>
                </a:solidFill>
              </a:rPr>
              <a:t>Chassis-1/Blade-2</a:t>
            </a:r>
          </a:p>
        </p:txBody>
      </p:sp>
      <p:sp>
        <p:nvSpPr>
          <p:cNvPr id="605312" name="Text Box 128"/>
          <p:cNvSpPr txBox="1">
            <a:spLocks noChangeArrowheads="1"/>
          </p:cNvSpPr>
          <p:nvPr/>
        </p:nvSpPr>
        <p:spPr bwMode="auto">
          <a:xfrm>
            <a:off x="7737475" y="4354513"/>
            <a:ext cx="1149350" cy="2047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82124" tIns="41061" rIns="82124" bIns="41061">
            <a:spAutoFit/>
          </a:bodyPr>
          <a:lstStyle/>
          <a:p>
            <a:pPr defTabSz="814388">
              <a:defRPr/>
            </a:pPr>
            <a:r>
              <a:rPr lang="en-US" sz="900" b="1">
                <a:solidFill>
                  <a:srgbClr val="003366"/>
                </a:solidFill>
              </a:rPr>
              <a:t>Chassis-8/Blade-5</a:t>
            </a:r>
          </a:p>
        </p:txBody>
      </p:sp>
      <p:sp>
        <p:nvSpPr>
          <p:cNvPr id="605314" name="Cloud"/>
          <p:cNvSpPr>
            <a:spLocks noChangeAspect="1" noEditPoints="1" noChangeArrowheads="1"/>
          </p:cNvSpPr>
          <p:nvPr/>
        </p:nvSpPr>
        <p:spPr bwMode="auto">
          <a:xfrm>
            <a:off x="7991475" y="1119188"/>
            <a:ext cx="752475" cy="5048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5316" name="Cloud"/>
          <p:cNvSpPr>
            <a:spLocks noChangeAspect="1" noEditPoints="1" noChangeArrowheads="1"/>
          </p:cNvSpPr>
          <p:nvPr/>
        </p:nvSpPr>
        <p:spPr bwMode="auto">
          <a:xfrm>
            <a:off x="6781800" y="1138238"/>
            <a:ext cx="752475" cy="5048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1" name="Text Box 133"/>
          <p:cNvSpPr txBox="1">
            <a:spLocks noChangeArrowheads="1"/>
          </p:cNvSpPr>
          <p:nvPr/>
        </p:nvSpPr>
        <p:spPr bwMode="auto">
          <a:xfrm>
            <a:off x="6940550" y="1276350"/>
            <a:ext cx="427038" cy="219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>
            <a:spAutoFit/>
          </a:bodyPr>
          <a:lstStyle/>
          <a:p>
            <a:pPr defTabSz="814388"/>
            <a:r>
              <a:rPr lang="en-US" sz="1000" b="1">
                <a:solidFill>
                  <a:srgbClr val="3366CC"/>
                </a:solidFill>
              </a:rPr>
              <a:t>LAN</a:t>
            </a:r>
          </a:p>
        </p:txBody>
      </p:sp>
      <p:sp>
        <p:nvSpPr>
          <p:cNvPr id="6162" name="Text Box 134"/>
          <p:cNvSpPr txBox="1">
            <a:spLocks noChangeArrowheads="1"/>
          </p:cNvSpPr>
          <p:nvPr/>
        </p:nvSpPr>
        <p:spPr bwMode="auto">
          <a:xfrm>
            <a:off x="8156575" y="1266825"/>
            <a:ext cx="433388" cy="219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>
            <a:spAutoFit/>
          </a:bodyPr>
          <a:lstStyle/>
          <a:p>
            <a:pPr defTabSz="814388"/>
            <a:r>
              <a:rPr lang="en-US" sz="1000" b="1">
                <a:solidFill>
                  <a:schemeClr val="accent2"/>
                </a:solidFill>
              </a:rPr>
              <a:t>SAN</a:t>
            </a:r>
          </a:p>
        </p:txBody>
      </p:sp>
      <p:grpSp>
        <p:nvGrpSpPr>
          <p:cNvPr id="17" name="Group 125"/>
          <p:cNvGrpSpPr>
            <a:grpSpLocks/>
          </p:cNvGrpSpPr>
          <p:nvPr/>
        </p:nvGrpSpPr>
        <p:grpSpPr bwMode="auto">
          <a:xfrm>
            <a:off x="6381750" y="2466975"/>
            <a:ext cx="1617663" cy="771525"/>
            <a:chOff x="4320" y="1068"/>
            <a:chExt cx="1019" cy="480"/>
          </a:xfrm>
        </p:grpSpPr>
        <p:sp>
          <p:nvSpPr>
            <p:cNvPr id="6164" name="AutoShape 100"/>
            <p:cNvSpPr>
              <a:spLocks noChangeArrowheads="1"/>
            </p:cNvSpPr>
            <p:nvPr/>
          </p:nvSpPr>
          <p:spPr bwMode="auto">
            <a:xfrm>
              <a:off x="4326" y="1068"/>
              <a:ext cx="864" cy="480"/>
            </a:xfrm>
            <a:prstGeom prst="foldedCorner">
              <a:avLst>
                <a:gd name="adj" fmla="val 12500"/>
              </a:avLst>
            </a:prstGeom>
            <a:solidFill>
              <a:srgbClr val="FFFFCC">
                <a:alpha val="58038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800" b="1"/>
            </a:p>
          </p:txBody>
        </p:sp>
        <p:sp>
          <p:nvSpPr>
            <p:cNvPr id="6165" name="Text Box 101"/>
            <p:cNvSpPr txBox="1">
              <a:spLocks noChangeArrowheads="1"/>
            </p:cNvSpPr>
            <p:nvPr/>
          </p:nvSpPr>
          <p:spPr bwMode="auto">
            <a:xfrm>
              <a:off x="4320" y="1075"/>
              <a:ext cx="1019" cy="44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endParaRPr lang="en-US" sz="800" b="1"/>
            </a:p>
            <a:p>
              <a:pPr algn="l" eaLnBrk="1" hangingPunct="1">
                <a:lnSpc>
                  <a:spcPct val="100000"/>
                </a:lnSpc>
              </a:pPr>
              <a:r>
                <a:rPr lang="en-US" sz="800" b="1"/>
                <a:t>UUID: </a:t>
              </a:r>
              <a:r>
                <a:rPr lang="en-US" sz="800" b="1">
                  <a:solidFill>
                    <a:schemeClr val="accent2"/>
                  </a:solidFill>
                </a:rPr>
                <a:t>56 4d cd 3f 59 5b…</a:t>
              </a:r>
            </a:p>
            <a:p>
              <a:pPr algn="l" eaLnBrk="1" hangingPunct="1">
                <a:lnSpc>
                  <a:spcPct val="100000"/>
                </a:lnSpc>
              </a:pPr>
              <a:r>
                <a:rPr lang="en-US" sz="800" b="1"/>
                <a:t>MAC :</a:t>
              </a:r>
              <a:r>
                <a:rPr lang="en-US" sz="800" b="1">
                  <a:solidFill>
                    <a:srgbClr val="336699"/>
                  </a:solidFill>
                </a:rPr>
                <a:t> </a:t>
              </a:r>
              <a:r>
                <a:rPr lang="en-US" sz="800" b="1">
                  <a:solidFill>
                    <a:schemeClr val="accent2"/>
                  </a:solidFill>
                </a:rPr>
                <a:t>08:00:69:02:01:FC</a:t>
              </a:r>
            </a:p>
            <a:p>
              <a:pPr algn="l" eaLnBrk="1" hangingPunct="1">
                <a:lnSpc>
                  <a:spcPct val="100000"/>
                </a:lnSpc>
              </a:pPr>
              <a:r>
                <a:rPr lang="en-US" sz="800" b="1"/>
                <a:t>WWN:</a:t>
              </a:r>
              <a:r>
                <a:rPr lang="en-US" sz="800" b="1">
                  <a:solidFill>
                    <a:schemeClr val="accent2"/>
                  </a:solidFill>
                </a:rPr>
                <a:t> 5080020000075740</a:t>
              </a:r>
            </a:p>
            <a:p>
              <a:pPr algn="l" eaLnBrk="1" hangingPunct="1">
                <a:lnSpc>
                  <a:spcPct val="100000"/>
                </a:lnSpc>
              </a:pPr>
              <a:r>
                <a:rPr lang="en-US" sz="800" b="1"/>
                <a:t>Boot Order: </a:t>
              </a:r>
              <a:r>
                <a:rPr lang="en-US" sz="800" b="1">
                  <a:solidFill>
                    <a:schemeClr val="accent2"/>
                  </a:solidFill>
                </a:rPr>
                <a:t>SAN, LAN</a:t>
              </a:r>
            </a:p>
          </p:txBody>
        </p:sp>
      </p:grpSp>
      <p:sp>
        <p:nvSpPr>
          <p:cNvPr id="95" name="Rectangle 2"/>
          <p:cNvSpPr txBox="1">
            <a:spLocks noChangeArrowheads="1"/>
          </p:cNvSpPr>
          <p:nvPr/>
        </p:nvSpPr>
        <p:spPr>
          <a:xfrm>
            <a:off x="365760" y="27432"/>
            <a:ext cx="8229600" cy="50292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-10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Innovation: Service Profiles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22222E-6 L 0.13021 0.1611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9184" y="140208"/>
            <a:ext cx="8522208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Service Profiles: Heart of Stateless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8850" y="1000990"/>
            <a:ext cx="5483225" cy="334241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sz="1800" dirty="0" smtClean="0">
                <a:solidFill>
                  <a:schemeClr val="accent1"/>
                </a:solidFill>
              </a:rPr>
              <a:t>Contain server state information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</a:pPr>
            <a:r>
              <a:rPr lang="en-US" sz="1400" dirty="0" smtClean="0">
                <a:solidFill>
                  <a:schemeClr val="tx1"/>
                </a:solidFill>
              </a:rPr>
              <a:t>MAC &amp; </a:t>
            </a:r>
            <a:r>
              <a:rPr lang="en-US" sz="1400" dirty="0" err="1" smtClean="0">
                <a:solidFill>
                  <a:schemeClr val="tx1"/>
                </a:solidFill>
              </a:rPr>
              <a:t>WWN</a:t>
            </a:r>
            <a:r>
              <a:rPr lang="en-US" sz="1400" dirty="0" smtClean="0">
                <a:solidFill>
                  <a:schemeClr val="tx1"/>
                </a:solidFill>
              </a:rPr>
              <a:t> addresses for </a:t>
            </a:r>
            <a:r>
              <a:rPr lang="en-US" sz="1400" dirty="0" err="1" smtClean="0">
                <a:solidFill>
                  <a:schemeClr val="tx1"/>
                </a:solidFill>
              </a:rPr>
              <a:t>NICs</a:t>
            </a:r>
            <a:r>
              <a:rPr lang="en-US" sz="1400" dirty="0" smtClean="0">
                <a:solidFill>
                  <a:schemeClr val="tx1"/>
                </a:solidFill>
              </a:rPr>
              <a:t> &amp; </a:t>
            </a:r>
            <a:r>
              <a:rPr lang="en-US" sz="1400" dirty="0" err="1" smtClean="0">
                <a:solidFill>
                  <a:schemeClr val="tx1"/>
                </a:solidFill>
              </a:rPr>
              <a:t>HBAs</a:t>
            </a:r>
            <a:endParaRPr lang="en-US" sz="1400" dirty="0" smtClean="0">
              <a:solidFill>
                <a:schemeClr val="tx1"/>
              </a:solidFill>
            </a:endParaRPr>
          </a:p>
          <a:p>
            <a:pPr lvl="1" indent="0">
              <a:lnSpc>
                <a:spcPct val="90000"/>
              </a:lnSpc>
              <a:buClr>
                <a:schemeClr val="accent1"/>
              </a:buClr>
            </a:pPr>
            <a:r>
              <a:rPr lang="en-US" sz="1400" dirty="0" smtClean="0">
                <a:solidFill>
                  <a:schemeClr val="tx1"/>
                </a:solidFill>
              </a:rPr>
              <a:t>Boot order and BIOS parameter settings</a:t>
            </a:r>
          </a:p>
          <a:p>
            <a:pPr lvl="1" indent="0">
              <a:lnSpc>
                <a:spcPct val="90000"/>
              </a:lnSpc>
              <a:buClr>
                <a:schemeClr val="accent1"/>
              </a:buClr>
            </a:pPr>
            <a:r>
              <a:rPr lang="en-US" sz="1400" dirty="0" smtClean="0">
                <a:solidFill>
                  <a:schemeClr val="tx1"/>
                </a:solidFill>
              </a:rPr>
              <a:t>Firmware bundle for the various hardware components</a:t>
            </a:r>
          </a:p>
          <a:p>
            <a:pPr lvl="1" indent="0">
              <a:lnSpc>
                <a:spcPct val="90000"/>
              </a:lnSpc>
              <a:buClr>
                <a:schemeClr val="accent1"/>
              </a:buClr>
            </a:pPr>
            <a:endParaRPr lang="en-US" sz="9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sz="1800" dirty="0" smtClean="0">
                <a:solidFill>
                  <a:schemeClr val="accent1"/>
                </a:solidFill>
              </a:rPr>
              <a:t>User-defined</a:t>
            </a:r>
          </a:p>
          <a:p>
            <a:pPr lvl="1" indent="0">
              <a:lnSpc>
                <a:spcPct val="90000"/>
              </a:lnSpc>
              <a:buClr>
                <a:schemeClr val="accent1"/>
              </a:buClr>
            </a:pPr>
            <a:r>
              <a:rPr lang="en-US" sz="1400" dirty="0" smtClean="0">
                <a:solidFill>
                  <a:schemeClr val="tx1"/>
                </a:solidFill>
              </a:rPr>
              <a:t>Each profile can be individually created</a:t>
            </a:r>
          </a:p>
          <a:p>
            <a:pPr lvl="1" indent="0">
              <a:lnSpc>
                <a:spcPct val="90000"/>
              </a:lnSpc>
              <a:buClr>
                <a:schemeClr val="accent1"/>
              </a:buClr>
            </a:pPr>
            <a:r>
              <a:rPr lang="en-US" sz="1400" dirty="0" smtClean="0">
                <a:solidFill>
                  <a:schemeClr val="tx1"/>
                </a:solidFill>
              </a:rPr>
              <a:t>Profiles can be generated from a template</a:t>
            </a:r>
          </a:p>
          <a:p>
            <a:pPr lvl="1" indent="0">
              <a:lnSpc>
                <a:spcPct val="90000"/>
              </a:lnSpc>
              <a:buClr>
                <a:schemeClr val="accent1"/>
              </a:buClr>
            </a:pPr>
            <a:endParaRPr lang="en-US" sz="9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sz="1800" dirty="0" smtClean="0">
                <a:solidFill>
                  <a:schemeClr val="accent1"/>
                </a:solidFill>
              </a:rPr>
              <a:t>Applied to anonymous physical (</a:t>
            </a:r>
            <a:r>
              <a:rPr lang="en-US" sz="1800" dirty="0" err="1" smtClean="0">
                <a:solidFill>
                  <a:schemeClr val="accent1"/>
                </a:solidFill>
              </a:rPr>
              <a:t>nonhomogeneous</a:t>
            </a:r>
            <a:r>
              <a:rPr lang="en-US" sz="1800" dirty="0" smtClean="0">
                <a:solidFill>
                  <a:schemeClr val="accent1"/>
                </a:solidFill>
              </a:rPr>
              <a:t>) blades at run time</a:t>
            </a:r>
          </a:p>
          <a:p>
            <a:pPr lvl="1" indent="0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94948" name="Rectangle 4"/>
          <p:cNvSpPr>
            <a:spLocks noChangeArrowheads="1"/>
          </p:cNvSpPr>
          <p:nvPr/>
        </p:nvSpPr>
        <p:spPr bwMode="auto">
          <a:xfrm>
            <a:off x="533400" y="4424363"/>
            <a:ext cx="8267700" cy="1615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1450" algn="l" eaLnBrk="1" hangingPunct="1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accent1"/>
                </a:solidFill>
                <a:ea typeface="ＭＳ Ｐゴシック" pitchFamily="34" charset="-128"/>
              </a:rPr>
              <a:t>Consistent and simplified server deployment – “pay-as-you-grow” deployment</a:t>
            </a:r>
          </a:p>
          <a:p>
            <a:pPr lvl="1" indent="171450" algn="l" eaLnBrk="1" hangingPunct="1">
              <a:lnSpc>
                <a:spcPct val="100000"/>
              </a:lnSpc>
              <a:buClr>
                <a:schemeClr val="accent1"/>
              </a:buClr>
              <a:buFont typeface="Arial" charset="0"/>
              <a:buChar char="–"/>
            </a:pPr>
            <a:endParaRPr lang="en-US" sz="900" dirty="0">
              <a:ea typeface="ＭＳ Ｐゴシック" pitchFamily="34" charset="-128"/>
            </a:endParaRPr>
          </a:p>
          <a:p>
            <a:pPr indent="171450" algn="l" eaLnBrk="1" hangingPunct="1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accent1"/>
                </a:solidFill>
                <a:ea typeface="ＭＳ Ｐゴシック" pitchFamily="34" charset="-128"/>
              </a:rPr>
              <a:t>Simplified server upgrades – minimize risk</a:t>
            </a:r>
          </a:p>
          <a:p>
            <a:pPr lvl="1" indent="171450" algn="l" eaLnBrk="1" hangingPunct="1">
              <a:lnSpc>
                <a:spcPct val="100000"/>
              </a:lnSpc>
              <a:buClr>
                <a:schemeClr val="accent1"/>
              </a:buClr>
              <a:buFont typeface="Arial" charset="0"/>
              <a:buChar char="–"/>
            </a:pPr>
            <a:endParaRPr lang="en-US" sz="900" dirty="0">
              <a:ea typeface="ＭＳ Ｐゴシック" pitchFamily="34" charset="-128"/>
            </a:endParaRPr>
          </a:p>
          <a:p>
            <a:pPr indent="171450" algn="l" eaLnBrk="1" hangingPunct="1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accent1"/>
                </a:solidFill>
                <a:ea typeface="ＭＳ Ｐゴシック" pitchFamily="34" charset="-128"/>
              </a:rPr>
              <a:t>Dynamic server provisioning – reduce purchases by time-sharing servers</a:t>
            </a:r>
          </a:p>
          <a:p>
            <a:pPr lvl="1" indent="171450" algn="l" eaLnBrk="1" hangingPunct="1">
              <a:lnSpc>
                <a:spcPct val="100000"/>
              </a:lnSpc>
              <a:buClr>
                <a:schemeClr val="accent1"/>
              </a:buClr>
              <a:buFont typeface="Arial" charset="0"/>
              <a:buChar char="–"/>
            </a:pPr>
            <a:endParaRPr lang="en-US" sz="900" dirty="0">
              <a:ea typeface="ＭＳ Ｐゴシック" pitchFamily="34" charset="-128"/>
            </a:endParaRPr>
          </a:p>
          <a:p>
            <a:pPr indent="171450" algn="l" eaLnBrk="1" hangingPunct="1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accent1"/>
                </a:solidFill>
                <a:ea typeface="ＭＳ Ｐゴシック" pitchFamily="34" charset="-128"/>
              </a:rPr>
              <a:t>Enhanced server availability – purchase fewer servers for </a:t>
            </a:r>
            <a:r>
              <a:rPr lang="en-US" sz="1800" dirty="0" smtClean="0">
                <a:solidFill>
                  <a:schemeClr val="accent1"/>
                </a:solidFill>
                <a:ea typeface="ＭＳ Ｐゴシック" pitchFamily="34" charset="-128"/>
              </a:rPr>
              <a:t>HA</a:t>
            </a:r>
            <a:endParaRPr lang="en-US" sz="1800" dirty="0">
              <a:solidFill>
                <a:schemeClr val="accent1"/>
              </a:solidFill>
              <a:ea typeface="ＭＳ Ｐゴシック" pitchFamily="34" charset="-128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17538" y="3076575"/>
            <a:ext cx="2257425" cy="765175"/>
            <a:chOff x="923" y="989"/>
            <a:chExt cx="3887" cy="1802"/>
          </a:xfrm>
        </p:grpSpPr>
        <p:pic>
          <p:nvPicPr>
            <p:cNvPr id="8245" name="Picture 7" descr="Gray_drop_box copy"/>
            <p:cNvPicPr>
              <a:picLocks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923" y="989"/>
              <a:ext cx="3887" cy="1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 noChangeAspect="1"/>
            </p:cNvGrpSpPr>
            <p:nvPr/>
          </p:nvGrpSpPr>
          <p:grpSpPr bwMode="auto">
            <a:xfrm>
              <a:off x="1245" y="1156"/>
              <a:ext cx="3340" cy="1503"/>
              <a:chOff x="2227" y="1603"/>
              <a:chExt cx="1262" cy="568"/>
            </a:xfrm>
          </p:grpSpPr>
          <p:grpSp>
            <p:nvGrpSpPr>
              <p:cNvPr id="4" name="Group 9"/>
              <p:cNvGrpSpPr>
                <a:grpSpLocks noChangeAspect="1"/>
              </p:cNvGrpSpPr>
              <p:nvPr/>
            </p:nvGrpSpPr>
            <p:grpSpPr bwMode="auto">
              <a:xfrm>
                <a:off x="2527" y="1603"/>
                <a:ext cx="555" cy="215"/>
                <a:chOff x="2410" y="1730"/>
                <a:chExt cx="806" cy="288"/>
              </a:xfrm>
            </p:grpSpPr>
            <p:pic>
              <p:nvPicPr>
                <p:cNvPr id="8257" name="Picture 10" descr="DIMM small"/>
                <p:cNvPicPr>
                  <a:picLocks noChangeAspect="1" noChangeArrowheads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 bwMode="auto">
                <a:xfrm>
                  <a:off x="2410" y="1730"/>
                  <a:ext cx="54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58" name="Picture 11" descr="DIMM small"/>
                <p:cNvPicPr>
                  <a:picLocks noChangeAspect="1" noChangeArrowheads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 bwMode="auto">
                <a:xfrm>
                  <a:off x="2498" y="1730"/>
                  <a:ext cx="54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59" name="Picture 12" descr="DIMM small"/>
                <p:cNvPicPr>
                  <a:picLocks noChangeAspect="1" noChangeArrowheads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 bwMode="auto">
                <a:xfrm>
                  <a:off x="2586" y="1730"/>
                  <a:ext cx="54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60" name="Picture 13" descr="DIMM small"/>
                <p:cNvPicPr>
                  <a:picLocks noChangeAspect="1" noChangeArrowheads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 bwMode="auto">
                <a:xfrm>
                  <a:off x="2674" y="1730"/>
                  <a:ext cx="54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" name="Group 14"/>
              <p:cNvGrpSpPr>
                <a:grpSpLocks noChangeAspect="1"/>
              </p:cNvGrpSpPr>
              <p:nvPr/>
            </p:nvGrpSpPr>
            <p:grpSpPr bwMode="auto">
              <a:xfrm>
                <a:off x="2227" y="1608"/>
                <a:ext cx="306" cy="227"/>
                <a:chOff x="1980" y="1712"/>
                <a:chExt cx="421" cy="279"/>
              </a:xfrm>
            </p:grpSpPr>
            <p:pic>
              <p:nvPicPr>
                <p:cNvPr id="8255" name="Picture 15" descr="CPU_Intel_small copy"/>
                <p:cNvPicPr>
                  <a:picLocks noChangeAspect="1" noChangeArrowheads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 bwMode="auto">
                <a:xfrm>
                  <a:off x="1980" y="1712"/>
                  <a:ext cx="316" cy="2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56" name="Picture 16" descr="CPU_Intel_small copy"/>
                <p:cNvPicPr>
                  <a:picLocks noChangeAspect="1" noChangeArrowheads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 bwMode="auto">
                <a:xfrm>
                  <a:off x="2085" y="1727"/>
                  <a:ext cx="316" cy="2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8249" name="Picture 17" descr="Ethernet-NIC copy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2267" y="1812"/>
                <a:ext cx="342" cy="3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50" name="Picture 18" descr="host adapter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2652" y="1906"/>
                <a:ext cx="273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51" name="Picture 19" descr="BMC_Chip copy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3090" y="1685"/>
                <a:ext cx="165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52" name="Picture 20" descr="BIOS_Chip_2 copy"/>
              <p:cNvPicPr>
                <a:picLocks noChangeAspect="1" noChangeArrowheads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3278" y="1640"/>
                <a:ext cx="211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53" name="Picture 21" descr="disk_drive_shadow"/>
              <p:cNvPicPr>
                <a:picLocks noChangeAspect="1" noChangeArrowheads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3007" y="1880"/>
                <a:ext cx="240" cy="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54" name="Picture 22" descr="disk_drive_shadow"/>
              <p:cNvPicPr>
                <a:picLocks noChangeAspect="1" noChangeArrowheads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3098" y="1880"/>
                <a:ext cx="240" cy="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8198" name="AutoShape 23"/>
          <p:cNvSpPr>
            <a:spLocks noChangeArrowheads="1"/>
          </p:cNvSpPr>
          <p:nvPr/>
        </p:nvSpPr>
        <p:spPr bwMode="auto">
          <a:xfrm>
            <a:off x="1679575" y="2481263"/>
            <a:ext cx="393700" cy="550862"/>
          </a:xfrm>
          <a:prstGeom prst="downArrow">
            <a:avLst>
              <a:gd name="adj1" fmla="val 50000"/>
              <a:gd name="adj2" fmla="val 34980"/>
            </a:avLst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accent1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endParaRPr lang="en-US" sz="2000"/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735013" y="3195638"/>
            <a:ext cx="2257425" cy="765175"/>
            <a:chOff x="923" y="989"/>
            <a:chExt cx="3887" cy="1802"/>
          </a:xfrm>
        </p:grpSpPr>
        <p:pic>
          <p:nvPicPr>
            <p:cNvPr id="8229" name="Picture 27" descr="Gray_drop_box copy"/>
            <p:cNvPicPr>
              <a:picLocks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923" y="989"/>
              <a:ext cx="3887" cy="1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28"/>
            <p:cNvGrpSpPr>
              <a:grpSpLocks noChangeAspect="1"/>
            </p:cNvGrpSpPr>
            <p:nvPr/>
          </p:nvGrpSpPr>
          <p:grpSpPr bwMode="auto">
            <a:xfrm>
              <a:off x="1245" y="1156"/>
              <a:ext cx="3340" cy="1503"/>
              <a:chOff x="2227" y="1603"/>
              <a:chExt cx="1262" cy="568"/>
            </a:xfrm>
          </p:grpSpPr>
          <p:grpSp>
            <p:nvGrpSpPr>
              <p:cNvPr id="9" name="Group 29"/>
              <p:cNvGrpSpPr>
                <a:grpSpLocks noChangeAspect="1"/>
              </p:cNvGrpSpPr>
              <p:nvPr/>
            </p:nvGrpSpPr>
            <p:grpSpPr bwMode="auto">
              <a:xfrm>
                <a:off x="2527" y="1603"/>
                <a:ext cx="555" cy="215"/>
                <a:chOff x="2410" y="1730"/>
                <a:chExt cx="806" cy="288"/>
              </a:xfrm>
            </p:grpSpPr>
            <p:pic>
              <p:nvPicPr>
                <p:cNvPr id="8241" name="Picture 30" descr="DIMM small"/>
                <p:cNvPicPr>
                  <a:picLocks noChangeAspect="1" noChangeArrowheads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 bwMode="auto">
                <a:xfrm>
                  <a:off x="2410" y="1730"/>
                  <a:ext cx="54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42" name="Picture 31" descr="DIMM small"/>
                <p:cNvPicPr>
                  <a:picLocks noChangeAspect="1" noChangeArrowheads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 bwMode="auto">
                <a:xfrm>
                  <a:off x="2498" y="1730"/>
                  <a:ext cx="54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43" name="Picture 32" descr="DIMM small"/>
                <p:cNvPicPr>
                  <a:picLocks noChangeAspect="1" noChangeArrowheads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 bwMode="auto">
                <a:xfrm>
                  <a:off x="2586" y="1730"/>
                  <a:ext cx="54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44" name="Picture 33" descr="DIMM small"/>
                <p:cNvPicPr>
                  <a:picLocks noChangeAspect="1" noChangeArrowheads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 bwMode="auto">
                <a:xfrm>
                  <a:off x="2674" y="1730"/>
                  <a:ext cx="54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" name="Group 34"/>
              <p:cNvGrpSpPr>
                <a:grpSpLocks noChangeAspect="1"/>
              </p:cNvGrpSpPr>
              <p:nvPr/>
            </p:nvGrpSpPr>
            <p:grpSpPr bwMode="auto">
              <a:xfrm>
                <a:off x="2227" y="1608"/>
                <a:ext cx="306" cy="227"/>
                <a:chOff x="1980" y="1712"/>
                <a:chExt cx="421" cy="279"/>
              </a:xfrm>
            </p:grpSpPr>
            <p:pic>
              <p:nvPicPr>
                <p:cNvPr id="8239" name="Picture 35" descr="CPU_Intel_small copy"/>
                <p:cNvPicPr>
                  <a:picLocks noChangeAspect="1" noChangeArrowheads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 bwMode="auto">
                <a:xfrm>
                  <a:off x="1980" y="1712"/>
                  <a:ext cx="316" cy="2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40" name="Picture 36" descr="CPU_Intel_small copy"/>
                <p:cNvPicPr>
                  <a:picLocks noChangeAspect="1" noChangeArrowheads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 bwMode="auto">
                <a:xfrm>
                  <a:off x="2085" y="1727"/>
                  <a:ext cx="316" cy="2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8233" name="Picture 37" descr="Ethernet-NIC copy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2267" y="1812"/>
                <a:ext cx="342" cy="3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34" name="Picture 38" descr="host adapter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2652" y="1906"/>
                <a:ext cx="273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35" name="Picture 39" descr="BMC_Chip copy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3090" y="1685"/>
                <a:ext cx="165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36" name="Picture 40" descr="BIOS_Chip_2 copy"/>
              <p:cNvPicPr>
                <a:picLocks noChangeAspect="1" noChangeArrowheads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3278" y="1640"/>
                <a:ext cx="211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37" name="Picture 41" descr="disk_drive_shadow"/>
              <p:cNvPicPr>
                <a:picLocks noChangeAspect="1" noChangeArrowheads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3007" y="1880"/>
                <a:ext cx="240" cy="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38" name="Picture 42" descr="disk_drive_shadow"/>
              <p:cNvPicPr>
                <a:picLocks noChangeAspect="1" noChangeArrowheads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3098" y="1880"/>
                <a:ext cx="240" cy="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865188" y="3313113"/>
            <a:ext cx="2257425" cy="766762"/>
            <a:chOff x="923" y="989"/>
            <a:chExt cx="3887" cy="1802"/>
          </a:xfrm>
        </p:grpSpPr>
        <p:pic>
          <p:nvPicPr>
            <p:cNvPr id="8213" name="Picture 44" descr="Gray_drop_box copy"/>
            <p:cNvPicPr>
              <a:picLocks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923" y="989"/>
              <a:ext cx="3887" cy="1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45"/>
            <p:cNvGrpSpPr>
              <a:grpSpLocks noChangeAspect="1"/>
            </p:cNvGrpSpPr>
            <p:nvPr/>
          </p:nvGrpSpPr>
          <p:grpSpPr bwMode="auto">
            <a:xfrm>
              <a:off x="1245" y="1156"/>
              <a:ext cx="3340" cy="1503"/>
              <a:chOff x="2227" y="1603"/>
              <a:chExt cx="1262" cy="568"/>
            </a:xfrm>
          </p:grpSpPr>
          <p:grpSp>
            <p:nvGrpSpPr>
              <p:cNvPr id="13" name="Group 46"/>
              <p:cNvGrpSpPr>
                <a:grpSpLocks noChangeAspect="1"/>
              </p:cNvGrpSpPr>
              <p:nvPr/>
            </p:nvGrpSpPr>
            <p:grpSpPr bwMode="auto">
              <a:xfrm>
                <a:off x="2527" y="1603"/>
                <a:ext cx="555" cy="215"/>
                <a:chOff x="2410" y="1730"/>
                <a:chExt cx="806" cy="288"/>
              </a:xfrm>
            </p:grpSpPr>
            <p:pic>
              <p:nvPicPr>
                <p:cNvPr id="8225" name="Picture 47" descr="DIMM small"/>
                <p:cNvPicPr>
                  <a:picLocks noChangeAspect="1" noChangeArrowheads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 bwMode="auto">
                <a:xfrm>
                  <a:off x="2410" y="1730"/>
                  <a:ext cx="54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6" name="Picture 48" descr="DIMM small"/>
                <p:cNvPicPr>
                  <a:picLocks noChangeAspect="1" noChangeArrowheads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 bwMode="auto">
                <a:xfrm>
                  <a:off x="2498" y="1730"/>
                  <a:ext cx="54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7" name="Picture 49" descr="DIMM small"/>
                <p:cNvPicPr>
                  <a:picLocks noChangeAspect="1" noChangeArrowheads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 bwMode="auto">
                <a:xfrm>
                  <a:off x="2586" y="1730"/>
                  <a:ext cx="54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8" name="Picture 50" descr="DIMM small"/>
                <p:cNvPicPr>
                  <a:picLocks noChangeAspect="1" noChangeArrowheads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 bwMode="auto">
                <a:xfrm>
                  <a:off x="2674" y="1730"/>
                  <a:ext cx="54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4" name="Group 51"/>
              <p:cNvGrpSpPr>
                <a:grpSpLocks noChangeAspect="1"/>
              </p:cNvGrpSpPr>
              <p:nvPr/>
            </p:nvGrpSpPr>
            <p:grpSpPr bwMode="auto">
              <a:xfrm>
                <a:off x="2227" y="1608"/>
                <a:ext cx="306" cy="227"/>
                <a:chOff x="1980" y="1712"/>
                <a:chExt cx="421" cy="279"/>
              </a:xfrm>
            </p:grpSpPr>
            <p:pic>
              <p:nvPicPr>
                <p:cNvPr id="8223" name="Picture 52" descr="CPU_Intel_small copy"/>
                <p:cNvPicPr>
                  <a:picLocks noChangeAspect="1" noChangeArrowheads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 bwMode="auto">
                <a:xfrm>
                  <a:off x="1980" y="1712"/>
                  <a:ext cx="316" cy="2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4" name="Picture 53" descr="CPU_Intel_small copy"/>
                <p:cNvPicPr>
                  <a:picLocks noChangeAspect="1" noChangeArrowheads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 bwMode="auto">
                <a:xfrm>
                  <a:off x="2085" y="1727"/>
                  <a:ext cx="316" cy="2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8217" name="Picture 54" descr="Ethernet-NIC copy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2267" y="1812"/>
                <a:ext cx="342" cy="3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18" name="Picture 55" descr="host adapter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2652" y="1906"/>
                <a:ext cx="273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19" name="Picture 56" descr="BMC_Chip copy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3090" y="1685"/>
                <a:ext cx="165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20" name="Picture 57" descr="BIOS_Chip_2 copy"/>
              <p:cNvPicPr>
                <a:picLocks noChangeAspect="1" noChangeArrowheads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3278" y="1640"/>
                <a:ext cx="211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21" name="Picture 58" descr="disk_drive_shadow"/>
              <p:cNvPicPr>
                <a:picLocks noChangeAspect="1" noChangeArrowheads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3007" y="1880"/>
                <a:ext cx="240" cy="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22" name="Picture 59" descr="disk_drive_shadow"/>
              <p:cNvPicPr>
                <a:picLocks noChangeAspect="1" noChangeArrowheads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3098" y="1880"/>
                <a:ext cx="240" cy="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8201" name="Text Box 60"/>
          <p:cNvSpPr txBox="1">
            <a:spLocks noChangeArrowheads="1"/>
          </p:cNvSpPr>
          <p:nvPr/>
        </p:nvSpPr>
        <p:spPr bwMode="auto">
          <a:xfrm>
            <a:off x="2209800" y="2559050"/>
            <a:ext cx="861133" cy="41549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0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Run-time </a:t>
            </a:r>
          </a:p>
          <a:p>
            <a:pPr eaLnBrk="1" hangingPunct="1">
              <a:lnSpc>
                <a:spcPct val="100000"/>
              </a:lnSpc>
            </a:pPr>
            <a:r>
              <a:rPr lang="en-US" sz="10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association</a:t>
            </a:r>
          </a:p>
        </p:txBody>
      </p:sp>
      <p:grpSp>
        <p:nvGrpSpPr>
          <p:cNvPr id="15" name="Group 61"/>
          <p:cNvGrpSpPr>
            <a:grpSpLocks/>
          </p:cNvGrpSpPr>
          <p:nvPr/>
        </p:nvGrpSpPr>
        <p:grpSpPr bwMode="auto">
          <a:xfrm>
            <a:off x="857250" y="1165225"/>
            <a:ext cx="1822450" cy="1283868"/>
            <a:chOff x="1466" y="1539"/>
            <a:chExt cx="1414" cy="1038"/>
          </a:xfrm>
        </p:grpSpPr>
        <p:pic>
          <p:nvPicPr>
            <p:cNvPr id="8211" name="Picture 62" descr="paper_school_lined__lighter_torn copy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1466" y="1539"/>
              <a:ext cx="1414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2" name="Text Box 63"/>
            <p:cNvSpPr txBox="1">
              <a:spLocks noChangeArrowheads="1"/>
            </p:cNvSpPr>
            <p:nvPr/>
          </p:nvSpPr>
          <p:spPr bwMode="auto">
            <a:xfrm>
              <a:off x="1773" y="1588"/>
              <a:ext cx="760" cy="98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</a:pPr>
              <a:r>
                <a:rPr lang="en-US" sz="1050"/>
                <a:t>Server Name</a:t>
              </a:r>
            </a:p>
            <a:p>
              <a:pPr eaLnBrk="1" hangingPunct="1">
                <a:lnSpc>
                  <a:spcPct val="100000"/>
                </a:lnSpc>
              </a:pPr>
              <a:r>
                <a:rPr lang="en-US" sz="1050"/>
                <a:t>UUID</a:t>
              </a:r>
            </a:p>
            <a:p>
              <a:pPr eaLnBrk="1" hangingPunct="1">
                <a:lnSpc>
                  <a:spcPct val="100000"/>
                </a:lnSpc>
              </a:pPr>
              <a:r>
                <a:rPr lang="en-US" sz="1050"/>
                <a:t>MAC</a:t>
              </a:r>
            </a:p>
            <a:p>
              <a:pPr eaLnBrk="1" hangingPunct="1">
                <a:lnSpc>
                  <a:spcPct val="100000"/>
                </a:lnSpc>
              </a:pPr>
              <a:r>
                <a:rPr lang="en-US" sz="1050"/>
                <a:t>WWN</a:t>
              </a:r>
            </a:p>
            <a:p>
              <a:pPr eaLnBrk="1" hangingPunct="1">
                <a:lnSpc>
                  <a:spcPct val="100000"/>
                </a:lnSpc>
              </a:pPr>
              <a:r>
                <a:rPr lang="en-US" sz="1050"/>
                <a:t>Boot info</a:t>
              </a:r>
            </a:p>
            <a:p>
              <a:pPr eaLnBrk="1" hangingPunct="1">
                <a:lnSpc>
                  <a:spcPct val="100000"/>
                </a:lnSpc>
              </a:pPr>
              <a:r>
                <a:rPr lang="en-US" sz="1050"/>
                <a:t>LAN Config</a:t>
              </a:r>
            </a:p>
            <a:p>
              <a:pPr eaLnBrk="1" hangingPunct="1">
                <a:lnSpc>
                  <a:spcPct val="100000"/>
                </a:lnSpc>
              </a:pPr>
              <a:r>
                <a:rPr lang="en-US" sz="1050"/>
                <a:t>SAN Config</a:t>
              </a:r>
            </a:p>
          </p:txBody>
        </p:sp>
      </p:grpSp>
      <p:grpSp>
        <p:nvGrpSpPr>
          <p:cNvPr id="16" name="Group 64"/>
          <p:cNvGrpSpPr>
            <a:grpSpLocks/>
          </p:cNvGrpSpPr>
          <p:nvPr/>
        </p:nvGrpSpPr>
        <p:grpSpPr bwMode="auto">
          <a:xfrm>
            <a:off x="965200" y="1284287"/>
            <a:ext cx="1822450" cy="1283433"/>
            <a:chOff x="1466" y="1539"/>
            <a:chExt cx="1414" cy="1039"/>
          </a:xfrm>
        </p:grpSpPr>
        <p:pic>
          <p:nvPicPr>
            <p:cNvPr id="8209" name="Picture 65" descr="paper_school_lined__lighter_torn copy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1466" y="1539"/>
              <a:ext cx="1414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0" name="Text Box 66"/>
            <p:cNvSpPr txBox="1">
              <a:spLocks noChangeArrowheads="1"/>
            </p:cNvSpPr>
            <p:nvPr/>
          </p:nvSpPr>
          <p:spPr bwMode="auto">
            <a:xfrm>
              <a:off x="1773" y="1588"/>
              <a:ext cx="760" cy="99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</a:pPr>
              <a:r>
                <a:rPr lang="en-US" sz="1050"/>
                <a:t>Server Name</a:t>
              </a:r>
            </a:p>
            <a:p>
              <a:pPr eaLnBrk="1" hangingPunct="1">
                <a:lnSpc>
                  <a:spcPct val="100000"/>
                </a:lnSpc>
              </a:pPr>
              <a:r>
                <a:rPr lang="en-US" sz="1050"/>
                <a:t>UUID</a:t>
              </a:r>
            </a:p>
            <a:p>
              <a:pPr eaLnBrk="1" hangingPunct="1">
                <a:lnSpc>
                  <a:spcPct val="100000"/>
                </a:lnSpc>
              </a:pPr>
              <a:r>
                <a:rPr lang="en-US" sz="1050"/>
                <a:t>MAC</a:t>
              </a:r>
            </a:p>
            <a:p>
              <a:pPr eaLnBrk="1" hangingPunct="1">
                <a:lnSpc>
                  <a:spcPct val="100000"/>
                </a:lnSpc>
              </a:pPr>
              <a:r>
                <a:rPr lang="en-US" sz="1050"/>
                <a:t>WWN</a:t>
              </a:r>
            </a:p>
            <a:p>
              <a:pPr eaLnBrk="1" hangingPunct="1">
                <a:lnSpc>
                  <a:spcPct val="100000"/>
                </a:lnSpc>
              </a:pPr>
              <a:r>
                <a:rPr lang="en-US" sz="1050"/>
                <a:t>Boot info</a:t>
              </a:r>
            </a:p>
            <a:p>
              <a:pPr eaLnBrk="1" hangingPunct="1">
                <a:lnSpc>
                  <a:spcPct val="100000"/>
                </a:lnSpc>
              </a:pPr>
              <a:r>
                <a:rPr lang="en-US" sz="1050"/>
                <a:t>LAN Config</a:t>
              </a:r>
            </a:p>
            <a:p>
              <a:pPr eaLnBrk="1" hangingPunct="1">
                <a:lnSpc>
                  <a:spcPct val="100000"/>
                </a:lnSpc>
              </a:pPr>
              <a:r>
                <a:rPr lang="en-US" sz="1050"/>
                <a:t>SAN Config</a:t>
              </a:r>
            </a:p>
          </p:txBody>
        </p:sp>
      </p:grpSp>
      <p:grpSp>
        <p:nvGrpSpPr>
          <p:cNvPr id="17" name="Group 67"/>
          <p:cNvGrpSpPr>
            <a:grpSpLocks/>
          </p:cNvGrpSpPr>
          <p:nvPr/>
        </p:nvGrpSpPr>
        <p:grpSpPr bwMode="auto">
          <a:xfrm>
            <a:off x="1104900" y="1403350"/>
            <a:ext cx="1822450" cy="1203325"/>
            <a:chOff x="1466" y="1539"/>
            <a:chExt cx="1414" cy="974"/>
          </a:xfrm>
        </p:grpSpPr>
        <p:pic>
          <p:nvPicPr>
            <p:cNvPr id="8207" name="Picture 68" descr="paper_school_lined__lighter_torn copy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1466" y="1539"/>
              <a:ext cx="1414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8" name="Text Box 69"/>
            <p:cNvSpPr txBox="1">
              <a:spLocks noChangeArrowheads="1"/>
            </p:cNvSpPr>
            <p:nvPr/>
          </p:nvSpPr>
          <p:spPr bwMode="auto">
            <a:xfrm>
              <a:off x="1662" y="1588"/>
              <a:ext cx="990" cy="85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</a:pPr>
              <a:r>
                <a:rPr lang="en-US" sz="1050">
                  <a:solidFill>
                    <a:srgbClr val="00425F"/>
                  </a:solidFill>
                </a:rPr>
                <a:t>Server Name</a:t>
              </a:r>
            </a:p>
            <a:p>
              <a:pPr eaLnBrk="1" hangingPunct="1">
                <a:lnSpc>
                  <a:spcPct val="100000"/>
                </a:lnSpc>
              </a:pPr>
              <a:r>
                <a:rPr lang="en-US" sz="1050">
                  <a:solidFill>
                    <a:srgbClr val="00425F"/>
                  </a:solidFill>
                </a:rPr>
                <a:t>UUID, MAC,WWN</a:t>
              </a:r>
            </a:p>
            <a:p>
              <a:pPr eaLnBrk="1" hangingPunct="1">
                <a:lnSpc>
                  <a:spcPct val="100000"/>
                </a:lnSpc>
              </a:pPr>
              <a:r>
                <a:rPr lang="en-US" sz="1050">
                  <a:solidFill>
                    <a:srgbClr val="00425F"/>
                  </a:solidFill>
                </a:rPr>
                <a:t>Boot info</a:t>
              </a:r>
            </a:p>
            <a:p>
              <a:pPr eaLnBrk="1" hangingPunct="1">
                <a:lnSpc>
                  <a:spcPct val="100000"/>
                </a:lnSpc>
              </a:pPr>
              <a:r>
                <a:rPr lang="en-US" sz="1050">
                  <a:solidFill>
                    <a:srgbClr val="00425F"/>
                  </a:solidFill>
                </a:rPr>
                <a:t>firmware</a:t>
              </a:r>
            </a:p>
            <a:p>
              <a:pPr eaLnBrk="1" hangingPunct="1">
                <a:lnSpc>
                  <a:spcPct val="100000"/>
                </a:lnSpc>
              </a:pPr>
              <a:r>
                <a:rPr lang="en-US" sz="1050">
                  <a:solidFill>
                    <a:srgbClr val="00425F"/>
                  </a:solidFill>
                </a:rPr>
                <a:t>LAN, SAN Config</a:t>
              </a:r>
            </a:p>
            <a:p>
              <a:pPr eaLnBrk="1" hangingPunct="1">
                <a:lnSpc>
                  <a:spcPct val="100000"/>
                </a:lnSpc>
              </a:pPr>
              <a:r>
                <a:rPr lang="en-US" sz="1050">
                  <a:solidFill>
                    <a:srgbClr val="00425F"/>
                  </a:solidFill>
                </a:rPr>
                <a:t>Firmware…</a:t>
              </a:r>
            </a:p>
          </p:txBody>
        </p:sp>
      </p:grpSp>
      <p:cxnSp>
        <p:nvCxnSpPr>
          <p:cNvPr id="8" name="Straight Connector 7"/>
          <p:cNvCxnSpPr/>
          <p:nvPr/>
        </p:nvCxnSpPr>
        <p:spPr bwMode="auto">
          <a:xfrm rot="5400000">
            <a:off x="1824832" y="2615406"/>
            <a:ext cx="3143250" cy="111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95012" name="Line 68"/>
          <p:cNvSpPr>
            <a:spLocks noChangeShapeType="1"/>
          </p:cNvSpPr>
          <p:nvPr/>
        </p:nvSpPr>
        <p:spPr bwMode="auto">
          <a:xfrm>
            <a:off x="257175" y="4314825"/>
            <a:ext cx="86487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prstShdw prst="shdw18" dist="17961" dir="135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lIns="82124" tIns="41061" rIns="82124" bIns="41061" anchor="ctr">
            <a:spAutoFit/>
          </a:bodyPr>
          <a:lstStyle/>
          <a:p>
            <a:pPr>
              <a:defRPr/>
            </a:pPr>
            <a:endParaRPr lang="en-US" sz="1600"/>
          </a:p>
        </p:txBody>
      </p:sp>
      <p:sp>
        <p:nvSpPr>
          <p:cNvPr id="69" name="Rectangle 2"/>
          <p:cNvSpPr txBox="1">
            <a:spLocks noChangeArrowheads="1"/>
          </p:cNvSpPr>
          <p:nvPr/>
        </p:nvSpPr>
        <p:spPr>
          <a:xfrm>
            <a:off x="365760" y="-9144"/>
            <a:ext cx="8229600" cy="50292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-10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Innovation: Service Profiles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4" y="1248229"/>
            <a:ext cx="7503109" cy="2907239"/>
          </a:xfrm>
        </p:spPr>
        <p:txBody>
          <a:bodyPr/>
          <a:lstStyle/>
          <a:p>
            <a:r>
              <a:rPr lang="en-US" sz="5400" dirty="0" smtClean="0">
                <a:solidFill>
                  <a:schemeClr val="tx1"/>
                </a:solidFill>
              </a:rPr>
              <a:t/>
            </a:r>
            <a:br>
              <a:rPr lang="en-US" sz="5400" dirty="0" smtClean="0">
                <a:solidFill>
                  <a:schemeClr val="tx1"/>
                </a:solidFill>
              </a:rPr>
            </a:br>
            <a:r>
              <a:rPr lang="en-US" sz="5400" dirty="0" smtClean="0"/>
              <a:t>UCS Management</a:t>
            </a:r>
            <a:endParaRPr lang="en-US" sz="5400" dirty="0"/>
          </a:p>
        </p:txBody>
      </p:sp>
      <p:pic>
        <p:nvPicPr>
          <p:cNvPr id="6" name="Picture Placeholder 10" descr="Picture14.jpg"/>
          <p:cNvPicPr>
            <a:picLocks noChangeAspect="1"/>
          </p:cNvPicPr>
          <p:nvPr/>
        </p:nvPicPr>
        <p:blipFill>
          <a:blip r:embed="rId2" cstate="print"/>
          <a:srcRect t="3163" b="3163"/>
          <a:stretch>
            <a:fillRect/>
          </a:stretch>
        </p:blipFill>
        <p:spPr>
          <a:xfrm>
            <a:off x="5352234" y="5340"/>
            <a:ext cx="3800475" cy="23749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17"/>
          <p:cNvSpPr>
            <a:spLocks/>
          </p:cNvSpPr>
          <p:nvPr/>
        </p:nvSpPr>
        <p:spPr bwMode="auto">
          <a:xfrm>
            <a:off x="3806198" y="4299125"/>
            <a:ext cx="4970249" cy="1920469"/>
          </a:xfrm>
          <a:custGeom>
            <a:avLst/>
            <a:gdLst/>
            <a:ahLst/>
            <a:cxnLst>
              <a:cxn ang="0">
                <a:pos x="1850" y="1132"/>
              </a:cxn>
              <a:cxn ang="0">
                <a:pos x="1850" y="1132"/>
              </a:cxn>
              <a:cxn ang="0">
                <a:pos x="1848" y="1144"/>
              </a:cxn>
              <a:cxn ang="0">
                <a:pos x="1844" y="1155"/>
              </a:cxn>
              <a:cxn ang="0">
                <a:pos x="1838" y="1167"/>
              </a:cxn>
              <a:cxn ang="0">
                <a:pos x="1832" y="1177"/>
              </a:cxn>
              <a:cxn ang="0">
                <a:pos x="1822" y="1183"/>
              </a:cxn>
              <a:cxn ang="0">
                <a:pos x="1811" y="1188"/>
              </a:cxn>
              <a:cxn ang="0">
                <a:pos x="1799" y="1192"/>
              </a:cxn>
              <a:cxn ang="0">
                <a:pos x="1787" y="1194"/>
              </a:cxn>
              <a:cxn ang="0">
                <a:pos x="62" y="1194"/>
              </a:cxn>
              <a:cxn ang="0">
                <a:pos x="62" y="1194"/>
              </a:cxn>
              <a:cxn ang="0">
                <a:pos x="49" y="1192"/>
              </a:cxn>
              <a:cxn ang="0">
                <a:pos x="37" y="1188"/>
              </a:cxn>
              <a:cxn ang="0">
                <a:pos x="27" y="1183"/>
              </a:cxn>
              <a:cxn ang="0">
                <a:pos x="17" y="1177"/>
              </a:cxn>
              <a:cxn ang="0">
                <a:pos x="10" y="1167"/>
              </a:cxn>
              <a:cxn ang="0">
                <a:pos x="4" y="1155"/>
              </a:cxn>
              <a:cxn ang="0">
                <a:pos x="0" y="1144"/>
              </a:cxn>
              <a:cxn ang="0">
                <a:pos x="0" y="1132"/>
              </a:cxn>
              <a:cxn ang="0">
                <a:pos x="0" y="63"/>
              </a:cxn>
              <a:cxn ang="0">
                <a:pos x="0" y="63"/>
              </a:cxn>
              <a:cxn ang="0">
                <a:pos x="0" y="51"/>
              </a:cxn>
              <a:cxn ang="0">
                <a:pos x="4" y="39"/>
              </a:cxn>
              <a:cxn ang="0">
                <a:pos x="10" y="28"/>
              </a:cxn>
              <a:cxn ang="0">
                <a:pos x="17" y="18"/>
              </a:cxn>
              <a:cxn ang="0">
                <a:pos x="27" y="12"/>
              </a:cxn>
              <a:cxn ang="0">
                <a:pos x="37" y="6"/>
              </a:cxn>
              <a:cxn ang="0">
                <a:pos x="49" y="2"/>
              </a:cxn>
              <a:cxn ang="0">
                <a:pos x="62" y="0"/>
              </a:cxn>
              <a:cxn ang="0">
                <a:pos x="1787" y="0"/>
              </a:cxn>
              <a:cxn ang="0">
                <a:pos x="1787" y="0"/>
              </a:cxn>
              <a:cxn ang="0">
                <a:pos x="1799" y="2"/>
              </a:cxn>
              <a:cxn ang="0">
                <a:pos x="1811" y="6"/>
              </a:cxn>
              <a:cxn ang="0">
                <a:pos x="1822" y="12"/>
              </a:cxn>
              <a:cxn ang="0">
                <a:pos x="1832" y="18"/>
              </a:cxn>
              <a:cxn ang="0">
                <a:pos x="1838" y="28"/>
              </a:cxn>
              <a:cxn ang="0">
                <a:pos x="1844" y="39"/>
              </a:cxn>
              <a:cxn ang="0">
                <a:pos x="1848" y="51"/>
              </a:cxn>
              <a:cxn ang="0">
                <a:pos x="1850" y="63"/>
              </a:cxn>
              <a:cxn ang="0">
                <a:pos x="1850" y="1132"/>
              </a:cxn>
            </a:cxnLst>
            <a:rect l="0" t="0" r="r" b="b"/>
            <a:pathLst>
              <a:path w="1850" h="1194">
                <a:moveTo>
                  <a:pt x="1850" y="1132"/>
                </a:moveTo>
                <a:lnTo>
                  <a:pt x="1850" y="1132"/>
                </a:lnTo>
                <a:lnTo>
                  <a:pt x="1848" y="1144"/>
                </a:lnTo>
                <a:lnTo>
                  <a:pt x="1844" y="1155"/>
                </a:lnTo>
                <a:lnTo>
                  <a:pt x="1838" y="1167"/>
                </a:lnTo>
                <a:lnTo>
                  <a:pt x="1832" y="1177"/>
                </a:lnTo>
                <a:lnTo>
                  <a:pt x="1822" y="1183"/>
                </a:lnTo>
                <a:lnTo>
                  <a:pt x="1811" y="1188"/>
                </a:lnTo>
                <a:lnTo>
                  <a:pt x="1799" y="1192"/>
                </a:lnTo>
                <a:lnTo>
                  <a:pt x="1787" y="1194"/>
                </a:lnTo>
                <a:lnTo>
                  <a:pt x="62" y="1194"/>
                </a:lnTo>
                <a:lnTo>
                  <a:pt x="62" y="1194"/>
                </a:lnTo>
                <a:lnTo>
                  <a:pt x="49" y="1192"/>
                </a:lnTo>
                <a:lnTo>
                  <a:pt x="37" y="1188"/>
                </a:lnTo>
                <a:lnTo>
                  <a:pt x="27" y="1183"/>
                </a:lnTo>
                <a:lnTo>
                  <a:pt x="17" y="1177"/>
                </a:lnTo>
                <a:lnTo>
                  <a:pt x="10" y="1167"/>
                </a:lnTo>
                <a:lnTo>
                  <a:pt x="4" y="1155"/>
                </a:lnTo>
                <a:lnTo>
                  <a:pt x="0" y="1144"/>
                </a:lnTo>
                <a:lnTo>
                  <a:pt x="0" y="1132"/>
                </a:lnTo>
                <a:lnTo>
                  <a:pt x="0" y="63"/>
                </a:lnTo>
                <a:lnTo>
                  <a:pt x="0" y="63"/>
                </a:lnTo>
                <a:lnTo>
                  <a:pt x="0" y="51"/>
                </a:lnTo>
                <a:lnTo>
                  <a:pt x="4" y="39"/>
                </a:lnTo>
                <a:lnTo>
                  <a:pt x="10" y="28"/>
                </a:lnTo>
                <a:lnTo>
                  <a:pt x="17" y="18"/>
                </a:lnTo>
                <a:lnTo>
                  <a:pt x="27" y="12"/>
                </a:lnTo>
                <a:lnTo>
                  <a:pt x="37" y="6"/>
                </a:lnTo>
                <a:lnTo>
                  <a:pt x="49" y="2"/>
                </a:lnTo>
                <a:lnTo>
                  <a:pt x="62" y="0"/>
                </a:lnTo>
                <a:lnTo>
                  <a:pt x="1787" y="0"/>
                </a:lnTo>
                <a:lnTo>
                  <a:pt x="1787" y="0"/>
                </a:lnTo>
                <a:lnTo>
                  <a:pt x="1799" y="2"/>
                </a:lnTo>
                <a:lnTo>
                  <a:pt x="1811" y="6"/>
                </a:lnTo>
                <a:lnTo>
                  <a:pt x="1822" y="12"/>
                </a:lnTo>
                <a:lnTo>
                  <a:pt x="1832" y="18"/>
                </a:lnTo>
                <a:lnTo>
                  <a:pt x="1838" y="28"/>
                </a:lnTo>
                <a:lnTo>
                  <a:pt x="1844" y="39"/>
                </a:lnTo>
                <a:lnTo>
                  <a:pt x="1848" y="51"/>
                </a:lnTo>
                <a:lnTo>
                  <a:pt x="1850" y="63"/>
                </a:lnTo>
                <a:lnTo>
                  <a:pt x="1850" y="1132"/>
                </a:lnTo>
                <a:close/>
              </a:path>
            </a:pathLst>
          </a:custGeom>
          <a:solidFill>
            <a:schemeClr val="accent1"/>
          </a:solidFill>
          <a:ln w="8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0117" name="Rectangle 189"/>
          <p:cNvSpPr>
            <a:spLocks noGrp="1" noChangeArrowheads="1"/>
          </p:cNvSpPr>
          <p:nvPr>
            <p:ph type="title"/>
          </p:nvPr>
        </p:nvSpPr>
        <p:spPr>
          <a:xfrm>
            <a:off x="219456" y="100584"/>
            <a:ext cx="9144000" cy="838200"/>
          </a:xfrm>
        </p:spPr>
        <p:txBody>
          <a:bodyPr/>
          <a:lstStyle/>
          <a:p>
            <a:pPr eaLnBrk="1" hangingPunct="1"/>
            <a:r>
              <a:rPr lang="en-US" sz="3100" dirty="0" smtClean="0"/>
              <a:t>Innovating with UCS Manager</a:t>
            </a:r>
          </a:p>
        </p:txBody>
      </p:sp>
      <p:sp>
        <p:nvSpPr>
          <p:cNvPr id="90118" name="Content Placeholder 25"/>
          <p:cNvSpPr>
            <a:spLocks noGrp="1"/>
          </p:cNvSpPr>
          <p:nvPr>
            <p:ph sz="half" idx="4294967295"/>
          </p:nvPr>
        </p:nvSpPr>
        <p:spPr>
          <a:xfrm>
            <a:off x="3746500" y="1124712"/>
            <a:ext cx="4924425" cy="30829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200" b="1" dirty="0" smtClean="0"/>
              <a:t>Unified Management Domain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1800" dirty="0" smtClean="0">
                <a:ea typeface="ヒラギノ角ゴ Pro W3"/>
                <a:cs typeface="ヒラギノ角ゴ Pro W3"/>
              </a:rPr>
              <a:t>Automatic Discovery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1800" dirty="0" smtClean="0">
                <a:ea typeface="ヒラギノ角ゴ Pro W3"/>
                <a:cs typeface="ヒラギノ角ゴ Pro W3"/>
              </a:rPr>
              <a:t>Dynamic Provisioning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200" b="1" dirty="0" smtClean="0"/>
              <a:t>Reduced Points of Management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200" b="1" dirty="0" smtClean="0"/>
              <a:t>Building Blocks of Resources for Rapid Provisioning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200" b="1" dirty="0" smtClean="0"/>
              <a:t>Simplify Infrastructure </a:t>
            </a:r>
            <a:r>
              <a:rPr lang="en-US" sz="2200" b="1" dirty="0"/>
              <a:t>M</a:t>
            </a:r>
            <a:r>
              <a:rPr lang="en-US" sz="2200" b="1" dirty="0" smtClean="0"/>
              <a:t>anagement for Datacenters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200" b="1" dirty="0" smtClean="0"/>
              <a:t>No Added Costs</a:t>
            </a:r>
          </a:p>
        </p:txBody>
      </p:sp>
      <p:grpSp>
        <p:nvGrpSpPr>
          <p:cNvPr id="2" name="Group 11"/>
          <p:cNvGrpSpPr>
            <a:grpSpLocks noChangeAspect="1"/>
          </p:cNvGrpSpPr>
          <p:nvPr/>
        </p:nvGrpSpPr>
        <p:grpSpPr bwMode="auto">
          <a:xfrm>
            <a:off x="923925" y="2370495"/>
            <a:ext cx="2157413" cy="3838575"/>
            <a:chOff x="369" y="1030"/>
            <a:chExt cx="1599" cy="2846"/>
          </a:xfrm>
          <a:effectLst>
            <a:outerShdw blurRad="368300" dir="18900000" sy="23000" kx="-1200000" algn="bl" rotWithShape="0">
              <a:prstClr val="black">
                <a:alpha val="17000"/>
              </a:prstClr>
            </a:outerShdw>
            <a:reflection blurRad="6350" stA="52000" endA="300" endPos="35000" dir="5400000" sy="-100000" algn="bl" rotWithShape="0"/>
          </a:effectLst>
        </p:grpSpPr>
        <p:pic>
          <p:nvPicPr>
            <p:cNvPr id="32798" name="Picture 336" descr="D:\090308MyDocuments01\My Documents\Images\DataCenter\racks\rack-california expansion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69" y="1032"/>
              <a:ext cx="800" cy="2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99" name="Picture 337" descr="D:\090308MyDocuments01\My Documents\Images\DataCenter\racks\rack-california switch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167" y="1030"/>
              <a:ext cx="801" cy="2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" name="Rectangle 60"/>
          <p:cNvSpPr/>
          <p:nvPr/>
        </p:nvSpPr>
        <p:spPr>
          <a:xfrm>
            <a:off x="6791325" y="4371277"/>
            <a:ext cx="2114550" cy="17002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5000"/>
              </a:lnSpc>
              <a:buClr>
                <a:schemeClr val="accent1"/>
              </a:buClr>
              <a:defRPr/>
            </a:pPr>
            <a:r>
              <a:rPr lang="en-US" sz="2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Single-click configuration of LAN, SAN and firmware parameters</a:t>
            </a:r>
          </a:p>
        </p:txBody>
      </p:sp>
      <p:sp>
        <p:nvSpPr>
          <p:cNvPr id="90121" name="Text Box 93"/>
          <p:cNvSpPr txBox="1">
            <a:spLocks noChangeArrowheads="1"/>
          </p:cNvSpPr>
          <p:nvPr/>
        </p:nvSpPr>
        <p:spPr bwMode="auto">
          <a:xfrm>
            <a:off x="3825875" y="4317302"/>
            <a:ext cx="2749550" cy="184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457200">
              <a:lnSpc>
                <a:spcPct val="95000"/>
              </a:lnSpc>
            </a:pPr>
            <a:r>
              <a:rPr lang="en-US" sz="1500" b="1">
                <a:solidFill>
                  <a:srgbClr val="FFFF00"/>
                </a:solidFill>
              </a:rPr>
              <a:t>Service Profile: HR-App1</a:t>
            </a:r>
          </a:p>
          <a:p>
            <a:pPr algn="l" defTabSz="457200">
              <a:lnSpc>
                <a:spcPct val="95000"/>
              </a:lnSpc>
            </a:pPr>
            <a:r>
              <a:rPr lang="en-US" sz="1500">
                <a:solidFill>
                  <a:schemeClr val="bg1"/>
                </a:solidFill>
              </a:rPr>
              <a:t>Network:  HR-VLAN</a:t>
            </a:r>
          </a:p>
          <a:p>
            <a:pPr algn="l" defTabSz="457200">
              <a:lnSpc>
                <a:spcPct val="95000"/>
              </a:lnSpc>
            </a:pPr>
            <a:r>
              <a:rPr lang="en-US" sz="1500">
                <a:solidFill>
                  <a:schemeClr val="bg1"/>
                </a:solidFill>
              </a:rPr>
              <a:t>Network QoS:  High</a:t>
            </a:r>
          </a:p>
          <a:p>
            <a:pPr algn="l" defTabSz="457200">
              <a:lnSpc>
                <a:spcPct val="95000"/>
              </a:lnSpc>
            </a:pPr>
            <a:r>
              <a:rPr lang="en-US" sz="1500">
                <a:solidFill>
                  <a:schemeClr val="bg1"/>
                </a:solidFill>
              </a:rPr>
              <a:t>MAC:  08:00:69:02:01:FC</a:t>
            </a:r>
          </a:p>
          <a:p>
            <a:pPr defTabSz="457200">
              <a:lnSpc>
                <a:spcPct val="95000"/>
              </a:lnSpc>
            </a:pPr>
            <a:r>
              <a:rPr lang="en-US" sz="1500">
                <a:solidFill>
                  <a:schemeClr val="bg1"/>
                </a:solidFill>
              </a:rPr>
              <a:t>WWN: 20:65:32:25:B5:00:A4:28</a:t>
            </a:r>
          </a:p>
          <a:p>
            <a:pPr algn="l" defTabSz="457200">
              <a:lnSpc>
                <a:spcPct val="95000"/>
              </a:lnSpc>
            </a:pPr>
            <a:r>
              <a:rPr lang="en-US" sz="1500">
                <a:solidFill>
                  <a:schemeClr val="bg1"/>
                </a:solidFill>
              </a:rPr>
              <a:t>BIOS:  Version 1.03</a:t>
            </a:r>
          </a:p>
          <a:p>
            <a:pPr algn="l" defTabSz="457200">
              <a:lnSpc>
                <a:spcPct val="95000"/>
              </a:lnSpc>
            </a:pPr>
            <a:r>
              <a:rPr lang="en-US" sz="1500">
                <a:solidFill>
                  <a:schemeClr val="bg1"/>
                </a:solidFill>
              </a:rPr>
              <a:t>Boot Order: SAN, LAN</a:t>
            </a:r>
          </a:p>
        </p:txBody>
      </p: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1454150" y="3002852"/>
            <a:ext cx="2352675" cy="2624137"/>
            <a:chOff x="1454669" y="3262189"/>
            <a:chExt cx="2351529" cy="2624963"/>
          </a:xfrm>
        </p:grpSpPr>
        <p:sp>
          <p:nvSpPr>
            <p:cNvPr id="36" name="Line 21"/>
            <p:cNvSpPr>
              <a:spLocks noChangeShapeType="1"/>
            </p:cNvSpPr>
            <p:nvPr/>
          </p:nvSpPr>
          <p:spPr bwMode="auto">
            <a:xfrm flipH="1" flipV="1">
              <a:off x="1454669" y="3262189"/>
              <a:ext cx="2351529" cy="1912428"/>
            </a:xfrm>
            <a:prstGeom prst="line">
              <a:avLst/>
            </a:prstGeom>
            <a:noFill/>
            <a:ln w="25400">
              <a:solidFill>
                <a:srgbClr val="FEDA00"/>
              </a:solidFill>
              <a:prstDash val="sysDash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7" name="Line 22"/>
            <p:cNvSpPr>
              <a:spLocks noChangeShapeType="1"/>
            </p:cNvSpPr>
            <p:nvPr/>
          </p:nvSpPr>
          <p:spPr bwMode="auto">
            <a:xfrm flipH="1" flipV="1">
              <a:off x="2543578" y="3262189"/>
              <a:ext cx="1262620" cy="1912428"/>
            </a:xfrm>
            <a:prstGeom prst="line">
              <a:avLst/>
            </a:prstGeom>
            <a:noFill/>
            <a:ln w="25400">
              <a:solidFill>
                <a:srgbClr val="FEDA00"/>
              </a:solidFill>
              <a:prstDash val="sysDash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8" name="Line 23"/>
            <p:cNvSpPr>
              <a:spLocks noChangeShapeType="1"/>
            </p:cNvSpPr>
            <p:nvPr/>
          </p:nvSpPr>
          <p:spPr bwMode="auto">
            <a:xfrm flipH="1">
              <a:off x="1454669" y="5174616"/>
              <a:ext cx="2351529" cy="188187"/>
            </a:xfrm>
            <a:prstGeom prst="line">
              <a:avLst/>
            </a:prstGeom>
            <a:noFill/>
            <a:ln w="25400">
              <a:solidFill>
                <a:srgbClr val="FEDA00"/>
              </a:solidFill>
              <a:prstDash val="sysDash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9" name="Line 24"/>
            <p:cNvSpPr>
              <a:spLocks noChangeShapeType="1"/>
            </p:cNvSpPr>
            <p:nvPr/>
          </p:nvSpPr>
          <p:spPr bwMode="auto">
            <a:xfrm flipH="1">
              <a:off x="2543578" y="5174616"/>
              <a:ext cx="1262620" cy="188187"/>
            </a:xfrm>
            <a:prstGeom prst="line">
              <a:avLst/>
            </a:prstGeom>
            <a:noFill/>
            <a:ln w="25400">
              <a:solidFill>
                <a:srgbClr val="FEDA00"/>
              </a:solidFill>
              <a:prstDash val="sysDash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 flipH="1">
              <a:off x="1454669" y="5174616"/>
              <a:ext cx="2351529" cy="712536"/>
            </a:xfrm>
            <a:prstGeom prst="line">
              <a:avLst/>
            </a:prstGeom>
            <a:noFill/>
            <a:ln w="25400">
              <a:solidFill>
                <a:srgbClr val="FEDA00"/>
              </a:solidFill>
              <a:prstDash val="sysDash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1" name="Line 26"/>
            <p:cNvSpPr>
              <a:spLocks noChangeShapeType="1"/>
            </p:cNvSpPr>
            <p:nvPr/>
          </p:nvSpPr>
          <p:spPr bwMode="auto">
            <a:xfrm flipH="1">
              <a:off x="2543578" y="5174616"/>
              <a:ext cx="1262620" cy="712536"/>
            </a:xfrm>
            <a:prstGeom prst="line">
              <a:avLst/>
            </a:prstGeom>
            <a:noFill/>
            <a:ln w="25400">
              <a:solidFill>
                <a:srgbClr val="FEDA00"/>
              </a:solidFill>
              <a:prstDash val="sysDash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2" name="Line 27"/>
            <p:cNvSpPr>
              <a:spLocks noChangeShapeType="1"/>
            </p:cNvSpPr>
            <p:nvPr/>
          </p:nvSpPr>
          <p:spPr bwMode="auto">
            <a:xfrm flipH="1" flipV="1">
              <a:off x="1454669" y="3789755"/>
              <a:ext cx="2351529" cy="1384861"/>
            </a:xfrm>
            <a:prstGeom prst="line">
              <a:avLst/>
            </a:prstGeom>
            <a:noFill/>
            <a:ln w="25400">
              <a:solidFill>
                <a:srgbClr val="FEDA00"/>
              </a:solidFill>
              <a:prstDash val="sysDash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" name="Line 28"/>
            <p:cNvSpPr>
              <a:spLocks noChangeShapeType="1"/>
            </p:cNvSpPr>
            <p:nvPr/>
          </p:nvSpPr>
          <p:spPr bwMode="auto">
            <a:xfrm flipH="1" flipV="1">
              <a:off x="2543578" y="3789755"/>
              <a:ext cx="1262620" cy="1384861"/>
            </a:xfrm>
            <a:prstGeom prst="line">
              <a:avLst/>
            </a:prstGeom>
            <a:noFill/>
            <a:ln w="25400">
              <a:solidFill>
                <a:srgbClr val="FEDA00"/>
              </a:solidFill>
              <a:prstDash val="sysDash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4" name="Line 29"/>
            <p:cNvSpPr>
              <a:spLocks noChangeShapeType="1"/>
            </p:cNvSpPr>
            <p:nvPr/>
          </p:nvSpPr>
          <p:spPr bwMode="auto">
            <a:xfrm flipH="1" flipV="1">
              <a:off x="1454669" y="4304453"/>
              <a:ext cx="2351529" cy="870163"/>
            </a:xfrm>
            <a:prstGeom prst="line">
              <a:avLst/>
            </a:prstGeom>
            <a:noFill/>
            <a:ln w="25400">
              <a:solidFill>
                <a:srgbClr val="FEDA00"/>
              </a:solidFill>
              <a:prstDash val="sysDash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5" name="Line 30"/>
            <p:cNvSpPr>
              <a:spLocks noChangeShapeType="1"/>
            </p:cNvSpPr>
            <p:nvPr/>
          </p:nvSpPr>
          <p:spPr bwMode="auto">
            <a:xfrm flipH="1" flipV="1">
              <a:off x="2543578" y="4304453"/>
              <a:ext cx="1262620" cy="870163"/>
            </a:xfrm>
            <a:prstGeom prst="line">
              <a:avLst/>
            </a:prstGeom>
            <a:noFill/>
            <a:ln w="25400">
              <a:solidFill>
                <a:srgbClr val="FEDA00"/>
              </a:solidFill>
              <a:prstDash val="sysDash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6" name="Line 31"/>
            <p:cNvSpPr>
              <a:spLocks noChangeShapeType="1"/>
            </p:cNvSpPr>
            <p:nvPr/>
          </p:nvSpPr>
          <p:spPr bwMode="auto">
            <a:xfrm flipH="1" flipV="1">
              <a:off x="1454669" y="4832019"/>
              <a:ext cx="2351529" cy="342597"/>
            </a:xfrm>
            <a:prstGeom prst="line">
              <a:avLst/>
            </a:prstGeom>
            <a:noFill/>
            <a:ln w="25400">
              <a:solidFill>
                <a:srgbClr val="FEDA00"/>
              </a:solidFill>
              <a:prstDash val="sysDash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7" name="Line 32"/>
            <p:cNvSpPr>
              <a:spLocks noChangeShapeType="1"/>
            </p:cNvSpPr>
            <p:nvPr/>
          </p:nvSpPr>
          <p:spPr bwMode="auto">
            <a:xfrm flipH="1" flipV="1">
              <a:off x="2543578" y="4832019"/>
              <a:ext cx="1262620" cy="342597"/>
            </a:xfrm>
            <a:prstGeom prst="line">
              <a:avLst/>
            </a:prstGeom>
            <a:noFill/>
            <a:ln w="25400">
              <a:solidFill>
                <a:srgbClr val="FEDA00"/>
              </a:solidFill>
              <a:prstDash val="sysDash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35" name="Freeform 20"/>
          <p:cNvSpPr>
            <a:spLocks/>
          </p:cNvSpPr>
          <p:nvPr/>
        </p:nvSpPr>
        <p:spPr bwMode="auto">
          <a:xfrm>
            <a:off x="3749902" y="4858860"/>
            <a:ext cx="112590" cy="112590"/>
          </a:xfrm>
          <a:custGeom>
            <a:avLst/>
            <a:gdLst/>
            <a:ahLst/>
            <a:cxnLst>
              <a:cxn ang="0">
                <a:pos x="70" y="35"/>
              </a:cxn>
              <a:cxn ang="0">
                <a:pos x="70" y="35"/>
              </a:cxn>
              <a:cxn ang="0">
                <a:pos x="70" y="42"/>
              </a:cxn>
              <a:cxn ang="0">
                <a:pos x="68" y="48"/>
              </a:cxn>
              <a:cxn ang="0">
                <a:pos x="64" y="54"/>
              </a:cxn>
              <a:cxn ang="0">
                <a:pos x="60" y="60"/>
              </a:cxn>
              <a:cxn ang="0">
                <a:pos x="54" y="64"/>
              </a:cxn>
              <a:cxn ang="0">
                <a:pos x="48" y="68"/>
              </a:cxn>
              <a:cxn ang="0">
                <a:pos x="43" y="70"/>
              </a:cxn>
              <a:cxn ang="0">
                <a:pos x="35" y="70"/>
              </a:cxn>
              <a:cxn ang="0">
                <a:pos x="35" y="70"/>
              </a:cxn>
              <a:cxn ang="0">
                <a:pos x="27" y="70"/>
              </a:cxn>
              <a:cxn ang="0">
                <a:pos x="21" y="68"/>
              </a:cxn>
              <a:cxn ang="0">
                <a:pos x="15" y="64"/>
              </a:cxn>
              <a:cxn ang="0">
                <a:pos x="9" y="60"/>
              </a:cxn>
              <a:cxn ang="0">
                <a:pos x="6" y="54"/>
              </a:cxn>
              <a:cxn ang="0">
                <a:pos x="2" y="48"/>
              </a:cxn>
              <a:cxn ang="0">
                <a:pos x="0" y="42"/>
              </a:cxn>
              <a:cxn ang="0">
                <a:pos x="0" y="35"/>
              </a:cxn>
              <a:cxn ang="0">
                <a:pos x="0" y="35"/>
              </a:cxn>
              <a:cxn ang="0">
                <a:pos x="0" y="27"/>
              </a:cxn>
              <a:cxn ang="0">
                <a:pos x="2" y="21"/>
              </a:cxn>
              <a:cxn ang="0">
                <a:pos x="6" y="15"/>
              </a:cxn>
              <a:cxn ang="0">
                <a:pos x="9" y="9"/>
              </a:cxn>
              <a:cxn ang="0">
                <a:pos x="15" y="5"/>
              </a:cxn>
              <a:cxn ang="0">
                <a:pos x="21" y="1"/>
              </a:cxn>
              <a:cxn ang="0">
                <a:pos x="27" y="0"/>
              </a:cxn>
              <a:cxn ang="0">
                <a:pos x="35" y="0"/>
              </a:cxn>
              <a:cxn ang="0">
                <a:pos x="35" y="0"/>
              </a:cxn>
              <a:cxn ang="0">
                <a:pos x="43" y="0"/>
              </a:cxn>
              <a:cxn ang="0">
                <a:pos x="48" y="1"/>
              </a:cxn>
              <a:cxn ang="0">
                <a:pos x="54" y="5"/>
              </a:cxn>
              <a:cxn ang="0">
                <a:pos x="60" y="9"/>
              </a:cxn>
              <a:cxn ang="0">
                <a:pos x="64" y="15"/>
              </a:cxn>
              <a:cxn ang="0">
                <a:pos x="68" y="21"/>
              </a:cxn>
              <a:cxn ang="0">
                <a:pos x="70" y="27"/>
              </a:cxn>
              <a:cxn ang="0">
                <a:pos x="70" y="35"/>
              </a:cxn>
              <a:cxn ang="0">
                <a:pos x="70" y="35"/>
              </a:cxn>
            </a:cxnLst>
            <a:rect l="0" t="0" r="r" b="b"/>
            <a:pathLst>
              <a:path w="70" h="70">
                <a:moveTo>
                  <a:pt x="70" y="35"/>
                </a:moveTo>
                <a:lnTo>
                  <a:pt x="70" y="35"/>
                </a:lnTo>
                <a:lnTo>
                  <a:pt x="70" y="42"/>
                </a:lnTo>
                <a:lnTo>
                  <a:pt x="68" y="48"/>
                </a:lnTo>
                <a:lnTo>
                  <a:pt x="64" y="54"/>
                </a:lnTo>
                <a:lnTo>
                  <a:pt x="60" y="60"/>
                </a:lnTo>
                <a:lnTo>
                  <a:pt x="54" y="64"/>
                </a:lnTo>
                <a:lnTo>
                  <a:pt x="48" y="68"/>
                </a:lnTo>
                <a:lnTo>
                  <a:pt x="43" y="70"/>
                </a:lnTo>
                <a:lnTo>
                  <a:pt x="35" y="70"/>
                </a:lnTo>
                <a:lnTo>
                  <a:pt x="35" y="70"/>
                </a:lnTo>
                <a:lnTo>
                  <a:pt x="27" y="70"/>
                </a:lnTo>
                <a:lnTo>
                  <a:pt x="21" y="68"/>
                </a:lnTo>
                <a:lnTo>
                  <a:pt x="15" y="64"/>
                </a:lnTo>
                <a:lnTo>
                  <a:pt x="9" y="60"/>
                </a:lnTo>
                <a:lnTo>
                  <a:pt x="6" y="54"/>
                </a:lnTo>
                <a:lnTo>
                  <a:pt x="2" y="48"/>
                </a:lnTo>
                <a:lnTo>
                  <a:pt x="0" y="42"/>
                </a:lnTo>
                <a:lnTo>
                  <a:pt x="0" y="35"/>
                </a:lnTo>
                <a:lnTo>
                  <a:pt x="0" y="35"/>
                </a:lnTo>
                <a:lnTo>
                  <a:pt x="0" y="27"/>
                </a:lnTo>
                <a:lnTo>
                  <a:pt x="2" y="21"/>
                </a:lnTo>
                <a:lnTo>
                  <a:pt x="6" y="15"/>
                </a:lnTo>
                <a:lnTo>
                  <a:pt x="9" y="9"/>
                </a:lnTo>
                <a:lnTo>
                  <a:pt x="15" y="5"/>
                </a:lnTo>
                <a:lnTo>
                  <a:pt x="21" y="1"/>
                </a:lnTo>
                <a:lnTo>
                  <a:pt x="27" y="0"/>
                </a:lnTo>
                <a:lnTo>
                  <a:pt x="35" y="0"/>
                </a:lnTo>
                <a:lnTo>
                  <a:pt x="35" y="0"/>
                </a:lnTo>
                <a:lnTo>
                  <a:pt x="43" y="0"/>
                </a:lnTo>
                <a:lnTo>
                  <a:pt x="48" y="1"/>
                </a:lnTo>
                <a:lnTo>
                  <a:pt x="54" y="5"/>
                </a:lnTo>
                <a:lnTo>
                  <a:pt x="60" y="9"/>
                </a:lnTo>
                <a:lnTo>
                  <a:pt x="64" y="15"/>
                </a:lnTo>
                <a:lnTo>
                  <a:pt x="68" y="21"/>
                </a:lnTo>
                <a:lnTo>
                  <a:pt x="70" y="27"/>
                </a:lnTo>
                <a:lnTo>
                  <a:pt x="70" y="35"/>
                </a:lnTo>
                <a:lnTo>
                  <a:pt x="70" y="35"/>
                </a:lnTo>
                <a:close/>
              </a:path>
            </a:pathLst>
          </a:custGeom>
          <a:solidFill>
            <a:srgbClr val="FFFF00"/>
          </a:solidFill>
          <a:ln w="8">
            <a:solidFill>
              <a:srgbClr val="FEDA00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88900" y="1197864"/>
            <a:ext cx="3595688" cy="1501775"/>
            <a:chOff x="89650" y="1457402"/>
            <a:chExt cx="3594844" cy="1501327"/>
          </a:xfrm>
        </p:grpSpPr>
        <p:sp>
          <p:nvSpPr>
            <p:cNvPr id="90129" name="TextBox 21"/>
            <p:cNvSpPr txBox="1">
              <a:spLocks noChangeArrowheads="1"/>
            </p:cNvSpPr>
            <p:nvPr/>
          </p:nvSpPr>
          <p:spPr bwMode="auto">
            <a:xfrm>
              <a:off x="89650" y="1457402"/>
              <a:ext cx="1756750" cy="602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defTabSz="457200">
                <a:lnSpc>
                  <a:spcPct val="85000"/>
                </a:lnSpc>
              </a:pPr>
              <a:r>
                <a:rPr lang="en-US" sz="1300" b="1"/>
                <a:t>Tightly Coupled</a:t>
              </a:r>
            </a:p>
            <a:p>
              <a:pPr algn="r" defTabSz="457200">
                <a:lnSpc>
                  <a:spcPct val="85000"/>
                </a:lnSpc>
              </a:pPr>
              <a:r>
                <a:rPr lang="en-US" sz="1300" b="1"/>
                <a:t>Partner Management Tools</a:t>
              </a:r>
            </a:p>
          </p:txBody>
        </p:sp>
        <p:sp>
          <p:nvSpPr>
            <p:cNvPr id="90130" name="TextBox 22"/>
            <p:cNvSpPr txBox="1">
              <a:spLocks noChangeArrowheads="1"/>
            </p:cNvSpPr>
            <p:nvPr/>
          </p:nvSpPr>
          <p:spPr bwMode="auto">
            <a:xfrm>
              <a:off x="1881844" y="1457402"/>
              <a:ext cx="1802650" cy="602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>
                <a:lnSpc>
                  <a:spcPct val="85000"/>
                </a:lnSpc>
              </a:pPr>
              <a:r>
                <a:rPr lang="en-US" sz="1300" b="1"/>
                <a:t>Existing</a:t>
              </a:r>
            </a:p>
            <a:p>
              <a:pPr defTabSz="457200">
                <a:lnSpc>
                  <a:spcPct val="85000"/>
                </a:lnSpc>
              </a:pPr>
              <a:r>
                <a:rPr lang="en-US" sz="1300" b="1"/>
                <a:t>Customer</a:t>
              </a:r>
            </a:p>
            <a:p>
              <a:pPr defTabSz="457200">
                <a:lnSpc>
                  <a:spcPct val="85000"/>
                </a:lnSpc>
              </a:pPr>
              <a:r>
                <a:rPr lang="en-US" sz="1300" b="1"/>
                <a:t>Management Tools</a:t>
              </a:r>
            </a:p>
          </p:txBody>
        </p:sp>
        <p:sp>
          <p:nvSpPr>
            <p:cNvPr id="33" name="Freeform 18"/>
            <p:cNvSpPr>
              <a:spLocks/>
            </p:cNvSpPr>
            <p:nvPr/>
          </p:nvSpPr>
          <p:spPr bwMode="auto">
            <a:xfrm>
              <a:off x="2519543" y="2393748"/>
              <a:ext cx="465028" cy="382474"/>
            </a:xfrm>
            <a:custGeom>
              <a:avLst/>
              <a:gdLst/>
              <a:ahLst/>
              <a:cxnLst>
                <a:cxn ang="0">
                  <a:pos x="289" y="238"/>
                </a:cxn>
                <a:cxn ang="0">
                  <a:pos x="289" y="238"/>
                </a:cxn>
                <a:cxn ang="0">
                  <a:pos x="275" y="238"/>
                </a:cxn>
                <a:cxn ang="0">
                  <a:pos x="263" y="234"/>
                </a:cxn>
                <a:cxn ang="0">
                  <a:pos x="253" y="228"/>
                </a:cxn>
                <a:cxn ang="0">
                  <a:pos x="244" y="221"/>
                </a:cxn>
                <a:cxn ang="0">
                  <a:pos x="236" y="211"/>
                </a:cxn>
                <a:cxn ang="0">
                  <a:pos x="230" y="201"/>
                </a:cxn>
                <a:cxn ang="0">
                  <a:pos x="226" y="188"/>
                </a:cxn>
                <a:cxn ang="0">
                  <a:pos x="226" y="176"/>
                </a:cxn>
                <a:cxn ang="0">
                  <a:pos x="226" y="63"/>
                </a:cxn>
                <a:cxn ang="0">
                  <a:pos x="226" y="63"/>
                </a:cxn>
                <a:cxn ang="0">
                  <a:pos x="226" y="49"/>
                </a:cxn>
                <a:cxn ang="0">
                  <a:pos x="230" y="37"/>
                </a:cxn>
                <a:cxn ang="0">
                  <a:pos x="236" y="28"/>
                </a:cxn>
                <a:cxn ang="0">
                  <a:pos x="244" y="18"/>
                </a:cxn>
                <a:cxn ang="0">
                  <a:pos x="253" y="10"/>
                </a:cxn>
                <a:cxn ang="0">
                  <a:pos x="263" y="4"/>
                </a:cxn>
                <a:cxn ang="0">
                  <a:pos x="275" y="0"/>
                </a:cxn>
                <a:cxn ang="0">
                  <a:pos x="28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  <a:cxn ang="0">
                  <a:pos x="23" y="4"/>
                </a:cxn>
                <a:cxn ang="0">
                  <a:pos x="35" y="10"/>
                </a:cxn>
                <a:cxn ang="0">
                  <a:pos x="45" y="18"/>
                </a:cxn>
                <a:cxn ang="0">
                  <a:pos x="50" y="28"/>
                </a:cxn>
                <a:cxn ang="0">
                  <a:pos x="56" y="37"/>
                </a:cxn>
                <a:cxn ang="0">
                  <a:pos x="60" y="49"/>
                </a:cxn>
                <a:cxn ang="0">
                  <a:pos x="62" y="63"/>
                </a:cxn>
                <a:cxn ang="0">
                  <a:pos x="62" y="176"/>
                </a:cxn>
                <a:cxn ang="0">
                  <a:pos x="62" y="176"/>
                </a:cxn>
                <a:cxn ang="0">
                  <a:pos x="60" y="188"/>
                </a:cxn>
                <a:cxn ang="0">
                  <a:pos x="56" y="201"/>
                </a:cxn>
                <a:cxn ang="0">
                  <a:pos x="50" y="211"/>
                </a:cxn>
                <a:cxn ang="0">
                  <a:pos x="45" y="221"/>
                </a:cxn>
                <a:cxn ang="0">
                  <a:pos x="35" y="228"/>
                </a:cxn>
                <a:cxn ang="0">
                  <a:pos x="23" y="234"/>
                </a:cxn>
                <a:cxn ang="0">
                  <a:pos x="11" y="238"/>
                </a:cxn>
                <a:cxn ang="0">
                  <a:pos x="0" y="238"/>
                </a:cxn>
                <a:cxn ang="0">
                  <a:pos x="289" y="238"/>
                </a:cxn>
              </a:cxnLst>
              <a:rect l="0" t="0" r="r" b="b"/>
              <a:pathLst>
                <a:path w="289" h="238">
                  <a:moveTo>
                    <a:pt x="289" y="238"/>
                  </a:moveTo>
                  <a:lnTo>
                    <a:pt x="289" y="238"/>
                  </a:lnTo>
                  <a:lnTo>
                    <a:pt x="275" y="238"/>
                  </a:lnTo>
                  <a:lnTo>
                    <a:pt x="263" y="234"/>
                  </a:lnTo>
                  <a:lnTo>
                    <a:pt x="253" y="228"/>
                  </a:lnTo>
                  <a:lnTo>
                    <a:pt x="244" y="221"/>
                  </a:lnTo>
                  <a:lnTo>
                    <a:pt x="236" y="211"/>
                  </a:lnTo>
                  <a:lnTo>
                    <a:pt x="230" y="201"/>
                  </a:lnTo>
                  <a:lnTo>
                    <a:pt x="226" y="188"/>
                  </a:lnTo>
                  <a:lnTo>
                    <a:pt x="226" y="176"/>
                  </a:lnTo>
                  <a:lnTo>
                    <a:pt x="226" y="63"/>
                  </a:lnTo>
                  <a:lnTo>
                    <a:pt x="226" y="63"/>
                  </a:lnTo>
                  <a:lnTo>
                    <a:pt x="226" y="49"/>
                  </a:lnTo>
                  <a:lnTo>
                    <a:pt x="230" y="37"/>
                  </a:lnTo>
                  <a:lnTo>
                    <a:pt x="236" y="28"/>
                  </a:lnTo>
                  <a:lnTo>
                    <a:pt x="244" y="18"/>
                  </a:lnTo>
                  <a:lnTo>
                    <a:pt x="253" y="10"/>
                  </a:lnTo>
                  <a:lnTo>
                    <a:pt x="263" y="4"/>
                  </a:lnTo>
                  <a:lnTo>
                    <a:pt x="275" y="0"/>
                  </a:lnTo>
                  <a:lnTo>
                    <a:pt x="28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3" y="4"/>
                  </a:lnTo>
                  <a:lnTo>
                    <a:pt x="35" y="10"/>
                  </a:lnTo>
                  <a:lnTo>
                    <a:pt x="45" y="18"/>
                  </a:lnTo>
                  <a:lnTo>
                    <a:pt x="50" y="28"/>
                  </a:lnTo>
                  <a:lnTo>
                    <a:pt x="56" y="37"/>
                  </a:lnTo>
                  <a:lnTo>
                    <a:pt x="60" y="49"/>
                  </a:lnTo>
                  <a:lnTo>
                    <a:pt x="62" y="63"/>
                  </a:lnTo>
                  <a:lnTo>
                    <a:pt x="62" y="176"/>
                  </a:lnTo>
                  <a:lnTo>
                    <a:pt x="62" y="176"/>
                  </a:lnTo>
                  <a:lnTo>
                    <a:pt x="60" y="188"/>
                  </a:lnTo>
                  <a:lnTo>
                    <a:pt x="56" y="201"/>
                  </a:lnTo>
                  <a:lnTo>
                    <a:pt x="50" y="211"/>
                  </a:lnTo>
                  <a:lnTo>
                    <a:pt x="45" y="221"/>
                  </a:lnTo>
                  <a:lnTo>
                    <a:pt x="35" y="228"/>
                  </a:lnTo>
                  <a:lnTo>
                    <a:pt x="23" y="234"/>
                  </a:lnTo>
                  <a:lnTo>
                    <a:pt x="11" y="238"/>
                  </a:lnTo>
                  <a:lnTo>
                    <a:pt x="0" y="238"/>
                  </a:lnTo>
                  <a:lnTo>
                    <a:pt x="289" y="23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1">
                    <a:lumMod val="60000"/>
                    <a:lumOff val="40000"/>
                    <a:shade val="67500"/>
                    <a:satMod val="115000"/>
                    <a:alpha val="33000"/>
                  </a:schemeClr>
                </a:gs>
                <a:gs pos="100000">
                  <a:schemeClr val="accent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4" name="Freeform 19"/>
            <p:cNvSpPr>
              <a:spLocks/>
            </p:cNvSpPr>
            <p:nvPr/>
          </p:nvSpPr>
          <p:spPr bwMode="auto">
            <a:xfrm>
              <a:off x="1348243" y="2235045"/>
              <a:ext cx="1233197" cy="723684"/>
            </a:xfrm>
            <a:custGeom>
              <a:avLst/>
              <a:gdLst/>
              <a:ahLst/>
              <a:cxnLst>
                <a:cxn ang="0">
                  <a:pos x="298" y="84"/>
                </a:cxn>
                <a:cxn ang="0">
                  <a:pos x="298" y="84"/>
                </a:cxn>
                <a:cxn ang="0">
                  <a:pos x="291" y="78"/>
                </a:cxn>
                <a:cxn ang="0">
                  <a:pos x="283" y="70"/>
                </a:cxn>
                <a:cxn ang="0">
                  <a:pos x="275" y="60"/>
                </a:cxn>
                <a:cxn ang="0">
                  <a:pos x="267" y="48"/>
                </a:cxn>
                <a:cxn ang="0">
                  <a:pos x="261" y="37"/>
                </a:cxn>
                <a:cxn ang="0">
                  <a:pos x="255" y="25"/>
                </a:cxn>
                <a:cxn ang="0">
                  <a:pos x="252" y="11"/>
                </a:cxn>
                <a:cxn ang="0">
                  <a:pos x="250" y="0"/>
                </a:cxn>
                <a:cxn ang="0">
                  <a:pos x="250" y="35"/>
                </a:cxn>
                <a:cxn ang="0">
                  <a:pos x="250" y="35"/>
                </a:cxn>
                <a:cxn ang="0">
                  <a:pos x="248" y="48"/>
                </a:cxn>
                <a:cxn ang="0">
                  <a:pos x="246" y="60"/>
                </a:cxn>
                <a:cxn ang="0">
                  <a:pos x="240" y="70"/>
                </a:cxn>
                <a:cxn ang="0">
                  <a:pos x="232" y="80"/>
                </a:cxn>
                <a:cxn ang="0">
                  <a:pos x="222" y="87"/>
                </a:cxn>
                <a:cxn ang="0">
                  <a:pos x="211" y="93"/>
                </a:cxn>
                <a:cxn ang="0">
                  <a:pos x="199" y="97"/>
                </a:cxn>
                <a:cxn ang="0">
                  <a:pos x="187" y="99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25" y="99"/>
                </a:cxn>
                <a:cxn ang="0">
                  <a:pos x="49" y="103"/>
                </a:cxn>
                <a:cxn ang="0">
                  <a:pos x="68" y="109"/>
                </a:cxn>
                <a:cxn ang="0">
                  <a:pos x="86" y="115"/>
                </a:cxn>
                <a:cxn ang="0">
                  <a:pos x="101" y="123"/>
                </a:cxn>
                <a:cxn ang="0">
                  <a:pos x="115" y="132"/>
                </a:cxn>
                <a:cxn ang="0">
                  <a:pos x="138" y="148"/>
                </a:cxn>
                <a:cxn ang="0">
                  <a:pos x="138" y="148"/>
                </a:cxn>
                <a:cxn ang="0">
                  <a:pos x="412" y="331"/>
                </a:cxn>
                <a:cxn ang="0">
                  <a:pos x="412" y="331"/>
                </a:cxn>
                <a:cxn ang="0">
                  <a:pos x="419" y="339"/>
                </a:cxn>
                <a:cxn ang="0">
                  <a:pos x="429" y="347"/>
                </a:cxn>
                <a:cxn ang="0">
                  <a:pos x="437" y="359"/>
                </a:cxn>
                <a:cxn ang="0">
                  <a:pos x="445" y="372"/>
                </a:cxn>
                <a:cxn ang="0">
                  <a:pos x="453" y="388"/>
                </a:cxn>
                <a:cxn ang="0">
                  <a:pos x="456" y="407"/>
                </a:cxn>
                <a:cxn ang="0">
                  <a:pos x="460" y="427"/>
                </a:cxn>
                <a:cxn ang="0">
                  <a:pos x="462" y="450"/>
                </a:cxn>
                <a:cxn ang="0">
                  <a:pos x="462" y="337"/>
                </a:cxn>
                <a:cxn ang="0">
                  <a:pos x="767" y="337"/>
                </a:cxn>
                <a:cxn ang="0">
                  <a:pos x="767" y="337"/>
                </a:cxn>
                <a:cxn ang="0">
                  <a:pos x="737" y="337"/>
                </a:cxn>
                <a:cxn ang="0">
                  <a:pos x="712" y="333"/>
                </a:cxn>
                <a:cxn ang="0">
                  <a:pos x="689" y="327"/>
                </a:cxn>
                <a:cxn ang="0">
                  <a:pos x="667" y="322"/>
                </a:cxn>
                <a:cxn ang="0">
                  <a:pos x="650" y="314"/>
                </a:cxn>
                <a:cxn ang="0">
                  <a:pos x="632" y="306"/>
                </a:cxn>
                <a:cxn ang="0">
                  <a:pos x="607" y="290"/>
                </a:cxn>
                <a:cxn ang="0">
                  <a:pos x="298" y="84"/>
                </a:cxn>
              </a:cxnLst>
              <a:rect l="0" t="0" r="r" b="b"/>
              <a:pathLst>
                <a:path w="767" h="450">
                  <a:moveTo>
                    <a:pt x="298" y="84"/>
                  </a:moveTo>
                  <a:lnTo>
                    <a:pt x="298" y="84"/>
                  </a:lnTo>
                  <a:lnTo>
                    <a:pt x="291" y="78"/>
                  </a:lnTo>
                  <a:lnTo>
                    <a:pt x="283" y="70"/>
                  </a:lnTo>
                  <a:lnTo>
                    <a:pt x="275" y="60"/>
                  </a:lnTo>
                  <a:lnTo>
                    <a:pt x="267" y="48"/>
                  </a:lnTo>
                  <a:lnTo>
                    <a:pt x="261" y="37"/>
                  </a:lnTo>
                  <a:lnTo>
                    <a:pt x="255" y="25"/>
                  </a:lnTo>
                  <a:lnTo>
                    <a:pt x="252" y="11"/>
                  </a:lnTo>
                  <a:lnTo>
                    <a:pt x="250" y="0"/>
                  </a:lnTo>
                  <a:lnTo>
                    <a:pt x="250" y="35"/>
                  </a:lnTo>
                  <a:lnTo>
                    <a:pt x="250" y="35"/>
                  </a:lnTo>
                  <a:lnTo>
                    <a:pt x="248" y="48"/>
                  </a:lnTo>
                  <a:lnTo>
                    <a:pt x="246" y="60"/>
                  </a:lnTo>
                  <a:lnTo>
                    <a:pt x="240" y="70"/>
                  </a:lnTo>
                  <a:lnTo>
                    <a:pt x="232" y="80"/>
                  </a:lnTo>
                  <a:lnTo>
                    <a:pt x="222" y="87"/>
                  </a:lnTo>
                  <a:lnTo>
                    <a:pt x="211" y="93"/>
                  </a:lnTo>
                  <a:lnTo>
                    <a:pt x="199" y="97"/>
                  </a:lnTo>
                  <a:lnTo>
                    <a:pt x="187" y="99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25" y="99"/>
                  </a:lnTo>
                  <a:lnTo>
                    <a:pt x="49" y="103"/>
                  </a:lnTo>
                  <a:lnTo>
                    <a:pt x="68" y="109"/>
                  </a:lnTo>
                  <a:lnTo>
                    <a:pt x="86" y="115"/>
                  </a:lnTo>
                  <a:lnTo>
                    <a:pt x="101" y="123"/>
                  </a:lnTo>
                  <a:lnTo>
                    <a:pt x="115" y="132"/>
                  </a:lnTo>
                  <a:lnTo>
                    <a:pt x="138" y="148"/>
                  </a:lnTo>
                  <a:lnTo>
                    <a:pt x="138" y="148"/>
                  </a:lnTo>
                  <a:lnTo>
                    <a:pt x="412" y="331"/>
                  </a:lnTo>
                  <a:lnTo>
                    <a:pt x="412" y="331"/>
                  </a:lnTo>
                  <a:lnTo>
                    <a:pt x="419" y="339"/>
                  </a:lnTo>
                  <a:lnTo>
                    <a:pt x="429" y="347"/>
                  </a:lnTo>
                  <a:lnTo>
                    <a:pt x="437" y="359"/>
                  </a:lnTo>
                  <a:lnTo>
                    <a:pt x="445" y="372"/>
                  </a:lnTo>
                  <a:lnTo>
                    <a:pt x="453" y="388"/>
                  </a:lnTo>
                  <a:lnTo>
                    <a:pt x="456" y="407"/>
                  </a:lnTo>
                  <a:lnTo>
                    <a:pt x="460" y="427"/>
                  </a:lnTo>
                  <a:lnTo>
                    <a:pt x="462" y="450"/>
                  </a:lnTo>
                  <a:lnTo>
                    <a:pt x="462" y="337"/>
                  </a:lnTo>
                  <a:lnTo>
                    <a:pt x="767" y="337"/>
                  </a:lnTo>
                  <a:lnTo>
                    <a:pt x="767" y="337"/>
                  </a:lnTo>
                  <a:lnTo>
                    <a:pt x="737" y="337"/>
                  </a:lnTo>
                  <a:lnTo>
                    <a:pt x="712" y="333"/>
                  </a:lnTo>
                  <a:lnTo>
                    <a:pt x="689" y="327"/>
                  </a:lnTo>
                  <a:lnTo>
                    <a:pt x="667" y="322"/>
                  </a:lnTo>
                  <a:lnTo>
                    <a:pt x="650" y="314"/>
                  </a:lnTo>
                  <a:lnTo>
                    <a:pt x="632" y="306"/>
                  </a:lnTo>
                  <a:lnTo>
                    <a:pt x="607" y="290"/>
                  </a:lnTo>
                  <a:lnTo>
                    <a:pt x="298" y="8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1">
                    <a:lumMod val="60000"/>
                    <a:lumOff val="40000"/>
                    <a:shade val="67500"/>
                    <a:satMod val="115000"/>
                    <a:alpha val="33000"/>
                  </a:schemeClr>
                </a:gs>
                <a:gs pos="100000">
                  <a:schemeClr val="accent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" name="Freeform 15"/>
            <p:cNvSpPr>
              <a:spLocks/>
            </p:cNvSpPr>
            <p:nvPr/>
          </p:nvSpPr>
          <p:spPr bwMode="auto">
            <a:xfrm>
              <a:off x="804862" y="2049964"/>
              <a:ext cx="945759" cy="344205"/>
            </a:xfrm>
            <a:custGeom>
              <a:avLst/>
              <a:gdLst/>
              <a:ahLst/>
              <a:cxnLst>
                <a:cxn ang="0">
                  <a:pos x="588" y="150"/>
                </a:cxn>
                <a:cxn ang="0">
                  <a:pos x="588" y="150"/>
                </a:cxn>
                <a:cxn ang="0">
                  <a:pos x="586" y="163"/>
                </a:cxn>
                <a:cxn ang="0">
                  <a:pos x="584" y="175"/>
                </a:cxn>
                <a:cxn ang="0">
                  <a:pos x="578" y="185"/>
                </a:cxn>
                <a:cxn ang="0">
                  <a:pos x="570" y="195"/>
                </a:cxn>
                <a:cxn ang="0">
                  <a:pos x="560" y="202"/>
                </a:cxn>
                <a:cxn ang="0">
                  <a:pos x="549" y="208"/>
                </a:cxn>
                <a:cxn ang="0">
                  <a:pos x="537" y="212"/>
                </a:cxn>
                <a:cxn ang="0">
                  <a:pos x="525" y="214"/>
                </a:cxn>
                <a:cxn ang="0">
                  <a:pos x="63" y="214"/>
                </a:cxn>
                <a:cxn ang="0">
                  <a:pos x="63" y="214"/>
                </a:cxn>
                <a:cxn ang="0">
                  <a:pos x="49" y="212"/>
                </a:cxn>
                <a:cxn ang="0">
                  <a:pos x="37" y="208"/>
                </a:cxn>
                <a:cxn ang="0">
                  <a:pos x="28" y="202"/>
                </a:cxn>
                <a:cxn ang="0">
                  <a:pos x="18" y="195"/>
                </a:cxn>
                <a:cxn ang="0">
                  <a:pos x="10" y="185"/>
                </a:cxn>
                <a:cxn ang="0">
                  <a:pos x="4" y="175"/>
                </a:cxn>
                <a:cxn ang="0">
                  <a:pos x="0" y="163"/>
                </a:cxn>
                <a:cxn ang="0">
                  <a:pos x="0" y="150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0" y="50"/>
                </a:cxn>
                <a:cxn ang="0">
                  <a:pos x="4" y="39"/>
                </a:cxn>
                <a:cxn ang="0">
                  <a:pos x="10" y="27"/>
                </a:cxn>
                <a:cxn ang="0">
                  <a:pos x="18" y="19"/>
                </a:cxn>
                <a:cxn ang="0">
                  <a:pos x="28" y="11"/>
                </a:cxn>
                <a:cxn ang="0">
                  <a:pos x="37" y="5"/>
                </a:cxn>
                <a:cxn ang="0">
                  <a:pos x="49" y="2"/>
                </a:cxn>
                <a:cxn ang="0">
                  <a:pos x="63" y="0"/>
                </a:cxn>
                <a:cxn ang="0">
                  <a:pos x="525" y="0"/>
                </a:cxn>
                <a:cxn ang="0">
                  <a:pos x="525" y="0"/>
                </a:cxn>
                <a:cxn ang="0">
                  <a:pos x="537" y="2"/>
                </a:cxn>
                <a:cxn ang="0">
                  <a:pos x="549" y="5"/>
                </a:cxn>
                <a:cxn ang="0">
                  <a:pos x="560" y="11"/>
                </a:cxn>
                <a:cxn ang="0">
                  <a:pos x="570" y="19"/>
                </a:cxn>
                <a:cxn ang="0">
                  <a:pos x="578" y="27"/>
                </a:cxn>
                <a:cxn ang="0">
                  <a:pos x="584" y="39"/>
                </a:cxn>
                <a:cxn ang="0">
                  <a:pos x="586" y="50"/>
                </a:cxn>
                <a:cxn ang="0">
                  <a:pos x="588" y="62"/>
                </a:cxn>
                <a:cxn ang="0">
                  <a:pos x="588" y="150"/>
                </a:cxn>
              </a:cxnLst>
              <a:rect l="0" t="0" r="r" b="b"/>
              <a:pathLst>
                <a:path w="588" h="214">
                  <a:moveTo>
                    <a:pt x="588" y="150"/>
                  </a:moveTo>
                  <a:lnTo>
                    <a:pt x="588" y="150"/>
                  </a:lnTo>
                  <a:lnTo>
                    <a:pt x="586" y="163"/>
                  </a:lnTo>
                  <a:lnTo>
                    <a:pt x="584" y="175"/>
                  </a:lnTo>
                  <a:lnTo>
                    <a:pt x="578" y="185"/>
                  </a:lnTo>
                  <a:lnTo>
                    <a:pt x="570" y="195"/>
                  </a:lnTo>
                  <a:lnTo>
                    <a:pt x="560" y="202"/>
                  </a:lnTo>
                  <a:lnTo>
                    <a:pt x="549" y="208"/>
                  </a:lnTo>
                  <a:lnTo>
                    <a:pt x="537" y="212"/>
                  </a:lnTo>
                  <a:lnTo>
                    <a:pt x="525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49" y="212"/>
                  </a:lnTo>
                  <a:lnTo>
                    <a:pt x="37" y="208"/>
                  </a:lnTo>
                  <a:lnTo>
                    <a:pt x="28" y="202"/>
                  </a:lnTo>
                  <a:lnTo>
                    <a:pt x="18" y="195"/>
                  </a:lnTo>
                  <a:lnTo>
                    <a:pt x="10" y="185"/>
                  </a:lnTo>
                  <a:lnTo>
                    <a:pt x="4" y="175"/>
                  </a:lnTo>
                  <a:lnTo>
                    <a:pt x="0" y="163"/>
                  </a:lnTo>
                  <a:lnTo>
                    <a:pt x="0" y="150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8" y="19"/>
                  </a:lnTo>
                  <a:lnTo>
                    <a:pt x="28" y="11"/>
                  </a:lnTo>
                  <a:lnTo>
                    <a:pt x="37" y="5"/>
                  </a:lnTo>
                  <a:lnTo>
                    <a:pt x="49" y="2"/>
                  </a:lnTo>
                  <a:lnTo>
                    <a:pt x="63" y="0"/>
                  </a:lnTo>
                  <a:lnTo>
                    <a:pt x="525" y="0"/>
                  </a:lnTo>
                  <a:lnTo>
                    <a:pt x="525" y="0"/>
                  </a:lnTo>
                  <a:lnTo>
                    <a:pt x="537" y="2"/>
                  </a:lnTo>
                  <a:lnTo>
                    <a:pt x="549" y="5"/>
                  </a:lnTo>
                  <a:lnTo>
                    <a:pt x="560" y="11"/>
                  </a:lnTo>
                  <a:lnTo>
                    <a:pt x="570" y="19"/>
                  </a:lnTo>
                  <a:lnTo>
                    <a:pt x="578" y="27"/>
                  </a:lnTo>
                  <a:lnTo>
                    <a:pt x="584" y="39"/>
                  </a:lnTo>
                  <a:lnTo>
                    <a:pt x="586" y="50"/>
                  </a:lnTo>
                  <a:lnTo>
                    <a:pt x="588" y="62"/>
                  </a:lnTo>
                  <a:lnTo>
                    <a:pt x="588" y="150"/>
                  </a:lnTo>
                  <a:close/>
                </a:path>
              </a:pathLst>
            </a:custGeom>
            <a:solidFill>
              <a:srgbClr val="7030A0"/>
            </a:solidFill>
            <a:ln w="8">
              <a:noFill/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1956500" y="2049964"/>
              <a:ext cx="1626126" cy="344205"/>
            </a:xfrm>
            <a:custGeom>
              <a:avLst/>
              <a:gdLst/>
              <a:ahLst/>
              <a:cxnLst>
                <a:cxn ang="0">
                  <a:pos x="1011" y="150"/>
                </a:cxn>
                <a:cxn ang="0">
                  <a:pos x="1011" y="150"/>
                </a:cxn>
                <a:cxn ang="0">
                  <a:pos x="1011" y="163"/>
                </a:cxn>
                <a:cxn ang="0">
                  <a:pos x="1007" y="175"/>
                </a:cxn>
                <a:cxn ang="0">
                  <a:pos x="1001" y="185"/>
                </a:cxn>
                <a:cxn ang="0">
                  <a:pos x="994" y="195"/>
                </a:cxn>
                <a:cxn ang="0">
                  <a:pos x="984" y="202"/>
                </a:cxn>
                <a:cxn ang="0">
                  <a:pos x="974" y="208"/>
                </a:cxn>
                <a:cxn ang="0">
                  <a:pos x="962" y="212"/>
                </a:cxn>
                <a:cxn ang="0">
                  <a:pos x="949" y="214"/>
                </a:cxn>
                <a:cxn ang="0">
                  <a:pos x="63" y="214"/>
                </a:cxn>
                <a:cxn ang="0">
                  <a:pos x="63" y="214"/>
                </a:cxn>
                <a:cxn ang="0">
                  <a:pos x="49" y="212"/>
                </a:cxn>
                <a:cxn ang="0">
                  <a:pos x="37" y="208"/>
                </a:cxn>
                <a:cxn ang="0">
                  <a:pos x="28" y="202"/>
                </a:cxn>
                <a:cxn ang="0">
                  <a:pos x="18" y="195"/>
                </a:cxn>
                <a:cxn ang="0">
                  <a:pos x="10" y="185"/>
                </a:cxn>
                <a:cxn ang="0">
                  <a:pos x="4" y="175"/>
                </a:cxn>
                <a:cxn ang="0">
                  <a:pos x="0" y="163"/>
                </a:cxn>
                <a:cxn ang="0">
                  <a:pos x="0" y="150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0" y="50"/>
                </a:cxn>
                <a:cxn ang="0">
                  <a:pos x="4" y="39"/>
                </a:cxn>
                <a:cxn ang="0">
                  <a:pos x="10" y="27"/>
                </a:cxn>
                <a:cxn ang="0">
                  <a:pos x="18" y="19"/>
                </a:cxn>
                <a:cxn ang="0">
                  <a:pos x="28" y="11"/>
                </a:cxn>
                <a:cxn ang="0">
                  <a:pos x="37" y="5"/>
                </a:cxn>
                <a:cxn ang="0">
                  <a:pos x="49" y="2"/>
                </a:cxn>
                <a:cxn ang="0">
                  <a:pos x="63" y="0"/>
                </a:cxn>
                <a:cxn ang="0">
                  <a:pos x="949" y="0"/>
                </a:cxn>
                <a:cxn ang="0">
                  <a:pos x="949" y="0"/>
                </a:cxn>
                <a:cxn ang="0">
                  <a:pos x="962" y="2"/>
                </a:cxn>
                <a:cxn ang="0">
                  <a:pos x="974" y="5"/>
                </a:cxn>
                <a:cxn ang="0">
                  <a:pos x="984" y="11"/>
                </a:cxn>
                <a:cxn ang="0">
                  <a:pos x="994" y="19"/>
                </a:cxn>
                <a:cxn ang="0">
                  <a:pos x="1001" y="27"/>
                </a:cxn>
                <a:cxn ang="0">
                  <a:pos x="1007" y="39"/>
                </a:cxn>
                <a:cxn ang="0">
                  <a:pos x="1011" y="50"/>
                </a:cxn>
                <a:cxn ang="0">
                  <a:pos x="1011" y="62"/>
                </a:cxn>
                <a:cxn ang="0">
                  <a:pos x="1011" y="150"/>
                </a:cxn>
              </a:cxnLst>
              <a:rect l="0" t="0" r="r" b="b"/>
              <a:pathLst>
                <a:path w="1011" h="214">
                  <a:moveTo>
                    <a:pt x="1011" y="150"/>
                  </a:moveTo>
                  <a:lnTo>
                    <a:pt x="1011" y="150"/>
                  </a:lnTo>
                  <a:lnTo>
                    <a:pt x="1011" y="163"/>
                  </a:lnTo>
                  <a:lnTo>
                    <a:pt x="1007" y="175"/>
                  </a:lnTo>
                  <a:lnTo>
                    <a:pt x="1001" y="185"/>
                  </a:lnTo>
                  <a:lnTo>
                    <a:pt x="994" y="195"/>
                  </a:lnTo>
                  <a:lnTo>
                    <a:pt x="984" y="202"/>
                  </a:lnTo>
                  <a:lnTo>
                    <a:pt x="974" y="208"/>
                  </a:lnTo>
                  <a:lnTo>
                    <a:pt x="962" y="212"/>
                  </a:lnTo>
                  <a:lnTo>
                    <a:pt x="949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49" y="212"/>
                  </a:lnTo>
                  <a:lnTo>
                    <a:pt x="37" y="208"/>
                  </a:lnTo>
                  <a:lnTo>
                    <a:pt x="28" y="202"/>
                  </a:lnTo>
                  <a:lnTo>
                    <a:pt x="18" y="195"/>
                  </a:lnTo>
                  <a:lnTo>
                    <a:pt x="10" y="185"/>
                  </a:lnTo>
                  <a:lnTo>
                    <a:pt x="4" y="175"/>
                  </a:lnTo>
                  <a:lnTo>
                    <a:pt x="0" y="163"/>
                  </a:lnTo>
                  <a:lnTo>
                    <a:pt x="0" y="150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8" y="19"/>
                  </a:lnTo>
                  <a:lnTo>
                    <a:pt x="28" y="11"/>
                  </a:lnTo>
                  <a:lnTo>
                    <a:pt x="37" y="5"/>
                  </a:lnTo>
                  <a:lnTo>
                    <a:pt x="49" y="2"/>
                  </a:lnTo>
                  <a:lnTo>
                    <a:pt x="63" y="0"/>
                  </a:lnTo>
                  <a:lnTo>
                    <a:pt x="949" y="0"/>
                  </a:lnTo>
                  <a:lnTo>
                    <a:pt x="949" y="0"/>
                  </a:lnTo>
                  <a:lnTo>
                    <a:pt x="962" y="2"/>
                  </a:lnTo>
                  <a:lnTo>
                    <a:pt x="974" y="5"/>
                  </a:lnTo>
                  <a:lnTo>
                    <a:pt x="984" y="11"/>
                  </a:lnTo>
                  <a:lnTo>
                    <a:pt x="994" y="19"/>
                  </a:lnTo>
                  <a:lnTo>
                    <a:pt x="1001" y="27"/>
                  </a:lnTo>
                  <a:lnTo>
                    <a:pt x="1007" y="39"/>
                  </a:lnTo>
                  <a:lnTo>
                    <a:pt x="1011" y="50"/>
                  </a:lnTo>
                  <a:lnTo>
                    <a:pt x="1011" y="62"/>
                  </a:lnTo>
                  <a:lnTo>
                    <a:pt x="1011" y="150"/>
                  </a:lnTo>
                  <a:close/>
                </a:path>
              </a:pathLst>
            </a:custGeom>
            <a:solidFill>
              <a:srgbClr val="7030A0"/>
            </a:solidFill>
            <a:ln w="8">
              <a:noFill/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755640" y="2002764"/>
              <a:ext cx="1079578" cy="470371"/>
            </a:xfrm>
            <a:prstGeom prst="roundRect">
              <a:avLst>
                <a:gd name="adj" fmla="val 7552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82124" tIns="41061" rIns="82124" bIns="41061" anchor="ctr"/>
            <a:lstStyle/>
            <a:p>
              <a:pPr defTabSz="814388">
                <a:lnSpc>
                  <a:spcPct val="80000"/>
                </a:lnSpc>
                <a:defRPr/>
              </a:pPr>
              <a:r>
                <a:rPr lang="en-US" sz="15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XML API</a:t>
              </a:r>
            </a:p>
          </p:txBody>
        </p:sp>
        <p:sp>
          <p:nvSpPr>
            <p:cNvPr id="32784" name="Text Box 21"/>
            <p:cNvSpPr txBox="1">
              <a:spLocks noChangeArrowheads="1"/>
            </p:cNvSpPr>
            <p:nvPr/>
          </p:nvSpPr>
          <p:spPr bwMode="auto">
            <a:xfrm>
              <a:off x="1852949" y="2044602"/>
              <a:ext cx="1772821" cy="358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124" tIns="41061" rIns="82124" bIns="41061" anchor="ctr"/>
            <a:lstStyle/>
            <a:p>
              <a:pPr defTabSz="814388">
                <a:lnSpc>
                  <a:spcPct val="80000"/>
                </a:lnSpc>
                <a:defRPr/>
              </a:pPr>
              <a:r>
                <a:rPr lang="en-US" sz="15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Traditional APIs</a:t>
              </a:r>
            </a:p>
          </p:txBody>
        </p:sp>
      </p:grpSp>
      <p:pic>
        <p:nvPicPr>
          <p:cNvPr id="60" name="Picture 7" descr="\\.PSF\.Mac\Volumes\8GB_FLASH\Control_Unit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98293" y="2526047"/>
            <a:ext cx="924615" cy="184575"/>
          </a:xfrm>
          <a:prstGeom prst="rect">
            <a:avLst/>
          </a:prstGeom>
          <a:noFill/>
          <a:effectLst>
            <a:glow rad="101600">
              <a:srgbClr val="FFFF00">
                <a:alpha val="69804"/>
              </a:srgbClr>
            </a:glow>
          </a:effectLst>
        </p:spPr>
      </p:pic>
      <p:cxnSp>
        <p:nvCxnSpPr>
          <p:cNvPr id="65" name="Straight Connector 64"/>
          <p:cNvCxnSpPr/>
          <p:nvPr/>
        </p:nvCxnSpPr>
        <p:spPr>
          <a:xfrm rot="5400000">
            <a:off x="5830887" y="5231702"/>
            <a:ext cx="1408113" cy="15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2"/>
          <p:cNvSpPr txBox="1">
            <a:spLocks noChangeArrowheads="1"/>
          </p:cNvSpPr>
          <p:nvPr/>
        </p:nvSpPr>
        <p:spPr>
          <a:xfrm>
            <a:off x="219456" y="-45720"/>
            <a:ext cx="8229600" cy="50292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-10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Innovation: Embedded Management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isco Arial 4x3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 Arial 4x3.thmx</Template>
  <TotalTime>282</TotalTime>
  <Words>987</Words>
  <Application>Microsoft Office PowerPoint</Application>
  <PresentationFormat>On-screen Show (4:3)</PresentationFormat>
  <Paragraphs>308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Cisco Arial 4x3</vt:lpstr>
      <vt:lpstr>Cisco Unified Computing System (UCS) </vt:lpstr>
      <vt:lpstr> UCS Architecture and Innovations</vt:lpstr>
      <vt:lpstr>Cisco Unified Computing</vt:lpstr>
      <vt:lpstr>Building Blocks of Cisco’s UCS Optimized and Designed as a Integrated System</vt:lpstr>
      <vt:lpstr>Unified Computing Platform</vt:lpstr>
      <vt:lpstr>Hardware State Abstraction Concept</vt:lpstr>
      <vt:lpstr>Service Profiles: Heart of Stateless</vt:lpstr>
      <vt:lpstr> UCS Management</vt:lpstr>
      <vt:lpstr>Innovating with UCS Manager</vt:lpstr>
      <vt:lpstr>Programmatic Infrastructure</vt:lpstr>
      <vt:lpstr>Cisco UCS XML Interface</vt:lpstr>
      <vt:lpstr>UCS API Overview</vt:lpstr>
      <vt:lpstr>Use case examples for the UCS XML API</vt:lpstr>
      <vt:lpstr>Cisco Developer Network</vt:lpstr>
      <vt:lpstr>UCS Platform Emulator</vt:lpstr>
      <vt:lpstr>goUCS framework</vt:lpstr>
      <vt:lpstr>goUCS Automation Tool</vt:lpstr>
    </vt:vector>
  </TitlesOfParts>
  <Company>Cisco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Extending UCS Management</dc:title>
  <dc:creator>Krish Sivakumar</dc:creator>
  <cp:lastModifiedBy>Tina Nolte</cp:lastModifiedBy>
  <cp:revision>38</cp:revision>
  <dcterms:created xsi:type="dcterms:W3CDTF">2011-02-24T18:22:50Z</dcterms:created>
  <dcterms:modified xsi:type="dcterms:W3CDTF">2011-05-05T01:00:21Z</dcterms:modified>
</cp:coreProperties>
</file>